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1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24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F0EAE24-415D-4428-B3A1-8266CB668FFA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4 4</a:t>
            </a:r>
            <a:endParaRPr lang="" altLang="zh-CN"/>
          </a:p>
          <a:p>
            <a:r>
              <a:rPr lang="" altLang="zh-CN"/>
              <a:t>1 2</a:t>
            </a:r>
            <a:endParaRPr lang="" altLang="zh-CN"/>
          </a:p>
          <a:p>
            <a:r>
              <a:rPr lang="" altLang="zh-CN"/>
              <a:t>2 3</a:t>
            </a:r>
            <a:endParaRPr lang="" altLang="zh-CN"/>
          </a:p>
          <a:p>
            <a:r>
              <a:rPr lang="" altLang="zh-CN"/>
              <a:t>3 4</a:t>
            </a:r>
            <a:endParaRPr lang="" altLang="zh-CN"/>
          </a:p>
          <a:p>
            <a:r>
              <a:rPr lang="" altLang="zh-CN"/>
              <a:t>4 1</a:t>
            </a:r>
            <a:endParaRPr lang="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97063" y="252413"/>
            <a:ext cx="64262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图的邻接矩阵（数组）表示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9464" name="Group 8"/>
          <p:cNvGrpSpPr/>
          <p:nvPr/>
        </p:nvGrpSpPr>
        <p:grpSpPr bwMode="auto">
          <a:xfrm>
            <a:off x="2389188" y="2238375"/>
            <a:ext cx="2146300" cy="1295400"/>
            <a:chOff x="401" y="0"/>
            <a:chExt cx="1352" cy="816"/>
          </a:xfrm>
        </p:grpSpPr>
        <p:sp>
          <p:nvSpPr>
            <p:cNvPr id="16408" name="Oval 11"/>
            <p:cNvSpPr>
              <a:spLocks noChangeArrowheads="1"/>
            </p:cNvSpPr>
            <p:nvPr/>
          </p:nvSpPr>
          <p:spPr bwMode="auto">
            <a:xfrm>
              <a:off x="401" y="28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v1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09" name="Oval 12"/>
            <p:cNvSpPr>
              <a:spLocks noChangeArrowheads="1"/>
            </p:cNvSpPr>
            <p:nvPr/>
          </p:nvSpPr>
          <p:spPr bwMode="auto">
            <a:xfrm>
              <a:off x="1337" y="0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v2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0" name="Oval 13"/>
            <p:cNvSpPr>
              <a:spLocks noChangeArrowheads="1"/>
            </p:cNvSpPr>
            <p:nvPr/>
          </p:nvSpPr>
          <p:spPr bwMode="auto">
            <a:xfrm>
              <a:off x="869" y="310"/>
              <a:ext cx="312" cy="19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v3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1" name="Oval 14"/>
            <p:cNvSpPr>
              <a:spLocks noChangeArrowheads="1"/>
            </p:cNvSpPr>
            <p:nvPr/>
          </p:nvSpPr>
          <p:spPr bwMode="auto">
            <a:xfrm>
              <a:off x="1441" y="619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v5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713" y="11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 flipH="1">
              <a:off x="557" y="225"/>
              <a:ext cx="0" cy="3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7"/>
            <p:cNvSpPr>
              <a:spLocks noChangeShapeType="1"/>
            </p:cNvSpPr>
            <p:nvPr/>
          </p:nvSpPr>
          <p:spPr bwMode="auto">
            <a:xfrm>
              <a:off x="713" y="732"/>
              <a:ext cx="7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8"/>
            <p:cNvSpPr>
              <a:spLocks noChangeShapeType="1"/>
            </p:cNvSpPr>
            <p:nvPr/>
          </p:nvSpPr>
          <p:spPr bwMode="auto">
            <a:xfrm>
              <a:off x="1129" y="480"/>
              <a:ext cx="416" cy="1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19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7" name="Line 20"/>
            <p:cNvSpPr>
              <a:spLocks noChangeShapeType="1"/>
            </p:cNvSpPr>
            <p:nvPr/>
          </p:nvSpPr>
          <p:spPr bwMode="auto">
            <a:xfrm flipH="1">
              <a:off x="661" y="478"/>
              <a:ext cx="26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1"/>
            <p:cNvSpPr>
              <a:spLocks noChangeShapeType="1"/>
            </p:cNvSpPr>
            <p:nvPr/>
          </p:nvSpPr>
          <p:spPr bwMode="auto">
            <a:xfrm flipH="1">
              <a:off x="1129" y="169"/>
              <a:ext cx="260" cy="1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2"/>
            <p:cNvSpPr>
              <a:spLocks noChangeShapeType="1"/>
            </p:cNvSpPr>
            <p:nvPr/>
          </p:nvSpPr>
          <p:spPr bwMode="auto">
            <a:xfrm>
              <a:off x="1545" y="197"/>
              <a:ext cx="0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Oval 23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</p:grp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5410200" y="2466975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邻接矩阵：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81" name="AutoShape 29"/>
          <p:cNvSpPr/>
          <p:nvPr/>
        </p:nvSpPr>
        <p:spPr bwMode="auto">
          <a:xfrm>
            <a:off x="7086600" y="2466975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2" name="AutoShape 30"/>
          <p:cNvSpPr/>
          <p:nvPr/>
        </p:nvSpPr>
        <p:spPr bwMode="auto">
          <a:xfrm>
            <a:off x="8936038" y="2466975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6934200" y="2085975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anose="02010609060101010101" pitchFamily="2" charset="-122"/>
              </a:rPr>
              <a:t>（ </a:t>
            </a:r>
            <a:r>
              <a:rPr lang="en-US" altLang="zh-CN" sz="2000" b="1">
                <a:ea typeface="黑体" panose="02010609060101010101" pitchFamily="2" charset="-122"/>
              </a:rPr>
              <a:t>v1 v2</a:t>
            </a:r>
            <a:r>
              <a:rPr lang="en-US" altLang="zh-CN" sz="2000" b="1" baseline="-6000">
                <a:ea typeface="黑体" panose="02010609060101010101" pitchFamily="2" charset="-122"/>
              </a:rPr>
              <a:t>  </a:t>
            </a:r>
            <a:r>
              <a:rPr lang="en-US" altLang="zh-CN" sz="2000" b="1">
                <a:ea typeface="黑体" panose="02010609060101010101" pitchFamily="2" charset="-122"/>
              </a:rPr>
              <a:t>v3 v4 v5   </a:t>
            </a:r>
            <a:r>
              <a:rPr lang="zh-CN" altLang="en-US" sz="2000" b="1">
                <a:ea typeface="黑体" panose="02010609060101010101" pitchFamily="2" charset="-122"/>
              </a:rPr>
              <a:t>）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9220200" y="2314575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v1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v2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v3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v4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v5</a:t>
            </a:r>
            <a:endParaRPr lang="en-US" altLang="zh-CN" sz="2000" b="1">
              <a:ea typeface="黑体" panose="02010609060101010101" pitchFamily="2" charset="-122"/>
            </a:endParaRPr>
          </a:p>
        </p:txBody>
      </p:sp>
      <p:sp>
        <p:nvSpPr>
          <p:cNvPr id="19486" name="Rectangle 39"/>
          <p:cNvSpPr>
            <a:spLocks noChangeArrowheads="1"/>
          </p:cNvSpPr>
          <p:nvPr/>
        </p:nvSpPr>
        <p:spPr bwMode="auto">
          <a:xfrm>
            <a:off x="7391400" y="2466975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7" name="Rectangle 40"/>
          <p:cNvSpPr>
            <a:spLocks noChangeArrowheads="1"/>
          </p:cNvSpPr>
          <p:nvPr/>
        </p:nvSpPr>
        <p:spPr bwMode="auto">
          <a:xfrm>
            <a:off x="1752600" y="4143058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无向图的邻接矩阵是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88" name="Rectangle 43"/>
          <p:cNvSpPr>
            <a:spLocks noChangeArrowheads="1"/>
          </p:cNvSpPr>
          <p:nvPr/>
        </p:nvSpPr>
        <p:spPr bwMode="auto">
          <a:xfrm>
            <a:off x="7367588" y="2470150"/>
            <a:ext cx="1579562" cy="273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9" name="Rectangle 44"/>
          <p:cNvSpPr>
            <a:spLocks noChangeArrowheads="1"/>
          </p:cNvSpPr>
          <p:nvPr/>
        </p:nvSpPr>
        <p:spPr bwMode="auto">
          <a:xfrm>
            <a:off x="5639435" y="19875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顶点表：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0" name="Rectangle 43"/>
          <p:cNvSpPr>
            <a:spLocks noChangeArrowheads="1"/>
          </p:cNvSpPr>
          <p:nvPr/>
        </p:nvSpPr>
        <p:spPr bwMode="auto">
          <a:xfrm>
            <a:off x="7367588" y="2771775"/>
            <a:ext cx="1579562" cy="3286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7367588" y="3802063"/>
            <a:ext cx="1579562" cy="3286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r>
              <a:rPr lang="en-US" altLang="zh-CN" sz="2000">
                <a:ea typeface="黑体" panose="0201060906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92" name="Rectangle 43"/>
          <p:cNvSpPr>
            <a:spLocks noChangeArrowheads="1"/>
          </p:cNvSpPr>
          <p:nvPr/>
        </p:nvSpPr>
        <p:spPr bwMode="auto">
          <a:xfrm>
            <a:off x="7367588" y="3130550"/>
            <a:ext cx="1579562" cy="2921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 </a:t>
            </a:r>
            <a:r>
              <a:rPr lang="en-US" altLang="zh-CN" sz="2000">
                <a:ea typeface="黑体" panose="02010609060101010101" pitchFamily="2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3" name="Rectangle 43"/>
          <p:cNvSpPr>
            <a:spLocks noChangeArrowheads="1"/>
          </p:cNvSpPr>
          <p:nvPr/>
        </p:nvSpPr>
        <p:spPr bwMode="auto">
          <a:xfrm>
            <a:off x="7367588" y="3451225"/>
            <a:ext cx="1579562" cy="32226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 autoUpdateAnimBg="0"/>
      <p:bldP spid="19481" grpId="0" bldLvl="0" animBg="1" autoUpdateAnimBg="0"/>
      <p:bldP spid="19482" grpId="0" bldLvl="0" animBg="1" autoUpdateAnimBg="0"/>
      <p:bldP spid="19484" grpId="0" autoUpdateAnimBg="0"/>
      <p:bldP spid="19485" grpId="0" autoUpdateAnimBg="0"/>
      <p:bldP spid="19486" grpId="0" autoUpdateAnimBg="0"/>
      <p:bldP spid="19487" grpId="0" autoUpdateAnimBg="0" build="p"/>
      <p:bldP spid="19488" grpId="0" animBg="1" autoUpdateAnimBg="0" build="allAtOnce"/>
      <p:bldP spid="19489" grpId="0" autoUpdateAnimBg="0"/>
      <p:bldP spid="19490" grpId="0" animBg="1" autoUpdateAnimBg="0" build="allAtOnce"/>
      <p:bldP spid="19491" grpId="0" animBg="1" autoUpdateAnimBg="0" build="allAtOnce"/>
      <p:bldP spid="19492" grpId="0" animBg="1" autoUpdateAnimBg="0" build="allAtOnce"/>
      <p:bldP spid="19493" grpId="0" animBg="1" autoUpdateAnimBg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D9D3BB-4F71-477B-AABC-F387FD90802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EC7C42-E2A3-4AB9-9982-062B2B3E9F37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714500" y="1584325"/>
            <a:ext cx="8763000" cy="40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步骤</a:t>
            </a: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endParaRPr lang="zh-CN" alt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首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先构造一个只有 </a:t>
            </a:r>
            <a:r>
              <a:rPr lang="en-US" sz="2600" b="1" i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个顶点但没有边的非连通图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= { </a:t>
            </a:r>
            <a:r>
              <a:rPr lang="en-US" sz="2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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},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图中每个顶点自成一个连通分量。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当在边集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中选到一条具有最小权值的边时</a:t>
            </a: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若该边的两个顶点落在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中不同的连通分量上，则将此边加入到生成树的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边集合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中；否则将此边舍去，重新选择一条权值最小的边。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如此重复下去，直到所有顶点在同一个连通分量上为止。此时的</a:t>
            </a:r>
            <a:r>
              <a:rPr lang="en-US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即为所求（最小生成树）。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81188" y="0"/>
            <a:ext cx="53340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00"/>
                </a:solidFill>
                <a:ea typeface="黑体" panose="02010609060101010101" pitchFamily="2" charset="-122"/>
              </a:rPr>
              <a:t>克鲁斯卡尔（</a:t>
            </a:r>
            <a:r>
              <a:rPr lang="en-US" altLang="zh-CN" sz="2800" b="1">
                <a:solidFill>
                  <a:srgbClr val="333300"/>
                </a:solidFill>
                <a:ea typeface="黑体" panose="02010609060101010101" pitchFamily="2" charset="-122"/>
              </a:rPr>
              <a:t>Kruskal</a:t>
            </a:r>
            <a:r>
              <a:rPr lang="zh-CN" altLang="en-US" sz="2800" b="1">
                <a:solidFill>
                  <a:srgbClr val="333300"/>
                </a:solidFill>
                <a:ea typeface="黑体" panose="02010609060101010101" pitchFamily="2" charset="-122"/>
              </a:rPr>
              <a:t>）算法</a:t>
            </a:r>
            <a:r>
              <a:rPr lang="en-US" altLang="zh-CN" sz="2800" b="1">
                <a:solidFill>
                  <a:srgbClr val="333300"/>
                </a:solidFill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881188" y="857250"/>
            <a:ext cx="71913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 = { 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V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E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 }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是有 </a:t>
            </a:r>
            <a:r>
              <a:rPr lang="en-US" altLang="zh-CN" sz="2800" b="1" i="1">
                <a:solidFill>
                  <a:srgbClr val="333300"/>
                </a:solidFill>
                <a:latin typeface="SimSun" panose="02010600030101010101" pitchFamily="2" charset="-122"/>
              </a:rPr>
              <a:t>n 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个顶点的</a:t>
            </a:r>
            <a:r>
              <a:rPr lang="zh-CN" altLang="en-US" sz="2800" b="1">
                <a:solidFill>
                  <a:schemeClr val="tx2"/>
                </a:solidFill>
                <a:latin typeface="SimSun" panose="02010600030101010101" pitchFamily="2" charset="-122"/>
              </a:rPr>
              <a:t>连通网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，</a:t>
            </a:r>
            <a:endParaRPr lang="zh-CN" altLang="en-US" sz="2800" b="1">
              <a:solidFill>
                <a:srgbClr val="333300"/>
              </a:solidFill>
              <a:latin typeface="SimSun" panose="02010600030101010101" pitchFamily="2" charset="-122"/>
            </a:endParaRPr>
          </a:p>
        </p:txBody>
      </p:sp>
      <p:sp>
        <p:nvSpPr>
          <p:cNvPr id="65543" name="矩形 1"/>
          <p:cNvSpPr>
            <a:spLocks noChangeArrowheads="1"/>
          </p:cNvSpPr>
          <p:nvPr/>
        </p:nvSpPr>
        <p:spPr bwMode="auto">
          <a:xfrm>
            <a:off x="1531938" y="5753100"/>
            <a:ext cx="89535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算法特点：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将边归并，适于求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稀疏网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的最小生成树。</a:t>
            </a:r>
            <a:endParaRPr lang="zh-CN" altLang="en-US" sz="26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84E144C-ABBF-4283-8C58-23DD862C8FC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2A649EB-D401-497F-85CE-5D4BBAAF1A40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0"/>
            <a:ext cx="6019800" cy="5953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（克鲁斯卡尔）算法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1981200" y="990600"/>
            <a:ext cx="166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练习 ：</a:t>
            </a:r>
            <a:endParaRPr lang="zh-CN" altLang="en-US">
              <a:solidFill>
                <a:srgbClr val="FF3300"/>
              </a:solidFill>
            </a:endParaRPr>
          </a:p>
        </p:txBody>
      </p:sp>
      <p:grpSp>
        <p:nvGrpSpPr>
          <p:cNvPr id="66566" name="Group 6"/>
          <p:cNvGrpSpPr/>
          <p:nvPr/>
        </p:nvGrpSpPr>
        <p:grpSpPr bwMode="auto">
          <a:xfrm>
            <a:off x="2209800" y="1524000"/>
            <a:ext cx="3048000" cy="2895600"/>
            <a:chOff x="0" y="0"/>
            <a:chExt cx="1584" cy="1392"/>
          </a:xfrm>
        </p:grpSpPr>
        <p:sp>
          <p:nvSpPr>
            <p:cNvPr id="80903" name="Oval 5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4" name="Oval 6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5" name="Oval 7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6" name="Oval 8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7" name="Oval 9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8" name="Oval 10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598" name="Line 11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12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13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Line 14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15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16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17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Line 18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19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20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Rectangle 21"/>
            <p:cNvSpPr>
              <a:spLocks noChangeArrowheads="1"/>
            </p:cNvSpPr>
            <p:nvPr/>
          </p:nvSpPr>
          <p:spPr bwMode="auto">
            <a:xfrm>
              <a:off x="764" y="28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0" name="Rectangle 22"/>
            <p:cNvSpPr>
              <a:spLocks noChangeArrowheads="1"/>
            </p:cNvSpPr>
            <p:nvPr/>
          </p:nvSpPr>
          <p:spPr bwMode="auto">
            <a:xfrm>
              <a:off x="1032" y="4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1" name="Rectangle 23"/>
            <p:cNvSpPr>
              <a:spLocks noChangeArrowheads="1"/>
            </p:cNvSpPr>
            <p:nvPr/>
          </p:nvSpPr>
          <p:spPr bwMode="auto">
            <a:xfrm>
              <a:off x="264" y="96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2" name="Rectangle 24"/>
            <p:cNvSpPr>
              <a:spLocks noChangeArrowheads="1"/>
            </p:cNvSpPr>
            <p:nvPr/>
          </p:nvSpPr>
          <p:spPr bwMode="auto">
            <a:xfrm>
              <a:off x="956" y="384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3" name="Rectangle 25"/>
            <p:cNvSpPr>
              <a:spLocks noChangeArrowheads="1"/>
            </p:cNvSpPr>
            <p:nvPr/>
          </p:nvSpPr>
          <p:spPr bwMode="auto">
            <a:xfrm>
              <a:off x="381" y="384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4" name="Rectangle 26"/>
            <p:cNvSpPr>
              <a:spLocks noChangeArrowheads="1"/>
            </p:cNvSpPr>
            <p:nvPr/>
          </p:nvSpPr>
          <p:spPr bwMode="auto">
            <a:xfrm>
              <a:off x="956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5" name="Rectangle 27"/>
            <p:cNvSpPr>
              <a:spLocks noChangeArrowheads="1"/>
            </p:cNvSpPr>
            <p:nvPr/>
          </p:nvSpPr>
          <p:spPr bwMode="auto">
            <a:xfrm>
              <a:off x="409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6" name="Rectangle 28"/>
            <p:cNvSpPr>
              <a:spLocks noChangeArrowheads="1"/>
            </p:cNvSpPr>
            <p:nvPr/>
          </p:nvSpPr>
          <p:spPr bwMode="auto">
            <a:xfrm>
              <a:off x="120" y="816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7" name="Rectangle 29"/>
            <p:cNvSpPr>
              <a:spLocks noChangeArrowheads="1"/>
            </p:cNvSpPr>
            <p:nvPr/>
          </p:nvSpPr>
          <p:spPr bwMode="auto">
            <a:xfrm>
              <a:off x="697" y="100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8" name="Rectangle 30"/>
            <p:cNvSpPr>
              <a:spLocks noChangeArrowheads="1"/>
            </p:cNvSpPr>
            <p:nvPr/>
          </p:nvSpPr>
          <p:spPr bwMode="auto">
            <a:xfrm>
              <a:off x="1292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29" name="Group 33"/>
          <p:cNvGrpSpPr/>
          <p:nvPr/>
        </p:nvGrpSpPr>
        <p:grpSpPr bwMode="auto">
          <a:xfrm>
            <a:off x="8069263" y="2286000"/>
            <a:ext cx="352425" cy="460375"/>
            <a:chOff x="-5" y="0"/>
            <a:chExt cx="222" cy="290"/>
          </a:xfrm>
        </p:grpSpPr>
        <p:sp>
          <p:nvSpPr>
            <p:cNvPr id="66590" name="Line 32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1" name="Rectangle 33"/>
            <p:cNvSpPr>
              <a:spLocks noChangeArrowheads="1"/>
            </p:cNvSpPr>
            <p:nvPr/>
          </p:nvSpPr>
          <p:spPr bwMode="auto">
            <a:xfrm>
              <a:off x="-5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2" name="Group 36"/>
          <p:cNvGrpSpPr/>
          <p:nvPr/>
        </p:nvGrpSpPr>
        <p:grpSpPr bwMode="auto">
          <a:xfrm>
            <a:off x="7315200" y="2438400"/>
            <a:ext cx="533400" cy="460375"/>
            <a:chOff x="0" y="0"/>
            <a:chExt cx="336" cy="290"/>
          </a:xfrm>
        </p:grpSpPr>
        <p:sp>
          <p:nvSpPr>
            <p:cNvPr id="66588" name="Line 35"/>
            <p:cNvSpPr>
              <a:spLocks noChangeShapeType="1"/>
            </p:cNvSpPr>
            <p:nvPr/>
          </p:nvSpPr>
          <p:spPr bwMode="auto">
            <a:xfrm>
              <a:off x="0" y="240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4" name="Rectangle 36"/>
            <p:cNvSpPr>
              <a:spLocks noChangeArrowheads="1"/>
            </p:cNvSpPr>
            <p:nvPr/>
          </p:nvSpPr>
          <p:spPr bwMode="auto">
            <a:xfrm>
              <a:off x="91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5" name="Group 39"/>
          <p:cNvGrpSpPr/>
          <p:nvPr/>
        </p:nvGrpSpPr>
        <p:grpSpPr bwMode="auto">
          <a:xfrm>
            <a:off x="8229600" y="3048000"/>
            <a:ext cx="496888" cy="533400"/>
            <a:chOff x="0" y="0"/>
            <a:chExt cx="313" cy="336"/>
          </a:xfrm>
        </p:grpSpPr>
        <p:sp>
          <p:nvSpPr>
            <p:cNvPr id="66586" name="Line 38"/>
            <p:cNvSpPr>
              <a:spLocks noChangeShapeType="1"/>
            </p:cNvSpPr>
            <p:nvPr/>
          </p:nvSpPr>
          <p:spPr bwMode="auto">
            <a:xfrm>
              <a:off x="0" y="48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7" name="Rectangle 39"/>
            <p:cNvSpPr>
              <a:spLocks noChangeArrowheads="1"/>
            </p:cNvSpPr>
            <p:nvPr/>
          </p:nvSpPr>
          <p:spPr bwMode="auto">
            <a:xfrm>
              <a:off x="91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8" name="Group 42"/>
          <p:cNvGrpSpPr/>
          <p:nvPr/>
        </p:nvGrpSpPr>
        <p:grpSpPr bwMode="auto">
          <a:xfrm>
            <a:off x="6926263" y="3048000"/>
            <a:ext cx="496888" cy="536575"/>
            <a:chOff x="-5" y="0"/>
            <a:chExt cx="313" cy="338"/>
          </a:xfrm>
        </p:grpSpPr>
        <p:sp>
          <p:nvSpPr>
            <p:cNvPr id="66584" name="Line 41"/>
            <p:cNvSpPr>
              <a:spLocks noChangeShapeType="1"/>
            </p:cNvSpPr>
            <p:nvPr/>
          </p:nvSpPr>
          <p:spPr bwMode="auto">
            <a:xfrm>
              <a:off x="116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0" name="Rectangle 42"/>
            <p:cNvSpPr>
              <a:spLocks noChangeArrowheads="1"/>
            </p:cNvSpPr>
            <p:nvPr/>
          </p:nvSpPr>
          <p:spPr bwMode="auto">
            <a:xfrm>
              <a:off x="-5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41" name="Group 45"/>
          <p:cNvGrpSpPr/>
          <p:nvPr/>
        </p:nvGrpSpPr>
        <p:grpSpPr bwMode="auto">
          <a:xfrm>
            <a:off x="8839200" y="2971800"/>
            <a:ext cx="420688" cy="536575"/>
            <a:chOff x="0" y="0"/>
            <a:chExt cx="265" cy="338"/>
          </a:xfrm>
        </p:grpSpPr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 flipH="1">
              <a:off x="0" y="0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3" name="Rectangle 45"/>
            <p:cNvSpPr>
              <a:spLocks noChangeArrowheads="1"/>
            </p:cNvSpPr>
            <p:nvPr/>
          </p:nvSpPr>
          <p:spPr bwMode="auto">
            <a:xfrm>
              <a:off x="43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44" name="Group 48"/>
          <p:cNvGrpSpPr/>
          <p:nvPr/>
        </p:nvGrpSpPr>
        <p:grpSpPr bwMode="auto">
          <a:xfrm>
            <a:off x="5943600" y="1828800"/>
            <a:ext cx="3429000" cy="2209800"/>
            <a:chOff x="0" y="0"/>
            <a:chExt cx="2160" cy="1392"/>
          </a:xfrm>
        </p:grpSpPr>
        <p:grpSp>
          <p:nvGrpSpPr>
            <p:cNvPr id="66574" name="Group 49"/>
            <p:cNvGrpSpPr/>
            <p:nvPr/>
          </p:nvGrpSpPr>
          <p:grpSpPr bwMode="auto">
            <a:xfrm>
              <a:off x="576" y="0"/>
              <a:ext cx="1584" cy="1392"/>
              <a:chOff x="0" y="0"/>
              <a:chExt cx="1584" cy="1392"/>
            </a:xfrm>
          </p:grpSpPr>
          <p:sp>
            <p:nvSpPr>
              <p:cNvPr id="80946" name="Oval 48"/>
              <p:cNvSpPr>
                <a:spLocks noChangeArrowheads="1"/>
              </p:cNvSpPr>
              <p:nvPr/>
            </p:nvSpPr>
            <p:spPr bwMode="auto">
              <a:xfrm>
                <a:off x="624" y="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7" name="Oval 49"/>
              <p:cNvSpPr>
                <a:spLocks noChangeArrowheads="1"/>
              </p:cNvSpPr>
              <p:nvPr/>
            </p:nvSpPr>
            <p:spPr bwMode="auto">
              <a:xfrm>
                <a:off x="624" y="57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8" name="Oval 50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9" name="Oval 51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50" name="Oval 52"/>
              <p:cNvSpPr>
                <a:spLocks noChangeArrowheads="1"/>
              </p:cNvSpPr>
              <p:nvPr/>
            </p:nvSpPr>
            <p:spPr bwMode="auto">
              <a:xfrm>
                <a:off x="1296" y="432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51" name="Oval 53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6575" name="AutoShape 54"/>
            <p:cNvSpPr>
              <a:spLocks noChangeArrowheads="1"/>
            </p:cNvSpPr>
            <p:nvPr/>
          </p:nvSpPr>
          <p:spPr bwMode="auto">
            <a:xfrm>
              <a:off x="0" y="480"/>
              <a:ext cx="336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953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6012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3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91B83DF-1159-4943-900A-2E0057B6186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D52EED8-B951-4CC1-B1DA-AB22077DE290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828800" y="2540000"/>
            <a:ext cx="838200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）初始状态：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 ={u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 },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 ∈V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），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TE={  },</a:t>
            </a:r>
            <a:endParaRPr lang="en-US" altLang="zh-CN" sz="2800" b="1">
              <a:solidFill>
                <a:srgbClr val="3333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中选择顶点分别属于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V-U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两个集合、且权值最小的边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将顶点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归并到集合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边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；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）直到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U=V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为止。此时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中必有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n-1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条边，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＝（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{TE}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就是最小生成树。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1905000" y="933450"/>
            <a:ext cx="83677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SimSun" panose="02010600030101010101" pitchFamily="2" charset="-122"/>
              </a:rPr>
              <a:t>设：</a:t>
            </a:r>
            <a:r>
              <a:rPr lang="en-US" altLang="zh-CN" sz="2400" b="1">
                <a:latin typeface="SimSun" panose="02010600030101010101" pitchFamily="2" charset="-122"/>
              </a:rPr>
              <a:t>N =</a:t>
            </a:r>
            <a:r>
              <a:rPr lang="zh-CN" altLang="en-US" sz="2400" b="1">
                <a:latin typeface="SimSun" panose="02010600030101010101" pitchFamily="2" charset="-122"/>
              </a:rPr>
              <a:t>（</a:t>
            </a:r>
            <a:r>
              <a:rPr lang="en-US" altLang="zh-CN" sz="2400" b="1">
                <a:latin typeface="SimSun" panose="02010600030101010101" pitchFamily="2" charset="-122"/>
              </a:rPr>
              <a:t>V , E</a:t>
            </a:r>
            <a:r>
              <a:rPr lang="zh-CN" altLang="en-US" sz="2400" b="1">
                <a:latin typeface="SimSun" panose="02010600030101010101" pitchFamily="2" charset="-122"/>
              </a:rPr>
              <a:t>）是个连通网，</a:t>
            </a:r>
            <a:endParaRPr lang="zh-CN" altLang="en-US" sz="2400" b="1">
              <a:latin typeface="SimSun" panose="02010600030101010101" pitchFamily="2" charset="-122"/>
            </a:endParaRPr>
          </a:p>
          <a:p>
            <a:r>
              <a:rPr lang="zh-CN" altLang="en-US" sz="2400" b="1">
                <a:latin typeface="SimSun" panose="02010600030101010101" pitchFamily="2" charset="-122"/>
              </a:rPr>
              <a:t>另设</a:t>
            </a:r>
            <a:r>
              <a:rPr lang="en-US" altLang="zh-CN" sz="2400" b="1">
                <a:latin typeface="SimSun" panose="02010600030101010101" pitchFamily="2" charset="-122"/>
              </a:rPr>
              <a:t>U</a:t>
            </a:r>
            <a:r>
              <a:rPr lang="zh-CN" altLang="en-US" sz="2400" b="1">
                <a:latin typeface="SimSun" panose="02010600030101010101" pitchFamily="2" charset="-122"/>
              </a:rPr>
              <a:t>为最小生成树的顶点集，</a:t>
            </a:r>
            <a:r>
              <a:rPr lang="en-US" altLang="zh-CN" sz="2400" b="1">
                <a:latin typeface="SimSun" panose="02010600030101010101" pitchFamily="2" charset="-122"/>
              </a:rPr>
              <a:t>TE</a:t>
            </a:r>
            <a:r>
              <a:rPr lang="zh-CN" altLang="en-US" sz="2400" b="1">
                <a:latin typeface="SimSun" panose="02010600030101010101" pitchFamily="2" charset="-122"/>
              </a:rPr>
              <a:t>为最小生成树的边集。</a:t>
            </a:r>
            <a:endParaRPr lang="zh-CN" altLang="en-US" sz="2400" b="1">
              <a:latin typeface="SimSun" panose="02010600030101010101" pitchFamily="2" charset="-122"/>
            </a:endParaRP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1831023" y="1930400"/>
            <a:ext cx="17926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构造步骤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19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142875"/>
            <a:ext cx="54102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普利姆（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）算法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601200" y="58674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 build="p"/>
      <p:bldP spid="81925" grpId="0" autoUpdateAnimBg="0" build="p"/>
      <p:bldP spid="81926" grpId="0" autoUpdateAnimBg="0"/>
      <p:bldP spid="8192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A2A51D8-65C6-4A81-9C4A-F604A1E697B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0EDCDD04-9F94-48CA-B3EA-1DFFADAEEA99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1158875" cy="609600"/>
          </a:xfrm>
        </p:spPr>
        <p:txBody>
          <a:bodyPr/>
          <a:lstStyle/>
          <a:p>
            <a:pPr eaLnBrk="1" hangingPunct="1"/>
            <a:r>
              <a:rPr lang="zh-CN" sz="2800" b="1"/>
              <a:t>例：</a:t>
            </a:r>
            <a:endParaRPr lang="zh-CN" sz="2800" b="1"/>
          </a:p>
        </p:txBody>
      </p:sp>
      <p:grpSp>
        <p:nvGrpSpPr>
          <p:cNvPr id="82949" name="Group 5"/>
          <p:cNvGrpSpPr/>
          <p:nvPr/>
        </p:nvGrpSpPr>
        <p:grpSpPr bwMode="auto">
          <a:xfrm>
            <a:off x="2362200" y="1295400"/>
            <a:ext cx="2514600" cy="2209800"/>
            <a:chOff x="0" y="0"/>
            <a:chExt cx="1584" cy="1392"/>
          </a:xfrm>
        </p:grpSpPr>
        <p:sp>
          <p:nvSpPr>
            <p:cNvPr id="82950" name="Oval 4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1" name="Oval 5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2" name="Oval 6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3" name="Oval 7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4" name="Oval 8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5" name="Oval 9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40" name="Line 10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1" name="Line 11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2" name="Line 12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3" name="Line 13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4" name="Line 14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5" name="Line 15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6" name="Line 16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7" name="Line 17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8" name="Line 18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9" name="Line 19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6" name="Rectangle 20"/>
            <p:cNvSpPr>
              <a:spLocks noChangeArrowheads="1"/>
            </p:cNvSpPr>
            <p:nvPr/>
          </p:nvSpPr>
          <p:spPr bwMode="auto">
            <a:xfrm>
              <a:off x="763" y="28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7" name="Rectangle 21"/>
            <p:cNvSpPr>
              <a:spLocks noChangeArrowheads="1"/>
            </p:cNvSpPr>
            <p:nvPr/>
          </p:nvSpPr>
          <p:spPr bwMode="auto">
            <a:xfrm>
              <a:off x="1031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8" name="Rectangle 22"/>
            <p:cNvSpPr>
              <a:spLocks noChangeArrowheads="1"/>
            </p:cNvSpPr>
            <p:nvPr/>
          </p:nvSpPr>
          <p:spPr bwMode="auto">
            <a:xfrm>
              <a:off x="263" y="96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9" name="Rectangle 23"/>
            <p:cNvSpPr>
              <a:spLocks noChangeArrowheads="1"/>
            </p:cNvSpPr>
            <p:nvPr/>
          </p:nvSpPr>
          <p:spPr bwMode="auto">
            <a:xfrm>
              <a:off x="955" y="384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0" name="Rectangle 24"/>
            <p:cNvSpPr>
              <a:spLocks noChangeArrowheads="1"/>
            </p:cNvSpPr>
            <p:nvPr/>
          </p:nvSpPr>
          <p:spPr bwMode="auto">
            <a:xfrm>
              <a:off x="379" y="384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1" name="Rectangle 25"/>
            <p:cNvSpPr>
              <a:spLocks noChangeArrowheads="1"/>
            </p:cNvSpPr>
            <p:nvPr/>
          </p:nvSpPr>
          <p:spPr bwMode="auto">
            <a:xfrm>
              <a:off x="955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2" name="Rectangle 26"/>
            <p:cNvSpPr>
              <a:spLocks noChangeArrowheads="1"/>
            </p:cNvSpPr>
            <p:nvPr/>
          </p:nvSpPr>
          <p:spPr bwMode="auto">
            <a:xfrm>
              <a:off x="407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3" name="Rectangle 27"/>
            <p:cNvSpPr>
              <a:spLocks noChangeArrowheads="1"/>
            </p:cNvSpPr>
            <p:nvPr/>
          </p:nvSpPr>
          <p:spPr bwMode="auto">
            <a:xfrm>
              <a:off x="119" y="816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4" name="Rectangle 28"/>
            <p:cNvSpPr>
              <a:spLocks noChangeArrowheads="1"/>
            </p:cNvSpPr>
            <p:nvPr/>
          </p:nvSpPr>
          <p:spPr bwMode="auto">
            <a:xfrm>
              <a:off x="695" y="100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5" name="Rectangle 29"/>
            <p:cNvSpPr>
              <a:spLocks noChangeArrowheads="1"/>
            </p:cNvSpPr>
            <p:nvPr/>
          </p:nvSpPr>
          <p:spPr bwMode="auto">
            <a:xfrm>
              <a:off x="1291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76" name="Group 32"/>
          <p:cNvGrpSpPr/>
          <p:nvPr/>
        </p:nvGrpSpPr>
        <p:grpSpPr bwMode="auto">
          <a:xfrm>
            <a:off x="7848600" y="1905000"/>
            <a:ext cx="457200" cy="914400"/>
            <a:chOff x="0" y="0"/>
            <a:chExt cx="288" cy="576"/>
          </a:xfrm>
        </p:grpSpPr>
        <p:sp>
          <p:nvSpPr>
            <p:cNvPr id="68632" name="Line 31"/>
            <p:cNvSpPr>
              <a:spLocks noChangeShapeType="1"/>
            </p:cNvSpPr>
            <p:nvPr/>
          </p:nvSpPr>
          <p:spPr bwMode="auto">
            <a:xfrm>
              <a:off x="144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8" name="Oval 32"/>
            <p:cNvSpPr>
              <a:spLocks noChangeArrowheads="1"/>
            </p:cNvSpPr>
            <p:nvPr/>
          </p:nvSpPr>
          <p:spPr bwMode="auto">
            <a:xfrm>
              <a:off x="0" y="288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79" name="Group 35"/>
          <p:cNvGrpSpPr/>
          <p:nvPr/>
        </p:nvGrpSpPr>
        <p:grpSpPr bwMode="auto">
          <a:xfrm>
            <a:off x="8229600" y="2743200"/>
            <a:ext cx="762000" cy="838200"/>
            <a:chOff x="0" y="0"/>
            <a:chExt cx="480" cy="528"/>
          </a:xfrm>
        </p:grpSpPr>
        <p:sp>
          <p:nvSpPr>
            <p:cNvPr id="68630" name="Line 34"/>
            <p:cNvSpPr>
              <a:spLocks noChangeShapeType="1"/>
            </p:cNvSpPr>
            <p:nvPr/>
          </p:nvSpPr>
          <p:spPr bwMode="auto">
            <a:xfrm>
              <a:off x="0" y="0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1" name="Oval 35"/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2" name="Group 38"/>
          <p:cNvGrpSpPr/>
          <p:nvPr/>
        </p:nvGrpSpPr>
        <p:grpSpPr bwMode="auto">
          <a:xfrm>
            <a:off x="8839200" y="2133600"/>
            <a:ext cx="533400" cy="990600"/>
            <a:chOff x="0" y="0"/>
            <a:chExt cx="336" cy="624"/>
          </a:xfrm>
        </p:grpSpPr>
        <p:sp>
          <p:nvSpPr>
            <p:cNvPr id="68628" name="Line 37"/>
            <p:cNvSpPr>
              <a:spLocks noChangeShapeType="1"/>
            </p:cNvSpPr>
            <p:nvPr/>
          </p:nvSpPr>
          <p:spPr bwMode="auto">
            <a:xfrm flipH="1">
              <a:off x="0" y="288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4" name="Oval 38"/>
            <p:cNvSpPr>
              <a:spLocks noChangeArrowheads="1"/>
            </p:cNvSpPr>
            <p:nvPr/>
          </p:nvSpPr>
          <p:spPr bwMode="auto">
            <a:xfrm>
              <a:off x="48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5" name="Group 41"/>
          <p:cNvGrpSpPr/>
          <p:nvPr/>
        </p:nvGrpSpPr>
        <p:grpSpPr bwMode="auto">
          <a:xfrm>
            <a:off x="6858000" y="2209800"/>
            <a:ext cx="990600" cy="457200"/>
            <a:chOff x="0" y="0"/>
            <a:chExt cx="624" cy="288"/>
          </a:xfrm>
        </p:grpSpPr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>
              <a:off x="288" y="144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7" name="Oval 4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8" name="Group 44"/>
          <p:cNvGrpSpPr/>
          <p:nvPr/>
        </p:nvGrpSpPr>
        <p:grpSpPr bwMode="auto">
          <a:xfrm>
            <a:off x="7162800" y="2667000"/>
            <a:ext cx="609600" cy="990600"/>
            <a:chOff x="0" y="0"/>
            <a:chExt cx="384" cy="624"/>
          </a:xfrm>
        </p:grpSpPr>
        <p:sp>
          <p:nvSpPr>
            <p:cNvPr id="68624" name="Line 43"/>
            <p:cNvSpPr>
              <a:spLocks noChangeShapeType="1"/>
            </p:cNvSpPr>
            <p:nvPr/>
          </p:nvSpPr>
          <p:spPr bwMode="auto">
            <a:xfrm>
              <a:off x="0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0" name="Oval 44"/>
            <p:cNvSpPr>
              <a:spLocks noChangeArrowheads="1"/>
            </p:cNvSpPr>
            <p:nvPr/>
          </p:nvSpPr>
          <p:spPr bwMode="auto">
            <a:xfrm>
              <a:off x="96" y="336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82991" name="Oval 45"/>
          <p:cNvSpPr>
            <a:spLocks noChangeArrowheads="1"/>
          </p:cNvSpPr>
          <p:nvPr/>
        </p:nvSpPr>
        <p:spPr bwMode="auto">
          <a:xfrm>
            <a:off x="7848600" y="1447800"/>
            <a:ext cx="457200" cy="457200"/>
          </a:xfrm>
          <a:prstGeom prst="ellipse">
            <a:avLst/>
          </a:prstGeom>
          <a:noFill/>
          <a:ln w="38100" cmpd="sng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92" name="AutoShape 46"/>
          <p:cNvSpPr>
            <a:spLocks noChangeArrowheads="1"/>
          </p:cNvSpPr>
          <p:nvPr/>
        </p:nvSpPr>
        <p:spPr bwMode="auto">
          <a:xfrm>
            <a:off x="5410200" y="1905000"/>
            <a:ext cx="10668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3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525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4" name="Rectangle 48"/>
          <p:cNvSpPr>
            <a:spLocks noChangeArrowheads="1"/>
          </p:cNvSpPr>
          <p:nvPr/>
        </p:nvSpPr>
        <p:spPr bwMode="auto">
          <a:xfrm>
            <a:off x="2041525" y="3881438"/>
            <a:ext cx="7935913" cy="9906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[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注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]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：在最小生成树的生成过程中，所选的边都是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  <a:p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      一端在</a:t>
            </a:r>
            <a:r>
              <a:rPr lang="en-US" altLang="zh-CN" sz="2800">
                <a:solidFill>
                  <a:srgbClr val="333300"/>
                </a:solidFill>
              </a:rPr>
              <a:t>V-U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中，另一端在</a:t>
            </a:r>
            <a:r>
              <a:rPr lang="en-US" altLang="zh-CN" sz="2800">
                <a:solidFill>
                  <a:srgbClr val="333300"/>
                </a:solidFill>
              </a:rPr>
              <a:t>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中。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041525" y="5249863"/>
            <a:ext cx="793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Prime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算法特点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: 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将顶点归并，适于稠密网。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1" grpId="0" bldLvl="0" animBg="1" autoUpdateAnimBg="0"/>
      <p:bldP spid="82992" grpId="0" bldLvl="0" animBg="1" autoUpdateAnimBg="0"/>
      <p:bldP spid="82993" grpId="0" bldLvl="0" animBg="1" autoUpdateAnimBg="0"/>
      <p:bldP spid="82994" grpId="0" bldLvl="0" animBg="1" autoUpdateAnimBg="0"/>
      <p:bldP spid="51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9560" y="-64135"/>
            <a:ext cx="86677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在图中，从某顶点到另一顶点长度为n的路径有多少条？(矩阵乘法的应用)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5719"/>
          <a:stretch>
            <a:fillRect/>
          </a:stretch>
        </p:blipFill>
        <p:spPr>
          <a:xfrm>
            <a:off x="1828165" y="1133475"/>
            <a:ext cx="3781425" cy="39884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39215"/>
            <a:ext cx="1022477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矩阵乘法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2012950"/>
            <a:ext cx="40005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584325"/>
            <a:ext cx="725868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28D257AD-64D5-4C14-82DF-D6D1AEB564C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3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E619AC91-9B94-470D-AF68-7F1EE4EB20F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8700" y="179388"/>
            <a:ext cx="8018463" cy="1219200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r>
              <a:rPr lang="en-US" altLang="zh-CN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</a:t>
            </a:r>
            <a:r>
              <a:rPr lang="zh-CN" altLang="en-US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最小生成树 </a:t>
            </a:r>
            <a:br>
              <a:rPr lang="zh-CN" altLang="en-US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minimum cost spanning tree )</a:t>
            </a:r>
            <a:endParaRPr lang="en-US" altLang="zh-CN" sz="4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9900" y="1457325"/>
            <a:ext cx="8712200" cy="5103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/>
              <a:t>设图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是一个具有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个顶点的连通图。则从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的任一顶点（源点）出发，作一次深度优先搜索（广度优先搜索），搜索到的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个顶点和搜索过程中从一个已访问过的顶点</a:t>
            </a:r>
            <a:r>
              <a:rPr lang="en-US" altLang="zh-CN" sz="2800" b="1" dirty="0"/>
              <a:t>v </a:t>
            </a:r>
            <a:r>
              <a:rPr lang="en-US" altLang="zh-CN" sz="2800" b="1" baseline="-25000" dirty="0" err="1"/>
              <a:t>i</a:t>
            </a:r>
            <a:r>
              <a:rPr lang="en-US" altLang="zh-CN" sz="2800" b="1" baseline="-25000" dirty="0"/>
              <a:t> </a:t>
            </a:r>
            <a:r>
              <a:rPr lang="zh-CN" altLang="en-US" sz="2800" b="1" dirty="0"/>
              <a:t>搜索到一个未曾访问过的邻接点</a:t>
            </a:r>
            <a:r>
              <a:rPr lang="en-US" altLang="zh-CN" sz="2800" b="1" dirty="0"/>
              <a:t>v </a:t>
            </a:r>
            <a:r>
              <a:rPr lang="en-US" altLang="zh-CN" sz="2800" b="1" baseline="-25000" dirty="0"/>
              <a:t>j </a:t>
            </a:r>
            <a:r>
              <a:rPr lang="zh-CN" altLang="en-US" sz="2800" b="1" dirty="0"/>
              <a:t>，所经过的边（共</a:t>
            </a:r>
            <a:r>
              <a:rPr lang="en-US" altLang="zh-CN" sz="2800" b="1" dirty="0"/>
              <a:t>n-1</a:t>
            </a:r>
            <a:r>
              <a:rPr lang="zh-CN" altLang="en-US" sz="2800" b="1" dirty="0"/>
              <a:t>条）组成的极小连通子图就是生成树。（源点是生成树的根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1446" name="Rectangle 18"/>
          <p:cNvSpPr>
            <a:spLocks noChangeArrowheads="1"/>
          </p:cNvSpPr>
          <p:nvPr/>
        </p:nvSpPr>
        <p:spPr bwMode="auto">
          <a:xfrm>
            <a:off x="1844675" y="1219200"/>
            <a:ext cx="88233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61447" name="Group 7"/>
          <p:cNvGrpSpPr/>
          <p:nvPr/>
        </p:nvGrpSpPr>
        <p:grpSpPr bwMode="auto">
          <a:xfrm>
            <a:off x="3503613" y="4149725"/>
            <a:ext cx="2743200" cy="2076450"/>
            <a:chOff x="0" y="0"/>
            <a:chExt cx="1728" cy="1308"/>
          </a:xfrm>
        </p:grpSpPr>
        <p:sp>
          <p:nvSpPr>
            <p:cNvPr id="61475" name="Line 13"/>
            <p:cNvSpPr>
              <a:spLocks noChangeShapeType="1"/>
            </p:cNvSpPr>
            <p:nvPr/>
          </p:nvSpPr>
          <p:spPr bwMode="auto">
            <a:xfrm flipH="1">
              <a:off x="1309" y="771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76" name="Group 9"/>
            <p:cNvGrpSpPr/>
            <p:nvPr/>
          </p:nvGrpSpPr>
          <p:grpSpPr bwMode="auto">
            <a:xfrm>
              <a:off x="0" y="0"/>
              <a:ext cx="1728" cy="1308"/>
              <a:chOff x="0" y="0"/>
              <a:chExt cx="1728" cy="1308"/>
            </a:xfrm>
          </p:grpSpPr>
          <p:sp>
            <p:nvSpPr>
              <p:cNvPr id="61477" name="Line 10"/>
              <p:cNvSpPr>
                <a:spLocks noChangeShapeType="1"/>
              </p:cNvSpPr>
              <p:nvPr/>
            </p:nvSpPr>
            <p:spPr bwMode="auto">
              <a:xfrm flipH="1">
                <a:off x="576" y="663"/>
                <a:ext cx="96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11"/>
              <p:cNvSpPr>
                <a:spLocks noChangeShapeType="1"/>
              </p:cNvSpPr>
              <p:nvPr/>
            </p:nvSpPr>
            <p:spPr bwMode="auto">
              <a:xfrm>
                <a:off x="576" y="114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9" name="Line 12"/>
              <p:cNvSpPr>
                <a:spLocks noChangeShapeType="1"/>
              </p:cNvSpPr>
              <p:nvPr/>
            </p:nvSpPr>
            <p:spPr bwMode="auto">
              <a:xfrm>
                <a:off x="192" y="711"/>
                <a:ext cx="24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14"/>
              <p:cNvSpPr>
                <a:spLocks noChangeShapeType="1"/>
              </p:cNvSpPr>
              <p:nvPr/>
            </p:nvSpPr>
            <p:spPr bwMode="auto">
              <a:xfrm>
                <a:off x="960" y="231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15"/>
              <p:cNvSpPr>
                <a:spLocks noChangeShapeType="1"/>
              </p:cNvSpPr>
              <p:nvPr/>
            </p:nvSpPr>
            <p:spPr bwMode="auto">
              <a:xfrm>
                <a:off x="91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16"/>
              <p:cNvSpPr>
                <a:spLocks noChangeShapeType="1"/>
              </p:cNvSpPr>
              <p:nvPr/>
            </p:nvSpPr>
            <p:spPr bwMode="auto">
              <a:xfrm flipH="1">
                <a:off x="67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17"/>
              <p:cNvSpPr>
                <a:spLocks noChangeShapeType="1"/>
              </p:cNvSpPr>
              <p:nvPr/>
            </p:nvSpPr>
            <p:spPr bwMode="auto">
              <a:xfrm flipH="1">
                <a:off x="240" y="231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Oval 19" descr="羊皮纸"/>
              <p:cNvSpPr>
                <a:spLocks noChangeArrowheads="1"/>
              </p:cNvSpPr>
              <p:nvPr/>
            </p:nvSpPr>
            <p:spPr bwMode="auto">
              <a:xfrm>
                <a:off x="720" y="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5" name="Oval 20" descr="羊皮纸"/>
              <p:cNvSpPr>
                <a:spLocks noChangeArrowheads="1"/>
              </p:cNvSpPr>
              <p:nvPr/>
            </p:nvSpPr>
            <p:spPr bwMode="auto">
              <a:xfrm>
                <a:off x="1440" y="489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6" name="Oval 21" descr="羊皮纸"/>
              <p:cNvSpPr>
                <a:spLocks noChangeArrowheads="1"/>
              </p:cNvSpPr>
              <p:nvPr/>
            </p:nvSpPr>
            <p:spPr bwMode="auto">
              <a:xfrm>
                <a:off x="960" y="497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7" name="Oval 22" descr="羊皮纸"/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8" name="Oval 23" descr="羊皮纸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9" name="Text Box 24"/>
              <p:cNvSpPr txBox="1">
                <a:spLocks noChangeArrowheads="1"/>
              </p:cNvSpPr>
              <p:nvPr/>
            </p:nvSpPr>
            <p:spPr bwMode="auto">
              <a:xfrm>
                <a:off x="735" y="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A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0" name="Text Box 25"/>
              <p:cNvSpPr txBox="1">
                <a:spLocks noChangeArrowheads="1"/>
              </p:cNvSpPr>
              <p:nvPr/>
            </p:nvSpPr>
            <p:spPr bwMode="auto">
              <a:xfrm>
                <a:off x="492" y="47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C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1" name="Text Box 26"/>
              <p:cNvSpPr txBox="1">
                <a:spLocks noChangeArrowheads="1"/>
              </p:cNvSpPr>
              <p:nvPr/>
            </p:nvSpPr>
            <p:spPr bwMode="auto">
              <a:xfrm>
                <a:off x="975" y="489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D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2" name="Text Box 27"/>
              <p:cNvSpPr txBox="1">
                <a:spLocks noChangeArrowheads="1"/>
              </p:cNvSpPr>
              <p:nvPr/>
            </p:nvSpPr>
            <p:spPr bwMode="auto">
              <a:xfrm>
                <a:off x="1463" y="480"/>
                <a:ext cx="25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E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3" name="Oval 28" descr="羊皮纸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4" name="Text Box 32"/>
              <p:cNvSpPr txBox="1">
                <a:spLocks noChangeArrowheads="1"/>
              </p:cNvSpPr>
              <p:nvPr/>
            </p:nvSpPr>
            <p:spPr bwMode="auto">
              <a:xfrm>
                <a:off x="16" y="47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B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5" name="Text Box 33"/>
              <p:cNvSpPr txBox="1">
                <a:spLocks noChangeArrowheads="1"/>
              </p:cNvSpPr>
              <p:nvPr/>
            </p:nvSpPr>
            <p:spPr bwMode="auto">
              <a:xfrm>
                <a:off x="354" y="998"/>
                <a:ext cx="2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F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6" name="Oval 35" descr="羊皮纸"/>
              <p:cNvSpPr>
                <a:spLocks noChangeArrowheads="1"/>
              </p:cNvSpPr>
              <p:nvPr/>
            </p:nvSpPr>
            <p:spPr bwMode="auto">
              <a:xfrm>
                <a:off x="1092" y="100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7" name="Text Box 36"/>
              <p:cNvSpPr txBox="1">
                <a:spLocks noChangeArrowheads="1"/>
              </p:cNvSpPr>
              <p:nvPr/>
            </p:nvSpPr>
            <p:spPr bwMode="auto">
              <a:xfrm>
                <a:off x="1085" y="998"/>
                <a:ext cx="27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G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61448" name="Group 31"/>
          <p:cNvGrpSpPr/>
          <p:nvPr/>
        </p:nvGrpSpPr>
        <p:grpSpPr bwMode="auto">
          <a:xfrm>
            <a:off x="6527800" y="4221163"/>
            <a:ext cx="2743200" cy="2106612"/>
            <a:chOff x="0" y="0"/>
            <a:chExt cx="1728" cy="1327"/>
          </a:xfrm>
        </p:grpSpPr>
        <p:sp>
          <p:nvSpPr>
            <p:cNvPr id="61449" name="Line 56"/>
            <p:cNvSpPr>
              <a:spLocks noChangeShapeType="1"/>
            </p:cNvSpPr>
            <p:nvPr/>
          </p:nvSpPr>
          <p:spPr bwMode="auto">
            <a:xfrm>
              <a:off x="576" y="1155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57"/>
            <p:cNvSpPr>
              <a:spLocks noChangeShapeType="1"/>
            </p:cNvSpPr>
            <p:nvPr/>
          </p:nvSpPr>
          <p:spPr bwMode="auto">
            <a:xfrm>
              <a:off x="192" y="723"/>
              <a:ext cx="24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58"/>
            <p:cNvSpPr>
              <a:spLocks noChangeShapeType="1"/>
            </p:cNvSpPr>
            <p:nvPr/>
          </p:nvSpPr>
          <p:spPr bwMode="auto">
            <a:xfrm flipH="1">
              <a:off x="1296" y="771"/>
              <a:ext cx="24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59"/>
            <p:cNvSpPr>
              <a:spLocks noChangeShapeType="1"/>
            </p:cNvSpPr>
            <p:nvPr/>
          </p:nvSpPr>
          <p:spPr bwMode="auto">
            <a:xfrm>
              <a:off x="979" y="250"/>
              <a:ext cx="57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60"/>
            <p:cNvSpPr>
              <a:spLocks noChangeShapeType="1"/>
            </p:cNvSpPr>
            <p:nvPr/>
          </p:nvSpPr>
          <p:spPr bwMode="auto">
            <a:xfrm>
              <a:off x="91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61"/>
            <p:cNvSpPr>
              <a:spLocks noChangeShapeType="1"/>
            </p:cNvSpPr>
            <p:nvPr/>
          </p:nvSpPr>
          <p:spPr bwMode="auto">
            <a:xfrm flipH="1">
              <a:off x="67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Oval 62" descr="羊皮纸"/>
            <p:cNvSpPr>
              <a:spLocks noChangeArrowheads="1"/>
            </p:cNvSpPr>
            <p:nvPr/>
          </p:nvSpPr>
          <p:spPr bwMode="auto">
            <a:xfrm>
              <a:off x="720" y="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6" name="Text Box 63"/>
            <p:cNvSpPr txBox="1">
              <a:spLocks noChangeArrowheads="1"/>
            </p:cNvSpPr>
            <p:nvPr/>
          </p:nvSpPr>
          <p:spPr bwMode="auto">
            <a:xfrm>
              <a:off x="730" y="0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57" name="Oval 68" descr="羊皮纸"/>
            <p:cNvSpPr>
              <a:spLocks noChangeArrowheads="1"/>
            </p:cNvSpPr>
            <p:nvPr/>
          </p:nvSpPr>
          <p:spPr bwMode="auto">
            <a:xfrm>
              <a:off x="1440" y="501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8" name="Oval 69" descr="羊皮纸"/>
            <p:cNvSpPr>
              <a:spLocks noChangeArrowheads="1"/>
            </p:cNvSpPr>
            <p:nvPr/>
          </p:nvSpPr>
          <p:spPr bwMode="auto">
            <a:xfrm>
              <a:off x="960" y="509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9" name="Oval 70" descr="羊皮纸"/>
            <p:cNvSpPr>
              <a:spLocks noChangeArrowheads="1"/>
            </p:cNvSpPr>
            <p:nvPr/>
          </p:nvSpPr>
          <p:spPr bwMode="auto">
            <a:xfrm>
              <a:off x="336" y="10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0" name="Oval 71" descr="羊皮纸"/>
            <p:cNvSpPr>
              <a:spLocks noChangeArrowheads="1"/>
            </p:cNvSpPr>
            <p:nvPr/>
          </p:nvSpPr>
          <p:spPr bwMode="auto">
            <a:xfrm>
              <a:off x="480" y="492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1" name="Text Box 72"/>
            <p:cNvSpPr txBox="1">
              <a:spLocks noChangeArrowheads="1"/>
            </p:cNvSpPr>
            <p:nvPr/>
          </p:nvSpPr>
          <p:spPr bwMode="auto">
            <a:xfrm>
              <a:off x="490" y="48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2" name="Text Box 73"/>
            <p:cNvSpPr txBox="1">
              <a:spLocks noChangeArrowheads="1"/>
            </p:cNvSpPr>
            <p:nvPr/>
          </p:nvSpPr>
          <p:spPr bwMode="auto">
            <a:xfrm>
              <a:off x="970" y="50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3" name="Text Box 74"/>
            <p:cNvSpPr txBox="1">
              <a:spLocks noChangeArrowheads="1"/>
            </p:cNvSpPr>
            <p:nvPr/>
          </p:nvSpPr>
          <p:spPr bwMode="auto">
            <a:xfrm>
              <a:off x="1463" y="498"/>
              <a:ext cx="2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4" name="Oval 75" descr="羊皮纸"/>
            <p:cNvSpPr>
              <a:spLocks noChangeArrowheads="1"/>
            </p:cNvSpPr>
            <p:nvPr/>
          </p:nvSpPr>
          <p:spPr bwMode="auto">
            <a:xfrm>
              <a:off x="0" y="492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5" name="Text Box 79"/>
            <p:cNvSpPr txBox="1">
              <a:spLocks noChangeArrowheads="1"/>
            </p:cNvSpPr>
            <p:nvPr/>
          </p:nvSpPr>
          <p:spPr bwMode="auto">
            <a:xfrm>
              <a:off x="10" y="48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6" name="Text Box 80"/>
            <p:cNvSpPr txBox="1">
              <a:spLocks noChangeArrowheads="1"/>
            </p:cNvSpPr>
            <p:nvPr/>
          </p:nvSpPr>
          <p:spPr bwMode="auto">
            <a:xfrm>
              <a:off x="356" y="1017"/>
              <a:ext cx="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F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7" name="Oval 82" descr="羊皮纸"/>
            <p:cNvSpPr>
              <a:spLocks noChangeArrowheads="1"/>
            </p:cNvSpPr>
            <p:nvPr/>
          </p:nvSpPr>
          <p:spPr bwMode="auto">
            <a:xfrm>
              <a:off x="1092" y="10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8" name="Text Box 83"/>
            <p:cNvSpPr txBox="1">
              <a:spLocks noChangeArrowheads="1"/>
            </p:cNvSpPr>
            <p:nvPr/>
          </p:nvSpPr>
          <p:spPr bwMode="auto">
            <a:xfrm>
              <a:off x="1102" y="1017"/>
              <a:ext cx="27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G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9" name="Line 92"/>
            <p:cNvSpPr>
              <a:spLocks noChangeShapeType="1"/>
            </p:cNvSpPr>
            <p:nvPr/>
          </p:nvSpPr>
          <p:spPr bwMode="auto">
            <a:xfrm>
              <a:off x="1104" y="195"/>
              <a:ext cx="43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93"/>
            <p:cNvSpPr>
              <a:spLocks noChangeShapeType="1"/>
            </p:cNvSpPr>
            <p:nvPr/>
          </p:nvSpPr>
          <p:spPr bwMode="auto">
            <a:xfrm flipH="1">
              <a:off x="1440" y="867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94"/>
            <p:cNvSpPr>
              <a:spLocks noChangeShapeType="1"/>
            </p:cNvSpPr>
            <p:nvPr/>
          </p:nvSpPr>
          <p:spPr bwMode="auto">
            <a:xfrm flipH="1">
              <a:off x="672" y="1251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95"/>
            <p:cNvSpPr>
              <a:spLocks noChangeShapeType="1"/>
            </p:cNvSpPr>
            <p:nvPr/>
          </p:nvSpPr>
          <p:spPr bwMode="auto">
            <a:xfrm flipH="1" flipV="1">
              <a:off x="96" y="819"/>
              <a:ext cx="192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96"/>
            <p:cNvSpPr>
              <a:spLocks noChangeShapeType="1"/>
            </p:cNvSpPr>
            <p:nvPr/>
          </p:nvSpPr>
          <p:spPr bwMode="auto">
            <a:xfrm>
              <a:off x="864" y="339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97"/>
            <p:cNvSpPr>
              <a:spLocks noChangeShapeType="1"/>
            </p:cNvSpPr>
            <p:nvPr/>
          </p:nvSpPr>
          <p:spPr bwMode="auto">
            <a:xfrm flipH="1">
              <a:off x="576" y="291"/>
              <a:ext cx="14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C3BA1A4-2194-4D9A-9BBF-0ED1492F69B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197B9267-B2AF-43F6-BFA3-FA04D1C7231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00263" y="3784600"/>
            <a:ext cx="8077200" cy="2779713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构造最小生成树的准则</a:t>
            </a:r>
            <a:endParaRPr lang="zh-CN" altLang="en-US" sz="3000" b="1" dirty="0"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必须使用且仅使用该网络中的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条边来联结网络中的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个顶点；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不能使用产生回路的边；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各边上的权值的总和达到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最小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62469" name="Group 5"/>
          <p:cNvGrpSpPr/>
          <p:nvPr/>
        </p:nvGrpSpPr>
        <p:grpSpPr bwMode="auto">
          <a:xfrm>
            <a:off x="2387600" y="444500"/>
            <a:ext cx="6527800" cy="3419475"/>
            <a:chOff x="0" y="0"/>
            <a:chExt cx="4112" cy="2154"/>
          </a:xfrm>
        </p:grpSpPr>
        <p:sp>
          <p:nvSpPr>
            <p:cNvPr id="62470" name="Line 4"/>
            <p:cNvSpPr>
              <a:spLocks noChangeShapeType="1"/>
            </p:cNvSpPr>
            <p:nvPr/>
          </p:nvSpPr>
          <p:spPr bwMode="auto">
            <a:xfrm>
              <a:off x="1841" y="1232"/>
              <a:ext cx="313" cy="65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612" y="844"/>
              <a:ext cx="531" cy="34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211" y="383"/>
              <a:ext cx="540" cy="41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 flipH="1" flipV="1">
              <a:off x="563" y="1232"/>
              <a:ext cx="14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V="1">
              <a:off x="772" y="1241"/>
              <a:ext cx="102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>
              <a:off x="1796" y="391"/>
              <a:ext cx="28" cy="77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0"/>
            <p:cNvSpPr>
              <a:spLocks noChangeShapeType="1"/>
            </p:cNvSpPr>
            <p:nvPr/>
          </p:nvSpPr>
          <p:spPr bwMode="auto">
            <a:xfrm flipV="1">
              <a:off x="1869" y="950"/>
              <a:ext cx="1299" cy="26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2172" y="976"/>
              <a:ext cx="1024" cy="8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3232" y="968"/>
              <a:ext cx="284" cy="4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V="1">
              <a:off x="2199" y="1461"/>
              <a:ext cx="1326" cy="4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772" y="1845"/>
              <a:ext cx="1336" cy="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 flipV="1">
              <a:off x="616" y="1196"/>
              <a:ext cx="1189" cy="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1211" y="857"/>
              <a:ext cx="622" cy="3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599" y="1268"/>
              <a:ext cx="1536" cy="59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860" y="1241"/>
              <a:ext cx="1645" cy="1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 flipV="1">
              <a:off x="1837" y="360"/>
              <a:ext cx="34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2285" y="388"/>
              <a:ext cx="896" cy="51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Oval 21"/>
            <p:cNvSpPr>
              <a:spLocks noChangeArrowheads="1"/>
            </p:cNvSpPr>
            <p:nvPr/>
          </p:nvSpPr>
          <p:spPr bwMode="auto">
            <a:xfrm>
              <a:off x="1764" y="1145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8" name="Oval 22"/>
            <p:cNvSpPr>
              <a:spLocks noChangeArrowheads="1"/>
            </p:cNvSpPr>
            <p:nvPr/>
          </p:nvSpPr>
          <p:spPr bwMode="auto">
            <a:xfrm>
              <a:off x="653" y="177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9" name="Oval 23"/>
            <p:cNvSpPr>
              <a:spLocks noChangeArrowheads="1"/>
            </p:cNvSpPr>
            <p:nvPr/>
          </p:nvSpPr>
          <p:spPr bwMode="auto">
            <a:xfrm>
              <a:off x="3145" y="8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0" name="Oval 24"/>
            <p:cNvSpPr>
              <a:spLocks noChangeArrowheads="1"/>
            </p:cNvSpPr>
            <p:nvPr/>
          </p:nvSpPr>
          <p:spPr bwMode="auto">
            <a:xfrm>
              <a:off x="1714" y="29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1" name="Oval 25"/>
            <p:cNvSpPr>
              <a:spLocks noChangeArrowheads="1"/>
            </p:cNvSpPr>
            <p:nvPr/>
          </p:nvSpPr>
          <p:spPr bwMode="auto">
            <a:xfrm>
              <a:off x="3474" y="138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2" name="Oval 26"/>
            <p:cNvSpPr>
              <a:spLocks noChangeArrowheads="1"/>
            </p:cNvSpPr>
            <p:nvPr/>
          </p:nvSpPr>
          <p:spPr bwMode="auto">
            <a:xfrm>
              <a:off x="507" y="1159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3" name="Oval 27"/>
            <p:cNvSpPr>
              <a:spLocks noChangeArrowheads="1"/>
            </p:cNvSpPr>
            <p:nvPr/>
          </p:nvSpPr>
          <p:spPr bwMode="auto">
            <a:xfrm>
              <a:off x="1106" y="7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4" name="Oval 28"/>
            <p:cNvSpPr>
              <a:spLocks noChangeArrowheads="1"/>
            </p:cNvSpPr>
            <p:nvPr/>
          </p:nvSpPr>
          <p:spPr bwMode="auto">
            <a:xfrm>
              <a:off x="2089" y="1827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5" name="Oval 29"/>
            <p:cNvSpPr>
              <a:spLocks noChangeArrowheads="1"/>
            </p:cNvSpPr>
            <p:nvPr/>
          </p:nvSpPr>
          <p:spPr bwMode="auto">
            <a:xfrm>
              <a:off x="2185" y="294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6" name="Text Box 30"/>
            <p:cNvSpPr txBox="1">
              <a:spLocks noChangeArrowheads="1"/>
            </p:cNvSpPr>
            <p:nvPr/>
          </p:nvSpPr>
          <p:spPr bwMode="auto">
            <a:xfrm>
              <a:off x="1504" y="13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北京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7" name="Text Box 31"/>
            <p:cNvSpPr txBox="1">
              <a:spLocks noChangeArrowheads="1"/>
            </p:cNvSpPr>
            <p:nvPr/>
          </p:nvSpPr>
          <p:spPr bwMode="auto">
            <a:xfrm>
              <a:off x="2002" y="0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天津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8" name="Text Box 32"/>
            <p:cNvSpPr txBox="1">
              <a:spLocks noChangeArrowheads="1"/>
            </p:cNvSpPr>
            <p:nvPr/>
          </p:nvSpPr>
          <p:spPr bwMode="auto">
            <a:xfrm>
              <a:off x="3274" y="667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南京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9" name="Text Box 33"/>
            <p:cNvSpPr txBox="1">
              <a:spLocks noChangeArrowheads="1"/>
            </p:cNvSpPr>
            <p:nvPr/>
          </p:nvSpPr>
          <p:spPr bwMode="auto">
            <a:xfrm>
              <a:off x="3611" y="1297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上海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0" name="Text Box 34"/>
            <p:cNvSpPr txBox="1">
              <a:spLocks noChangeArrowheads="1"/>
            </p:cNvSpPr>
            <p:nvPr/>
          </p:nvSpPr>
          <p:spPr bwMode="auto">
            <a:xfrm>
              <a:off x="2222" y="1864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广州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1" name="Text Box 35"/>
            <p:cNvSpPr txBox="1">
              <a:spLocks noChangeArrowheads="1"/>
            </p:cNvSpPr>
            <p:nvPr/>
          </p:nvSpPr>
          <p:spPr bwMode="auto">
            <a:xfrm>
              <a:off x="621" y="556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西安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2" name="Text Box 36"/>
            <p:cNvSpPr txBox="1">
              <a:spLocks noChangeArrowheads="1"/>
            </p:cNvSpPr>
            <p:nvPr/>
          </p:nvSpPr>
          <p:spPr bwMode="auto">
            <a:xfrm>
              <a:off x="0" y="1042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成都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3" name="Text Box 37"/>
            <p:cNvSpPr txBox="1">
              <a:spLocks noChangeArrowheads="1"/>
            </p:cNvSpPr>
            <p:nvPr/>
          </p:nvSpPr>
          <p:spPr bwMode="auto">
            <a:xfrm>
              <a:off x="165" y="1700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昆明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4" name="Text Box 38"/>
            <p:cNvSpPr txBox="1">
              <a:spLocks noChangeArrowheads="1"/>
            </p:cNvSpPr>
            <p:nvPr/>
          </p:nvSpPr>
          <p:spPr bwMode="auto">
            <a:xfrm>
              <a:off x="1810" y="868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武汉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5" name="Text Box 39"/>
            <p:cNvSpPr txBox="1">
              <a:spLocks noChangeArrowheads="1"/>
            </p:cNvSpPr>
            <p:nvPr/>
          </p:nvSpPr>
          <p:spPr bwMode="auto">
            <a:xfrm>
              <a:off x="2651" y="369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6" name="Text Box 40"/>
            <p:cNvSpPr txBox="1">
              <a:spLocks noChangeArrowheads="1"/>
            </p:cNvSpPr>
            <p:nvPr/>
          </p:nvSpPr>
          <p:spPr bwMode="auto">
            <a:xfrm>
              <a:off x="1897" y="328"/>
              <a:ext cx="21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7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7" name="Text Box 41"/>
            <p:cNvSpPr txBox="1">
              <a:spLocks noChangeArrowheads="1"/>
            </p:cNvSpPr>
            <p:nvPr/>
          </p:nvSpPr>
          <p:spPr bwMode="auto">
            <a:xfrm>
              <a:off x="3369" y="986"/>
              <a:ext cx="21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6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8" name="Text Box 42"/>
            <p:cNvSpPr txBox="1">
              <a:spLocks noChangeArrowheads="1"/>
            </p:cNvSpPr>
            <p:nvPr/>
          </p:nvSpPr>
          <p:spPr bwMode="auto">
            <a:xfrm>
              <a:off x="2939" y="1617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9" name="Text Box 43"/>
            <p:cNvSpPr txBox="1">
              <a:spLocks noChangeArrowheads="1"/>
            </p:cNvSpPr>
            <p:nvPr/>
          </p:nvSpPr>
          <p:spPr bwMode="auto">
            <a:xfrm>
              <a:off x="1257" y="185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58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0" name="Text Box 44"/>
            <p:cNvSpPr txBox="1">
              <a:spLocks noChangeArrowheads="1"/>
            </p:cNvSpPr>
            <p:nvPr/>
          </p:nvSpPr>
          <p:spPr bwMode="auto">
            <a:xfrm>
              <a:off x="1175" y="32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1" name="Text Box 45"/>
            <p:cNvSpPr txBox="1">
              <a:spLocks noChangeArrowheads="1"/>
            </p:cNvSpPr>
            <p:nvPr/>
          </p:nvSpPr>
          <p:spPr bwMode="auto">
            <a:xfrm>
              <a:off x="1814" y="56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2" name="Text Box 46"/>
            <p:cNvSpPr txBox="1">
              <a:spLocks noChangeArrowheads="1"/>
            </p:cNvSpPr>
            <p:nvPr/>
          </p:nvSpPr>
          <p:spPr bwMode="auto">
            <a:xfrm>
              <a:off x="2409" y="786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3" name="Text Box 47"/>
            <p:cNvSpPr txBox="1">
              <a:spLocks noChangeArrowheads="1"/>
            </p:cNvSpPr>
            <p:nvPr/>
          </p:nvSpPr>
          <p:spPr bwMode="auto">
            <a:xfrm>
              <a:off x="2499" y="107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25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4" name="Text Box 48"/>
            <p:cNvSpPr txBox="1">
              <a:spLocks noChangeArrowheads="1"/>
            </p:cNvSpPr>
            <p:nvPr/>
          </p:nvSpPr>
          <p:spPr bwMode="auto">
            <a:xfrm>
              <a:off x="2592" y="139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38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5" name="Text Box 49"/>
            <p:cNvSpPr txBox="1">
              <a:spLocks noChangeArrowheads="1"/>
            </p:cNvSpPr>
            <p:nvPr/>
          </p:nvSpPr>
          <p:spPr bwMode="auto">
            <a:xfrm>
              <a:off x="2007" y="139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6" name="Text Box 50"/>
            <p:cNvSpPr txBox="1">
              <a:spLocks noChangeArrowheads="1"/>
            </p:cNvSpPr>
            <p:nvPr/>
          </p:nvSpPr>
          <p:spPr bwMode="auto">
            <a:xfrm>
              <a:off x="1403" y="722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7" name="Text Box 51"/>
            <p:cNvSpPr txBox="1">
              <a:spLocks noChangeArrowheads="1"/>
            </p:cNvSpPr>
            <p:nvPr/>
          </p:nvSpPr>
          <p:spPr bwMode="auto">
            <a:xfrm>
              <a:off x="580" y="794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8" name="Text Box 52"/>
            <p:cNvSpPr txBox="1">
              <a:spLocks noChangeArrowheads="1"/>
            </p:cNvSpPr>
            <p:nvPr/>
          </p:nvSpPr>
          <p:spPr bwMode="auto">
            <a:xfrm>
              <a:off x="333" y="141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9" name="Text Box 53"/>
            <p:cNvSpPr txBox="1">
              <a:spLocks noChangeArrowheads="1"/>
            </p:cNvSpPr>
            <p:nvPr/>
          </p:nvSpPr>
          <p:spPr bwMode="auto">
            <a:xfrm>
              <a:off x="1029" y="959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20" name="Text Box 54"/>
            <p:cNvSpPr txBox="1">
              <a:spLocks noChangeArrowheads="1"/>
            </p:cNvSpPr>
            <p:nvPr/>
          </p:nvSpPr>
          <p:spPr bwMode="auto">
            <a:xfrm>
              <a:off x="1065" y="1553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21" name="Text Box 55"/>
            <p:cNvSpPr txBox="1">
              <a:spLocks noChangeArrowheads="1"/>
            </p:cNvSpPr>
            <p:nvPr/>
          </p:nvSpPr>
          <p:spPr bwMode="auto">
            <a:xfrm>
              <a:off x="1595" y="1416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50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2F3F705-E747-4C22-AE27-AA6730E5DC6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E0DD150-80E8-42B5-B409-BFBCD2EC3106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8313" y="142875"/>
            <a:ext cx="4953000" cy="533400"/>
          </a:xfrm>
        </p:spPr>
        <p:txBody>
          <a:bodyPr/>
          <a:lstStyle/>
          <a:p>
            <a:pPr eaLnBrk="1" hangingPunct="1"/>
            <a:r>
              <a:rPr lang="zh-CN" sz="2800" b="1">
                <a:ea typeface="黑体" panose="02010609060101010101" pitchFamily="2" charset="-122"/>
              </a:rPr>
              <a:t>讨论：如何求得最小生成树？</a:t>
            </a:r>
            <a:endParaRPr lang="zh-CN" sz="2800" b="1">
              <a:ea typeface="黑体" panose="02010609060101010101" pitchFamily="2" charset="-122"/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752600" y="762000"/>
            <a:ext cx="6575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2400">
                <a:solidFill>
                  <a:srgbClr val="333300"/>
                </a:solidFill>
                <a:ea typeface="黑体" panose="02010609060101010101" pitchFamily="2" charset="-122"/>
              </a:rPr>
              <a:t>有多种算法，但最常用的是以下两种：</a:t>
            </a:r>
            <a:endParaRPr lang="zh-CN" altLang="en-US" sz="2400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  <p:sp>
        <p:nvSpPr>
          <p:cNvPr id="77831" name="Rectangle 5"/>
          <p:cNvSpPr>
            <a:spLocks noChangeArrowheads="1"/>
          </p:cNvSpPr>
          <p:nvPr/>
        </p:nvSpPr>
        <p:spPr bwMode="auto">
          <a:xfrm>
            <a:off x="2286000" y="1371600"/>
            <a:ext cx="6019800" cy="95313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anose="02010609060101010101" pitchFamily="2" charset="-122"/>
              </a:rPr>
              <a:t>Kruskal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  <a:hlinkClick r:id="" action="ppaction://hlinkshowjump?jump=nextslide"/>
              </a:rPr>
              <a:t>克鲁斯卡尔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）算法</a:t>
            </a:r>
            <a:endParaRPr lang="zh-CN" altLang="en-US" sz="2800">
              <a:solidFill>
                <a:srgbClr val="333300"/>
              </a:solidFill>
              <a:ea typeface="黑体" panose="0201060906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anose="02010609060101010101" pitchFamily="2" charset="-122"/>
              </a:rPr>
              <a:t>Prim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  <a:hlinkClick r:id="rId1" action="ppaction://hlinksldjump"/>
              </a:rPr>
              <a:t>普里姆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）算法 </a:t>
            </a:r>
            <a:endParaRPr lang="zh-CN" altLang="en-US" sz="2800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 advAuto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A3C3709-84C2-4EE9-BC16-E5684C16B73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51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F93B5521-4DCC-4C2D-94C4-3B1CA363F808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28663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8432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sz="2800" b="1">
                <a:solidFill>
                  <a:srgbClr val="333300"/>
                </a:solidFill>
                <a:ea typeface="仿宋_GB2312" pitchFamily="49" charset="-122"/>
              </a:rPr>
              <a:t>例：应用克鲁斯卡尔算法构造最小生成树的过程</a:t>
            </a:r>
            <a:endParaRPr lang="zh-CN" sz="2800" b="1">
              <a:solidFill>
                <a:srgbClr val="333300"/>
              </a:solidFill>
            </a:endParaRPr>
          </a:p>
        </p:txBody>
      </p:sp>
      <p:sp>
        <p:nvSpPr>
          <p:cNvPr id="788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298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6167438" y="114300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6" name="Oval 6"/>
          <p:cNvSpPr>
            <a:spLocks noChangeArrowheads="1"/>
          </p:cNvSpPr>
          <p:nvPr/>
        </p:nvSpPr>
        <p:spPr bwMode="auto">
          <a:xfrm>
            <a:off x="3810000" y="785813"/>
            <a:ext cx="2209800" cy="20574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7" name="Oval 7"/>
          <p:cNvSpPr>
            <a:spLocks noChangeArrowheads="1"/>
          </p:cNvSpPr>
          <p:nvPr/>
        </p:nvSpPr>
        <p:spPr bwMode="auto">
          <a:xfrm>
            <a:off x="9953625" y="20002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8" name="Oval 8"/>
          <p:cNvSpPr>
            <a:spLocks noChangeArrowheads="1"/>
          </p:cNvSpPr>
          <p:nvPr/>
        </p:nvSpPr>
        <p:spPr bwMode="auto">
          <a:xfrm>
            <a:off x="2452688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9" name="Oval 9"/>
          <p:cNvSpPr>
            <a:spLocks noChangeArrowheads="1"/>
          </p:cNvSpPr>
          <p:nvPr/>
        </p:nvSpPr>
        <p:spPr bwMode="auto">
          <a:xfrm>
            <a:off x="5453063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0" name="Oval 10"/>
          <p:cNvSpPr>
            <a:spLocks noChangeArrowheads="1"/>
          </p:cNvSpPr>
          <p:nvPr/>
        </p:nvSpPr>
        <p:spPr bwMode="auto">
          <a:xfrm>
            <a:off x="6959600" y="5229225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1" name="Rectangle 11"/>
          <p:cNvSpPr>
            <a:spLocks noChangeArrowheads="1"/>
          </p:cNvSpPr>
          <p:nvPr/>
        </p:nvSpPr>
        <p:spPr bwMode="auto">
          <a:xfrm>
            <a:off x="1809433" y="1143000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2" name="Rectangle 12"/>
          <p:cNvSpPr>
            <a:spLocks noChangeArrowheads="1"/>
          </p:cNvSpPr>
          <p:nvPr/>
        </p:nvSpPr>
        <p:spPr bwMode="auto">
          <a:xfrm>
            <a:off x="3309620" y="2143125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3" name="Rectangle 13"/>
          <p:cNvSpPr>
            <a:spLocks noChangeArrowheads="1"/>
          </p:cNvSpPr>
          <p:nvPr/>
        </p:nvSpPr>
        <p:spPr bwMode="auto">
          <a:xfrm>
            <a:off x="2595245" y="1214438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4" name="Rectangle 14"/>
          <p:cNvSpPr>
            <a:spLocks noChangeArrowheads="1"/>
          </p:cNvSpPr>
          <p:nvPr/>
        </p:nvSpPr>
        <p:spPr bwMode="auto">
          <a:xfrm>
            <a:off x="3309620" y="1214438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5" name="Rectangle 15"/>
          <p:cNvSpPr>
            <a:spLocks noChangeArrowheads="1"/>
          </p:cNvSpPr>
          <p:nvPr/>
        </p:nvSpPr>
        <p:spPr bwMode="auto">
          <a:xfrm>
            <a:off x="2821623" y="1752600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6" name="Rectangle 16"/>
          <p:cNvSpPr>
            <a:spLocks noChangeArrowheads="1"/>
          </p:cNvSpPr>
          <p:nvPr/>
        </p:nvSpPr>
        <p:spPr bwMode="auto">
          <a:xfrm>
            <a:off x="2595245" y="2500313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7" name="Rectangle 17"/>
          <p:cNvSpPr>
            <a:spLocks noChangeArrowheads="1"/>
          </p:cNvSpPr>
          <p:nvPr/>
        </p:nvSpPr>
        <p:spPr bwMode="auto">
          <a:xfrm>
            <a:off x="2026285" y="1928813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8" name="Rectangle 18"/>
          <p:cNvSpPr>
            <a:spLocks noChangeArrowheads="1"/>
          </p:cNvSpPr>
          <p:nvPr/>
        </p:nvSpPr>
        <p:spPr bwMode="auto">
          <a:xfrm>
            <a:off x="1737995" y="2143125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9" name="Oval 19"/>
          <p:cNvSpPr>
            <a:spLocks noChangeArrowheads="1"/>
          </p:cNvSpPr>
          <p:nvPr/>
        </p:nvSpPr>
        <p:spPr bwMode="auto">
          <a:xfrm>
            <a:off x="8382000" y="48577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64534" name="直接连接符 21"/>
          <p:cNvCxnSpPr>
            <a:cxnSpLocks noChangeShapeType="1"/>
          </p:cNvCxnSpPr>
          <p:nvPr/>
        </p:nvCxnSpPr>
        <p:spPr bwMode="auto">
          <a:xfrm flipV="1">
            <a:off x="152400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bldLvl="0" animBg="1" autoUpdateAnimBg="0"/>
      <p:bldP spid="78855" grpId="0" bldLvl="0" animBg="1" autoUpdateAnimBg="0"/>
      <p:bldP spid="78856" grpId="0" bldLvl="0" animBg="1" autoUpdateAnimBg="0"/>
      <p:bldP spid="78857" grpId="0" bldLvl="0" animBg="1" autoUpdateAnimBg="0"/>
      <p:bldP spid="78858" grpId="0" bldLvl="0" animBg="1" autoUpdateAnimBg="0"/>
      <p:bldP spid="78859" grpId="0" bldLvl="0" animBg="1" autoUpdateAnimBg="0"/>
      <p:bldP spid="78860" grpId="0" bldLvl="0" animBg="1" autoUpdateAnimBg="0"/>
      <p:bldP spid="78861" grpId="0" autoUpdateAnimBg="0"/>
      <p:bldP spid="78862" grpId="0" autoUpdateAnimBg="0"/>
      <p:bldP spid="78863" grpId="0" autoUpdateAnimBg="0"/>
      <p:bldP spid="78864" grpId="0" autoUpdateAnimBg="0"/>
      <p:bldP spid="78865" grpId="0" autoUpdateAnimBg="0"/>
      <p:bldP spid="78866" grpId="0" autoUpdateAnimBg="0"/>
      <p:bldP spid="78867" grpId="0" autoUpdateAnimBg="0"/>
      <p:bldP spid="78868" grpId="0" autoUpdateAnimBg="0"/>
      <p:bldP spid="78869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331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仿宋_GB2312</vt:lpstr>
      <vt:lpstr>仿宋</vt:lpstr>
      <vt:lpstr>华文新魏</vt:lpstr>
      <vt:lpstr>SimSun</vt:lpstr>
      <vt:lpstr>楷体_GB2312</vt:lpstr>
      <vt:lpstr>新宋体</vt:lpstr>
      <vt:lpstr>黑体</vt:lpstr>
      <vt:lpstr>Courier New</vt:lpstr>
      <vt:lpstr>Symbol</vt:lpstr>
      <vt:lpstr>AR PL KaitiM GB</vt:lpstr>
      <vt:lpstr>Office 主题​​</vt:lpstr>
      <vt:lpstr>图的邻接矩阵（数组）表示</vt:lpstr>
      <vt:lpstr>PowerPoint 演示文稿</vt:lpstr>
      <vt:lpstr>矩阵乘法</vt:lpstr>
      <vt:lpstr>PowerPoint 演示文稿</vt:lpstr>
      <vt:lpstr>矩阵乘法</vt:lpstr>
      <vt:lpstr>8.4 最小生成树  ( minimum cost spanning tree )</vt:lpstr>
      <vt:lpstr>PowerPoint 演示文稿</vt:lpstr>
      <vt:lpstr>讨论：如何求得最小生成树？</vt:lpstr>
      <vt:lpstr>例：应用克鲁斯卡尔算法构造最小生成树的过程</vt:lpstr>
      <vt:lpstr>克鲁斯卡尔（Kruskal）算法:</vt:lpstr>
      <vt:lpstr>Kruskal（克鲁斯卡尔）算法</vt:lpstr>
      <vt:lpstr>普利姆（Prim）算法</vt:lpstr>
      <vt:lpstr>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7</cp:revision>
  <dcterms:created xsi:type="dcterms:W3CDTF">2020-04-19T03:59:42Z</dcterms:created>
  <dcterms:modified xsi:type="dcterms:W3CDTF">2020-04-19T03:59:42Z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