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8"/>
  </p:notesMasterIdLst>
  <p:sldIdLst>
    <p:sldId id="256" r:id="rId9"/>
    <p:sldId id="258" r:id="rId10"/>
    <p:sldId id="259" r:id="rId11"/>
    <p:sldId id="260" r:id="rId12"/>
    <p:sldId id="261" r:id="rId13"/>
    <p:sldId id="262" r:id="rId14"/>
    <p:sldId id="263" r:id="rId15"/>
    <p:sldId id="264" r:id="rId16"/>
    <p:sldId id="436" r:id="rId17"/>
    <p:sldId id="437" r:id="rId19"/>
    <p:sldId id="438" r:id="rId20"/>
    <p:sldId id="439" r:id="rId21"/>
    <p:sldId id="269" r:id="rId22"/>
    <p:sldId id="417" r:id="rId23"/>
    <p:sldId id="270" r:id="rId24"/>
    <p:sldId id="418" r:id="rId25"/>
    <p:sldId id="271" r:id="rId26"/>
    <p:sldId id="272" r:id="rId27"/>
    <p:sldId id="419" r:id="rId28"/>
    <p:sldId id="551" r:id="rId29"/>
    <p:sldId id="552" r:id="rId30"/>
    <p:sldId id="553" r:id="rId31"/>
    <p:sldId id="554" r:id="rId32"/>
    <p:sldId id="555" r:id="rId33"/>
    <p:sldId id="440" r:id="rId34"/>
    <p:sldId id="441" r:id="rId35"/>
    <p:sldId id="446" r:id="rId36"/>
    <p:sldId id="442" r:id="rId37"/>
    <p:sldId id="443" r:id="rId38"/>
    <p:sldId id="445" r:id="rId39"/>
    <p:sldId id="444" r:id="rId40"/>
    <p:sldId id="280" r:id="rId41"/>
    <p:sldId id="282" r:id="rId42"/>
    <p:sldId id="283" r:id="rId43"/>
    <p:sldId id="421" r:id="rId44"/>
    <p:sldId id="422" r:id="rId45"/>
    <p:sldId id="423" r:id="rId46"/>
    <p:sldId id="424" r:id="rId47"/>
    <p:sldId id="455" r:id="rId48"/>
    <p:sldId id="452" r:id="rId49"/>
    <p:sldId id="453" r:id="rId50"/>
    <p:sldId id="454" r:id="rId51"/>
    <p:sldId id="302" r:id="rId52"/>
    <p:sldId id="425" r:id="rId53"/>
    <p:sldId id="456" r:id="rId54"/>
    <p:sldId id="457" r:id="rId55"/>
    <p:sldId id="458" r:id="rId56"/>
    <p:sldId id="459" r:id="rId57"/>
    <p:sldId id="469" r:id="rId58"/>
    <p:sldId id="470" r:id="rId59"/>
    <p:sldId id="629" r:id="rId60"/>
    <p:sldId id="630" r:id="rId61"/>
    <p:sldId id="631" r:id="rId62"/>
    <p:sldId id="632" r:id="rId63"/>
    <p:sldId id="633" r:id="rId64"/>
    <p:sldId id="634" r:id="rId65"/>
    <p:sldId id="635" r:id="rId66"/>
    <p:sldId id="636" r:id="rId67"/>
    <p:sldId id="637" r:id="rId68"/>
    <p:sldId id="638" r:id="rId69"/>
    <p:sldId id="639" r:id="rId70"/>
    <p:sldId id="329" r:id="rId71"/>
    <p:sldId id="330" r:id="rId72"/>
    <p:sldId id="476" r:id="rId73"/>
    <p:sldId id="478" r:id="rId74"/>
    <p:sldId id="477" r:id="rId75"/>
    <p:sldId id="479" r:id="rId76"/>
    <p:sldId id="481" r:id="rId77"/>
    <p:sldId id="482" r:id="rId78"/>
    <p:sldId id="641" r:id="rId79"/>
    <p:sldId id="494" r:id="rId80"/>
    <p:sldId id="523" r:id="rId81"/>
    <p:sldId id="524" r:id="rId82"/>
    <p:sldId id="525" r:id="rId83"/>
    <p:sldId id="500" r:id="rId84"/>
    <p:sldId id="530" r:id="rId85"/>
    <p:sldId id="560" r:id="rId86"/>
    <p:sldId id="532" r:id="rId87"/>
    <p:sldId id="533" r:id="rId88"/>
    <p:sldId id="556" r:id="rId89"/>
    <p:sldId id="534" r:id="rId90"/>
    <p:sldId id="538" r:id="rId91"/>
    <p:sldId id="539" r:id="rId92"/>
    <p:sldId id="535" r:id="rId93"/>
    <p:sldId id="536" r:id="rId94"/>
    <p:sldId id="537" r:id="rId95"/>
    <p:sldId id="503" r:id="rId96"/>
    <p:sldId id="506" r:id="rId97"/>
    <p:sldId id="508" r:id="rId98"/>
    <p:sldId id="509" r:id="rId99"/>
    <p:sldId id="510" r:id="rId100"/>
    <p:sldId id="512" r:id="rId101"/>
    <p:sldId id="513" r:id="rId102"/>
    <p:sldId id="514" r:id="rId103"/>
    <p:sldId id="515" r:id="rId104"/>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83"/>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0.xml"/><Relationship Id="rId98" Type="http://schemas.openxmlformats.org/officeDocument/2006/relationships/slide" Target="slides/slide89.xml"/><Relationship Id="rId97" Type="http://schemas.openxmlformats.org/officeDocument/2006/relationships/slide" Target="slides/slide88.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 Target="slides/slide1.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notesMaster" Target="notesMasters/notesMaster1.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95.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SimSun" panose="02010600030101010101"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SimSun" panose="02010600030101010101"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F0EAE24-415D-4428-B3A1-8266CB668FFA}"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p:spPr>
        <p:txBody>
          <a:bodyPr/>
          <a:lstStyle/>
          <a:p>
            <a:r>
              <a:rPr lang="zh-CN" altLang="en-US"/>
              <a:t>旧书备注</a:t>
            </a:r>
            <a:endParaRPr lang="zh-CN" altLang="en-US"/>
          </a:p>
        </p:txBody>
      </p:sp>
      <p:sp>
        <p:nvSpPr>
          <p:cNvPr id="11059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AE9A3B2-F8E7-4CD7-8110-0C56333A542B}"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p:spPr>
        <p:txBody>
          <a:bodyPr/>
          <a:lstStyle/>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Edge</a:t>
            </a:r>
            <a:r>
              <a:rPr lang="en-US" altLang="zh-CN" b="1">
                <a:latin typeface="Times New Roman" panose="02020603050405020304" pitchFamily="18" charset="0"/>
                <a:ea typeface="隶书" panose="02010509060101010101" pitchFamily="49" charset="-122"/>
              </a:rPr>
              <a:t> =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new E *</a:t>
            </a:r>
            <a:r>
              <a:rPr lang="en-US" altLang="zh-CN">
                <a:latin typeface="Times New Roman" panose="02020603050405020304" pitchFamily="18" charset="0"/>
                <a:ea typeface="隶书" panose="02010509060101010101" pitchFamily="49" charset="-122"/>
              </a:rPr>
              <a:t>[maxVertices]</a:t>
            </a:r>
            <a:r>
              <a:rPr lang="en-US" altLang="zh-CN" b="1">
                <a:latin typeface="Times New Roman" panose="02020603050405020304" pitchFamily="18" charset="0"/>
                <a:ea typeface="隶书" panose="02010509060101010101" pitchFamily="49" charset="-122"/>
              </a:rPr>
              <a:t>;</a:t>
            </a:r>
            <a:endParaRPr lang="en-US" altLang="zh-CN"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b="1">
                <a:latin typeface="Times New Roman" panose="02020603050405020304" pitchFamily="18" charset="0"/>
                <a:ea typeface="隶书" panose="02010509060101010101" pitchFamily="49" charset="-122"/>
              </a:rPr>
              <a:t> for </a:t>
            </a:r>
            <a:r>
              <a:rPr lang="en-US" altLang="zh-CN">
                <a:latin typeface="Times New Roman" panose="02020603050405020304" pitchFamily="18" charset="0"/>
                <a:ea typeface="隶书" panose="02010509060101010101" pitchFamily="49" charset="-122"/>
              </a:rPr>
              <a:t>(i</a:t>
            </a:r>
            <a:r>
              <a:rPr lang="en-US" altLang="zh-CN" b="1">
                <a:latin typeface="Times New Roman" panose="02020603050405020304" pitchFamily="18" charset="0"/>
                <a:ea typeface="隶书" panose="02010509060101010101" pitchFamily="49" charset="-122"/>
              </a:rPr>
              <a:t> = </a:t>
            </a:r>
            <a:r>
              <a:rPr lang="en-US" altLang="zh-CN">
                <a:latin typeface="Times New Roman" panose="02020603050405020304" pitchFamily="18" charset="0"/>
                <a:ea typeface="隶书" panose="02010509060101010101" pitchFamily="49" charset="-122"/>
              </a:rPr>
              <a:t>0</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i</a:t>
            </a:r>
            <a:r>
              <a:rPr lang="en-US" altLang="zh-CN" b="1">
                <a:latin typeface="Times New Roman" panose="02020603050405020304" pitchFamily="18" charset="0"/>
                <a:ea typeface="隶书" panose="02010509060101010101" pitchFamily="49" charset="-122"/>
              </a:rPr>
              <a:t> &lt; </a:t>
            </a:r>
            <a:r>
              <a:rPr lang="en-US" altLang="zh-CN">
                <a:latin typeface="Times New Roman" panose="02020603050405020304" pitchFamily="18" charset="0"/>
                <a:ea typeface="隶书" panose="02010509060101010101" pitchFamily="49" charset="-122"/>
              </a:rPr>
              <a:t>maxVertices</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i++)</a:t>
            </a:r>
            <a:endParaRPr lang="en-US" altLang="zh-CN">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Edge[i]</a:t>
            </a:r>
            <a:r>
              <a:rPr lang="en-US" altLang="zh-CN" b="1">
                <a:latin typeface="Times New Roman" panose="02020603050405020304" pitchFamily="18" charset="0"/>
                <a:ea typeface="隶书" panose="02010509060101010101" pitchFamily="49" charset="-122"/>
              </a:rPr>
              <a:t> = new E</a:t>
            </a:r>
            <a:r>
              <a:rPr lang="en-US" altLang="zh-CN">
                <a:latin typeface="Times New Roman" panose="02020603050405020304" pitchFamily="18" charset="0"/>
                <a:ea typeface="隶书" panose="02010509060101010101" pitchFamily="49" charset="-122"/>
              </a:rPr>
              <a:t>[maxVertices]</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邻接矩阵</a:t>
            </a:r>
            <a:r>
              <a:rPr lang="zh-CN" altLang="en-US" b="1">
                <a:latin typeface="Times New Roman" panose="02020603050405020304" pitchFamily="18" charset="0"/>
                <a:ea typeface="隶书" panose="02010509060101010101" pitchFamily="49" charset="-122"/>
              </a:rPr>
              <a:t> </a:t>
            </a:r>
            <a:endParaRPr lang="en-US" altLang="zh-CN"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如果定义为  </a:t>
            </a:r>
            <a:r>
              <a:rPr lang="en-US" altLang="zh-CN">
                <a:latin typeface="Times New Roman" panose="02020603050405020304" pitchFamily="18" charset="0"/>
                <a:ea typeface="隶书" panose="02010509060101010101" pitchFamily="49" charset="-122"/>
              </a:rPr>
              <a:t>Edge</a:t>
            </a:r>
            <a:r>
              <a:rPr lang="en-US" altLang="zh-CN" b="1">
                <a:latin typeface="Times New Roman" panose="02020603050405020304" pitchFamily="18" charset="0"/>
                <a:ea typeface="隶书" panose="02010509060101010101" pitchFamily="49" charset="-122"/>
              </a:rPr>
              <a:t> =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new E  </a:t>
            </a:r>
            <a:r>
              <a:rPr lang="en-US" altLang="zh-CN">
                <a:latin typeface="Times New Roman" panose="02020603050405020304" pitchFamily="18" charset="0"/>
                <a:ea typeface="隶书" panose="02010509060101010101" pitchFamily="49" charset="-122"/>
              </a:rPr>
              <a:t>[maxVertices] [maxVertices]</a:t>
            </a:r>
            <a:r>
              <a:rPr lang="en-US" altLang="zh-CN" b="1">
                <a:latin typeface="Times New Roman" panose="02020603050405020304" pitchFamily="18" charset="0"/>
                <a:ea typeface="隶书" panose="02010509060101010101" pitchFamily="49" charset="-122"/>
              </a:rPr>
              <a:t>; </a:t>
            </a:r>
            <a:r>
              <a:rPr lang="zh-CN" altLang="en-US" b="1">
                <a:latin typeface="Times New Roman" panose="02020603050405020304" pitchFamily="18" charset="0"/>
                <a:ea typeface="隶书" panose="02010509060101010101" pitchFamily="49" charset="-122"/>
              </a:rPr>
              <a:t>提示错误：</a:t>
            </a:r>
            <a:r>
              <a:rPr lang="en-US" altLang="zh-CN" b="1">
                <a:latin typeface="Times New Roman" panose="02020603050405020304" pitchFamily="18" charset="0"/>
                <a:ea typeface="隶书" panose="02010509060101010101" pitchFamily="49" charset="-122"/>
              </a:rPr>
              <a:t>non-constant expression as array bound</a:t>
            </a:r>
            <a:endParaRPr lang="en-US" altLang="zh-CN"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如果定义为  </a:t>
            </a:r>
            <a:r>
              <a:rPr lang="en-US" altLang="zh-CN">
                <a:latin typeface="Times New Roman" panose="02020603050405020304" pitchFamily="18" charset="0"/>
                <a:ea typeface="隶书" panose="02010509060101010101" pitchFamily="49" charset="-122"/>
              </a:rPr>
              <a:t>Edge</a:t>
            </a:r>
            <a:r>
              <a:rPr lang="en-US" altLang="zh-CN" b="1">
                <a:latin typeface="Times New Roman" panose="02020603050405020304" pitchFamily="18" charset="0"/>
                <a:ea typeface="隶书" panose="02010509060101010101" pitchFamily="49" charset="-122"/>
              </a:rPr>
              <a:t> =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new E  </a:t>
            </a:r>
            <a:r>
              <a:rPr lang="en-US" altLang="zh-CN">
                <a:latin typeface="Times New Roman" panose="02020603050405020304" pitchFamily="18" charset="0"/>
                <a:ea typeface="隶书" panose="02010509060101010101" pitchFamily="49" charset="-122"/>
              </a:rPr>
              <a:t>[100] [100]</a:t>
            </a:r>
            <a:r>
              <a:rPr lang="en-US" altLang="zh-CN" b="1">
                <a:latin typeface="Times New Roman" panose="02020603050405020304" pitchFamily="18" charset="0"/>
                <a:ea typeface="隶书" panose="02010509060101010101" pitchFamily="49" charset="-122"/>
              </a:rPr>
              <a:t>; </a:t>
            </a:r>
            <a:r>
              <a:rPr lang="zh-CN" altLang="en-US" b="1">
                <a:latin typeface="Times New Roman" panose="02020603050405020304" pitchFamily="18" charset="0"/>
                <a:ea typeface="隶书" panose="02010509060101010101" pitchFamily="49" charset="-122"/>
              </a:rPr>
              <a:t>也错误 </a:t>
            </a:r>
            <a:r>
              <a:rPr lang="en-US" altLang="zh-CN" b="1">
                <a:latin typeface="Times New Roman" panose="02020603050405020304" pitchFamily="18" charset="0"/>
                <a:ea typeface="隶书" panose="02010509060101010101" pitchFamily="49" charset="-122"/>
              </a:rPr>
              <a:t> cannot convert from int (*)[100]' to ‘int ** '</a:t>
            </a:r>
            <a:endParaRPr lang="en-US" altLang="zh-CN"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endParaRPr lang="zh-CN" altLang="en-US"/>
          </a:p>
        </p:txBody>
      </p:sp>
      <p:sp>
        <p:nvSpPr>
          <p:cNvPr id="103428"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9D58946-6F1E-413F-A5AA-86339D9BE448}"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a:noFill/>
        </p:spPr>
        <p:txBody>
          <a:bodyPr/>
          <a:lstStyle/>
          <a:p>
            <a:r>
              <a:rPr lang="en-US" altLang="zh-CN"/>
              <a:t>#include "iostream"</a:t>
            </a:r>
            <a:endParaRPr lang="en-US" altLang="zh-CN"/>
          </a:p>
          <a:p>
            <a:r>
              <a:rPr lang="en-US" altLang="zh-CN"/>
              <a:t>#include "stdlib.h"</a:t>
            </a:r>
            <a:endParaRPr lang="en-US" altLang="zh-CN"/>
          </a:p>
          <a:p>
            <a:r>
              <a:rPr lang="en-US" altLang="zh-CN"/>
              <a:t>using namespace std;</a:t>
            </a:r>
            <a:endParaRPr lang="en-US" altLang="zh-CN"/>
          </a:p>
          <a:p>
            <a:r>
              <a:rPr lang="en-US" altLang="zh-CN"/>
              <a:t>typedef float E;              //</a:t>
            </a:r>
            <a:r>
              <a:rPr lang="zh-CN" altLang="en-US"/>
              <a:t>边的权值 的数据类型</a:t>
            </a:r>
            <a:endParaRPr lang="zh-CN" altLang="en-US"/>
          </a:p>
          <a:p>
            <a:r>
              <a:rPr lang="en-US" altLang="zh-CN"/>
              <a:t>typedef char T;          //</a:t>
            </a:r>
            <a:r>
              <a:rPr lang="zh-CN" altLang="en-US"/>
              <a:t>顶点值 的数据类型 </a:t>
            </a:r>
            <a:endParaRPr lang="zh-CN" altLang="en-US"/>
          </a:p>
          <a:p>
            <a:r>
              <a:rPr lang="en-US" altLang="zh-CN"/>
              <a:t>#define maxWeight 100 </a:t>
            </a:r>
            <a:endParaRPr lang="en-US" altLang="zh-CN"/>
          </a:p>
          <a:p>
            <a:r>
              <a:rPr lang="en-US" altLang="zh-CN"/>
              <a:t>class Graphmtx  {</a:t>
            </a:r>
            <a:endParaRPr lang="en-US" altLang="zh-CN"/>
          </a:p>
          <a:p>
            <a:r>
              <a:rPr lang="en-US" altLang="zh-CN"/>
              <a:t>	friend istream &amp; operator &gt;&gt; ( istream&amp; in,Graphmtx &amp; G); //</a:t>
            </a:r>
            <a:r>
              <a:rPr lang="zh-CN" altLang="en-US"/>
              <a:t>输入</a:t>
            </a:r>
            <a:endParaRPr lang="zh-CN" altLang="en-US"/>
          </a:p>
          <a:p>
            <a:r>
              <a:rPr lang="zh-CN" altLang="en-US"/>
              <a:t>	</a:t>
            </a:r>
            <a:r>
              <a:rPr lang="en-US" altLang="zh-CN"/>
              <a:t>friend ostream &amp; operator &lt;&lt; (ostream&amp; out,Graphmtx &amp; G);</a:t>
            </a:r>
            <a:endParaRPr lang="en-US" altLang="zh-CN"/>
          </a:p>
          <a:p>
            <a:r>
              <a:rPr lang="en-US" altLang="zh-CN"/>
              <a:t>private:</a:t>
            </a:r>
            <a:endParaRPr lang="en-US" altLang="zh-CN"/>
          </a:p>
          <a:p>
            <a:r>
              <a:rPr lang="en-US" altLang="zh-CN"/>
              <a:t>	T *VerticesList; 	 	          //</a:t>
            </a:r>
            <a:r>
              <a:rPr lang="zh-CN" altLang="en-US"/>
              <a:t>顶点表</a:t>
            </a:r>
            <a:endParaRPr lang="zh-CN" altLang="en-US"/>
          </a:p>
          <a:p>
            <a:r>
              <a:rPr lang="zh-CN" altLang="en-US"/>
              <a:t>	</a:t>
            </a:r>
            <a:r>
              <a:rPr lang="en-US" altLang="zh-CN"/>
              <a:t>E **Edge;				          //</a:t>
            </a:r>
            <a:r>
              <a:rPr lang="zh-CN" altLang="en-US"/>
              <a:t>邻接矩阵</a:t>
            </a:r>
            <a:endParaRPr lang="zh-CN" altLang="en-US"/>
          </a:p>
          <a:p>
            <a:r>
              <a:rPr lang="zh-CN" altLang="en-US"/>
              <a:t>	</a:t>
            </a:r>
            <a:r>
              <a:rPr lang="en-US" altLang="zh-CN"/>
              <a:t>int numVertices;</a:t>
            </a:r>
            <a:endParaRPr lang="en-US" altLang="zh-CN"/>
          </a:p>
          <a:p>
            <a:r>
              <a:rPr lang="en-US" altLang="zh-CN"/>
              <a:t>	int maxVertices;</a:t>
            </a:r>
            <a:endParaRPr lang="en-US" altLang="zh-CN"/>
          </a:p>
          <a:p>
            <a:r>
              <a:rPr lang="en-US" altLang="zh-CN"/>
              <a:t>	int numEdges;</a:t>
            </a:r>
            <a:endParaRPr lang="en-US" altLang="zh-CN"/>
          </a:p>
          <a:p>
            <a:r>
              <a:rPr lang="en-US" altLang="zh-CN"/>
              <a:t>	int getVertexPos (T vertex) { //</a:t>
            </a:r>
            <a:r>
              <a:rPr lang="zh-CN" altLang="en-US"/>
              <a:t>给出顶点</a:t>
            </a:r>
            <a:r>
              <a:rPr lang="en-US" altLang="zh-CN"/>
              <a:t>vertex</a:t>
            </a:r>
            <a:r>
              <a:rPr lang="zh-CN" altLang="en-US"/>
              <a:t>在</a:t>
            </a:r>
            <a:r>
              <a:rPr lang="en-US" altLang="zh-CN"/>
              <a:t>VerticesList</a:t>
            </a:r>
            <a:r>
              <a:rPr lang="zh-CN" altLang="en-US"/>
              <a:t>中的下标</a:t>
            </a:r>
            <a:endParaRPr lang="zh-CN" altLang="en-US"/>
          </a:p>
          <a:p>
            <a:r>
              <a:rPr lang="zh-CN" altLang="en-US"/>
              <a:t>		</a:t>
            </a:r>
            <a:r>
              <a:rPr lang="en-US" altLang="zh-CN"/>
              <a:t>for (int i = 0; i &lt; numVertices; i++)</a:t>
            </a:r>
            <a:endParaRPr lang="en-US" altLang="zh-CN"/>
          </a:p>
          <a:p>
            <a:r>
              <a:rPr lang="en-US" altLang="zh-CN"/>
              <a:t>			if (VerticesList[i] == vertex) return i;</a:t>
            </a:r>
            <a:endParaRPr lang="en-US" altLang="zh-CN"/>
          </a:p>
          <a:p>
            <a:r>
              <a:rPr lang="en-US" altLang="zh-CN"/>
              <a:t>		return -1; </a:t>
            </a:r>
            <a:endParaRPr lang="en-US" altLang="zh-CN"/>
          </a:p>
          <a:p>
            <a:r>
              <a:rPr lang="en-US" altLang="zh-CN"/>
              <a:t>	};</a:t>
            </a:r>
            <a:endParaRPr lang="en-US" altLang="zh-CN"/>
          </a:p>
          <a:p>
            <a:r>
              <a:rPr lang="en-US" altLang="zh-CN"/>
              <a:t>public:  </a:t>
            </a:r>
            <a:endParaRPr lang="en-US" altLang="zh-CN"/>
          </a:p>
          <a:p>
            <a:r>
              <a:rPr lang="en-US" altLang="zh-CN"/>
              <a:t>	Graphmtx (int sz = 20);    //</a:t>
            </a:r>
            <a:r>
              <a:rPr lang="zh-CN" altLang="en-US"/>
              <a:t>构造函数</a:t>
            </a:r>
            <a:endParaRPr lang="zh-CN" altLang="en-US"/>
          </a:p>
          <a:p>
            <a:r>
              <a:rPr lang="zh-CN" altLang="en-US"/>
              <a:t>	</a:t>
            </a:r>
            <a:r>
              <a:rPr lang="en-US" altLang="zh-CN"/>
              <a:t>~Graphmtx () { delete [ ]VerticesList;  delete [ ]Edge; }</a:t>
            </a:r>
            <a:endParaRPr lang="en-US" altLang="zh-CN"/>
          </a:p>
          <a:p>
            <a:r>
              <a:rPr lang="en-US" altLang="zh-CN"/>
              <a:t>	T getValue (int i) </a:t>
            </a:r>
            <a:endParaRPr lang="en-US" altLang="zh-CN"/>
          </a:p>
          <a:p>
            <a:r>
              <a:rPr lang="en-US" altLang="zh-CN"/>
              <a:t>	{ //</a:t>
            </a:r>
            <a:r>
              <a:rPr lang="zh-CN" altLang="en-US"/>
              <a:t>取顶点 </a:t>
            </a:r>
            <a:r>
              <a:rPr lang="en-US" altLang="zh-CN"/>
              <a:t>i </a:t>
            </a:r>
            <a:r>
              <a:rPr lang="zh-CN" altLang="en-US"/>
              <a:t>的值</a:t>
            </a:r>
            <a:r>
              <a:rPr lang="en-US" altLang="zh-CN"/>
              <a:t>, i </a:t>
            </a:r>
            <a:r>
              <a:rPr lang="zh-CN" altLang="en-US"/>
              <a:t>不合理返回</a:t>
            </a:r>
            <a:r>
              <a:rPr lang="en-US" altLang="zh-CN"/>
              <a:t>0</a:t>
            </a:r>
            <a:endParaRPr lang="en-US" altLang="zh-CN"/>
          </a:p>
          <a:p>
            <a:r>
              <a:rPr lang="en-US" altLang="zh-CN"/>
              <a:t>		if (i &gt;= 0 &amp;&amp; i &lt; numVertices )  return VerticesList[i]; </a:t>
            </a:r>
            <a:endParaRPr lang="en-US" altLang="zh-CN"/>
          </a:p>
          <a:p>
            <a:r>
              <a:rPr lang="en-US" altLang="zh-CN"/>
              <a:t>		else { cout&lt;&lt;"</a:t>
            </a:r>
            <a:r>
              <a:rPr lang="zh-CN" altLang="en-US"/>
              <a:t>位置错！</a:t>
            </a:r>
            <a:r>
              <a:rPr lang="en-US" altLang="zh-CN"/>
              <a:t>"&lt;&lt;endl;exit(1);}</a:t>
            </a:r>
            <a:endParaRPr lang="en-US" altLang="zh-CN"/>
          </a:p>
          <a:p>
            <a:r>
              <a:rPr lang="en-US" altLang="zh-CN"/>
              <a:t>	}</a:t>
            </a:r>
            <a:endParaRPr lang="en-US" altLang="zh-CN"/>
          </a:p>
          <a:p>
            <a:r>
              <a:rPr lang="en-US" altLang="zh-CN"/>
              <a:t>	E getWeight (int v1, int v2) </a:t>
            </a:r>
            <a:endParaRPr lang="en-US" altLang="zh-CN"/>
          </a:p>
          <a:p>
            <a:r>
              <a:rPr lang="en-US" altLang="zh-CN"/>
              <a:t>	{ //</a:t>
            </a:r>
            <a:r>
              <a:rPr lang="zh-CN" altLang="en-US"/>
              <a:t>取边</a:t>
            </a:r>
            <a:r>
              <a:rPr lang="en-US" altLang="zh-CN"/>
              <a:t>(v1,v2)</a:t>
            </a:r>
            <a:r>
              <a:rPr lang="zh-CN" altLang="en-US"/>
              <a:t>上权值</a:t>
            </a:r>
            <a:endParaRPr lang="zh-CN" altLang="en-US"/>
          </a:p>
          <a:p>
            <a:r>
              <a:rPr lang="zh-CN" altLang="en-US"/>
              <a:t>		</a:t>
            </a:r>
            <a:r>
              <a:rPr lang="en-US" altLang="zh-CN"/>
              <a:t>return (v1 != -1 &amp;&amp; v2 != -1 )? Edge[v1][v2] : 0;</a:t>
            </a:r>
            <a:endParaRPr lang="en-US" altLang="zh-CN"/>
          </a:p>
          <a:p>
            <a:r>
              <a:rPr lang="en-US" altLang="zh-CN"/>
              <a:t>	}</a:t>
            </a:r>
            <a:endParaRPr lang="en-US" altLang="zh-CN"/>
          </a:p>
          <a:p>
            <a:r>
              <a:rPr lang="en-US" altLang="zh-CN"/>
              <a:t>	int getFirstNeighbor (int v);//</a:t>
            </a:r>
            <a:r>
              <a:rPr lang="zh-CN" altLang="en-US"/>
              <a:t>取顶点 </a:t>
            </a:r>
            <a:r>
              <a:rPr lang="en-US" altLang="zh-CN"/>
              <a:t>v </a:t>
            </a:r>
            <a:r>
              <a:rPr lang="zh-CN" altLang="en-US"/>
              <a:t>的第一个邻接顶点</a:t>
            </a:r>
            <a:endParaRPr lang="zh-CN" altLang="en-US"/>
          </a:p>
          <a:p>
            <a:r>
              <a:rPr lang="zh-CN" altLang="en-US"/>
              <a:t>	</a:t>
            </a:r>
            <a:r>
              <a:rPr lang="en-US" altLang="zh-CN"/>
              <a:t>int getNextNeighbor (int v, int w);	//</a:t>
            </a:r>
            <a:r>
              <a:rPr lang="zh-CN" altLang="en-US"/>
              <a:t>取 </a:t>
            </a:r>
            <a:r>
              <a:rPr lang="en-US" altLang="zh-CN"/>
              <a:t>v </a:t>
            </a:r>
            <a:r>
              <a:rPr lang="zh-CN" altLang="en-US"/>
              <a:t>的邻接顶点 </a:t>
            </a:r>
            <a:r>
              <a:rPr lang="en-US" altLang="zh-CN"/>
              <a:t>w </a:t>
            </a:r>
            <a:r>
              <a:rPr lang="zh-CN" altLang="en-US"/>
              <a:t>的下一邻接顶点</a:t>
            </a:r>
            <a:endParaRPr lang="zh-CN" altLang="en-US"/>
          </a:p>
          <a:p>
            <a:r>
              <a:rPr lang="zh-CN" altLang="en-US"/>
              <a:t>	</a:t>
            </a:r>
            <a:r>
              <a:rPr lang="en-US" altLang="zh-CN"/>
              <a:t>bool insertVertex (const T vertex);	 //</a:t>
            </a:r>
            <a:r>
              <a:rPr lang="zh-CN" altLang="en-US"/>
              <a:t>插入顶点</a:t>
            </a:r>
            <a:r>
              <a:rPr lang="en-US" altLang="zh-CN"/>
              <a:t>vertex</a:t>
            </a:r>
            <a:endParaRPr lang="en-US" altLang="zh-CN"/>
          </a:p>
          <a:p>
            <a:r>
              <a:rPr lang="en-US" altLang="zh-CN"/>
              <a:t>	bool insertEdge (int v1, int v2, E cost);//</a:t>
            </a:r>
            <a:r>
              <a:rPr lang="zh-CN" altLang="en-US"/>
              <a:t>插入边</a:t>
            </a:r>
            <a:r>
              <a:rPr lang="en-US" altLang="zh-CN"/>
              <a:t>(v1, v2),</a:t>
            </a:r>
            <a:r>
              <a:rPr lang="zh-CN" altLang="en-US"/>
              <a:t>权值为</a:t>
            </a:r>
            <a:r>
              <a:rPr lang="en-US" altLang="zh-CN"/>
              <a:t>cost</a:t>
            </a:r>
            <a:endParaRPr lang="en-US" altLang="zh-CN"/>
          </a:p>
          <a:p>
            <a:r>
              <a:rPr lang="en-US" altLang="zh-CN"/>
              <a:t>	bool removeVertex (int v);//</a:t>
            </a:r>
            <a:r>
              <a:rPr lang="zh-CN" altLang="en-US"/>
              <a:t>删去顶点 </a:t>
            </a:r>
            <a:r>
              <a:rPr lang="en-US" altLang="zh-CN"/>
              <a:t>v </a:t>
            </a:r>
            <a:r>
              <a:rPr lang="zh-CN" altLang="en-US"/>
              <a:t>和所有与它相关联的边</a:t>
            </a:r>
            <a:endParaRPr lang="zh-CN" altLang="en-US"/>
          </a:p>
          <a:p>
            <a:r>
              <a:rPr lang="zh-CN" altLang="en-US"/>
              <a:t>	</a:t>
            </a:r>
            <a:r>
              <a:rPr lang="en-US" altLang="zh-CN"/>
              <a:t>bool removeEdge (int v1, int v2); //</a:t>
            </a:r>
            <a:r>
              <a:rPr lang="zh-CN" altLang="en-US"/>
              <a:t>在图中删去边</a:t>
            </a:r>
            <a:r>
              <a:rPr lang="en-US" altLang="zh-CN"/>
              <a:t>(v1,v2)</a:t>
            </a:r>
            <a:endParaRPr lang="en-US" altLang="zh-CN"/>
          </a:p>
          <a:p>
            <a:r>
              <a:rPr lang="en-US" altLang="zh-CN"/>
              <a:t>};</a:t>
            </a:r>
            <a:endParaRPr lang="en-US" altLang="zh-CN"/>
          </a:p>
          <a:p>
            <a:r>
              <a:rPr lang="en-US" altLang="zh-CN"/>
              <a:t>Graphmtx::Graphmtx (int sz) { //</a:t>
            </a:r>
            <a:r>
              <a:rPr lang="zh-CN" altLang="en-US"/>
              <a:t>构造函数</a:t>
            </a:r>
            <a:endParaRPr lang="zh-CN" altLang="en-US"/>
          </a:p>
          <a:p>
            <a:r>
              <a:rPr lang="zh-CN" altLang="en-US"/>
              <a:t>	</a:t>
            </a:r>
            <a:r>
              <a:rPr lang="en-US" altLang="zh-CN"/>
              <a:t>maxVertices = sz;  </a:t>
            </a:r>
            <a:endParaRPr lang="en-US" altLang="zh-CN"/>
          </a:p>
          <a:p>
            <a:r>
              <a:rPr lang="en-US" altLang="zh-CN"/>
              <a:t>	numVertices = 0;  numEdges = 0; </a:t>
            </a:r>
            <a:endParaRPr lang="en-US" altLang="zh-CN"/>
          </a:p>
          <a:p>
            <a:r>
              <a:rPr lang="en-US" altLang="zh-CN"/>
              <a:t>	int i, j;</a:t>
            </a:r>
            <a:endParaRPr lang="en-US" altLang="zh-CN"/>
          </a:p>
          <a:p>
            <a:r>
              <a:rPr lang="en-US" altLang="zh-CN"/>
              <a:t>	VerticesList = new T[maxVertices];  //</a:t>
            </a:r>
            <a:r>
              <a:rPr lang="zh-CN" altLang="en-US"/>
              <a:t>创建顶点表</a:t>
            </a:r>
            <a:endParaRPr lang="zh-CN" altLang="en-US"/>
          </a:p>
          <a:p>
            <a:r>
              <a:rPr lang="zh-CN" altLang="en-US"/>
              <a:t>	</a:t>
            </a:r>
            <a:r>
              <a:rPr lang="en-US" altLang="zh-CN"/>
              <a:t>Edge =  new E * [maxVertices];</a:t>
            </a:r>
            <a:endParaRPr lang="en-US" altLang="zh-CN"/>
          </a:p>
          <a:p>
            <a:r>
              <a:rPr lang="en-US" altLang="zh-CN"/>
              <a:t>	for (i = 0; i &lt; maxVertices; i++)</a:t>
            </a:r>
            <a:endParaRPr lang="en-US" altLang="zh-CN"/>
          </a:p>
          <a:p>
            <a:r>
              <a:rPr lang="en-US" altLang="zh-CN"/>
              <a:t>		Edge[i] = new E [maxVertices];   //</a:t>
            </a:r>
            <a:r>
              <a:rPr lang="zh-CN" altLang="en-US"/>
              <a:t>邻接矩阵 </a:t>
            </a:r>
            <a:endParaRPr lang="zh-CN" altLang="en-US"/>
          </a:p>
          <a:p>
            <a:r>
              <a:rPr lang="zh-CN" altLang="en-US"/>
              <a:t>	</a:t>
            </a:r>
            <a:r>
              <a:rPr lang="en-US" altLang="zh-CN"/>
              <a:t>for (i = 0; i &lt; maxVertices; i++)        //</a:t>
            </a:r>
            <a:r>
              <a:rPr lang="zh-CN" altLang="en-US"/>
              <a:t>矩阵初始化</a:t>
            </a:r>
            <a:endParaRPr lang="zh-CN" altLang="en-US"/>
          </a:p>
          <a:p>
            <a:r>
              <a:rPr lang="zh-CN" altLang="en-US"/>
              <a:t>		</a:t>
            </a:r>
            <a:r>
              <a:rPr lang="en-US" altLang="zh-CN"/>
              <a:t>for (j = 0; j &lt; maxVertices; j++)</a:t>
            </a:r>
            <a:endParaRPr lang="en-US" altLang="zh-CN"/>
          </a:p>
          <a:p>
            <a:r>
              <a:rPr lang="en-US" altLang="zh-CN"/>
              <a:t>			Edge[i][j] = (i == j) ? 0 : maxWeight;  //maxWeight</a:t>
            </a:r>
            <a:endParaRPr lang="en-US" altLang="zh-CN"/>
          </a:p>
          <a:p>
            <a:r>
              <a:rPr lang="en-US" altLang="zh-CN"/>
              <a:t>};</a:t>
            </a:r>
            <a:endParaRPr lang="en-US" altLang="zh-CN"/>
          </a:p>
          <a:p>
            <a:r>
              <a:rPr lang="en-US" altLang="zh-CN"/>
              <a:t>int Graphmtx::getFirstNeighbor (int v) {</a:t>
            </a:r>
            <a:endParaRPr lang="en-US" altLang="zh-CN"/>
          </a:p>
          <a:p>
            <a:r>
              <a:rPr lang="en-US" altLang="zh-CN"/>
              <a:t>	//</a:t>
            </a:r>
            <a:r>
              <a:rPr lang="zh-CN" altLang="en-US"/>
              <a:t>给出顶点位置为</a:t>
            </a:r>
            <a:r>
              <a:rPr lang="en-US" altLang="zh-CN"/>
              <a:t>v</a:t>
            </a:r>
            <a:r>
              <a:rPr lang="zh-CN" altLang="en-US"/>
              <a:t>的第一个邻接顶点的位置</a:t>
            </a:r>
            <a:r>
              <a:rPr lang="en-US" altLang="zh-CN"/>
              <a:t>, </a:t>
            </a:r>
            <a:r>
              <a:rPr lang="zh-CN" altLang="en-US"/>
              <a:t>如果找不到</a:t>
            </a:r>
            <a:r>
              <a:rPr lang="en-US" altLang="zh-CN"/>
              <a:t>, </a:t>
            </a:r>
            <a:r>
              <a:rPr lang="zh-CN" altLang="en-US"/>
              <a:t>则函数返回</a:t>
            </a:r>
            <a:r>
              <a:rPr lang="en-US" altLang="zh-CN"/>
              <a:t>-1</a:t>
            </a:r>
            <a:endParaRPr lang="en-US" altLang="zh-CN"/>
          </a:p>
          <a:p>
            <a:r>
              <a:rPr lang="en-US" altLang="zh-CN"/>
              <a:t>	if (v != -1) {</a:t>
            </a:r>
            <a:endParaRPr lang="en-US" altLang="zh-CN"/>
          </a:p>
          <a:p>
            <a:r>
              <a:rPr lang="en-US" altLang="zh-CN"/>
              <a:t>		for (int col = 0; col &lt; numVertices; col++)</a:t>
            </a:r>
            <a:endParaRPr lang="en-US" altLang="zh-CN"/>
          </a:p>
          <a:p>
            <a:r>
              <a:rPr lang="en-US" altLang="zh-CN"/>
              <a:t>			if (Edge[v][col] &amp;&amp; Edge[v][col] &lt; maxWeight)   </a:t>
            </a:r>
            <a:endParaRPr lang="en-US" altLang="zh-CN"/>
          </a:p>
          <a:p>
            <a:r>
              <a:rPr lang="en-US" altLang="zh-CN"/>
              <a:t>				return col;</a:t>
            </a:r>
            <a:endParaRPr lang="en-US" altLang="zh-CN"/>
          </a:p>
          <a:p>
            <a:r>
              <a:rPr lang="en-US" altLang="zh-CN"/>
              <a:t>	}</a:t>
            </a:r>
            <a:endParaRPr lang="en-US" altLang="zh-CN"/>
          </a:p>
          <a:p>
            <a:r>
              <a:rPr lang="en-US" altLang="zh-CN"/>
              <a:t>	return -1;</a:t>
            </a:r>
            <a:endParaRPr lang="en-US" altLang="zh-CN"/>
          </a:p>
          <a:p>
            <a:r>
              <a:rPr lang="en-US" altLang="zh-CN"/>
              <a:t>};</a:t>
            </a:r>
            <a:endParaRPr lang="en-US" altLang="zh-CN"/>
          </a:p>
          <a:p>
            <a:r>
              <a:rPr lang="en-US" altLang="zh-CN"/>
              <a:t>int Graphmtx::getNextNeighbor (int v, int w) {</a:t>
            </a:r>
            <a:endParaRPr lang="en-US" altLang="zh-CN"/>
          </a:p>
          <a:p>
            <a:r>
              <a:rPr lang="en-US" altLang="zh-CN"/>
              <a:t>	//</a:t>
            </a:r>
            <a:r>
              <a:rPr lang="zh-CN" altLang="en-US"/>
              <a:t>给出顶点 </a:t>
            </a:r>
            <a:r>
              <a:rPr lang="en-US" altLang="zh-CN"/>
              <a:t>v </a:t>
            </a:r>
            <a:r>
              <a:rPr lang="zh-CN" altLang="en-US"/>
              <a:t>的某邻接顶点 </a:t>
            </a:r>
            <a:r>
              <a:rPr lang="en-US" altLang="zh-CN"/>
              <a:t>w </a:t>
            </a:r>
            <a:r>
              <a:rPr lang="zh-CN" altLang="en-US"/>
              <a:t>的下一个邻接顶点 </a:t>
            </a:r>
            <a:endParaRPr lang="zh-CN" altLang="en-US"/>
          </a:p>
          <a:p>
            <a:r>
              <a:rPr lang="zh-CN" altLang="en-US"/>
              <a:t>	</a:t>
            </a:r>
            <a:r>
              <a:rPr lang="en-US" altLang="zh-CN"/>
              <a:t>if (v != -1 &amp;&amp; w != -1) {</a:t>
            </a:r>
            <a:endParaRPr lang="en-US" altLang="zh-CN"/>
          </a:p>
          <a:p>
            <a:r>
              <a:rPr lang="en-US" altLang="zh-CN"/>
              <a:t>		for (int col = w+1; col &lt; numVertices; col++) </a:t>
            </a:r>
            <a:endParaRPr lang="en-US" altLang="zh-CN"/>
          </a:p>
          <a:p>
            <a:r>
              <a:rPr lang="en-US" altLang="zh-CN"/>
              <a:t>			if (Edge[v][col] &amp;&amp; Edge[v][col] &lt; maxWeight)  </a:t>
            </a:r>
            <a:endParaRPr lang="en-US" altLang="zh-CN"/>
          </a:p>
          <a:p>
            <a:r>
              <a:rPr lang="en-US" altLang="zh-CN"/>
              <a:t>				return col; </a:t>
            </a:r>
            <a:endParaRPr lang="en-US" altLang="zh-CN"/>
          </a:p>
          <a:p>
            <a:r>
              <a:rPr lang="en-US" altLang="zh-CN"/>
              <a:t>	}</a:t>
            </a:r>
            <a:endParaRPr lang="en-US" altLang="zh-CN"/>
          </a:p>
          <a:p>
            <a:r>
              <a:rPr lang="en-US" altLang="zh-CN"/>
              <a:t>	return -1;</a:t>
            </a:r>
            <a:endParaRPr lang="en-US" altLang="zh-CN"/>
          </a:p>
          <a:p>
            <a:r>
              <a:rPr lang="en-US" altLang="zh-CN"/>
              <a:t>};</a:t>
            </a:r>
            <a:endParaRPr lang="en-US" altLang="zh-CN"/>
          </a:p>
          <a:p>
            <a:r>
              <a:rPr lang="en-US" altLang="zh-CN"/>
              <a:t>bool Graphmtx::insertVertex (const T vertex ) {//</a:t>
            </a:r>
            <a:r>
              <a:rPr lang="zh-CN" altLang="en-US"/>
              <a:t>插入顶点 </a:t>
            </a:r>
            <a:r>
              <a:rPr lang="en-US" altLang="zh-CN"/>
              <a:t>vertex </a:t>
            </a:r>
            <a:endParaRPr lang="en-US" altLang="zh-CN"/>
          </a:p>
          <a:p>
            <a:r>
              <a:rPr lang="en-US" altLang="zh-CN"/>
              <a:t>	if (numVertices==maxVertices) return false;</a:t>
            </a:r>
            <a:endParaRPr lang="en-US" altLang="zh-CN"/>
          </a:p>
          <a:p>
            <a:r>
              <a:rPr lang="en-US" altLang="zh-CN"/>
              <a:t>	VerticesList[numVertices++] =vertex;</a:t>
            </a:r>
            <a:endParaRPr lang="en-US" altLang="zh-CN"/>
          </a:p>
          <a:p>
            <a:r>
              <a:rPr lang="en-US" altLang="zh-CN"/>
              <a:t>	return true;</a:t>
            </a:r>
            <a:endParaRPr lang="en-US" altLang="zh-CN"/>
          </a:p>
          <a:p>
            <a:r>
              <a:rPr lang="en-US" altLang="zh-CN"/>
              <a:t>};</a:t>
            </a:r>
            <a:endParaRPr lang="en-US" altLang="zh-CN"/>
          </a:p>
          <a:p>
            <a:r>
              <a:rPr lang="en-US" altLang="zh-CN"/>
              <a:t>bool Graphmtx::removeVertex (int v ) {</a:t>
            </a:r>
            <a:endParaRPr lang="en-US" altLang="zh-CN"/>
          </a:p>
          <a:p>
            <a:r>
              <a:rPr lang="en-US" altLang="zh-CN"/>
              <a:t>	//</a:t>
            </a:r>
            <a:r>
              <a:rPr lang="zh-CN" altLang="en-US"/>
              <a:t>删除序号为</a:t>
            </a:r>
            <a:r>
              <a:rPr lang="en-US" altLang="zh-CN"/>
              <a:t>v</a:t>
            </a:r>
            <a:r>
              <a:rPr lang="zh-CN" altLang="en-US"/>
              <a:t>的顶点 及其相关联的边 </a:t>
            </a:r>
            <a:endParaRPr lang="zh-CN" altLang="en-US"/>
          </a:p>
          <a:p>
            <a:r>
              <a:rPr lang="zh-CN" altLang="en-US"/>
              <a:t>	</a:t>
            </a:r>
            <a:r>
              <a:rPr lang="en-US" altLang="zh-CN"/>
              <a:t>if (v &lt; 0 ||v &gt;= numVertices) {</a:t>
            </a:r>
            <a:endParaRPr lang="en-US" altLang="zh-CN"/>
          </a:p>
          <a:p>
            <a:r>
              <a:rPr lang="en-US" altLang="zh-CN"/>
              <a:t>		cout &lt;&lt; "</a:t>
            </a:r>
            <a:r>
              <a:rPr lang="zh-CN" altLang="en-US"/>
              <a:t>参数</a:t>
            </a:r>
            <a:r>
              <a:rPr lang="en-US" altLang="zh-CN"/>
              <a:t>v</a:t>
            </a:r>
            <a:r>
              <a:rPr lang="zh-CN" altLang="en-US"/>
              <a:t>越界出错</a:t>
            </a:r>
            <a:r>
              <a:rPr lang="en-US" altLang="zh-CN"/>
              <a:t>!" &lt;&lt; endl;return false;}</a:t>
            </a:r>
            <a:endParaRPr lang="en-US" altLang="zh-CN"/>
          </a:p>
          <a:p>
            <a:r>
              <a:rPr lang="en-US" altLang="zh-CN"/>
              <a:t>	if (numVertices==1)  return false;</a:t>
            </a:r>
            <a:endParaRPr lang="en-US" altLang="zh-CN"/>
          </a:p>
          <a:p>
            <a:r>
              <a:rPr lang="en-US" altLang="zh-CN"/>
              <a:t>	int i,j;</a:t>
            </a:r>
            <a:endParaRPr lang="en-US" altLang="zh-CN"/>
          </a:p>
          <a:p>
            <a:r>
              <a:rPr lang="en-US" altLang="zh-CN"/>
              <a:t>	VerticesList[v]=VerticesList [numVertices-1];</a:t>
            </a:r>
            <a:endParaRPr lang="en-US" altLang="zh-CN"/>
          </a:p>
          <a:p>
            <a:r>
              <a:rPr lang="en-US" altLang="zh-CN"/>
              <a:t>	for(  i = 0; i &lt; numVertices; i++)</a:t>
            </a:r>
            <a:endParaRPr lang="en-US" altLang="zh-CN"/>
          </a:p>
          <a:p>
            <a:r>
              <a:rPr lang="en-US" altLang="zh-CN"/>
              <a:t>		if(Edge[i][v] &gt;0   &amp;&amp; Edge[i][v] &lt;maxWeight )</a:t>
            </a:r>
            <a:endParaRPr lang="en-US" altLang="zh-CN"/>
          </a:p>
          <a:p>
            <a:r>
              <a:rPr lang="en-US" altLang="zh-CN"/>
              <a:t>			numEdges --;</a:t>
            </a:r>
            <a:endParaRPr lang="en-US" altLang="zh-CN"/>
          </a:p>
          <a:p>
            <a:r>
              <a:rPr lang="en-US" altLang="zh-CN"/>
              <a:t>	for (i = 0; i &lt; numVertices; i ++)</a:t>
            </a:r>
            <a:endParaRPr lang="en-US" altLang="zh-CN"/>
          </a:p>
          <a:p>
            <a:r>
              <a:rPr lang="en-US" altLang="zh-CN"/>
              <a:t>		Edge[i][v]=Edge[i][numVertices-1]; //</a:t>
            </a:r>
            <a:r>
              <a:rPr lang="zh-CN" altLang="en-US"/>
              <a:t>删除邻接矩阵的第</a:t>
            </a:r>
            <a:r>
              <a:rPr lang="en-US" altLang="zh-CN"/>
              <a:t>v</a:t>
            </a:r>
            <a:r>
              <a:rPr lang="zh-CN" altLang="en-US"/>
              <a:t>列</a:t>
            </a:r>
            <a:endParaRPr lang="zh-CN" altLang="en-US"/>
          </a:p>
          <a:p>
            <a:r>
              <a:rPr lang="zh-CN" altLang="en-US"/>
              <a:t>	</a:t>
            </a:r>
            <a:r>
              <a:rPr lang="en-US" altLang="zh-CN"/>
              <a:t>numVertices--;                         </a:t>
            </a:r>
            <a:endParaRPr lang="en-US" altLang="zh-CN"/>
          </a:p>
          <a:p>
            <a:r>
              <a:rPr lang="en-US" altLang="zh-CN"/>
              <a:t>	for (j = 0;j&lt; numVertices;j++)</a:t>
            </a:r>
            <a:endParaRPr lang="en-US" altLang="zh-CN"/>
          </a:p>
          <a:p>
            <a:r>
              <a:rPr lang="en-US" altLang="zh-CN"/>
              <a:t>		Edge[v][j]=Edge[numVertices][j];   //</a:t>
            </a:r>
            <a:r>
              <a:rPr lang="zh-CN" altLang="en-US"/>
              <a:t>删除邻接矩阵的第</a:t>
            </a:r>
            <a:r>
              <a:rPr lang="en-US" altLang="zh-CN"/>
              <a:t>v</a:t>
            </a:r>
            <a:r>
              <a:rPr lang="zh-CN" altLang="en-US"/>
              <a:t>行</a:t>
            </a:r>
            <a:endParaRPr lang="zh-CN" altLang="en-US"/>
          </a:p>
          <a:p>
            <a:r>
              <a:rPr lang="zh-CN" altLang="en-US"/>
              <a:t>	</a:t>
            </a:r>
            <a:r>
              <a:rPr lang="en-US" altLang="zh-CN"/>
              <a:t>return true;</a:t>
            </a:r>
            <a:endParaRPr lang="en-US" altLang="zh-CN"/>
          </a:p>
          <a:p>
            <a:r>
              <a:rPr lang="en-US" altLang="zh-CN"/>
              <a:t>};</a:t>
            </a:r>
            <a:endParaRPr lang="en-US" altLang="zh-CN"/>
          </a:p>
          <a:p>
            <a:r>
              <a:rPr lang="en-US" altLang="zh-CN"/>
              <a:t>bool Graphmtx::insertEdge (int v1,int v2,E cost ) {</a:t>
            </a:r>
            <a:endParaRPr lang="en-US" altLang="zh-CN"/>
          </a:p>
          <a:p>
            <a:r>
              <a:rPr lang="en-US" altLang="zh-CN"/>
              <a:t>	//</a:t>
            </a:r>
            <a:r>
              <a:rPr lang="zh-CN" altLang="en-US"/>
              <a:t>插入一条起始顶点为</a:t>
            </a:r>
            <a:r>
              <a:rPr lang="en-US" altLang="zh-CN"/>
              <a:t>v1</a:t>
            </a:r>
            <a:r>
              <a:rPr lang="zh-CN" altLang="en-US"/>
              <a:t>、终止顶点为 </a:t>
            </a:r>
            <a:r>
              <a:rPr lang="en-US" altLang="zh-CN"/>
              <a:t>v2</a:t>
            </a:r>
            <a:r>
              <a:rPr lang="zh-CN" altLang="en-US"/>
              <a:t>的边 </a:t>
            </a:r>
            <a:endParaRPr lang="zh-CN" altLang="en-US"/>
          </a:p>
          <a:p>
            <a:r>
              <a:rPr lang="zh-CN" altLang="en-US"/>
              <a:t>	</a:t>
            </a:r>
            <a:r>
              <a:rPr lang="en-US" altLang="zh-CN"/>
              <a:t>if(v1 &lt; 0 || v1 &gt;=numVertices   || v2 &lt; 0 || v2 &gt;= numVertices)</a:t>
            </a:r>
            <a:endParaRPr lang="en-US" altLang="zh-CN"/>
          </a:p>
          <a:p>
            <a:r>
              <a:rPr lang="en-US" altLang="zh-CN"/>
              <a:t>	{cout &lt;&lt; "</a:t>
            </a:r>
            <a:r>
              <a:rPr lang="zh-CN" altLang="en-US"/>
              <a:t>参数</a:t>
            </a:r>
            <a:r>
              <a:rPr lang="en-US" altLang="zh-CN"/>
              <a:t>v1</a:t>
            </a:r>
            <a:r>
              <a:rPr lang="zh-CN" altLang="en-US"/>
              <a:t>或</a:t>
            </a:r>
            <a:r>
              <a:rPr lang="en-US" altLang="zh-CN"/>
              <a:t>v2</a:t>
            </a:r>
            <a:r>
              <a:rPr lang="zh-CN" altLang="en-US"/>
              <a:t>越界出错</a:t>
            </a:r>
            <a:r>
              <a:rPr lang="en-US" altLang="zh-CN"/>
              <a:t>!" &lt;&lt; endl;return false;}		  </a:t>
            </a:r>
            <a:endParaRPr lang="en-US" altLang="zh-CN"/>
          </a:p>
          <a:p>
            <a:r>
              <a:rPr lang="en-US" altLang="zh-CN"/>
              <a:t>	Edge[v1][v2] = cost; Edge[v2][v1] = cost;//</a:t>
            </a:r>
            <a:r>
              <a:rPr lang="zh-CN" altLang="en-US"/>
              <a:t>插入边</a:t>
            </a:r>
            <a:endParaRPr lang="zh-CN" altLang="en-US"/>
          </a:p>
          <a:p>
            <a:r>
              <a:rPr lang="zh-CN" altLang="en-US"/>
              <a:t>	</a:t>
            </a:r>
            <a:r>
              <a:rPr lang="en-US" altLang="zh-CN"/>
              <a:t>numEdges++;	                             //</a:t>
            </a:r>
            <a:r>
              <a:rPr lang="zh-CN" altLang="en-US"/>
              <a:t>边的个数加</a:t>
            </a:r>
            <a:r>
              <a:rPr lang="en-US" altLang="zh-CN"/>
              <a:t>1</a:t>
            </a:r>
            <a:endParaRPr lang="en-US" altLang="zh-CN"/>
          </a:p>
          <a:p>
            <a:r>
              <a:rPr lang="en-US" altLang="zh-CN"/>
              <a:t>	return true;</a:t>
            </a:r>
            <a:endParaRPr lang="en-US" altLang="zh-CN"/>
          </a:p>
          <a:p>
            <a:r>
              <a:rPr lang="en-US" altLang="zh-CN"/>
              <a:t>}</a:t>
            </a:r>
            <a:endParaRPr lang="en-US" altLang="zh-CN"/>
          </a:p>
          <a:p>
            <a:r>
              <a:rPr lang="en-US" altLang="zh-CN"/>
              <a:t>bool Graphmtx::removeEdge (int v1,int v2 ) </a:t>
            </a:r>
            <a:endParaRPr lang="en-US" altLang="zh-CN"/>
          </a:p>
          <a:p>
            <a:r>
              <a:rPr lang="en-US" altLang="zh-CN"/>
              <a:t>{</a:t>
            </a:r>
            <a:endParaRPr lang="en-US" altLang="zh-CN"/>
          </a:p>
          <a:p>
            <a:r>
              <a:rPr lang="en-US" altLang="zh-CN"/>
              <a:t>	//</a:t>
            </a:r>
            <a:r>
              <a:rPr lang="zh-CN" altLang="en-US"/>
              <a:t>删除顶点</a:t>
            </a:r>
            <a:r>
              <a:rPr lang="en-US" altLang="zh-CN"/>
              <a:t>v1</a:t>
            </a:r>
            <a:r>
              <a:rPr lang="zh-CN" altLang="en-US"/>
              <a:t>与</a:t>
            </a:r>
            <a:r>
              <a:rPr lang="en-US" altLang="zh-CN"/>
              <a:t>v2</a:t>
            </a:r>
            <a:r>
              <a:rPr lang="zh-CN" altLang="en-US"/>
              <a:t>之间的边 </a:t>
            </a:r>
            <a:endParaRPr lang="zh-CN" altLang="en-US"/>
          </a:p>
          <a:p>
            <a:r>
              <a:rPr lang="zh-CN" altLang="en-US"/>
              <a:t>	</a:t>
            </a:r>
            <a:r>
              <a:rPr lang="en-US" altLang="zh-CN"/>
              <a:t>if(v1 &lt; 0 || v1 &gt;=numVertices  || v2 &lt; 0 || v2 &gt;= numVertices)</a:t>
            </a:r>
            <a:endParaRPr lang="en-US" altLang="zh-CN"/>
          </a:p>
          <a:p>
            <a:r>
              <a:rPr lang="en-US" altLang="zh-CN"/>
              <a:t>	{cout &lt;&lt; "</a:t>
            </a:r>
            <a:r>
              <a:rPr lang="zh-CN" altLang="en-US"/>
              <a:t>参数</a:t>
            </a:r>
            <a:r>
              <a:rPr lang="en-US" altLang="zh-CN"/>
              <a:t>v1</a:t>
            </a:r>
            <a:r>
              <a:rPr lang="zh-CN" altLang="en-US"/>
              <a:t>或</a:t>
            </a:r>
            <a:r>
              <a:rPr lang="en-US" altLang="zh-CN"/>
              <a:t>v2</a:t>
            </a:r>
            <a:r>
              <a:rPr lang="zh-CN" altLang="en-US"/>
              <a:t>越界出错</a:t>
            </a:r>
            <a:r>
              <a:rPr lang="en-US" altLang="zh-CN"/>
              <a:t>!" &lt;&lt; endl;return false;}</a:t>
            </a:r>
            <a:endParaRPr lang="en-US" altLang="zh-CN"/>
          </a:p>
          <a:p>
            <a:r>
              <a:rPr lang="en-US" altLang="zh-CN"/>
              <a:t>	if(Edge[v1][v2] == maxWeight || v1 == v2)</a:t>
            </a:r>
            <a:endParaRPr lang="en-US" altLang="zh-CN"/>
          </a:p>
          <a:p>
            <a:r>
              <a:rPr lang="en-US" altLang="zh-CN"/>
              <a:t>	{cout &lt;&lt; "</a:t>
            </a:r>
            <a:r>
              <a:rPr lang="zh-CN" altLang="en-US"/>
              <a:t>该边不存在</a:t>
            </a:r>
            <a:r>
              <a:rPr lang="en-US" altLang="zh-CN"/>
              <a:t>!" &lt;&lt; endl;	return false;}</a:t>
            </a:r>
            <a:endParaRPr lang="en-US" altLang="zh-CN"/>
          </a:p>
          <a:p>
            <a:r>
              <a:rPr lang="en-US" altLang="zh-CN"/>
              <a:t>	Edge[v1][v2] = maxWeight; Edge[v2][v1] = maxWeight; </a:t>
            </a:r>
            <a:endParaRPr lang="en-US" altLang="zh-CN"/>
          </a:p>
          <a:p>
            <a:r>
              <a:rPr lang="en-US" altLang="zh-CN"/>
              <a:t>	numEdges--;                             //</a:t>
            </a:r>
            <a:r>
              <a:rPr lang="zh-CN" altLang="en-US"/>
              <a:t>边的个数减</a:t>
            </a:r>
            <a:r>
              <a:rPr lang="en-US" altLang="zh-CN"/>
              <a:t>1</a:t>
            </a:r>
            <a:endParaRPr lang="en-US" altLang="zh-CN"/>
          </a:p>
          <a:p>
            <a:r>
              <a:rPr lang="en-US" altLang="zh-CN"/>
              <a:t>	return true;</a:t>
            </a:r>
            <a:endParaRPr lang="en-US" altLang="zh-CN"/>
          </a:p>
          <a:p>
            <a:r>
              <a:rPr lang="en-US" altLang="zh-CN"/>
              <a:t>}</a:t>
            </a:r>
            <a:endParaRPr lang="en-US" altLang="zh-CN"/>
          </a:p>
          <a:p>
            <a:endParaRPr lang="en-US" altLang="zh-CN"/>
          </a:p>
          <a:p>
            <a:r>
              <a:rPr lang="en-US" altLang="zh-CN"/>
              <a:t>int main()</a:t>
            </a:r>
            <a:endParaRPr lang="en-US" altLang="zh-CN"/>
          </a:p>
          <a:p>
            <a:r>
              <a:rPr lang="en-US" altLang="zh-CN"/>
              <a:t>{</a:t>
            </a:r>
            <a:endParaRPr lang="en-US" altLang="zh-CN"/>
          </a:p>
          <a:p>
            <a:endParaRPr lang="en-US" altLang="zh-CN"/>
          </a:p>
          <a:p>
            <a:r>
              <a:rPr lang="en-US" altLang="zh-CN"/>
              <a:t>	Graphmtx a;</a:t>
            </a:r>
            <a:endParaRPr lang="en-US" altLang="zh-CN"/>
          </a:p>
          <a:p>
            <a:r>
              <a:rPr lang="en-US" altLang="zh-CN"/>
              <a:t>	for (int i=1 ;i&lt;=10;i++)</a:t>
            </a:r>
            <a:endParaRPr lang="en-US" altLang="zh-CN"/>
          </a:p>
          <a:p>
            <a:r>
              <a:rPr lang="en-US" altLang="zh-CN"/>
              <a:t>		a.insertVertex(i);</a:t>
            </a:r>
            <a:endParaRPr lang="en-US" altLang="zh-CN"/>
          </a:p>
          <a:p>
            <a:r>
              <a:rPr lang="en-US" altLang="zh-CN"/>
              <a:t>	a.insertEdge (0,1,10);</a:t>
            </a:r>
            <a:endParaRPr lang="en-US" altLang="zh-CN"/>
          </a:p>
          <a:p>
            <a:r>
              <a:rPr lang="en-US" altLang="zh-CN"/>
              <a:t>	a.insertEdge (1,2,10);</a:t>
            </a:r>
            <a:endParaRPr lang="en-US" altLang="zh-CN"/>
          </a:p>
          <a:p>
            <a:r>
              <a:rPr lang="en-US" altLang="zh-CN"/>
              <a:t>	a.insertEdge (1,3,10);</a:t>
            </a:r>
            <a:endParaRPr lang="en-US" altLang="zh-CN"/>
          </a:p>
          <a:p>
            <a:r>
              <a:rPr lang="en-US" altLang="zh-CN"/>
              <a:t>	cout&lt;&lt; a.getFirstNeighbor(1)&lt;&lt;endl;</a:t>
            </a:r>
            <a:endParaRPr lang="en-US" altLang="zh-CN"/>
          </a:p>
          <a:p>
            <a:r>
              <a:rPr lang="en-US" altLang="zh-CN"/>
              <a:t>	cout&lt;&lt; a.getNextNeighbor(1,2)&lt;&lt;endl;</a:t>
            </a:r>
            <a:endParaRPr lang="en-US" altLang="zh-CN"/>
          </a:p>
          <a:p>
            <a:r>
              <a:rPr lang="en-US" altLang="zh-CN"/>
              <a:t>	a.removeEdge (1,3);</a:t>
            </a:r>
            <a:endParaRPr lang="en-US" altLang="zh-CN"/>
          </a:p>
          <a:p>
            <a:r>
              <a:rPr lang="en-US" altLang="zh-CN"/>
              <a:t>	cout&lt;&lt; a.getNextNeighbor(1,2)&lt;&lt;endl;</a:t>
            </a:r>
            <a:endParaRPr lang="en-US" altLang="zh-CN"/>
          </a:p>
          <a:p>
            <a:endParaRPr lang="en-US" altLang="zh-CN"/>
          </a:p>
          <a:p>
            <a:r>
              <a:rPr lang="en-US" altLang="zh-CN"/>
              <a:t>	getchar();</a:t>
            </a:r>
            <a:endParaRPr lang="en-US" altLang="zh-CN"/>
          </a:p>
          <a:p>
            <a:endParaRPr lang="en-US" altLang="zh-CN"/>
          </a:p>
          <a:p>
            <a:r>
              <a:rPr lang="en-US" altLang="zh-CN"/>
              <a:t>	return 0;</a:t>
            </a:r>
            <a:endParaRPr lang="en-US" altLang="zh-CN"/>
          </a:p>
          <a:p>
            <a:r>
              <a:rPr lang="en-US" altLang="zh-CN"/>
              <a:t>}</a:t>
            </a:r>
            <a:endParaRPr lang="en-US" altLang="zh-CN"/>
          </a:p>
        </p:txBody>
      </p:sp>
      <p:sp>
        <p:nvSpPr>
          <p:cNvPr id="104452"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C63C235-C4A0-4AA5-A2AA-66D9D809557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BE5539-4394-4EA2-8FB5-B2D4BBA8B30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p:spPr>
        <p:txBody>
          <a:bodyPr/>
          <a:lstStyle/>
          <a:p>
            <a:r>
              <a:rPr lang="en-US" altLang="zh-CN"/>
              <a:t>5</a:t>
            </a:r>
            <a:r>
              <a:rPr lang="zh-CN" altLang="en-US"/>
              <a:t>月</a:t>
            </a:r>
            <a:r>
              <a:rPr lang="en-US" altLang="zh-CN"/>
              <a:t>21</a:t>
            </a:r>
            <a:r>
              <a:rPr lang="zh-CN" altLang="en-US"/>
              <a:t>日，第</a:t>
            </a:r>
            <a:r>
              <a:rPr lang="en-US" altLang="zh-CN"/>
              <a:t>13</a:t>
            </a:r>
            <a:r>
              <a:rPr lang="zh-CN" altLang="en-US"/>
              <a:t>周第</a:t>
            </a:r>
            <a:r>
              <a:rPr lang="en-US" altLang="zh-CN"/>
              <a:t>2</a:t>
            </a:r>
            <a:r>
              <a:rPr lang="zh-CN" altLang="en-US"/>
              <a:t>次课</a:t>
            </a:r>
            <a:endParaRPr lang="zh-CN" altLang="en-US"/>
          </a:p>
        </p:txBody>
      </p:sp>
      <p:sp>
        <p:nvSpPr>
          <p:cNvPr id="10650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DF56804-B33A-4A4E-AF65-3906C1573F5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a:noFill/>
        </p:spPr>
        <p:txBody>
          <a:bodyPr/>
          <a:lstStyle/>
          <a:p>
            <a:pPr eaLnBrk="1" hangingPunct="1">
              <a:spcBef>
                <a:spcPct val="5000"/>
              </a:spcBef>
            </a:pPr>
            <a:r>
              <a:rPr lang="en-US" altLang="zh-CN" b="1">
                <a:solidFill>
                  <a:srgbClr val="FF0000"/>
                </a:solidFill>
                <a:latin typeface="Times New Roman" panose="02020603050405020304" pitchFamily="18" charset="0"/>
                <a:ea typeface="隶书" panose="02010509060101010101" pitchFamily="49" charset="-122"/>
              </a:rPr>
              <a:t> int </a:t>
            </a:r>
            <a:r>
              <a:rPr lang="en-US" altLang="zh-CN">
                <a:solidFill>
                  <a:srgbClr val="FF0000"/>
                </a:solidFill>
                <a:latin typeface="Times New Roman" panose="02020603050405020304" pitchFamily="18" charset="0"/>
                <a:ea typeface="隶书" panose="02010509060101010101" pitchFamily="49" charset="-122"/>
              </a:rPr>
              <a:t>numVertices; //</a:t>
            </a:r>
            <a:r>
              <a:rPr lang="zh-CN" altLang="en-US">
                <a:solidFill>
                  <a:srgbClr val="FF0000"/>
                </a:solidFill>
                <a:latin typeface="Times New Roman" panose="02020603050405020304" pitchFamily="18" charset="0"/>
                <a:ea typeface="隶书" panose="02010509060101010101" pitchFamily="49" charset="-122"/>
              </a:rPr>
              <a:t>课本上漏了</a:t>
            </a:r>
            <a:endParaRPr lang="en-US" altLang="zh-CN">
              <a:solidFill>
                <a:srgbClr val="FF0000"/>
              </a:solidFill>
              <a:latin typeface="Times New Roman" panose="02020603050405020304" pitchFamily="18" charset="0"/>
              <a:ea typeface="隶书" panose="02010509060101010101" pitchFamily="49" charset="-122"/>
            </a:endParaRPr>
          </a:p>
          <a:p>
            <a:pPr eaLnBrk="1" hangingPunct="1">
              <a:spcBef>
                <a:spcPct val="5000"/>
              </a:spcBef>
            </a:pPr>
            <a:r>
              <a:rPr lang="en-US" altLang="zh-CN">
                <a:solidFill>
                  <a:srgbClr val="FF0000"/>
                </a:solidFill>
                <a:latin typeface="Times New Roman" panose="02020603050405020304" pitchFamily="18" charset="0"/>
                <a:ea typeface="隶书" panose="02010509060101010101" pitchFamily="49" charset="-122"/>
              </a:rPr>
              <a:t> int maxVertices; //</a:t>
            </a:r>
            <a:r>
              <a:rPr lang="zh-CN" altLang="en-US">
                <a:solidFill>
                  <a:srgbClr val="FF0000"/>
                </a:solidFill>
                <a:latin typeface="Times New Roman" panose="02020603050405020304" pitchFamily="18" charset="0"/>
                <a:ea typeface="隶书" panose="02010509060101010101" pitchFamily="49" charset="-122"/>
              </a:rPr>
              <a:t>课本上无</a:t>
            </a:r>
            <a:endParaRPr lang="zh-CN" altLang="en-US"/>
          </a:p>
        </p:txBody>
      </p:sp>
      <p:sp>
        <p:nvSpPr>
          <p:cNvPr id="107524"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C4E536A5-F0F7-4579-8B7E-7D81CFC0879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在树中：</a:t>
            </a:r>
            <a:endParaRPr lang="en-US" altLang="zh-CN" dirty="0"/>
          </a:p>
          <a:p>
            <a:r>
              <a:rPr lang="en-US" altLang="zh-CN" dirty="0" err="1"/>
              <a:t>Cout</a:t>
            </a:r>
            <a:r>
              <a:rPr lang="en-US" altLang="zh-CN" dirty="0"/>
              <a:t>&lt;&lt;</a:t>
            </a:r>
            <a:endParaRPr lang="en-US" altLang="zh-CN" dirty="0"/>
          </a:p>
          <a:p>
            <a:r>
              <a:rPr lang="en-US" altLang="zh-CN" dirty="0"/>
              <a:t>DFS(p-&gt;</a:t>
            </a:r>
            <a:r>
              <a:rPr lang="en-US" altLang="zh-CN" dirty="0" err="1"/>
              <a:t>lchild</a:t>
            </a:r>
            <a:r>
              <a:rPr lang="en-US" altLang="zh-CN" dirty="0"/>
              <a:t>)</a:t>
            </a:r>
            <a:endParaRPr lang="en-US" altLang="zh-CN" dirty="0"/>
          </a:p>
          <a:p>
            <a:r>
              <a:rPr lang="en-US" altLang="zh-CN" dirty="0"/>
              <a:t>DFS(p-&gt;</a:t>
            </a:r>
            <a:r>
              <a:rPr lang="en-US" altLang="zh-CN" dirty="0" err="1"/>
              <a:t>rchild</a:t>
            </a:r>
            <a:r>
              <a:rPr lang="en-US" altLang="zh-CN" dirty="0"/>
              <a:t>)</a:t>
            </a:r>
            <a:endParaRPr lang="en-US" altLang="zh-CN" dirty="0"/>
          </a:p>
          <a:p>
            <a:r>
              <a:rPr lang="zh-CN" altLang="en-US" dirty="0"/>
              <a:t>图中有多个节点，怎么办呢？</a:t>
            </a:r>
            <a:endParaRPr lang="en-US" altLang="zh-CN" dirty="0"/>
          </a:p>
          <a:p>
            <a:r>
              <a:rPr lang="en-US" altLang="zh-CN" dirty="0"/>
              <a:t>DFS(p-&gt;</a:t>
            </a:r>
            <a:r>
              <a:rPr lang="zh-CN" altLang="en-US" dirty="0"/>
              <a:t>所有临接点</a:t>
            </a:r>
            <a:r>
              <a:rPr lang="en-US" altLang="zh-CN" dirty="0"/>
              <a:t>) </a:t>
            </a:r>
            <a:r>
              <a:rPr lang="zh-CN" altLang="en-US" dirty="0"/>
              <a:t>即：</a:t>
            </a:r>
            <a:r>
              <a:rPr lang="en-US" altLang="zh-CN" dirty="0"/>
              <a:t>while </a:t>
            </a:r>
            <a:endParaRPr lang="zh-CN" altLang="en-US" dirty="0"/>
          </a:p>
        </p:txBody>
      </p:sp>
      <p:sp>
        <p:nvSpPr>
          <p:cNvPr id="4" name="灯片编号占位符 3"/>
          <p:cNvSpPr>
            <a:spLocks noGrp="1"/>
          </p:cNvSpPr>
          <p:nvPr>
            <p:ph type="sldNum" sz="quarter" idx="10"/>
          </p:nvPr>
        </p:nvSpPr>
        <p:spPr/>
        <p:txBody>
          <a:bodyPr/>
          <a:lstStyle/>
          <a:p>
            <a:pPr>
              <a:defRPr/>
            </a:pPr>
            <a:fld id="{5BF49785-C8B4-49FD-B571-226BE05D287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4F52C5E-7DFF-4B14-AAB0-1067B5E6B5B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D67D6EA-C554-47A0-9526-F624DB7A7082}"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787C5C06-9416-4A90-9270-B20E6C21C676}"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39A321E2-5B1F-4A71-B099-5A592F682FF9}" type="slidenum">
              <a:rPr lang="en-US"/>
            </a:fld>
            <a:endParaRPr lang="en-US"/>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3D11467F-BD4D-46F6-A550-319092333913}"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29230D2C-A35E-4A8B-AB2D-715676D31E23}" type="slidenum">
              <a:rPr lang="en-US"/>
            </a:fld>
            <a:endParaRPr lang="en-US"/>
          </a:p>
        </p:txBody>
      </p:sp>
    </p:spTree>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10B713FE-E001-45FC-8319-817AB6395577}"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93532FED-9E9B-405C-A0A3-3F344D413882}" type="slidenum">
              <a:rPr lang="en-US"/>
            </a:fld>
            <a:endParaRPr lang="en-US"/>
          </a:p>
        </p:txBody>
      </p:sp>
    </p:spTree>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fld id="{41282A94-2F28-45AE-B201-2D0663A5EA32}" type="datetime1">
              <a:rPr lang="zh-CN" altLang="en-US"/>
            </a:fld>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0EDD1D4E-C553-4E5B-9818-B3B05DDBF06A}" type="slidenum">
              <a:rPr lang="en-US"/>
            </a:fld>
            <a:endParaRPr lang="en-US"/>
          </a:p>
        </p:txBody>
      </p:sp>
    </p:spTree>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6"/>
          <p:cNvSpPr>
            <a:spLocks noGrp="1" noChangeArrowheads="1"/>
          </p:cNvSpPr>
          <p:nvPr>
            <p:ph type="dt" sz="half" idx="10"/>
          </p:nvPr>
        </p:nvSpPr>
        <p:spPr/>
        <p:txBody>
          <a:bodyPr/>
          <a:lstStyle>
            <a:lvl1pPr>
              <a:defRPr/>
            </a:lvl1pPr>
          </a:lstStyle>
          <a:p>
            <a:pPr>
              <a:defRPr/>
            </a:pPr>
            <a:fld id="{072A4DB9-0551-49E0-A343-4470CCC570D8}" type="datetime1">
              <a:rPr lang="zh-CN" altLang="en-US"/>
            </a:fld>
            <a:endParaRPr lang="en-US"/>
          </a:p>
        </p:txBody>
      </p:sp>
      <p:sp>
        <p:nvSpPr>
          <p:cNvPr id="8" name="Rectangle 17"/>
          <p:cNvSpPr>
            <a:spLocks noGrp="1" noChangeArrowheads="1"/>
          </p:cNvSpPr>
          <p:nvPr>
            <p:ph type="ftr" sz="quarter" idx="11"/>
          </p:nvPr>
        </p:nvSpPr>
        <p:spPr/>
        <p:txBody>
          <a:bodyPr/>
          <a:lstStyle>
            <a:lvl1pPr>
              <a:defRPr/>
            </a:lvl1pPr>
          </a:lstStyle>
          <a:p>
            <a:pPr>
              <a:defRPr/>
            </a:pPr>
            <a:endParaRPr lang="en-US"/>
          </a:p>
        </p:txBody>
      </p:sp>
      <p:sp>
        <p:nvSpPr>
          <p:cNvPr id="9" name="Rectangle 18"/>
          <p:cNvSpPr>
            <a:spLocks noGrp="1" noChangeArrowheads="1"/>
          </p:cNvSpPr>
          <p:nvPr>
            <p:ph type="sldNum" sz="quarter" idx="12"/>
          </p:nvPr>
        </p:nvSpPr>
        <p:spPr/>
        <p:txBody>
          <a:bodyPr/>
          <a:lstStyle>
            <a:lvl1pPr>
              <a:defRPr/>
            </a:lvl1pPr>
          </a:lstStyle>
          <a:p>
            <a:pPr>
              <a:defRPr/>
            </a:pPr>
            <a:fld id="{65FAB174-1F5E-492D-85E7-95D03172CFF5}" type="slidenum">
              <a:rPr lang="en-US"/>
            </a:fld>
            <a:endParaRPr lang="en-US"/>
          </a:p>
        </p:txBody>
      </p:sp>
    </p:spTree>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6"/>
          <p:cNvSpPr>
            <a:spLocks noGrp="1" noChangeArrowheads="1"/>
          </p:cNvSpPr>
          <p:nvPr>
            <p:ph type="dt" sz="half" idx="10"/>
          </p:nvPr>
        </p:nvSpPr>
        <p:spPr/>
        <p:txBody>
          <a:bodyPr/>
          <a:lstStyle>
            <a:lvl1pPr>
              <a:defRPr/>
            </a:lvl1pPr>
          </a:lstStyle>
          <a:p>
            <a:pPr>
              <a:defRPr/>
            </a:pPr>
            <a:fld id="{7CA7423E-367B-4FA6-B249-2E78A3E8902E}" type="datetime1">
              <a:rPr lang="zh-CN" altLang="en-US"/>
            </a:fld>
            <a:endParaRPr lang="en-US"/>
          </a:p>
        </p:txBody>
      </p:sp>
      <p:sp>
        <p:nvSpPr>
          <p:cNvPr id="4" name="Rectangle 17"/>
          <p:cNvSpPr>
            <a:spLocks noGrp="1" noChangeArrowheads="1"/>
          </p:cNvSpPr>
          <p:nvPr>
            <p:ph type="ftr" sz="quarter" idx="11"/>
          </p:nvPr>
        </p:nvSpPr>
        <p:spPr/>
        <p:txBody>
          <a:bodyPr/>
          <a:lstStyle>
            <a:lvl1pPr>
              <a:defRPr/>
            </a:lvl1pPr>
          </a:lstStyle>
          <a:p>
            <a:pPr>
              <a:defRPr/>
            </a:pPr>
            <a:endParaRPr lang="en-US"/>
          </a:p>
        </p:txBody>
      </p:sp>
      <p:sp>
        <p:nvSpPr>
          <p:cNvPr id="5" name="Rectangle 18"/>
          <p:cNvSpPr>
            <a:spLocks noGrp="1" noChangeArrowheads="1"/>
          </p:cNvSpPr>
          <p:nvPr>
            <p:ph type="sldNum" sz="quarter" idx="12"/>
          </p:nvPr>
        </p:nvSpPr>
        <p:spPr/>
        <p:txBody>
          <a:bodyPr/>
          <a:lstStyle>
            <a:lvl1pPr>
              <a:defRPr/>
            </a:lvl1pPr>
          </a:lstStyle>
          <a:p>
            <a:pPr>
              <a:defRPr/>
            </a:pPr>
            <a:fld id="{88EC87D4-215D-431D-B3AA-CE7E72727469}" type="slidenum">
              <a:rPr lang="en-US"/>
            </a:fld>
            <a:endParaRPr lang="en-US"/>
          </a:p>
        </p:txBody>
      </p:sp>
    </p:spTree>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p:txBody>
          <a:bodyPr/>
          <a:lstStyle>
            <a:lvl1pPr>
              <a:defRPr/>
            </a:lvl1pPr>
          </a:lstStyle>
          <a:p>
            <a:pPr>
              <a:defRPr/>
            </a:pPr>
            <a:fld id="{7550ADAB-0153-4B02-A3A7-151E8E0FBB5A}" type="datetime1">
              <a:rPr lang="zh-CN" altLang="en-US"/>
            </a:fld>
            <a:endParaRPr lang="en-US"/>
          </a:p>
        </p:txBody>
      </p:sp>
      <p:sp>
        <p:nvSpPr>
          <p:cNvPr id="3" name="Rectangle 17"/>
          <p:cNvSpPr>
            <a:spLocks noGrp="1" noChangeArrowheads="1"/>
          </p:cNvSpPr>
          <p:nvPr>
            <p:ph type="ftr" sz="quarter" idx="11"/>
          </p:nvPr>
        </p:nvSpPr>
        <p:spPr/>
        <p:txBody>
          <a:bodyPr/>
          <a:lstStyle>
            <a:lvl1pPr>
              <a:defRPr/>
            </a:lvl1pPr>
          </a:lstStyle>
          <a:p>
            <a:pPr>
              <a:defRPr/>
            </a:pPr>
            <a:endParaRPr lang="en-US"/>
          </a:p>
        </p:txBody>
      </p:sp>
      <p:sp>
        <p:nvSpPr>
          <p:cNvPr id="4" name="Rectangle 18"/>
          <p:cNvSpPr>
            <a:spLocks noGrp="1" noChangeArrowheads="1"/>
          </p:cNvSpPr>
          <p:nvPr>
            <p:ph type="sldNum" sz="quarter" idx="12"/>
          </p:nvPr>
        </p:nvSpPr>
        <p:spPr/>
        <p:txBody>
          <a:bodyPr/>
          <a:lstStyle>
            <a:lvl1pPr>
              <a:defRPr/>
            </a:lvl1pPr>
          </a:lstStyle>
          <a:p>
            <a:pPr>
              <a:defRPr/>
            </a:pPr>
            <a:fld id="{22497E98-B72A-4ABB-A222-58106648BD2F}" type="slidenum">
              <a:rPr lang="en-US"/>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fld id="{23C94DD3-FC57-4B15-B212-8DE62DB79CF2}" type="datetime1">
              <a:rPr lang="zh-CN" altLang="en-US"/>
            </a:fld>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6D4417AF-5F0F-4245-A495-A964F6609B76}" type="slidenum">
              <a:rPr lang="en-US"/>
            </a:fld>
            <a:endParaRPr lang="en-US"/>
          </a:p>
        </p:txBody>
      </p:sp>
    </p:spTree>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fld id="{A18EF838-6CD9-462C-8E0E-A2C6EA86A678}" type="datetime1">
              <a:rPr lang="zh-CN" altLang="en-US"/>
            </a:fld>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8C1D3CE0-ACE1-4197-B253-186A82C1552A}" type="slidenum">
              <a:rPr lang="en-US"/>
            </a:fld>
            <a:endParaRPr lang="en-US"/>
          </a:p>
        </p:txBody>
      </p:sp>
    </p:spTree>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7F779EDB-0B1B-4165-B76B-94DBFF5ADB9C}"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75E7787A-7C15-47BB-BECB-A5F00C01D678}" type="slidenum">
              <a:rPr lang="en-US"/>
            </a:fld>
            <a:endParaRPr lang="en-US"/>
          </a:p>
        </p:txBody>
      </p:sp>
    </p:spTree>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fld id="{E8248739-8778-4AAB-8619-6712D9A2CDFA}" type="datetime1">
              <a:rPr lang="zh-CN" altLang="en-US"/>
            </a:fld>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FDEDA2EE-1F7C-4548-A780-32E86EC1FCAD}" type="slidenum">
              <a:rPr lang="en-US"/>
            </a:fld>
            <a:endParaRPr lang="en-US"/>
          </a:p>
        </p:txBody>
      </p:sp>
    </p:spTree>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C13433B9-129B-4914-98A1-262F2793DDAB}"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AE212D18-70F0-4EE8-A33A-23D293EFF490}" type="slidenum">
              <a:rPr lang="zh-CN" altLang="en-US"/>
            </a:fld>
            <a:endParaRPr lang="en-US"/>
          </a:p>
        </p:txBody>
      </p:sp>
    </p:spTree>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030D2E47-15FF-44E4-A8D9-733FE445CC3C}"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9C583472-CBE6-4BE8-BE0A-451D5E938A01}" type="slidenum">
              <a:rPr lang="zh-CN" altLang="en-US"/>
            </a:fld>
            <a:endParaRPr lang="en-US"/>
          </a:p>
        </p:txBody>
      </p:sp>
    </p:spTree>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9C1C2E28-7254-4627-B984-FAF7BE1EB5AD}"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8E2878EC-9BBD-4291-BC55-EB3CD39FB7E3}" type="slidenum">
              <a:rPr lang="zh-CN" altLang="en-US"/>
            </a:fld>
            <a:endParaRPr lang="en-US"/>
          </a:p>
        </p:txBody>
      </p:sp>
    </p:spTree>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fld id="{65BAAE63-7D85-45F6-BD2F-D73F7D21CADB}" type="datetime1">
              <a:rPr lang="zh-CN" altLang="en-US"/>
            </a:fld>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pPr>
              <a:defRPr/>
            </a:pPr>
            <a:fld id="{0B1CBC6A-B7BE-470C-B4F4-F1DF1F30DA56}" type="slidenum">
              <a:rPr lang="zh-CN" altLang="en-US"/>
            </a:fld>
            <a:endParaRPr lang="en-US"/>
          </a:p>
        </p:txBody>
      </p:sp>
    </p:spTree>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0"/>
          <p:cNvSpPr>
            <a:spLocks noGrp="1" noChangeArrowheads="1"/>
          </p:cNvSpPr>
          <p:nvPr>
            <p:ph type="dt" sz="half" idx="10"/>
          </p:nvPr>
        </p:nvSpPr>
        <p:spPr/>
        <p:txBody>
          <a:bodyPr/>
          <a:lstStyle>
            <a:lvl1pPr>
              <a:defRPr/>
            </a:lvl1pPr>
          </a:lstStyle>
          <a:p>
            <a:pPr>
              <a:defRPr/>
            </a:pPr>
            <a:fld id="{2E025F67-A70D-43B0-B697-DDF454D7CA17}" type="datetime1">
              <a:rPr lang="zh-CN" altLang="en-US"/>
            </a:fld>
            <a:endParaRPr lang="en-US"/>
          </a:p>
        </p:txBody>
      </p:sp>
      <p:sp>
        <p:nvSpPr>
          <p:cNvPr id="8" name="Rectangle 11"/>
          <p:cNvSpPr>
            <a:spLocks noGrp="1" noChangeArrowheads="1"/>
          </p:cNvSpPr>
          <p:nvPr>
            <p:ph type="ftr" sz="quarter" idx="11"/>
          </p:nvPr>
        </p:nvSpPr>
        <p:spPr/>
        <p:txBody>
          <a:bodyPr/>
          <a:lstStyle>
            <a:lvl1pPr>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pPr>
              <a:defRPr/>
            </a:pPr>
            <a:fld id="{D3C3B4D7-00E8-4B20-B268-454A268DE00C}" type="slidenum">
              <a:rPr lang="zh-CN" altLang="en-US"/>
            </a:fld>
            <a:endParaRPr lang="en-US"/>
          </a:p>
        </p:txBody>
      </p:sp>
    </p:spTree>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0"/>
          <p:cNvSpPr>
            <a:spLocks noGrp="1" noChangeArrowheads="1"/>
          </p:cNvSpPr>
          <p:nvPr>
            <p:ph type="dt" sz="half" idx="10"/>
          </p:nvPr>
        </p:nvSpPr>
        <p:spPr/>
        <p:txBody>
          <a:bodyPr/>
          <a:lstStyle>
            <a:lvl1pPr>
              <a:defRPr/>
            </a:lvl1pPr>
          </a:lstStyle>
          <a:p>
            <a:pPr>
              <a:defRPr/>
            </a:pPr>
            <a:fld id="{162397A4-BB8C-43AD-85F7-483D5D5EFAF0}" type="datetime1">
              <a:rPr lang="zh-CN" altLang="en-US"/>
            </a:fld>
            <a:endParaRPr lang="en-US"/>
          </a:p>
        </p:txBody>
      </p:sp>
      <p:sp>
        <p:nvSpPr>
          <p:cNvPr id="4" name="Rectangle 11"/>
          <p:cNvSpPr>
            <a:spLocks noGrp="1" noChangeArrowheads="1"/>
          </p:cNvSpPr>
          <p:nvPr>
            <p:ph type="ftr" sz="quarter" idx="11"/>
          </p:nvPr>
        </p:nvSpPr>
        <p:spPr/>
        <p:txBody>
          <a:bodyPr/>
          <a:lstStyle>
            <a:lvl1pPr>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pPr>
              <a:defRPr/>
            </a:pPr>
            <a:fld id="{06B5CEE6-5FE6-41A6-A49D-96B8C343B7E3}" type="slidenum">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pPr>
              <a:defRPr/>
            </a:pPr>
            <a:fld id="{84C4630C-25E0-48FE-9C22-0F99539C9BDE}" type="datetime1">
              <a:rPr lang="zh-CN" altLang="en-US"/>
            </a:fld>
            <a:endParaRPr lang="en-US"/>
          </a:p>
        </p:txBody>
      </p:sp>
      <p:sp>
        <p:nvSpPr>
          <p:cNvPr id="3" name="Rectangle 11"/>
          <p:cNvSpPr>
            <a:spLocks noGrp="1" noChangeArrowheads="1"/>
          </p:cNvSpPr>
          <p:nvPr>
            <p:ph type="ftr" sz="quarter" idx="11"/>
          </p:nvPr>
        </p:nvSpPr>
        <p:spPr/>
        <p:txBody>
          <a:bodyPr/>
          <a:lstStyle>
            <a:lvl1pPr>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pPr>
              <a:defRPr/>
            </a:pPr>
            <a:fld id="{D5069765-6E8C-492A-882E-608ED59A9E40}" type="slidenum">
              <a:rPr lang="zh-CN" altLang="en-US"/>
            </a:fld>
            <a:endParaRPr lang="en-US"/>
          </a:p>
        </p:txBody>
      </p:sp>
    </p:spTree>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fld id="{9DB72644-8FC4-4EB2-897E-A838DBB57678}" type="datetime1">
              <a:rPr lang="zh-CN" altLang="en-US"/>
            </a:fld>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pPr>
              <a:defRPr/>
            </a:pPr>
            <a:fld id="{88E9AA18-E1D3-4C88-8EFC-BC2C5861D7A1}" type="slidenum">
              <a:rPr lang="zh-CN" altLang="en-US"/>
            </a:fld>
            <a:endParaRPr lang="en-US"/>
          </a:p>
        </p:txBody>
      </p:sp>
    </p:spTree>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
          <p:cNvSpPr>
            <a:spLocks noGrp="1" noChangeArrowheads="1"/>
          </p:cNvSpPr>
          <p:nvPr>
            <p:ph type="dt" sz="half" idx="10"/>
          </p:nvPr>
        </p:nvSpPr>
        <p:spPr/>
        <p:txBody>
          <a:bodyPr/>
          <a:lstStyle>
            <a:lvl1pPr>
              <a:defRPr/>
            </a:lvl1pPr>
          </a:lstStyle>
          <a:p>
            <a:pPr>
              <a:defRPr/>
            </a:pPr>
            <a:fld id="{D8BF9F08-65A1-4980-A68B-07FE503D9F46}" type="datetime1">
              <a:rPr lang="zh-CN" altLang="en-US"/>
            </a:fld>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pPr>
              <a:defRPr/>
            </a:pPr>
            <a:fld id="{920F3A05-200E-4DBD-9193-838B404A225E}" type="slidenum">
              <a:rPr lang="zh-CN" altLang="en-US"/>
            </a:fld>
            <a:endParaRPr lang="en-US"/>
          </a:p>
        </p:txBody>
      </p:sp>
    </p:spTree>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641E68E0-8C64-492A-8BB9-F582978298D7}"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A211A4E7-EBA3-428A-90C5-EE30C2117754}" type="slidenum">
              <a:rPr lang="zh-CN" altLang="en-US"/>
            </a:fld>
            <a:endParaRPr lang="en-US"/>
          </a:p>
        </p:txBody>
      </p:sp>
    </p:spTree>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pPr>
              <a:defRPr/>
            </a:pPr>
            <a:fld id="{4F202BAA-A509-4110-9084-4DBDDDA4C7FA}" type="datetime1">
              <a:rPr lang="zh-CN" altLang="en-US"/>
            </a:fld>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B65C2A83-131D-49D0-A569-90C8ABEBA7CB}" type="slidenum">
              <a:rPr lang="zh-CN" altLang="en-US"/>
            </a:fld>
            <a:endParaRPr lang="en-US"/>
          </a:p>
        </p:txBody>
      </p:sp>
    </p:spTree>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89E9FB0-5EA3-42A3-9554-26FF9B8E6EE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C7E25D9-F1E9-4BC2-847C-8E46A4E19E5D}" type="slidenum">
              <a:rPr lang="en-US"/>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D8F6B47-60A0-44DD-84CD-A0506DCA4409}"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BA0926D-196A-4E26-A8DB-3528E59847C6}" type="slidenum">
              <a:rPr lang="en-US"/>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482385B-11B3-4591-9F25-72E6771B81E1}"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1A78F4A-44A8-4642-A39F-704876D2DE95}" type="slidenum">
              <a:rPr lang="en-US"/>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7C34C41-9779-40F2-B090-65ABB1D3765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8D2515E-F645-44D1-8190-69C8DD7F131F}" type="slidenum">
              <a:rPr lang="en-US"/>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26E7AE5-0F9E-4B81-9BF6-9D599359A3EE}"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FF4E24E-CCD5-4303-9005-458ED642EDD5}"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A547524-0494-4E4B-8CD0-4C1DEAC3C419}"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11FA681-492E-48BB-ABAD-10CDFE7D9FB7}" type="slidenum">
              <a:rPr lang="en-US"/>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00BD29E5-D6B1-453C-8392-9B6B8CA8D1CB}"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007AAF12-253E-4611-AF9F-44566B6061A8}" type="slidenum">
              <a:rPr lang="en-US"/>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D66A4CEF-A30B-4109-A25C-3B6250FCEC4F}"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1ADC2E5-7682-428A-AFF2-EE4412D4209C}" type="slidenum">
              <a:rPr lang="en-US"/>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79ABE72-A7A1-42A0-874B-1499EF787C52}"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2365733-1540-455E-BF9C-0CE249A5C014}" type="slidenum">
              <a:rPr lang="en-US"/>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DC90962-894F-4F67-8E6B-AF846B08350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EEDDBA6-83A0-419F-BB8F-35A7F01B7FC6}" type="slidenum">
              <a:rPr lang="en-US"/>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DB2737E-A2F5-4A6D-B039-200AE2F08E6B}"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F53C601-4F62-4B40-A489-45062C081478}" type="slidenum">
              <a:rPr lang="en-US"/>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8C4ADE-2DC1-4422-9454-F66F09A54905}"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0F0770D-BF41-4E4F-BCC5-A4DADE72D940}" type="slidenum">
              <a:rPr lang="en-US"/>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4B8B2B-318F-4FA0-95DE-92F73BAFE1E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F2D1D20-213D-4842-A387-93920A18405A}" type="slidenum">
              <a:rPr lang="en-US"/>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F3021CE-710C-4EF1-A132-A57F86803D8A}"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47C720A-BC34-4052-848E-00FAFB26AAD4}" type="slidenum">
              <a:rPr lang="en-US"/>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9819CE2-B162-4ADA-A622-D9E8841201D1}"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86FBDED-7986-4F71-8C0B-434080489C59}"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5C349E3C-A8EE-475D-A253-D5A805E085BD}"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F7319236-5B4D-4FD4-B884-11C56F3C9ACB}" type="slidenum">
              <a:rPr lang="en-US"/>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87F134CD-63F1-45E9-A2D1-E193249DDD8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80F1D0D-404A-482B-92EF-C6B9A74A73E1}" type="slidenum">
              <a:rPr lang="en-US"/>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C4695C0-AB43-4039-93BC-CB453B92ED4C}"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D8906F68-3298-4A85-8FAE-4D86593DDDBE}" type="slidenum">
              <a:rPr lang="en-US"/>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C0D5900-8D1E-4F4E-B4F4-533C6A77CA15}"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621FEA9-0D26-43EF-A5FE-ECE21B5E881C}" type="slidenum">
              <a:rPr lang="en-US"/>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A938B3-9BA5-44E6-97CE-F396BBF89FB8}"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B4A6A5A-908A-48E2-8429-6D7C179C0AE8}" type="slidenum">
              <a:rPr lang="en-US"/>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FDEF14B-C838-4AE0-9738-03F612C182D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988E308-CCED-4EAB-AA3C-A2155A6CB3DE}" type="slidenum">
              <a:rPr lang="en-US"/>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B745C71-3980-4041-B2D9-6516ABA06281}"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69865CB-2208-4269-BE0E-8723E11EB6C5}" type="slidenum">
              <a:rPr lang="en-US"/>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EF60DF9-5DD2-4393-9933-89DAE3153E14}"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1F585571-022B-449D-B7E6-25D44065CF97}" type="datetime1">
              <a:rPr lang="zh-CN" altLang="en-US"/>
            </a:fld>
            <a:endParaRPr lang="en-US"/>
          </a:p>
        </p:txBody>
      </p:sp>
    </p:spTree>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C66E12D-FCBA-48E9-BF94-3A36751CABF7}"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94340657-151C-43CF-B0FC-4654160F2D1A}" type="datetime1">
              <a:rPr lang="zh-CN" altLang="en-US"/>
            </a:fld>
            <a:endParaRPr lang="en-US"/>
          </a:p>
        </p:txBody>
      </p:sp>
    </p:spTree>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DB15BD9-94F0-447A-83F3-986D9E55AE76}"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62ED14BE-56A4-4A14-B522-00573692023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F5B9C0D0-6F12-476E-8B74-DF0D5372E869}" type="slidenum">
              <a:rPr lang="en-US"/>
            </a:fld>
            <a:r>
              <a:rPr lang="en-US"/>
              <a:t>/123</a:t>
            </a:r>
            <a:endParaRPr lang="en-US"/>
          </a:p>
        </p:txBody>
      </p:sp>
      <p:sp>
        <p:nvSpPr>
          <p:cNvPr id="7" name="Rectangle 16"/>
          <p:cNvSpPr>
            <a:spLocks noGrp="1" noChangeArrowheads="1"/>
          </p:cNvSpPr>
          <p:nvPr>
            <p:ph type="dt" sz="half" idx="12"/>
          </p:nvPr>
        </p:nvSpPr>
        <p:spPr/>
        <p:txBody>
          <a:bodyPr/>
          <a:lstStyle>
            <a:lvl1pPr>
              <a:defRPr/>
            </a:lvl1pPr>
          </a:lstStyle>
          <a:p>
            <a:pPr>
              <a:defRPr/>
            </a:pPr>
            <a:fld id="{5B32C9BD-5796-4B58-983E-20B8D1CC1803}" type="datetime1">
              <a:rPr lang="zh-CN" altLang="en-US"/>
            </a:fld>
            <a:endParaRPr lang="en-US"/>
          </a:p>
        </p:txBody>
      </p:sp>
    </p:spTree>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B7FFDAD6-9EA6-4D39-A498-410AC5DDC576}" type="slidenum">
              <a:rPr lang="en-US"/>
            </a:fld>
            <a:r>
              <a:rPr lang="en-US"/>
              <a:t>/123</a:t>
            </a:r>
            <a:endParaRPr lang="en-US"/>
          </a:p>
        </p:txBody>
      </p:sp>
      <p:sp>
        <p:nvSpPr>
          <p:cNvPr id="9" name="Rectangle 16"/>
          <p:cNvSpPr>
            <a:spLocks noGrp="1" noChangeArrowheads="1"/>
          </p:cNvSpPr>
          <p:nvPr>
            <p:ph type="dt" sz="half" idx="12"/>
          </p:nvPr>
        </p:nvSpPr>
        <p:spPr/>
        <p:txBody>
          <a:bodyPr/>
          <a:lstStyle>
            <a:lvl1pPr>
              <a:defRPr/>
            </a:lvl1pPr>
          </a:lstStyle>
          <a:p>
            <a:pPr>
              <a:defRPr/>
            </a:pPr>
            <a:fld id="{BDF15316-AAA7-4055-9684-533E0DC65242}" type="datetime1">
              <a:rPr lang="zh-CN" altLang="en-US"/>
            </a:fld>
            <a:endParaRPr lang="en-US"/>
          </a:p>
        </p:txBody>
      </p:sp>
    </p:spTree>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E9036CCF-D3C2-4E7D-90A9-65E5FC3DA484}" type="slidenum">
              <a:rPr lang="en-US"/>
            </a:fld>
            <a:r>
              <a:rPr lang="en-US"/>
              <a:t>/123</a:t>
            </a:r>
            <a:endParaRPr lang="en-US"/>
          </a:p>
        </p:txBody>
      </p:sp>
      <p:sp>
        <p:nvSpPr>
          <p:cNvPr id="5" name="Rectangle 16"/>
          <p:cNvSpPr>
            <a:spLocks noGrp="1" noChangeArrowheads="1"/>
          </p:cNvSpPr>
          <p:nvPr>
            <p:ph type="dt" sz="half" idx="12"/>
          </p:nvPr>
        </p:nvSpPr>
        <p:spPr/>
        <p:txBody>
          <a:bodyPr/>
          <a:lstStyle>
            <a:lvl1pPr>
              <a:defRPr/>
            </a:lvl1pPr>
          </a:lstStyle>
          <a:p>
            <a:pPr>
              <a:defRPr/>
            </a:pPr>
            <a:fld id="{71603574-C304-4DEB-BFE5-F2330A7E920E}" type="datetime1">
              <a:rPr lang="zh-CN" altLang="en-US"/>
            </a:fld>
            <a:endParaRPr lang="en-US"/>
          </a:p>
        </p:txBody>
      </p:sp>
    </p:spTree>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C84F5171-FADA-42D4-8057-EA68D0019E3F}" type="slidenum">
              <a:rPr lang="en-US"/>
            </a:fld>
            <a:r>
              <a:rPr lang="en-US"/>
              <a:t>/123</a:t>
            </a:r>
            <a:endParaRPr lang="en-US"/>
          </a:p>
        </p:txBody>
      </p:sp>
      <p:sp>
        <p:nvSpPr>
          <p:cNvPr id="4" name="Rectangle 16"/>
          <p:cNvSpPr>
            <a:spLocks noGrp="1" noChangeArrowheads="1"/>
          </p:cNvSpPr>
          <p:nvPr>
            <p:ph type="dt" sz="half" idx="12"/>
          </p:nvPr>
        </p:nvSpPr>
        <p:spPr/>
        <p:txBody>
          <a:bodyPr/>
          <a:lstStyle>
            <a:lvl1pPr>
              <a:defRPr/>
            </a:lvl1pPr>
          </a:lstStyle>
          <a:p>
            <a:pPr>
              <a:defRPr/>
            </a:pPr>
            <a:fld id="{4DE475C1-31E6-4AD8-B3C0-826AFAE0105D}" type="datetime1">
              <a:rPr lang="zh-CN" altLang="en-US"/>
            </a:fld>
            <a:endParaRPr lang="en-US"/>
          </a:p>
        </p:txBody>
      </p:sp>
    </p:spTree>
  </p:cSld>
  <p:clrMapOvr>
    <a:masterClrMapping/>
  </p:clrMapOvr>
  <p:transition spd="med">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669DE16-44C4-421B-9AB1-9D7B0A6193D2}" type="slidenum">
              <a:rPr lang="en-US"/>
            </a:fld>
            <a:r>
              <a:rPr lang="en-US"/>
              <a:t>/123</a:t>
            </a:r>
            <a:endParaRPr lang="en-US"/>
          </a:p>
        </p:txBody>
      </p:sp>
      <p:sp>
        <p:nvSpPr>
          <p:cNvPr id="7" name="Rectangle 16"/>
          <p:cNvSpPr>
            <a:spLocks noGrp="1" noChangeArrowheads="1"/>
          </p:cNvSpPr>
          <p:nvPr>
            <p:ph type="dt" sz="half" idx="12"/>
          </p:nvPr>
        </p:nvSpPr>
        <p:spPr/>
        <p:txBody>
          <a:bodyPr/>
          <a:lstStyle>
            <a:lvl1pPr>
              <a:defRPr/>
            </a:lvl1pPr>
          </a:lstStyle>
          <a:p>
            <a:pPr>
              <a:defRPr/>
            </a:pPr>
            <a:fld id="{E27648AD-8ADD-4AC9-987B-E6AC5157CDD4}" type="datetime1">
              <a:rPr lang="zh-CN" altLang="en-US"/>
            </a:fld>
            <a:endParaRPr lang="en-US"/>
          </a:p>
        </p:txBody>
      </p:sp>
    </p:spTree>
  </p:cSld>
  <p:clrMapOvr>
    <a:masterClrMapping/>
  </p:clrMapOvr>
  <p:transition spd="med">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E9605F37-5CC9-459C-828D-7004728701BC}" type="slidenum">
              <a:rPr lang="en-US"/>
            </a:fld>
            <a:r>
              <a:rPr lang="en-US"/>
              <a:t>/123</a:t>
            </a:r>
            <a:endParaRPr lang="en-US"/>
          </a:p>
        </p:txBody>
      </p:sp>
      <p:sp>
        <p:nvSpPr>
          <p:cNvPr id="7" name="Rectangle 16"/>
          <p:cNvSpPr>
            <a:spLocks noGrp="1" noChangeArrowheads="1"/>
          </p:cNvSpPr>
          <p:nvPr>
            <p:ph type="dt" sz="half" idx="12"/>
          </p:nvPr>
        </p:nvSpPr>
        <p:spPr/>
        <p:txBody>
          <a:bodyPr/>
          <a:lstStyle>
            <a:lvl1pPr>
              <a:defRPr/>
            </a:lvl1pPr>
          </a:lstStyle>
          <a:p>
            <a:pPr>
              <a:defRPr/>
            </a:pPr>
            <a:fld id="{ECC027F3-BC12-463B-9CEC-45A05F6EC78C}" type="datetime1">
              <a:rPr lang="zh-CN" altLang="en-US"/>
            </a:fld>
            <a:endParaRPr lang="en-US"/>
          </a:p>
        </p:txBody>
      </p:sp>
    </p:spTree>
  </p:cSld>
  <p:clrMapOvr>
    <a:masterClrMapping/>
  </p:clrMapOvr>
  <p:transition spd="med">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3C3B527-B299-482C-85CB-8DD961E2B1DA}"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B8A21307-EE91-4801-9228-B9BA2EE23622}" type="datetime1">
              <a:rPr lang="zh-CN" altLang="en-US"/>
            </a:fld>
            <a:endParaRPr lang="en-US"/>
          </a:p>
        </p:txBody>
      </p:sp>
    </p:spTree>
  </p:cSld>
  <p:clrMapOvr>
    <a:masterClrMapping/>
  </p:clrMapOvr>
  <p:transition spd="med">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27D29B7-4BB4-4D0E-AEEA-21D14CBD54DA}" type="slidenum">
              <a:rPr lang="en-US"/>
            </a:fld>
            <a:r>
              <a:rPr lang="en-US"/>
              <a:t>/123</a:t>
            </a:r>
            <a:endParaRPr lang="en-US"/>
          </a:p>
        </p:txBody>
      </p:sp>
      <p:sp>
        <p:nvSpPr>
          <p:cNvPr id="6" name="Rectangle 16"/>
          <p:cNvSpPr>
            <a:spLocks noGrp="1" noChangeArrowheads="1"/>
          </p:cNvSpPr>
          <p:nvPr>
            <p:ph type="dt" sz="half" idx="12"/>
          </p:nvPr>
        </p:nvSpPr>
        <p:spPr/>
        <p:txBody>
          <a:bodyPr/>
          <a:lstStyle>
            <a:lvl1pPr>
              <a:defRPr/>
            </a:lvl1pPr>
          </a:lstStyle>
          <a:p>
            <a:pPr>
              <a:defRPr/>
            </a:pPr>
            <a:fld id="{749BF87B-FE1A-4F5B-9C05-32FA978E0BA9}"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0"/>
            <a:ext cx="9144000" cy="6858000"/>
            <a:chOff x="0" y="0"/>
            <a:chExt cx="5760" cy="4320"/>
          </a:xfrm>
        </p:grpSpPr>
        <p:sp>
          <p:nvSpPr>
            <p:cNvPr id="3080"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ea typeface="SimSun" panose="02010600030101010101" pitchFamily="2" charset="-122"/>
              </a:endParaRPr>
            </a:p>
          </p:txBody>
        </p:sp>
        <p:sp>
          <p:nvSpPr>
            <p:cNvPr id="3081"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grpSp>
          <p:nvGrpSpPr>
            <p:cNvPr id="3082" name="Group 5"/>
            <p:cNvGrpSpPr/>
            <p:nvPr/>
          </p:nvGrpSpPr>
          <p:grpSpPr bwMode="auto">
            <a:xfrm>
              <a:off x="0" y="672"/>
              <a:ext cx="1806" cy="1989"/>
              <a:chOff x="0" y="0"/>
              <a:chExt cx="1806" cy="1989"/>
            </a:xfrm>
          </p:grpSpPr>
          <p:sp>
            <p:nvSpPr>
              <p:cNvPr id="3083"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084"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085"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086"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087"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088"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089"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2"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3"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sp>
            <p:nvSpPr>
              <p:cNvPr id="4"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ea typeface="SimSun" panose="02010600030101010101" pitchFamily="2" charset="-122"/>
                </a:endParaRPr>
              </a:p>
            </p:txBody>
          </p:sp>
        </p:grpSp>
      </p:grpSp>
      <p:sp>
        <p:nvSpPr>
          <p:cNvPr id="307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307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3090"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A99CDCBB-5362-4A46-BA76-3513296F03B1}" type="datetime1">
              <a:rPr lang="zh-CN" altLang="en-US"/>
            </a:fld>
            <a:endParaRPr lang="en-US"/>
          </a:p>
        </p:txBody>
      </p:sp>
      <p:sp>
        <p:nvSpPr>
          <p:cNvPr id="3091"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3092"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Black" panose="020B0A04020102020204" pitchFamily="34" charset="0"/>
                <a:ea typeface="+mn-ea"/>
              </a:defRPr>
            </a:lvl1pPr>
          </a:lstStyle>
          <a:p>
            <a:pPr>
              <a:defRPr/>
            </a:pPr>
            <a:fld id="{FF6A3FAB-23E1-4102-A4AF-2C2632144B1C}"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4099"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4100"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4101"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102" name="Rectangle 10"/>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F7C3230C-00A9-49A5-9D1A-8476FC555ED5}" type="datetime1">
              <a:rPr lang="zh-CN" altLang="en-US"/>
            </a:fld>
            <a:endParaRPr lang="en-US"/>
          </a:p>
        </p:txBody>
      </p:sp>
      <p:sp>
        <p:nvSpPr>
          <p:cNvPr id="4103" name="Rectangle 11"/>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4104" name="Rectangle 12"/>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18CEB60D-17BE-4BD1-AB38-374BF9D82FF7}" type="slidenum">
              <a:rPr lang="zh-CN" altLang="en-US"/>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5123"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512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5125"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126"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7A7C5D78-0F46-475A-B410-8F5FE676CDD8}" type="datetime1">
              <a:rPr lang="zh-CN" altLang="en-US"/>
            </a:fld>
            <a:endParaRPr lang="en-US"/>
          </a:p>
        </p:txBody>
      </p:sp>
      <p:sp>
        <p:nvSpPr>
          <p:cNvPr id="5127"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5128" name="Rectangle 6"/>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D8C58E23-E8B9-4B82-AA31-BB208563C5BE}" type="slidenum">
              <a:rPr lang="en-US"/>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6147"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14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614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15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6AA0340F-D23A-4B8C-A0A6-7C9964587F87}" type="datetime1">
              <a:rPr lang="zh-CN" altLang="en-US"/>
            </a:fld>
            <a:endParaRPr lang="en-US"/>
          </a:p>
        </p:txBody>
      </p:sp>
      <p:sp>
        <p:nvSpPr>
          <p:cNvPr id="6151"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6152" name="Rectangle 6"/>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5FE2C558-9611-4FB0-A5DC-68DFA635EAFC}" type="slidenum">
              <a:rPr lang="en-US"/>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717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172"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717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B2DCF683-9596-421E-ABE2-9A73157540F9}" type="slidenum">
              <a:rPr lang="en-US"/>
            </a:fld>
            <a:r>
              <a:rPr lang="en-US"/>
              <a:t>/123</a:t>
            </a:r>
            <a:endParaRPr lang="en-US"/>
          </a:p>
        </p:txBody>
      </p:sp>
      <p:sp>
        <p:nvSpPr>
          <p:cNvPr id="7174" name="Rectangle 16"/>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7FC8218F-9E6E-4F69-A6F7-A67EDD347103}" type="datetime1">
              <a:rPr lang="zh-CN" altLang="en-US"/>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wipe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oleObject" Target="../embeddings/oleObject4.bin"/><Relationship Id="rId2" Type="http://schemas.openxmlformats.org/officeDocument/2006/relationships/image" Target="../media/image9.png"/><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slide" Target="slide25.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slide" Target="slide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5.vml"/><Relationship Id="rId4" Type="http://schemas.openxmlformats.org/officeDocument/2006/relationships/slideLayout" Target="../slideLayouts/slideLayout18.xml"/><Relationship Id="rId3" Type="http://schemas.openxmlformats.org/officeDocument/2006/relationships/slide" Target="slide32.xml"/><Relationship Id="rId2" Type="http://schemas.openxmlformats.org/officeDocument/2006/relationships/image" Target="../media/image14.png"/><Relationship Id="rId1"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oleObject" Target="../embeddings/oleObject8.bin"/><Relationship Id="rId3" Type="http://schemas.openxmlformats.org/officeDocument/2006/relationships/image" Target="../media/image16.png"/><Relationship Id="rId2" Type="http://schemas.openxmlformats.org/officeDocument/2006/relationships/oleObject" Target="../embeddings/oleObject7.bin"/><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55.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0.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51.xml"/><Relationship Id="rId3" Type="http://schemas.openxmlformats.org/officeDocument/2006/relationships/image" Target="../media/image13.jpeg"/><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51.xml"/><Relationship Id="rId3" Type="http://schemas.openxmlformats.org/officeDocument/2006/relationships/image" Target="../media/image26.png"/><Relationship Id="rId2" Type="http://schemas.openxmlformats.org/officeDocument/2006/relationships/oleObject" Target="../embeddings/oleObject14.bin"/><Relationship Id="rId1" Type="http://schemas.openxmlformats.org/officeDocument/2006/relationships/image" Target="../media/image25.png"/></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62.xml"/><Relationship Id="rId4" Type="http://schemas.openxmlformats.org/officeDocument/2006/relationships/image" Target="../media/image28.png"/><Relationship Id="rId3" Type="http://schemas.openxmlformats.org/officeDocument/2006/relationships/oleObject" Target="../embeddings/oleObject16.bin"/><Relationship Id="rId2" Type="http://schemas.openxmlformats.org/officeDocument/2006/relationships/image" Target="../media/image27.png"/><Relationship Id="rId1" Type="http://schemas.openxmlformats.org/officeDocument/2006/relationships/oleObject" Target="../embeddings/oleObject15.bin"/></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62.xml"/><Relationship Id="rId4" Type="http://schemas.openxmlformats.org/officeDocument/2006/relationships/image" Target="../media/image30.png"/><Relationship Id="rId3" Type="http://schemas.openxmlformats.org/officeDocument/2006/relationships/oleObject" Target="../embeddings/oleObject18.bin"/><Relationship Id="rId2" Type="http://schemas.openxmlformats.org/officeDocument/2006/relationships/image" Target="../media/image29.png"/><Relationship Id="rId1" Type="http://schemas.openxmlformats.org/officeDocument/2006/relationships/oleObject" Target="../embeddings/oleObject17.bin"/></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33.wmf"/><Relationship Id="rId1"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EFD6BE0-523B-4CDC-9DDA-1939FE61961A}" type="slidenum">
              <a:rPr lang="en-US" altLang="zh-CN" sz="1200">
                <a:latin typeface="Arial Black" panose="020B0A04020102020204" pitchFamily="34" charset="0"/>
                <a:ea typeface="SimSun" panose="02010600030101010101" pitchFamily="2" charset="-122"/>
              </a:rPr>
            </a:fld>
            <a:endParaRPr lang="en-US" altLang="zh-CN" sz="1200">
              <a:latin typeface="Arial Black" panose="020B0A04020102020204" pitchFamily="34" charset="0"/>
              <a:ea typeface="SimSun" panose="02010600030101010101" pitchFamily="2" charset="-122"/>
            </a:endParaRPr>
          </a:p>
        </p:txBody>
      </p:sp>
      <p:sp>
        <p:nvSpPr>
          <p:cNvPr id="8195"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BBA122-C6A9-48DD-8F2C-45D3CDCD7D01}" type="slidenum">
              <a:rPr lang="en-US" altLang="zh-CN" sz="1200">
                <a:latin typeface="Arial Black" panose="020B0A04020102020204" pitchFamily="34" charset="0"/>
                <a:ea typeface="SimSun" panose="02010600030101010101" pitchFamily="2" charset="-122"/>
              </a:rPr>
            </a:fld>
            <a:endParaRPr lang="en-US" altLang="zh-CN" sz="1200">
              <a:latin typeface="Arial Black" panose="020B0A04020102020204" pitchFamily="34" charset="0"/>
              <a:ea typeface="SimSun" panose="02010600030101010101" pitchFamily="2" charset="-122"/>
            </a:endParaRPr>
          </a:p>
        </p:txBody>
      </p:sp>
      <p:sp>
        <p:nvSpPr>
          <p:cNvPr id="8196" name="Rectangle 2"/>
          <p:cNvSpPr>
            <a:spLocks noGrp="1" noChangeArrowheads="1"/>
          </p:cNvSpPr>
          <p:nvPr>
            <p:ph type="ctrTitle" idx="4294967295"/>
          </p:nvPr>
        </p:nvSpPr>
        <p:spPr>
          <a:xfrm>
            <a:off x="2971800" y="1828800"/>
            <a:ext cx="6019800" cy="2209800"/>
          </a:xfrm>
        </p:spPr>
        <p:txBody>
          <a:bodyPr/>
          <a:lstStyle/>
          <a:p>
            <a:pPr algn="ctr" eaLnBrk="1" hangingPunct="1"/>
            <a:r>
              <a:rPr lang="zh-CN" sz="6600">
                <a:solidFill>
                  <a:srgbClr val="FFFFFF"/>
                </a:solidFill>
                <a:latin typeface="华文彩云" panose="02010800040101010101" pitchFamily="2" charset="-122"/>
                <a:ea typeface="华文彩云" panose="02010800040101010101" pitchFamily="2" charset="-122"/>
              </a:rPr>
              <a:t>第八章  图</a:t>
            </a:r>
            <a:endParaRPr lang="zh-CN" sz="6600">
              <a:solidFill>
                <a:srgbClr val="FFFFFF"/>
              </a:solidFill>
              <a:latin typeface="华文彩云" panose="02010800040101010101" pitchFamily="2" charset="-122"/>
              <a:ea typeface="华文彩云"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4A3A8DA-D612-4FCB-89CE-8A1B56BC0FF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6CD923-FE96-4F93-996C-B7171F0BDD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sp>
        <p:nvSpPr>
          <p:cNvPr id="21509" name="Rectangle 21"/>
          <p:cNvSpPr>
            <a:spLocks noChangeArrowheads="1"/>
          </p:cNvSpPr>
          <p:nvPr/>
        </p:nvSpPr>
        <p:spPr bwMode="auto">
          <a:xfrm>
            <a:off x="76200" y="4191000"/>
            <a:ext cx="822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defRPr/>
            </a:pP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分析</a:t>
            </a:r>
            <a:r>
              <a:rPr 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1</a:t>
            </a: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2400" b="1" dirty="0">
                <a:ea typeface="楷体_GB2312" pitchFamily="49" charset="-122"/>
              </a:rPr>
              <a:t>有向图的邻接矩阵可能是不对称的。</a:t>
            </a:r>
            <a:endParaRPr lang="zh-CN" altLang="en-US" sz="2400" b="1" dirty="0">
              <a:ea typeface="楷体_GB2312" pitchFamily="49" charset="-122"/>
            </a:endParaRPr>
          </a:p>
          <a:p>
            <a:pPr>
              <a:defRPr/>
            </a:pP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分析</a:t>
            </a:r>
            <a:r>
              <a:rPr 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2</a:t>
            </a:r>
            <a:r>
              <a:rPr lang="zh-CN" altLang="en-US" sz="2600" b="1" dirty="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2400" b="1" dirty="0">
                <a:latin typeface="楷体_GB2312" pitchFamily="49" charset="-122"/>
                <a:ea typeface="楷体_GB2312" pitchFamily="49" charset="-122"/>
              </a:rPr>
              <a:t>顶点的出度</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行元素之和，</a:t>
            </a:r>
            <a:r>
              <a:rPr lang="en-US" sz="2000" b="1" i="1" dirty="0">
                <a:ea typeface="黑体" panose="02010609060101010101" pitchFamily="2" charset="-122"/>
              </a:rPr>
              <a:t>OD( Vi )=</a:t>
            </a:r>
            <a:r>
              <a:rPr lang="en-US" sz="2000" b="1" i="1" dirty="0">
                <a:ea typeface="黑体" panose="02010609060101010101" pitchFamily="2" charset="-122"/>
                <a:sym typeface="Symbol" panose="05050102010706020507" pitchFamily="18" charset="2"/>
              </a:rPr>
              <a:t> </a:t>
            </a:r>
            <a:r>
              <a:rPr lang="en-US" sz="2000" b="1" i="1" dirty="0" err="1">
                <a:ea typeface="黑体" panose="02010609060101010101" pitchFamily="2" charset="-122"/>
              </a:rPr>
              <a:t>A.Edge</a:t>
            </a:r>
            <a:r>
              <a:rPr lang="en-US" sz="2000" b="1" i="1" dirty="0">
                <a:ea typeface="黑体" panose="02010609060101010101" pitchFamily="2" charset="-122"/>
              </a:rPr>
              <a:t>[ i ][j ]</a:t>
            </a:r>
            <a:endParaRPr lang="en-US" sz="2000" b="1" i="1" dirty="0">
              <a:ea typeface="黑体" panose="02010609060101010101" pitchFamily="2" charset="-122"/>
            </a:endParaRPr>
          </a:p>
          <a:p>
            <a:pPr>
              <a:defRPr/>
            </a:pPr>
            <a:r>
              <a:rPr lang="en-US" sz="2000" b="1" dirty="0">
                <a:ea typeface="黑体" panose="02010609060101010101" pitchFamily="2" charset="-122"/>
              </a:rPr>
              <a:t>                  </a:t>
            </a:r>
            <a:r>
              <a:rPr lang="zh-CN" altLang="en-US" sz="2400" b="1" dirty="0">
                <a:latin typeface="楷体_GB2312" pitchFamily="49" charset="-122"/>
                <a:ea typeface="楷体_GB2312" pitchFamily="49" charset="-122"/>
              </a:rPr>
              <a:t>顶点的入度</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列元素之和。</a:t>
            </a:r>
            <a:r>
              <a:rPr lang="en-US" sz="2000" b="1" i="1" dirty="0">
                <a:ea typeface="黑体" panose="02010609060101010101" pitchFamily="2" charset="-122"/>
              </a:rPr>
              <a:t>ID( Vi )=</a:t>
            </a:r>
            <a:r>
              <a:rPr lang="en-US" sz="2000" b="1" i="1" dirty="0">
                <a:ea typeface="黑体" panose="02010609060101010101" pitchFamily="2" charset="-122"/>
                <a:sym typeface="Symbol" panose="05050102010706020507" pitchFamily="18" charset="2"/>
              </a:rPr>
              <a:t> </a:t>
            </a:r>
            <a:r>
              <a:rPr lang="en-US" sz="2000" b="1" i="1" dirty="0" err="1">
                <a:ea typeface="黑体" panose="02010609060101010101" pitchFamily="2" charset="-122"/>
              </a:rPr>
              <a:t>A.Edge</a:t>
            </a:r>
            <a:r>
              <a:rPr lang="en-US" sz="2000" b="1" i="1" dirty="0">
                <a:ea typeface="黑体" panose="02010609060101010101" pitchFamily="2" charset="-122"/>
              </a:rPr>
              <a:t>[ j ][i ]</a:t>
            </a:r>
            <a:endParaRPr lang="en-US" sz="2000" b="1" i="1" dirty="0">
              <a:ea typeface="黑体" panose="02010609060101010101" pitchFamily="2" charset="-122"/>
            </a:endParaRPr>
          </a:p>
          <a:p>
            <a:pPr>
              <a:defRPr/>
            </a:pPr>
            <a:r>
              <a:rPr lang="en-US" sz="2000" b="1" dirty="0">
                <a:ea typeface="黑体" panose="02010609060101010101" pitchFamily="2" charset="-122"/>
              </a:rPr>
              <a:t>                  </a:t>
            </a:r>
            <a:r>
              <a:rPr lang="zh-CN" altLang="en-US" sz="2400" b="1" dirty="0">
                <a:latin typeface="楷体_GB2312" pitchFamily="49" charset="-122"/>
                <a:ea typeface="楷体_GB2312" pitchFamily="49" charset="-122"/>
              </a:rPr>
              <a:t>顶点的度</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行元素之和</a:t>
            </a:r>
            <a:r>
              <a:rPr lang="en-US"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第</a:t>
            </a:r>
            <a:r>
              <a:rPr lang="en-US"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列元素之和</a:t>
            </a:r>
            <a:r>
              <a:rPr lang="en-US" sz="2400" b="1" dirty="0">
                <a:latin typeface="楷体_GB2312" pitchFamily="49" charset="-122"/>
                <a:ea typeface="楷体_GB2312" pitchFamily="49" charset="-122"/>
              </a:rPr>
              <a:t>,</a:t>
            </a:r>
            <a:endParaRPr lang="en-US" sz="2400" b="1" dirty="0">
              <a:latin typeface="楷体_GB2312" pitchFamily="49" charset="-122"/>
              <a:ea typeface="楷体_GB2312" pitchFamily="49" charset="-122"/>
            </a:endParaRPr>
          </a:p>
          <a:p>
            <a:pPr>
              <a:defRPr/>
            </a:pPr>
            <a:r>
              <a:rPr lang="en-US"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即：</a:t>
            </a:r>
            <a:r>
              <a:rPr lang="en-US" sz="2000" b="1" i="1" dirty="0">
                <a:ea typeface="黑体" panose="02010609060101010101" pitchFamily="2" charset="-122"/>
              </a:rPr>
              <a:t>TD(Vi)=OD( Vi )  + ID( Vi )</a:t>
            </a:r>
            <a:endParaRPr lang="en-US" sz="2000" b="1" i="1" dirty="0">
              <a:ea typeface="黑体" panose="02010609060101010101" pitchFamily="2" charset="-122"/>
            </a:endParaRPr>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v1</a:t>
              </a:r>
              <a:endParaRPr lang="en-US" altLang="zh-CN" sz="2400">
                <a:solidFill>
                  <a:schemeClr val="bg1"/>
                </a:solidFill>
                <a:ea typeface="黑体" panose="02010609060101010101"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v2</a:t>
              </a:r>
              <a:endParaRPr lang="en-US" altLang="zh-CN" sz="2400">
                <a:solidFill>
                  <a:schemeClr val="bg1"/>
                </a:solidFill>
                <a:ea typeface="黑体" panose="02010609060101010101"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v3</a:t>
              </a:r>
              <a:endParaRPr lang="en-US" altLang="zh-CN" sz="2400">
                <a:solidFill>
                  <a:schemeClr val="bg1"/>
                </a:solidFill>
                <a:ea typeface="黑体" panose="02010609060101010101"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v4</a:t>
              </a:r>
              <a:endParaRPr lang="en-US" altLang="zh-CN" sz="2400">
                <a:solidFill>
                  <a:schemeClr val="bg1"/>
                </a:solidFill>
                <a:ea typeface="黑体" panose="02010609060101010101"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ea typeface="黑体" panose="02010609060101010101" pitchFamily="2" charset="-122"/>
              </a:rPr>
              <a:t> </a:t>
            </a:r>
            <a:r>
              <a:rPr lang="en-US" altLang="zh-CN" sz="2800">
                <a:solidFill>
                  <a:schemeClr val="bg2"/>
                </a:solidFill>
                <a:ea typeface="黑体" panose="02010609060101010101" pitchFamily="2" charset="-122"/>
              </a:rPr>
              <a:t>=</a:t>
            </a:r>
            <a:endParaRPr lang="en-US" altLang="zh-CN" sz="2800">
              <a:solidFill>
                <a:schemeClr val="bg2"/>
              </a:solidFill>
              <a:ea typeface="黑体" panose="02010609060101010101"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a:t>
            </a:r>
            <a:endParaRPr lang="en-US" altLang="zh-CN" sz="2000" b="1">
              <a:ea typeface="黑体" panose="02010609060101010101"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anose="02010609060101010101" pitchFamily="2" charset="-122"/>
              </a:rPr>
              <a:t>v1</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v2</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v3</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v4</a:t>
            </a:r>
            <a:endParaRPr lang="en-US" altLang="zh-CN" sz="2000" b="1">
              <a:ea typeface="黑体" panose="02010609060101010101"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0   0   0   0  </a:t>
            </a:r>
            <a:endParaRPr lang="en-US" altLang="zh-CN" sz="2000">
              <a:ea typeface="黑体" panose="02010609060101010101" pitchFamily="2" charset="-122"/>
            </a:endParaRPr>
          </a:p>
        </p:txBody>
      </p:sp>
      <p:sp>
        <p:nvSpPr>
          <p:cNvPr id="21527" name="Text Box 43"/>
          <p:cNvSpPr txBox="1">
            <a:spLocks noChangeArrowheads="1"/>
          </p:cNvSpPr>
          <p:nvPr/>
        </p:nvSpPr>
        <p:spPr bwMode="auto">
          <a:xfrm>
            <a:off x="457200" y="2819400"/>
            <a:ext cx="693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chemeClr val="hlink"/>
                </a:solidFill>
                <a:latin typeface="SimSun" panose="02010600030101010101" pitchFamily="2" charset="-122"/>
              </a:rPr>
              <a:t>注：</a:t>
            </a:r>
            <a:r>
              <a:rPr lang="zh-CN" altLang="en-US" sz="2400" b="1">
                <a:latin typeface="SimSun" panose="02010600030101010101" pitchFamily="2" charset="-122"/>
              </a:rPr>
              <a:t>在有向图的邻接矩阵中，</a:t>
            </a:r>
            <a:endParaRPr lang="zh-CN" altLang="en-US" sz="2400" b="1">
              <a:latin typeface="SimSun" panose="02010600030101010101" pitchFamily="2" charset="-122"/>
            </a:endParaRPr>
          </a:p>
          <a:p>
            <a:pPr eaLnBrk="1" hangingPunct="1"/>
            <a:r>
              <a:rPr lang="zh-CN" altLang="en-US" sz="2400" b="1">
                <a:latin typeface="楷体_GB2312" pitchFamily="49" charset="-122"/>
                <a:ea typeface="楷体_GB2312" pitchFamily="49" charset="-122"/>
              </a:rPr>
              <a:t>   第</a:t>
            </a:r>
            <a:r>
              <a:rPr lang="en-US" altLang="zh-CN" sz="2400" b="1">
                <a:solidFill>
                  <a:srgbClr val="FF0000"/>
                </a:solidFill>
                <a:latin typeface="楷体_GB2312" pitchFamily="49" charset="-122"/>
                <a:ea typeface="楷体_GB2312" pitchFamily="49" charset="-122"/>
              </a:rPr>
              <a:t>i</a:t>
            </a:r>
            <a:r>
              <a:rPr lang="zh-CN" altLang="en-US" sz="2400" b="1">
                <a:latin typeface="楷体_GB2312" pitchFamily="49" charset="-122"/>
                <a:ea typeface="楷体_GB2312" pitchFamily="49" charset="-122"/>
              </a:rPr>
              <a:t>行含义：以结点</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为尾的弧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即出度边）；</a:t>
            </a:r>
            <a:endParaRPr lang="zh-CN" altLang="en-US" sz="2400" b="1">
              <a:latin typeface="楷体_GB2312" pitchFamily="49" charset="-122"/>
              <a:ea typeface="楷体_GB2312" pitchFamily="49" charset="-122"/>
            </a:endParaRPr>
          </a:p>
          <a:p>
            <a:pPr eaLnBrk="1" hangingPunct="1"/>
            <a:r>
              <a:rPr lang="zh-CN" altLang="en-US" sz="2400" b="1">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第</a:t>
            </a:r>
            <a:r>
              <a:rPr lang="en-US" altLang="zh-CN" sz="2400" b="1">
                <a:solidFill>
                  <a:srgbClr val="FF0000"/>
                </a:solidFill>
                <a:latin typeface="楷体_GB2312" pitchFamily="49" charset="-122"/>
                <a:ea typeface="楷体_GB2312" pitchFamily="49" charset="-122"/>
              </a:rPr>
              <a:t>i</a:t>
            </a:r>
            <a:r>
              <a:rPr lang="zh-CN" altLang="en-US" sz="2400" b="1">
                <a:latin typeface="楷体_GB2312" pitchFamily="49" charset="-122"/>
                <a:ea typeface="楷体_GB2312" pitchFamily="49" charset="-122"/>
              </a:rPr>
              <a:t>列含义：以结点</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为头的弧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即入度边）。</a:t>
            </a:r>
            <a:endParaRPr lang="zh-CN" altLang="en-US" sz="2400" b="1">
              <a:latin typeface="楷体_GB2312" pitchFamily="49" charset="-122"/>
              <a:ea typeface="楷体_GB2312" pitchFamily="49"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solidFill>
                <a:schemeClr val="accent1"/>
              </a:solidFill>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endParaRPr lang="en-US" altLang="zh-CN" sz="2000">
              <a:solidFill>
                <a:schemeClr val="accent1"/>
              </a:solidFill>
              <a:ea typeface="黑体" panose="02010609060101010101" pitchFamily="2" charset="-122"/>
            </a:endParaRPr>
          </a:p>
          <a:p>
            <a:pPr algn="ctr"/>
            <a:r>
              <a:rPr lang="zh-CN" altLang="en-US" sz="2000">
                <a:solidFill>
                  <a:schemeClr val="hlink"/>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0   0   0  </a:t>
            </a:r>
            <a:endParaRPr lang="en-US" altLang="zh-CN" sz="2000">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21527">
                                            <p:txEl>
                                              <p:pRg st="0" end="0"/>
                                            </p:txEl>
                                          </p:spTgt>
                                        </p:tgtEl>
                                        <p:attrNameLst>
                                          <p:attrName>style.visibility</p:attrName>
                                        </p:attrNameLst>
                                      </p:cBhvr>
                                      <p:to>
                                        <p:strVal val="visible"/>
                                      </p:to>
                                    </p:set>
                                    <p:animEffect transition="in" filter="strips(downRight)">
                                      <p:cBhvr>
                                        <p:cTn id="50" dur="500"/>
                                        <p:tgtEl>
                                          <p:spTgt spid="21527">
                                            <p:txEl>
                                              <p:pRg st="0" end="0"/>
                                            </p:txEl>
                                          </p:spTgt>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21527">
                                            <p:txEl>
                                              <p:pRg st="1" end="1"/>
                                            </p:txEl>
                                          </p:spTgt>
                                        </p:tgtEl>
                                        <p:attrNameLst>
                                          <p:attrName>style.visibility</p:attrName>
                                        </p:attrNameLst>
                                      </p:cBhvr>
                                      <p:to>
                                        <p:strVal val="visible"/>
                                      </p:to>
                                    </p:set>
                                    <p:animEffect transition="in" filter="strips(downRight)">
                                      <p:cBhvr>
                                        <p:cTn id="53" dur="500"/>
                                        <p:tgtEl>
                                          <p:spTgt spid="21527">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21527">
                                            <p:txEl>
                                              <p:pRg st="2" end="2"/>
                                            </p:txEl>
                                          </p:spTgt>
                                        </p:tgtEl>
                                        <p:attrNameLst>
                                          <p:attrName>style.visibility</p:attrName>
                                        </p:attrNameLst>
                                      </p:cBhvr>
                                      <p:to>
                                        <p:strVal val="visible"/>
                                      </p:to>
                                    </p:set>
                                    <p:animEffect transition="in" filter="strips(downRight)">
                                      <p:cBhvr>
                                        <p:cTn id="58" dur="500"/>
                                        <p:tgtEl>
                                          <p:spTgt spid="2152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21509">
                                            <p:txEl>
                                              <p:pRg st="0" end="0"/>
                                            </p:txEl>
                                          </p:spTgt>
                                        </p:tgtEl>
                                        <p:attrNameLst>
                                          <p:attrName>style.visibility</p:attrName>
                                        </p:attrNameLst>
                                      </p:cBhvr>
                                      <p:to>
                                        <p:strVal val="visible"/>
                                      </p:to>
                                    </p:set>
                                    <p:animEffect transition="in" filter="strips(downRight)">
                                      <p:cBhvr>
                                        <p:cTn id="63" dur="500"/>
                                        <p:tgtEl>
                                          <p:spTgt spid="2150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21509">
                                            <p:txEl>
                                              <p:pRg st="1" end="1"/>
                                            </p:txEl>
                                          </p:spTgt>
                                        </p:tgtEl>
                                        <p:attrNameLst>
                                          <p:attrName>style.visibility</p:attrName>
                                        </p:attrNameLst>
                                      </p:cBhvr>
                                      <p:to>
                                        <p:strVal val="visible"/>
                                      </p:to>
                                    </p:set>
                                    <p:animEffect transition="in" filter="strips(downRight)">
                                      <p:cBhvr>
                                        <p:cTn id="68" dur="500"/>
                                        <p:tgtEl>
                                          <p:spTgt spid="21509">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21509">
                                            <p:txEl>
                                              <p:pRg st="2" end="2"/>
                                            </p:txEl>
                                          </p:spTgt>
                                        </p:tgtEl>
                                        <p:attrNameLst>
                                          <p:attrName>style.visibility</p:attrName>
                                        </p:attrNameLst>
                                      </p:cBhvr>
                                      <p:to>
                                        <p:strVal val="visible"/>
                                      </p:to>
                                    </p:set>
                                    <p:animEffect transition="in" filter="strips(downRight)">
                                      <p:cBhvr>
                                        <p:cTn id="73" dur="500"/>
                                        <p:tgtEl>
                                          <p:spTgt spid="21509">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21509">
                                            <p:txEl>
                                              <p:pRg st="3" end="3"/>
                                            </p:txEl>
                                          </p:spTgt>
                                        </p:tgtEl>
                                        <p:attrNameLst>
                                          <p:attrName>style.visibility</p:attrName>
                                        </p:attrNameLst>
                                      </p:cBhvr>
                                      <p:to>
                                        <p:strVal val="visible"/>
                                      </p:to>
                                    </p:set>
                                    <p:animEffect transition="in" filter="strips(downRight)">
                                      <p:cBhvr>
                                        <p:cTn id="78" dur="500"/>
                                        <p:tgtEl>
                                          <p:spTgt spid="21509">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grpId="0" nodeType="clickEffect">
                                  <p:stCondLst>
                                    <p:cond delay="0"/>
                                  </p:stCondLst>
                                  <p:childTnLst>
                                    <p:set>
                                      <p:cBhvr>
                                        <p:cTn id="82" dur="1" fill="hold">
                                          <p:stCondLst>
                                            <p:cond delay="0"/>
                                          </p:stCondLst>
                                        </p:cTn>
                                        <p:tgtEl>
                                          <p:spTgt spid="21509">
                                            <p:txEl>
                                              <p:pRg st="4" end="4"/>
                                            </p:txEl>
                                          </p:spTgt>
                                        </p:tgtEl>
                                        <p:attrNameLst>
                                          <p:attrName>style.visibility</p:attrName>
                                        </p:attrNameLst>
                                      </p:cBhvr>
                                      <p:to>
                                        <p:strVal val="visible"/>
                                      </p:to>
                                    </p:set>
                                    <p:animEffect transition="in" filter="strips(downRight)">
                                      <p:cBhvr>
                                        <p:cTn id="83" dur="500"/>
                                        <p:tgtEl>
                                          <p:spTgt spid="21509">
                                            <p:txEl>
                                              <p:pRg st="4" end="4"/>
                                            </p:txEl>
                                          </p:spTgt>
                                        </p:tgtEl>
                                      </p:cBhvr>
                                    </p:animEffect>
                                  </p:childTnLst>
                                </p:cTn>
                              </p:par>
                            </p:childTnLst>
                          </p:cTn>
                        </p:par>
                        <p:par>
                          <p:cTn id="84" fill="hold">
                            <p:stCondLst>
                              <p:cond delay="500"/>
                            </p:stCondLst>
                            <p:childTnLst>
                              <p:par>
                                <p:cTn id="85" presetID="18" presetClass="entr" presetSubtype="6" fill="hold" grpId="0" nodeType="afterEffect">
                                  <p:stCondLst>
                                    <p:cond delay="0"/>
                                  </p:stCondLst>
                                  <p:childTnLst>
                                    <p:set>
                                      <p:cBhvr>
                                        <p:cTn id="86" dur="1" fill="hold">
                                          <p:stCondLst>
                                            <p:cond delay="0"/>
                                          </p:stCondLst>
                                        </p:cTn>
                                        <p:tgtEl>
                                          <p:spTgt spid="21528"/>
                                        </p:tgtEl>
                                        <p:attrNameLst>
                                          <p:attrName>style.visibility</p:attrName>
                                        </p:attrNameLst>
                                      </p:cBhvr>
                                      <p:to>
                                        <p:strVal val="visible"/>
                                      </p:to>
                                    </p:set>
                                    <p:animEffect transition="in" filter="strips(downRight)">
                                      <p:cBhvr>
                                        <p:cTn id="87"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build="p"/>
      <p:bldP spid="21520" grpId="0" autoUpdateAnimBg="0"/>
      <p:bldP spid="21521" grpId="0" animBg="1" autoUpdateAnimBg="0"/>
      <p:bldP spid="21522" grpId="0" animBg="1" autoUpdateAnimBg="0"/>
      <p:bldP spid="21523" grpId="0" autoUpdateAnimBg="0"/>
      <p:bldP spid="21525" grpId="0" autoUpdateAnimBg="0"/>
      <p:bldP spid="21526" grpId="0" autoUpdateAnimBg="0"/>
      <p:bldP spid="21527" grpId="0" autoUpdateAnimBg="0" build="p"/>
      <p:bldP spid="21528" grpId="0" animBg="1" autoUpdateAnimBg="0"/>
      <p:bldP spid="21530" grpId="0" animBg="1" autoUpdateAnimBg="0" build="allAtOnce"/>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C095658-D5A1-48C7-8033-EABC3CAF58B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3E0B42B-8F0A-4447-B5BD-19D426BF89FE}"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bg2"/>
                </a:solidFill>
                <a:ea typeface="黑体" panose="02010609060101010101" pitchFamily="2" charset="-122"/>
              </a:rPr>
              <a:t>定义为：</a:t>
            </a:r>
            <a:endParaRPr lang="zh-CN" altLang="en-US" sz="2400">
              <a:solidFill>
                <a:schemeClr val="bg2"/>
              </a:solidFill>
              <a:ea typeface="黑体" panose="02010609060101010101"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N</a:t>
              </a:r>
              <a:endParaRPr lang="en-US" altLang="zh-CN" sz="2400">
                <a:solidFill>
                  <a:schemeClr val="bg2"/>
                </a:solidFill>
                <a:ea typeface="黑体" panose="02010609060101010101"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v6</a:t>
              </a:r>
              <a:endParaRPr lang="en-US" altLang="zh-CN" sz="2400">
                <a:ea typeface="黑体" panose="02010609060101010101"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4</a:t>
              </a:r>
              <a:endParaRPr lang="en-US" altLang="zh-CN" sz="2400">
                <a:ea typeface="黑体" panose="02010609060101010101"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8</a:t>
              </a:r>
              <a:endParaRPr lang="en-US" altLang="zh-CN" sz="2400">
                <a:ea typeface="黑体" panose="02010609060101010101"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9</a:t>
              </a:r>
              <a:endParaRPr lang="en-US" altLang="zh-CN" sz="2400">
                <a:ea typeface="黑体" panose="02010609060101010101"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7</a:t>
              </a:r>
              <a:endParaRPr lang="en-US" altLang="zh-CN" sz="2400">
                <a:ea typeface="黑体" panose="02010609060101010101"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6</a:t>
              </a:r>
              <a:endParaRPr lang="en-US" altLang="zh-CN" sz="2400">
                <a:ea typeface="黑体" panose="02010609060101010101"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1</a:t>
              </a:r>
              <a:endParaRPr lang="en-US" altLang="zh-CN" sz="2400">
                <a:solidFill>
                  <a:schemeClr val="bg2"/>
                </a:solidFill>
                <a:ea typeface="黑体" panose="02010609060101010101"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3</a:t>
              </a:r>
              <a:endParaRPr lang="en-US" altLang="zh-CN" sz="2400">
                <a:ea typeface="黑体" panose="02010609060101010101"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0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b="1">
                <a:ea typeface="黑体" panose="02010609060101010101" pitchFamily="2" charset="-122"/>
              </a:rPr>
              <a:t>N.Edge =</a:t>
            </a:r>
            <a:endParaRPr lang="en-US" altLang="zh-CN" sz="2800" b="1">
              <a:ea typeface="黑体" panose="02010609060101010101"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v5   v6  )</a:t>
            </a:r>
            <a:endParaRPr lang="en-US" altLang="zh-CN" sz="2000" b="1">
              <a:ea typeface="黑体" panose="02010609060101010101"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4</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8</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9</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000">
                <a:solidFill>
                  <a:schemeClr val="hlink"/>
                </a:solidFill>
                <a:ea typeface="黑体" panose="02010609060101010101" pitchFamily="2" charset="-122"/>
              </a:rPr>
              <a:t> 5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6</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anose="02010609060101010101" pitchFamily="2" charset="-122"/>
              </a:rPr>
              <a:t> v1</a:t>
            </a:r>
            <a:endParaRPr lang="en-US" altLang="zh-CN" sz="2000" b="1">
              <a:ea typeface="黑体" panose="02010609060101010101" pitchFamily="2" charset="-122"/>
            </a:endParaRPr>
          </a:p>
          <a:p>
            <a:pPr algn="ctr"/>
            <a:r>
              <a:rPr lang="en-US" altLang="zh-CN" sz="2000" b="1">
                <a:ea typeface="黑体" panose="02010609060101010101" pitchFamily="2" charset="-122"/>
              </a:rPr>
              <a:t> v2</a:t>
            </a:r>
            <a:endParaRPr lang="en-US" altLang="zh-CN" sz="2000" b="1">
              <a:ea typeface="黑体" panose="02010609060101010101" pitchFamily="2" charset="-122"/>
            </a:endParaRPr>
          </a:p>
          <a:p>
            <a:pPr algn="ctr">
              <a:lnSpc>
                <a:spcPct val="150000"/>
              </a:lnSpc>
            </a:pPr>
            <a:r>
              <a:rPr lang="en-US" altLang="zh-CN" sz="2000" b="1" baseline="-6000">
                <a:ea typeface="黑体" panose="02010609060101010101" pitchFamily="2" charset="-122"/>
              </a:rPr>
              <a:t> </a:t>
            </a: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v4  </a:t>
            </a:r>
            <a:endParaRPr lang="en-US" altLang="zh-CN" sz="2000" b="1">
              <a:ea typeface="黑体" panose="02010609060101010101" pitchFamily="2" charset="-122"/>
            </a:endParaRPr>
          </a:p>
          <a:p>
            <a:pPr algn="ctr">
              <a:lnSpc>
                <a:spcPct val="150000"/>
              </a:lnSpc>
            </a:pPr>
            <a:r>
              <a:rPr lang="en-US" altLang="zh-CN" sz="2000" b="1">
                <a:ea typeface="黑体" panose="02010609060101010101" pitchFamily="2" charset="-122"/>
              </a:rPr>
              <a:t> </a:t>
            </a:r>
            <a:r>
              <a:rPr lang="zh-CN" altLang="en-US" sz="2000" b="1">
                <a:ea typeface="黑体" panose="02010609060101010101" pitchFamily="2" charset="-122"/>
              </a:rPr>
              <a:t>   </a:t>
            </a:r>
            <a:r>
              <a:rPr lang="en-US" altLang="zh-CN" sz="2000" b="1">
                <a:ea typeface="黑体" panose="02010609060101010101" pitchFamily="2" charset="-122"/>
              </a:rPr>
              <a:t>v5   </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v6 </a:t>
            </a:r>
            <a:endParaRPr lang="en-US" altLang="zh-CN" sz="2000" b="1">
              <a:ea typeface="黑体" panose="02010609060101010101"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29AF6B4-43B7-42CE-94BC-9ADE8E18597C}"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9459" name="灯片编号占位符 5"/>
          <p:cNvSpPr txBox="1">
            <a:spLocks noGrp="1" noChangeArrowheads="1"/>
          </p:cNvSpPr>
          <p:nvPr/>
        </p:nvSpPr>
        <p:spPr bwMode="auto">
          <a:xfrm>
            <a:off x="227013" y="605790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F8D004F-9D12-4C56-B86E-C9FCA0F1EE3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23556" name="Text Box 55"/>
          <p:cNvSpPr txBox="1">
            <a:spLocks noChangeArrowheads="1"/>
          </p:cNvSpPr>
          <p:nvPr/>
        </p:nvSpPr>
        <p:spPr bwMode="auto">
          <a:xfrm>
            <a:off x="109538" y="1363663"/>
            <a:ext cx="8915400"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0" indent="-1143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     </a:t>
            </a:r>
            <a:r>
              <a:rPr lang="zh-CN" altLang="en-US" sz="2400" b="1">
                <a:latin typeface="楷体_GB2312" pitchFamily="49" charset="-122"/>
                <a:ea typeface="楷体_GB2312" pitchFamily="49" charset="-122"/>
              </a:rPr>
              <a:t>容易实现图的操作，如：求某顶点的度、判断顶点之间是否有边（弧）、找顶点的邻接点等等。</a:t>
            </a:r>
            <a:endParaRPr lang="en-US" sz="2400" b="1">
              <a:latin typeface="楷体_GB2312" pitchFamily="49" charset="-122"/>
              <a:ea typeface="楷体_GB2312" pitchFamily="49" charset="-122"/>
            </a:endParaRPr>
          </a:p>
          <a:p>
            <a:pPr algn="ctr" eaLnBrk="1" hangingPunct="1"/>
            <a:endParaRPr lang="zh-CN" altLang="en-US" sz="2400" b="1">
              <a:latin typeface="楷体_GB2312" pitchFamily="49" charset="-122"/>
              <a:ea typeface="楷体_GB2312" pitchFamily="49" charset="-122"/>
            </a:endParaRPr>
          </a:p>
          <a:p>
            <a:pPr algn="ctr" eaLnBrk="1" hangingPunct="1"/>
            <a:r>
              <a:rPr lang="zh-CN" altLang="en-US" sz="2400">
                <a:solidFill>
                  <a:schemeClr val="bg2"/>
                </a:solidFill>
                <a:latin typeface="楷体_GB2312" pitchFamily="49" charset="-122"/>
                <a:ea typeface="楷体_GB2312" pitchFamily="49" charset="-122"/>
              </a:rPr>
              <a:t>                   </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个顶点需要</a:t>
            </a:r>
            <a:r>
              <a:rPr lang="en-US" altLang="zh-CN" b="1" i="1">
                <a:latin typeface="楷体_GB2312" pitchFamily="49" charset="-122"/>
                <a:ea typeface="楷体_GB2312" pitchFamily="49" charset="-122"/>
              </a:rPr>
              <a:t>n*n</a:t>
            </a:r>
            <a:r>
              <a:rPr lang="zh-CN" altLang="en-US" sz="2400" b="1">
                <a:latin typeface="楷体_GB2312" pitchFamily="49" charset="-122"/>
                <a:ea typeface="楷体_GB2312" pitchFamily="49" charset="-122"/>
              </a:rPr>
              <a:t>个单元存储边</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弧</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空间效率为</a:t>
            </a:r>
            <a:r>
              <a:rPr lang="en-US" altLang="zh-CN" sz="2400" b="1">
                <a:latin typeface="楷体_GB2312" pitchFamily="49" charset="-122"/>
                <a:ea typeface="楷体_GB2312" pitchFamily="49" charset="-122"/>
              </a:rPr>
              <a:t>O(n</a:t>
            </a:r>
            <a:r>
              <a:rPr lang="en-US" altLang="zh-CN" sz="2400" b="1" baseline="30000">
                <a:latin typeface="楷体_GB2312" pitchFamily="49" charset="-122"/>
                <a:ea typeface="楷体_GB2312" pitchFamily="49" charset="-122"/>
              </a:rPr>
              <a:t>2</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a:t>
            </a:r>
            <a:r>
              <a:rPr lang="zh-CN" altLang="en-US" sz="2400">
                <a:latin typeface="楷体_GB2312" pitchFamily="49" charset="-122"/>
                <a:ea typeface="楷体_GB2312" pitchFamily="49" charset="-122"/>
              </a:rPr>
              <a:t> </a:t>
            </a:r>
            <a:r>
              <a:rPr lang="zh-CN" altLang="en-US" sz="2400" b="1">
                <a:solidFill>
                  <a:schemeClr val="hlink"/>
                </a:solidFill>
                <a:latin typeface="楷体_GB2312" pitchFamily="49" charset="-122"/>
                <a:ea typeface="楷体_GB2312" pitchFamily="49" charset="-122"/>
              </a:rPr>
              <a:t>对稀疏图而言尤其浪费空间。</a:t>
            </a:r>
            <a:endParaRPr lang="zh-CN" altLang="en-US" sz="2400" b="1">
              <a:solidFill>
                <a:schemeClr val="hlink"/>
              </a:solidFill>
              <a:latin typeface="楷体_GB2312" pitchFamily="49" charset="-122"/>
              <a:ea typeface="楷体_GB2312" pitchFamily="49" charset="-122"/>
            </a:endParaRPr>
          </a:p>
        </p:txBody>
      </p:sp>
      <p:sp>
        <p:nvSpPr>
          <p:cNvPr id="19461" name="Rectangle 6"/>
          <p:cNvSpPr>
            <a:spLocks noGrp="1" noChangeArrowheads="1"/>
          </p:cNvSpPr>
          <p:nvPr>
            <p:ph type="title" idx="4294967295"/>
          </p:nvPr>
        </p:nvSpPr>
        <p:spPr>
          <a:xfrm>
            <a:off x="0" y="215900"/>
            <a:ext cx="6934200" cy="533400"/>
          </a:xfrm>
        </p:spPr>
        <p:txBody>
          <a:bodyPr/>
          <a:lstStyle/>
          <a:p>
            <a:pPr eaLnBrk="1" hangingPunct="1"/>
            <a:r>
              <a:rPr lang="zh-CN" sz="2800" b="1"/>
              <a:t>网（即带权图）的邻接矩阵</a:t>
            </a:r>
            <a:endParaRPr lang="zh-CN" sz="2800" b="1"/>
          </a:p>
        </p:txBody>
      </p:sp>
      <p:sp>
        <p:nvSpPr>
          <p:cNvPr id="23558" name="Rectangle 58"/>
          <p:cNvSpPr>
            <a:spLocks noChangeArrowheads="1"/>
          </p:cNvSpPr>
          <p:nvPr/>
        </p:nvSpPr>
        <p:spPr bwMode="auto">
          <a:xfrm>
            <a:off x="0" y="1347788"/>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邻接矩阵表示的优点：</a:t>
            </a:r>
            <a:endParaRPr lang="zh-CN" altLang="en-US" sz="2400">
              <a:solidFill>
                <a:schemeClr val="hlink"/>
              </a:solidFill>
              <a:latin typeface="黑体" panose="02010609060101010101" pitchFamily="2" charset="-122"/>
              <a:ea typeface="黑体" panose="02010609060101010101" pitchFamily="2" charset="-122"/>
            </a:endParaRPr>
          </a:p>
        </p:txBody>
      </p:sp>
      <p:sp>
        <p:nvSpPr>
          <p:cNvPr id="23559" name="Rectangle 59"/>
          <p:cNvSpPr>
            <a:spLocks noChangeArrowheads="1"/>
          </p:cNvSpPr>
          <p:nvPr/>
        </p:nvSpPr>
        <p:spPr bwMode="auto">
          <a:xfrm>
            <a:off x="0" y="2625725"/>
            <a:ext cx="326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邻接矩阵表示的</a:t>
            </a:r>
            <a:r>
              <a:rPr lang="zh-CN" altLang="en-US" sz="2400">
                <a:solidFill>
                  <a:schemeClr val="hlink"/>
                </a:solidFill>
                <a:latin typeface="黑体" panose="02010609060101010101" pitchFamily="2" charset="-122"/>
                <a:ea typeface="黑体" panose="02010609060101010101" pitchFamily="2" charset="-122"/>
              </a:rPr>
              <a:t>缺点：</a:t>
            </a:r>
            <a:endParaRPr lang="zh-CN" altLang="en-US" sz="2400">
              <a:solidFill>
                <a:schemeClr val="hlink"/>
              </a:solidFill>
              <a:latin typeface="黑体" panose="02010609060101010101" pitchFamily="2" charset="-122"/>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0-#ppt_w/2"/>
                                          </p:val>
                                        </p:tav>
                                        <p:tav tm="100000">
                                          <p:val>
                                            <p:strVal val="#ppt_x"/>
                                          </p:val>
                                        </p:tav>
                                      </p:tavLst>
                                    </p:anim>
                                    <p:anim calcmode="lin" valueType="num">
                                      <p:cBhvr additive="base">
                                        <p:cTn id="8" dur="500" fill="hold"/>
                                        <p:tgtEl>
                                          <p:spTgt spid="235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559"/>
                                        </p:tgtEl>
                                        <p:attrNameLst>
                                          <p:attrName>style.visibility</p:attrName>
                                        </p:attrNameLst>
                                      </p:cBhvr>
                                      <p:to>
                                        <p:strVal val="visible"/>
                                      </p:to>
                                    </p:set>
                                    <p:anim calcmode="lin" valueType="num">
                                      <p:cBhvr additive="base">
                                        <p:cTn id="12" dur="500" fill="hold"/>
                                        <p:tgtEl>
                                          <p:spTgt spid="23559"/>
                                        </p:tgtEl>
                                        <p:attrNameLst>
                                          <p:attrName>ppt_x</p:attrName>
                                        </p:attrNameLst>
                                      </p:cBhvr>
                                      <p:tavLst>
                                        <p:tav tm="0">
                                          <p:val>
                                            <p:strVal val="0-#ppt_w/2"/>
                                          </p:val>
                                        </p:tav>
                                        <p:tav tm="100000">
                                          <p:val>
                                            <p:strVal val="#ppt_x"/>
                                          </p:val>
                                        </p:tav>
                                      </p:tavLst>
                                    </p:anim>
                                    <p:anim calcmode="lin" valueType="num">
                                      <p:cBhvr additive="base">
                                        <p:cTn id="13" dur="500" fill="hold"/>
                                        <p:tgtEl>
                                          <p:spTgt spid="2355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556">
                                            <p:txEl>
                                              <p:pRg st="0" end="0"/>
                                            </p:txEl>
                                          </p:spTgt>
                                        </p:tgtEl>
                                        <p:attrNameLst>
                                          <p:attrName>style.visibility</p:attrName>
                                        </p:attrNameLst>
                                      </p:cBhvr>
                                      <p:to>
                                        <p:strVal val="visible"/>
                                      </p:to>
                                    </p:set>
                                    <p:animEffect transition="in" filter="wipe(left)">
                                      <p:cBhvr>
                                        <p:cTn id="18" dur="500"/>
                                        <p:tgtEl>
                                          <p:spTgt spid="2355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6">
                                            <p:txEl>
                                              <p:pRg st="2" end="2"/>
                                            </p:txEl>
                                          </p:spTgt>
                                        </p:tgtEl>
                                        <p:attrNameLst>
                                          <p:attrName>style.visibility</p:attrName>
                                        </p:attrNameLst>
                                      </p:cBhvr>
                                      <p:to>
                                        <p:strVal val="visible"/>
                                      </p:to>
                                    </p:set>
                                    <p:animEffect transition="in" filter="wipe(left)">
                                      <p:cBhvr>
                                        <p:cTn id="23" dur="500"/>
                                        <p:tgtEl>
                                          <p:spTgt spid="235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build="p"/>
      <p:bldP spid="23558" grpId="0" autoUpdateAnimBg="0"/>
      <p:bldP spid="235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DA6F10D-5209-4D7F-B8E5-FF4D0304F03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048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C0AE15A6-E686-430F-AEA2-2711CFB6EDC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0484"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用邻接矩阵表示的图的类定义</a:t>
            </a:r>
            <a:endParaRPr lang="zh-CN" sz="3600" b="1">
              <a:solidFill>
                <a:schemeClr val="tx2"/>
              </a:solidFill>
              <a:ea typeface="华文新魏" panose="02010800040101010101" pitchFamily="2" charset="-122"/>
            </a:endParaRPr>
          </a:p>
        </p:txBody>
      </p:sp>
      <p:sp>
        <p:nvSpPr>
          <p:cNvPr id="20485" name="Rectangle 38"/>
          <p:cNvSpPr>
            <a:spLocks noGrp="1" noChangeArrowheads="1"/>
          </p:cNvSpPr>
          <p:nvPr>
            <p:ph type="body" idx="4294967295"/>
          </p:nvPr>
        </p:nvSpPr>
        <p:spPr>
          <a:xfrm>
            <a:off x="555625" y="1201738"/>
            <a:ext cx="8229600" cy="306705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typedef int E;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边的权值 的数据类型</a:t>
            </a:r>
            <a:endParaRPr 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typedef char T;</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顶点值 的数据类型</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rgbClr val="FF0000"/>
                </a:solidFill>
                <a:latin typeface="Times New Roman" panose="02020603050405020304" pitchFamily="18" charset="0"/>
                <a:ea typeface="隶书" panose="02010509060101010101" pitchFamily="49" charset="-122"/>
              </a:rPr>
              <a:t>*</a:t>
            </a:r>
            <a:r>
              <a:rPr lang="en-US" altLang="zh-CN" sz="2800">
                <a:solidFill>
                  <a:srgbClr val="FF0000"/>
                </a:solidFill>
                <a:latin typeface="Times New Roman" panose="02020603050405020304" pitchFamily="18" charset="0"/>
                <a:ea typeface="隶书" panose="02010509060101010101" pitchFamily="49" charset="-122"/>
              </a:rPr>
              <a:t>VerticesList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顶点表</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b="1">
                <a:solidFill>
                  <a:srgbClr val="FF0000"/>
                </a:solidFill>
                <a:latin typeface="Times New Roman" panose="02020603050405020304" pitchFamily="18" charset="0"/>
                <a:ea typeface="隶书" panose="02010509060101010101" pitchFamily="49" charset="-122"/>
              </a:rPr>
              <a:t>**</a:t>
            </a:r>
            <a:r>
              <a:rPr lang="en-US" altLang="zh-CN" sz="2800">
                <a:solidFill>
                  <a:srgbClr val="FF0000"/>
                </a:solidFill>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邻接矩阵</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rgbClr val="FF0000"/>
                </a:solidFill>
                <a:latin typeface="Times New Roman" panose="02020603050405020304" pitchFamily="18" charset="0"/>
                <a:ea typeface="隶书" panose="02010509060101010101" pitchFamily="49" charset="-122"/>
              </a:rPr>
              <a:t>    int </a:t>
            </a:r>
            <a:r>
              <a:rPr lang="en-US" altLang="zh-CN" sz="2800">
                <a:solidFill>
                  <a:srgbClr val="FF0000"/>
                </a:solidFill>
                <a:latin typeface="Times New Roman" panose="02020603050405020304" pitchFamily="18" charset="0"/>
                <a:ea typeface="隶书" panose="02010509060101010101" pitchFamily="49" charset="-122"/>
              </a:rPr>
              <a:t>numVertices;                                //</a:t>
            </a:r>
            <a:r>
              <a:rPr lang="zh-CN" altLang="en-US" sz="2800">
                <a:solidFill>
                  <a:srgbClr val="FF0000"/>
                </a:solidFill>
                <a:latin typeface="Times New Roman" panose="02020603050405020304" pitchFamily="18" charset="0"/>
                <a:ea typeface="隶书" panose="02010509060101010101" pitchFamily="49" charset="-122"/>
              </a:rPr>
              <a:t>当前顶点个数</a:t>
            </a:r>
            <a:endParaRPr lang="en-US" altLang="zh-CN" sz="2800">
              <a:solidFill>
                <a:srgbClr val="FF0000"/>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a:solidFill>
                  <a:srgbClr val="FF0000"/>
                </a:solidFill>
                <a:latin typeface="Times New Roman" panose="02020603050405020304" pitchFamily="18" charset="0"/>
                <a:ea typeface="隶书" panose="02010509060101010101" pitchFamily="49" charset="-122"/>
              </a:rPr>
              <a:t>	int maxVertices;</a:t>
            </a:r>
            <a:endParaRPr lang="en-US" altLang="zh-CN" sz="2800" b="1">
              <a:solidFill>
                <a:srgbClr val="FF0000"/>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a:solidFill>
                  <a:srgbClr val="FF0000"/>
                </a:solidFill>
                <a:latin typeface="Times New Roman" panose="02020603050405020304" pitchFamily="18" charset="0"/>
                <a:ea typeface="隶书" panose="02010509060101010101" pitchFamily="49" charset="-122"/>
              </a:rPr>
              <a:t>	int numEdges;</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9BDD084-F17E-43CA-99A5-3D0BC11799F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150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87511D3-7DD3-4029-8CD0-B3DB673EF44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5604" name="Rectangle 29"/>
          <p:cNvSpPr>
            <a:spLocks noGrp="1" noChangeArrowheads="1"/>
          </p:cNvSpPr>
          <p:nvPr>
            <p:ph type="body" idx="4294967295"/>
          </p:nvPr>
        </p:nvSpPr>
        <p:spPr>
          <a:xfrm>
            <a:off x="539750" y="692150"/>
            <a:ext cx="8229600" cy="568960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getVertexPos (T vertex)</a:t>
            </a: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a:t>
            </a:r>
            <a:r>
              <a:rPr lang="en-US" altLang="zh-CN" sz="2800" b="1">
                <a:solidFill>
                  <a:schemeClr val="tx2"/>
                </a:solidFill>
                <a:latin typeface="Times New Roman" panose="02020603050405020304" pitchFamily="18" charset="0"/>
                <a:ea typeface="隶书" panose="02010509060101010101" pitchFamily="49" charset="-122"/>
              </a:rPr>
              <a:t>vertex</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VerticesList</a:t>
            </a:r>
            <a:r>
              <a:rPr lang="zh-CN" altLang="en-US" sz="2800">
                <a:solidFill>
                  <a:schemeClr val="tx2"/>
                </a:solidFill>
                <a:latin typeface="Times New Roman" panose="02020603050405020304" pitchFamily="18" charset="0"/>
                <a:ea typeface="隶书" panose="02010509060101010101" pitchFamily="49" charset="-122"/>
              </a:rPr>
              <a:t>中的下标</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endParaRPr lang="en-US" altLang="zh-CN" sz="280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(VerticesList[i]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rPr>
              <a:t>public:  </a:t>
            </a:r>
            <a:endParaRPr lang="en-US" altLang="zh-CN" sz="2800" b="1">
              <a:latin typeface="Times New Roman" panose="02020603050405020304" pitchFamily="18" charset="0"/>
            </a:endParaRPr>
          </a:p>
          <a:p>
            <a:pPr eaLnBrk="1" hangingPunct="1">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Graphmtx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Graphmtx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]VerticesList</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]Edge</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800" b="1">
              <a:latin typeface="Times New Roman" panose="02020603050405020304" pitchFamily="18" charset="0"/>
            </a:endParaRPr>
          </a:p>
        </p:txBody>
      </p:sp>
      <p:sp>
        <p:nvSpPr>
          <p:cNvPr id="21509"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用邻接矩阵表示的图的类定义</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840B6D-10F3-4301-AA13-64E87360D94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253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B98B86C-77F3-4F6A-BBF6-6F7A6A47F58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6628" name="Rectangle 4"/>
          <p:cNvSpPr>
            <a:spLocks noGrp="1" noChangeArrowheads="1"/>
          </p:cNvSpPr>
          <p:nvPr>
            <p:ph type="body" idx="4294967295"/>
          </p:nvPr>
        </p:nvSpPr>
        <p:spPr>
          <a:xfrm>
            <a:off x="0" y="647700"/>
            <a:ext cx="9144000" cy="5832475"/>
          </a:xfrm>
        </p:spPr>
        <p:txBody>
          <a:bodyPr/>
          <a:lstStyle/>
          <a:p>
            <a:pPr eaLnBrk="1" hangingPunct="1">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getValue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取顶点 </a:t>
            </a:r>
            <a:r>
              <a:rPr lang="en-US" altLang="zh-CN" sz="2800" b="1">
                <a:solidFill>
                  <a:schemeClr val="tx2"/>
                </a:solidFill>
                <a:latin typeface="Times New Roman" panose="02020603050405020304" pitchFamily="18" charset="0"/>
                <a:ea typeface="隶书" panose="02010509060101010101" pitchFamily="49" charset="-122"/>
              </a:rPr>
              <a:t>i </a:t>
            </a:r>
            <a:r>
              <a:rPr lang="zh-CN" altLang="en-US" sz="2800">
                <a:solidFill>
                  <a:schemeClr val="tx2"/>
                </a:solidFill>
                <a:latin typeface="Times New Roman" panose="02020603050405020304" pitchFamily="18" charset="0"/>
                <a:ea typeface="隶书" panose="02010509060101010101" pitchFamily="49" charset="-122"/>
              </a:rPr>
              <a:t>的值</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&amp;&amp;</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VerticesList[i];</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cout&lt;&lt;“</a:t>
            </a:r>
            <a:r>
              <a:rPr lang="zh-CN" altLang="en-US" sz="2800" b="1">
                <a:latin typeface="Times New Roman" panose="02020603050405020304" pitchFamily="18" charset="0"/>
                <a:ea typeface="隶书" panose="02010509060101010101" pitchFamily="49" charset="-122"/>
              </a:rPr>
              <a:t>位置错！</a:t>
            </a:r>
            <a:r>
              <a:rPr lang="en-US" altLang="zh-CN" sz="2800" b="1">
                <a:latin typeface="Times New Roman" panose="02020603050405020304" pitchFamily="18" charset="0"/>
                <a:ea typeface="隶书" panose="02010509060101010101" pitchFamily="49" charset="-122"/>
              </a:rPr>
              <a:t>”&lt;&lt;endl;exit(1);}</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getWeight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取边</a:t>
            </a:r>
            <a:r>
              <a:rPr lang="en-US" altLang="zh-CN" sz="2800" b="1">
                <a:solidFill>
                  <a:schemeClr val="tx2"/>
                </a:solidFill>
                <a:latin typeface="Times New Roman" panose="02020603050405020304" pitchFamily="18" charset="0"/>
                <a:ea typeface="隶书" panose="02010509060101010101" pitchFamily="49" charset="-122"/>
              </a:rPr>
              <a:t>(v1,v2)</a:t>
            </a:r>
            <a:r>
              <a:rPr lang="zh-CN" altLang="en-US" sz="2800">
                <a:solidFill>
                  <a:schemeClr val="tx2"/>
                </a:solidFill>
                <a:latin typeface="Times New Roman" panose="02020603050405020304" pitchFamily="18" charset="0"/>
                <a:ea typeface="隶书" panose="02010509060101010101" pitchFamily="49" charset="-122"/>
              </a:rPr>
              <a:t>上权值</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&gt;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&gt;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Edge[v1][v2]</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取顶点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的第一个邻接顶点</a:t>
            </a:r>
            <a:endParaRPr 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的邻接顶点 </a:t>
            </a:r>
            <a:r>
              <a:rPr lang="en-US" altLang="zh-CN" sz="2800" b="1">
                <a:solidFill>
                  <a:schemeClr val="tx2"/>
                </a:solidFill>
                <a:latin typeface="Times New Roman" panose="02020603050405020304" pitchFamily="18" charset="0"/>
                <a:ea typeface="隶书" panose="02010509060101010101" pitchFamily="49" charset="-122"/>
              </a:rPr>
              <a:t>w </a:t>
            </a:r>
            <a:r>
              <a:rPr lang="zh-CN" altLang="en-US" sz="2800">
                <a:solidFill>
                  <a:schemeClr val="tx2"/>
                </a:solidFill>
                <a:latin typeface="Times New Roman" panose="02020603050405020304" pitchFamily="18" charset="0"/>
                <a:ea typeface="隶书" panose="02010509060101010101" pitchFamily="49" charset="-122"/>
              </a:rPr>
              <a:t>的下一邻接顶点</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endParaRPr lang="zh-CN" altLang="en-US" sz="2800" b="1">
              <a:latin typeface="Times New Roman" panose="02020603050405020304" pitchFamily="18" charset="0"/>
              <a:ea typeface="隶书" panose="02010509060101010101" pitchFamily="49" charset="-122"/>
            </a:endParaRPr>
          </a:p>
        </p:txBody>
      </p:sp>
      <p:sp>
        <p:nvSpPr>
          <p:cNvPr id="22533" name="Rectangle 37"/>
          <p:cNvSpPr>
            <a:spLocks noGrp="1" noChangeArrowheads="1"/>
          </p:cNvSpPr>
          <p:nvPr>
            <p:ph type="title" idx="4294967295"/>
          </p:nvPr>
        </p:nvSpPr>
        <p:spPr>
          <a:xfrm>
            <a:off x="358775" y="-3175"/>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用邻接矩阵表示的图的类定义</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62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65D19A-271C-40AC-AF51-2F4060FB6FE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355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3F4CB02-D164-4A8C-8ECE-8DD30751AEC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7652" name="Rectangle 2"/>
          <p:cNvSpPr>
            <a:spLocks noGrp="1" noChangeArrowheads="1"/>
          </p:cNvSpPr>
          <p:nvPr>
            <p:ph type="body" idx="4294967295"/>
          </p:nvPr>
        </p:nvSpPr>
        <p:spPr>
          <a:xfrm>
            <a:off x="153988" y="765175"/>
            <a:ext cx="8799512" cy="5832475"/>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insertVertex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vertex)</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插入顶点</a:t>
            </a:r>
            <a:r>
              <a:rPr lang="en-US" altLang="zh-CN" sz="2800" b="1">
                <a:solidFill>
                  <a:schemeClr val="tx2"/>
                </a:solidFill>
                <a:latin typeface="Times New Roman" panose="02020603050405020304" pitchFamily="18" charset="0"/>
                <a:ea typeface="隶书" panose="02010509060101010101" pitchFamily="49" charset="-122"/>
              </a:rPr>
              <a:t>vertex</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cost)</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插入边</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v1</a:t>
            </a: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v2</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权值为</a:t>
            </a:r>
            <a:r>
              <a:rPr lang="en-US" altLang="zh-CN" sz="2800" b="1">
                <a:solidFill>
                  <a:schemeClr val="tx2"/>
                </a:solidFill>
                <a:latin typeface="Times New Roman" panose="02020603050405020304" pitchFamily="18" charset="0"/>
                <a:ea typeface="隶书" panose="02010509060101010101" pitchFamily="49" charset="-122"/>
              </a:rPr>
              <a:t>cost</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removeVertex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删去顶点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和所有与它相关联的边</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在图中删去边</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v1</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v2</a:t>
            </a:r>
            <a:r>
              <a:rPr lang="en-US" altLang="zh-CN" sz="2800" b="1">
                <a:solidFill>
                  <a:schemeClr val="tx2"/>
                </a:solidFill>
                <a:latin typeface="Times New Roman" panose="02020603050405020304" pitchFamily="18" charset="0"/>
                <a:ea typeface="隶书" panose="02010509060101010101" pitchFamily="49" charset="-122"/>
              </a:rPr>
              <a:t>)</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 &amp;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 &amp;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23557"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用邻接矩阵表示的图的类定义</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D2C5D98-3C70-4C94-9B82-B0FFD576B43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457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21425FC3-1682-4069-9D15-F16FB0032C1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8676" name="Rectangle 4"/>
          <p:cNvSpPr>
            <a:spLocks noGrp="1" noChangeArrowheads="1"/>
          </p:cNvSpPr>
          <p:nvPr>
            <p:ph type="body" idx="4294967295"/>
          </p:nvPr>
        </p:nvSpPr>
        <p:spPr>
          <a:xfrm>
            <a:off x="576263" y="728663"/>
            <a:ext cx="8229600" cy="5832475"/>
          </a:xfrm>
        </p:spPr>
        <p:txBody>
          <a:bodyPr/>
          <a:lstStyle/>
          <a:p>
            <a:pPr eaLnBrk="1" hangingPunct="1">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Graphmtx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maxVertices = sz</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numVertices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numEdges = 0</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VerticesList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T[maxVertices]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创建顶点表</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new E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endParaRPr lang="en-US" altLang="zh-CN" sz="2800">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Edge[i]</a:t>
            </a:r>
            <a:r>
              <a:rPr lang="en-US" altLang="zh-CN" sz="2800" b="1">
                <a:latin typeface="Times New Roman" panose="02020603050405020304" pitchFamily="18" charset="0"/>
                <a:ea typeface="隶书" panose="02010509060101010101" pitchFamily="49" charset="-122"/>
              </a:rPr>
              <a:t> = new E</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邻接矩阵</a:t>
            </a:r>
            <a:r>
              <a:rPr lang="zh-CN" altLang="en-US" sz="2800" b="1">
                <a:latin typeface="Times New Roman" panose="02020603050405020304" pitchFamily="18" charset="0"/>
                <a:ea typeface="隶书" panose="02010509060101010101" pitchFamily="49" charset="-122"/>
              </a:rPr>
              <a:t> </a:t>
            </a:r>
            <a:endParaRPr lang="zh-CN" altLang="en-US"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矩阵初始化</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endParaRPr lang="en-US" altLang="zh-CN" sz="2800">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Edge[i][j]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maxWeight</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24581"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用邻接矩阵表示的图类的部分成员函数</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32772B8-0703-4A73-9DBF-451263528A0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560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E9073A0-B1BD-480C-BD43-7254E2214D6C}"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9700" name="Rectangle 4"/>
          <p:cNvSpPr>
            <a:spLocks noGrp="1" noChangeArrowheads="1"/>
          </p:cNvSpPr>
          <p:nvPr>
            <p:ph type="body" idx="4294967295"/>
          </p:nvPr>
        </p:nvSpPr>
        <p:spPr>
          <a:xfrm>
            <a:off x="482600" y="800100"/>
            <a:ext cx="8229600" cy="5797550"/>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给出顶点位置为</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的第一个邻接顶点的位置</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 </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如果找不到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&gt;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a:t>
            </a:r>
            <a:endParaRPr lang="en-US" altLang="zh-CN" sz="2800">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(Edge[v][col]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25605"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用邻接矩阵表示的图类的部分成员函数</a:t>
            </a:r>
            <a:endParaRPr lang="zh-CN" sz="3600" b="1">
              <a:solidFill>
                <a:schemeClr val="tx2"/>
              </a:solidFill>
              <a:ea typeface="华文新魏" panose="02010800040101010101" pitchFamily="2" charset="-122"/>
            </a:endParaRPr>
          </a:p>
        </p:txBody>
      </p:sp>
      <p:grpSp>
        <p:nvGrpSpPr>
          <p:cNvPr id="25606" name="Group 6"/>
          <p:cNvGrpSpPr/>
          <p:nvPr/>
        </p:nvGrpSpPr>
        <p:grpSpPr bwMode="auto">
          <a:xfrm>
            <a:off x="2709863" y="4414838"/>
            <a:ext cx="6246812" cy="2081212"/>
            <a:chOff x="0" y="0"/>
            <a:chExt cx="6246849" cy="2081808"/>
          </a:xfrm>
        </p:grpSpPr>
        <p:sp>
          <p:nvSpPr>
            <p:cNvPr id="25608" name="Oval 11"/>
            <p:cNvSpPr>
              <a:spLocks noChangeArrowheads="1"/>
            </p:cNvSpPr>
            <p:nvPr/>
          </p:nvSpPr>
          <p:spPr bwMode="auto">
            <a:xfrm>
              <a:off x="88893" y="40958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25609" name="Oval 12"/>
            <p:cNvSpPr>
              <a:spLocks noChangeArrowheads="1"/>
            </p:cNvSpPr>
            <p:nvPr/>
          </p:nvSpPr>
          <p:spPr bwMode="auto">
            <a:xfrm>
              <a:off x="1574793" y="36513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25610" name="Oval 13"/>
            <p:cNvSpPr>
              <a:spLocks noChangeArrowheads="1"/>
            </p:cNvSpPr>
            <p:nvPr/>
          </p:nvSpPr>
          <p:spPr bwMode="auto">
            <a:xfrm>
              <a:off x="831843" y="857255"/>
              <a:ext cx="495300" cy="311150"/>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25611" name="Oval 14"/>
            <p:cNvSpPr>
              <a:spLocks noChangeArrowheads="1"/>
            </p:cNvSpPr>
            <p:nvPr/>
          </p:nvSpPr>
          <p:spPr bwMode="auto">
            <a:xfrm>
              <a:off x="1739893" y="134779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25612" name="Line 15"/>
            <p:cNvSpPr>
              <a:spLocks noChangeShapeType="1"/>
            </p:cNvSpPr>
            <p:nvPr/>
          </p:nvSpPr>
          <p:spPr bwMode="auto">
            <a:xfrm>
              <a:off x="584193" y="544518"/>
              <a:ext cx="9906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6"/>
            <p:cNvSpPr>
              <a:spLocks noChangeShapeType="1"/>
            </p:cNvSpPr>
            <p:nvPr/>
          </p:nvSpPr>
          <p:spPr bwMode="auto">
            <a:xfrm flipH="1">
              <a:off x="336543" y="722318"/>
              <a:ext cx="0" cy="5810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7"/>
            <p:cNvSpPr>
              <a:spLocks noChangeShapeType="1"/>
            </p:cNvSpPr>
            <p:nvPr/>
          </p:nvSpPr>
          <p:spPr bwMode="auto">
            <a:xfrm>
              <a:off x="584193" y="1527180"/>
              <a:ext cx="11557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Line 18"/>
            <p:cNvSpPr>
              <a:spLocks noChangeShapeType="1"/>
            </p:cNvSpPr>
            <p:nvPr/>
          </p:nvSpPr>
          <p:spPr bwMode="auto">
            <a:xfrm>
              <a:off x="1244593" y="1127130"/>
              <a:ext cx="660400" cy="265113"/>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6" name="Oval 19"/>
            <p:cNvSpPr>
              <a:spLocks noChangeArrowheads="1"/>
            </p:cNvSpPr>
            <p:nvPr/>
          </p:nvSpPr>
          <p:spPr bwMode="auto">
            <a:xfrm>
              <a:off x="88893" y="1303343"/>
              <a:ext cx="495300" cy="312738"/>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25617" name="Line 20"/>
            <p:cNvSpPr>
              <a:spLocks noChangeShapeType="1"/>
            </p:cNvSpPr>
            <p:nvPr/>
          </p:nvSpPr>
          <p:spPr bwMode="auto">
            <a:xfrm flipH="1">
              <a:off x="501643" y="1123955"/>
              <a:ext cx="412750" cy="22383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8" name="Line 21"/>
            <p:cNvSpPr>
              <a:spLocks noChangeShapeType="1"/>
            </p:cNvSpPr>
            <p:nvPr/>
          </p:nvSpPr>
          <p:spPr bwMode="auto">
            <a:xfrm flipH="1">
              <a:off x="1244593" y="633418"/>
              <a:ext cx="412750" cy="26828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9" name="Line 22"/>
            <p:cNvSpPr>
              <a:spLocks noChangeShapeType="1"/>
            </p:cNvSpPr>
            <p:nvPr/>
          </p:nvSpPr>
          <p:spPr bwMode="auto">
            <a:xfrm>
              <a:off x="1904993" y="677868"/>
              <a:ext cx="0" cy="6699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0" name="Oval 23"/>
            <p:cNvSpPr>
              <a:spLocks noChangeArrowheads="1"/>
            </p:cNvSpPr>
            <p:nvPr/>
          </p:nvSpPr>
          <p:spPr bwMode="auto">
            <a:xfrm>
              <a:off x="88893" y="130334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25621" name="AutoShape 29"/>
            <p:cNvSpPr/>
            <p:nvPr/>
          </p:nvSpPr>
          <p:spPr bwMode="auto">
            <a:xfrm>
              <a:off x="3656049" y="381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5622" name="AutoShape 30"/>
            <p:cNvSpPr/>
            <p:nvPr/>
          </p:nvSpPr>
          <p:spPr bwMode="auto">
            <a:xfrm>
              <a:off x="5505487" y="381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5623" name="Text Box 32"/>
            <p:cNvSpPr txBox="1">
              <a:spLocks noChangeArrowheads="1"/>
            </p:cNvSpPr>
            <p:nvPr/>
          </p:nvSpPr>
          <p:spPr bwMode="auto">
            <a:xfrm>
              <a:off x="2055849" y="762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25624" name="Rectangle 36"/>
            <p:cNvSpPr>
              <a:spLocks noChangeArrowheads="1"/>
            </p:cNvSpPr>
            <p:nvPr/>
          </p:nvSpPr>
          <p:spPr bwMode="auto">
            <a:xfrm>
              <a:off x="3503649" y="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25625" name="Rectangle 38"/>
            <p:cNvSpPr>
              <a:spLocks noChangeArrowheads="1"/>
            </p:cNvSpPr>
            <p:nvPr/>
          </p:nvSpPr>
          <p:spPr bwMode="auto">
            <a:xfrm>
              <a:off x="5789649" y="228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25626" name="Rectangle 39"/>
            <p:cNvSpPr>
              <a:spLocks noChangeArrowheads="1"/>
            </p:cNvSpPr>
            <p:nvPr/>
          </p:nvSpPr>
          <p:spPr bwMode="auto">
            <a:xfrm>
              <a:off x="3960849" y="381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25627" name="Rectangle 43"/>
            <p:cNvSpPr>
              <a:spLocks noChangeArrowheads="1"/>
            </p:cNvSpPr>
            <p:nvPr/>
          </p:nvSpPr>
          <p:spPr bwMode="auto">
            <a:xfrm>
              <a:off x="3967199" y="384175"/>
              <a:ext cx="1579563" cy="16002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3</a:t>
              </a:r>
              <a:r>
                <a:rPr lang="en-US" altLang="zh-CN" sz="2000" baseline="-6000">
                  <a:ea typeface="黑体" panose="02010609060101010101" pitchFamily="2" charset="-122"/>
                </a:rPr>
                <a:t>    </a:t>
              </a:r>
              <a:r>
                <a:rPr lang="en-US" altLang="zh-CN" sz="2000">
                  <a:ea typeface="黑体" panose="02010609060101010101" pitchFamily="2" charset="-122"/>
                </a:rPr>
                <a:t>∞ </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2</a:t>
              </a:r>
              <a:r>
                <a:rPr lang="en-US" altLang="zh-CN" sz="2000">
                  <a:ea typeface="黑体" panose="02010609060101010101" pitchFamily="2" charset="-122"/>
                </a:rPr>
                <a:t>   ∞ </a:t>
              </a:r>
              <a:endParaRPr lang="en-US" altLang="zh-CN" sz="20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    </a:t>
              </a:r>
              <a:r>
                <a:rPr lang="en-US" altLang="zh-CN" sz="2000">
                  <a:solidFill>
                    <a:schemeClr val="hlink"/>
                  </a:solidFill>
                  <a:ea typeface="黑体" panose="02010609060101010101" pitchFamily="2" charset="-122"/>
                </a:rPr>
                <a:t>4</a:t>
              </a:r>
              <a:endParaRPr lang="en-US" altLang="zh-CN" sz="2000">
                <a:solidFill>
                  <a:schemeClr val="hlink"/>
                </a:solidFill>
                <a:ea typeface="黑体" panose="02010609060101010101" pitchFamily="2" charset="-122"/>
              </a:endParaRPr>
            </a:p>
            <a:p>
              <a:pPr algn="ctr"/>
              <a:r>
                <a:rPr lang="en-US" altLang="zh-CN" sz="2000">
                  <a:ea typeface="黑体" panose="02010609060101010101" pitchFamily="2" charset="-122"/>
                </a:rPr>
                <a:t>∞ </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6   8</a:t>
              </a:r>
              <a:endParaRPr lang="en-US" altLang="zh-CN" sz="2000">
                <a:solidFill>
                  <a:schemeClr val="hlink"/>
                </a:solidFill>
                <a:ea typeface="黑体" panose="02010609060101010101" pitchFamily="2" charset="-122"/>
              </a:endParaRPr>
            </a:p>
            <a:p>
              <a:pPr algn="ctr"/>
              <a:r>
                <a:rPr lang="en-US" altLang="zh-CN" sz="2000">
                  <a:solidFill>
                    <a:schemeClr val="hlink"/>
                  </a:solidFill>
                  <a:ea typeface="黑体" panose="02010609060101010101" pitchFamily="2" charset="-122"/>
                </a:rPr>
                <a:t>2 </a:t>
              </a:r>
              <a:r>
                <a:rPr lang="en-US" altLang="zh-CN" sz="2000">
                  <a:ea typeface="黑体" panose="02010609060101010101" pitchFamily="2" charset="-122"/>
                </a:rPr>
                <a:t>  ∞    </a:t>
              </a:r>
              <a:r>
                <a:rPr lang="en-US" altLang="zh-CN" sz="2000">
                  <a:solidFill>
                    <a:schemeClr val="hlink"/>
                  </a:solidFill>
                  <a:ea typeface="黑体" panose="02010609060101010101" pitchFamily="2" charset="-122"/>
                </a:rPr>
                <a:t>6</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5</a:t>
              </a:r>
              <a:endParaRPr lang="en-US" altLang="zh-CN" sz="2000">
                <a:solidFill>
                  <a:schemeClr val="hlink"/>
                </a:solidFill>
                <a:ea typeface="黑体" panose="02010609060101010101" pitchFamily="2" charset="-122"/>
              </a:endParaRPr>
            </a:p>
            <a:p>
              <a:pPr algn="ctr"/>
              <a:r>
                <a:rPr lang="en-US" altLang="zh-CN" sz="2000">
                  <a:ea typeface="黑体" panose="02010609060101010101" pitchFamily="2" charset="-122"/>
                </a:rPr>
                <a:t>∞    </a:t>
              </a:r>
              <a:r>
                <a:rPr lang="en-US" altLang="zh-CN" sz="2000">
                  <a:solidFill>
                    <a:schemeClr val="hlink"/>
                  </a:solidFill>
                  <a:ea typeface="黑体" panose="02010609060101010101" pitchFamily="2" charset="-122"/>
                </a:rPr>
                <a:t>4   8</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5</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25628" name="TextBox 49"/>
            <p:cNvSpPr txBox="1">
              <a:spLocks noChangeArrowheads="1"/>
            </p:cNvSpPr>
            <p:nvPr/>
          </p:nvSpPr>
          <p:spPr bwMode="auto">
            <a:xfrm>
              <a:off x="876312" y="3651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3</a:t>
              </a:r>
              <a:endParaRPr lang="zh-CN" altLang="en-US" sz="3200"/>
            </a:p>
          </p:txBody>
        </p:sp>
        <p:sp>
          <p:nvSpPr>
            <p:cNvPr id="25629" name="TextBox 50"/>
            <p:cNvSpPr txBox="1">
              <a:spLocks noChangeArrowheads="1"/>
            </p:cNvSpPr>
            <p:nvPr/>
          </p:nvSpPr>
          <p:spPr bwMode="auto">
            <a:xfrm>
              <a:off x="0" y="7302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2</a:t>
              </a:r>
              <a:endParaRPr lang="zh-CN" altLang="en-US" sz="3200"/>
            </a:p>
          </p:txBody>
        </p:sp>
        <p:sp>
          <p:nvSpPr>
            <p:cNvPr id="25630" name="TextBox 51"/>
            <p:cNvSpPr txBox="1">
              <a:spLocks noChangeArrowheads="1"/>
            </p:cNvSpPr>
            <p:nvPr/>
          </p:nvSpPr>
          <p:spPr bwMode="auto">
            <a:xfrm>
              <a:off x="474669" y="803286"/>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6</a:t>
              </a:r>
              <a:endParaRPr lang="zh-CN" altLang="en-US" sz="3200"/>
            </a:p>
          </p:txBody>
        </p:sp>
        <p:sp>
          <p:nvSpPr>
            <p:cNvPr id="25631" name="TextBox 52"/>
            <p:cNvSpPr txBox="1">
              <a:spLocks noChangeArrowheads="1"/>
            </p:cNvSpPr>
            <p:nvPr/>
          </p:nvSpPr>
          <p:spPr bwMode="auto">
            <a:xfrm>
              <a:off x="985851" y="149703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5</a:t>
              </a:r>
              <a:endParaRPr lang="zh-CN" altLang="en-US" sz="3200"/>
            </a:p>
          </p:txBody>
        </p:sp>
        <p:sp>
          <p:nvSpPr>
            <p:cNvPr id="25632" name="TextBox 53"/>
            <p:cNvSpPr txBox="1">
              <a:spLocks noChangeArrowheads="1"/>
            </p:cNvSpPr>
            <p:nvPr/>
          </p:nvSpPr>
          <p:spPr bwMode="auto">
            <a:xfrm>
              <a:off x="1314468" y="620721"/>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7</a:t>
              </a:r>
              <a:endParaRPr lang="zh-CN" altLang="en-US" sz="3200"/>
            </a:p>
          </p:txBody>
        </p:sp>
        <p:sp>
          <p:nvSpPr>
            <p:cNvPr id="25633" name="TextBox 54"/>
            <p:cNvSpPr txBox="1">
              <a:spLocks noChangeArrowheads="1"/>
            </p:cNvSpPr>
            <p:nvPr/>
          </p:nvSpPr>
          <p:spPr bwMode="auto">
            <a:xfrm>
              <a:off x="1862163" y="7302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4</a:t>
              </a:r>
              <a:endParaRPr lang="zh-CN" altLang="en-US" sz="3200"/>
            </a:p>
          </p:txBody>
        </p:sp>
        <p:sp>
          <p:nvSpPr>
            <p:cNvPr id="25634" name="TextBox 55"/>
            <p:cNvSpPr txBox="1">
              <a:spLocks noChangeArrowheads="1"/>
            </p:cNvSpPr>
            <p:nvPr/>
          </p:nvSpPr>
          <p:spPr bwMode="auto">
            <a:xfrm>
              <a:off x="1350981" y="949338"/>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8</a:t>
              </a:r>
              <a:endParaRPr lang="zh-CN" altLang="en-US" sz="3200"/>
            </a:p>
          </p:txBody>
        </p:sp>
      </p:grpSp>
      <p:sp>
        <p:nvSpPr>
          <p:cNvPr id="2" name="矩形 1"/>
          <p:cNvSpPr>
            <a:spLocks noChangeArrowheads="1"/>
          </p:cNvSpPr>
          <p:nvPr/>
        </p:nvSpPr>
        <p:spPr bwMode="auto">
          <a:xfrm>
            <a:off x="3708400" y="3157538"/>
            <a:ext cx="4791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FF0000"/>
                </a:solidFill>
                <a:ea typeface="隶书" panose="02010509060101010101" pitchFamily="49" charset="-122"/>
              </a:rPr>
              <a:t>&amp;&amp; </a:t>
            </a:r>
            <a:r>
              <a:rPr lang="en-US" altLang="zh-CN" sz="2800">
                <a:solidFill>
                  <a:srgbClr val="FF0000"/>
                </a:solidFill>
                <a:ea typeface="隶书" panose="02010509060101010101" pitchFamily="49" charset="-122"/>
              </a:rPr>
              <a:t>Edge[v][col]</a:t>
            </a:r>
            <a:r>
              <a:rPr lang="en-US" altLang="zh-CN" sz="2800" b="1">
                <a:solidFill>
                  <a:srgbClr val="FF0000"/>
                </a:solidFill>
                <a:ea typeface="隶书" panose="02010509060101010101" pitchFamily="49" charset="-122"/>
              </a:rPr>
              <a:t> &lt; </a:t>
            </a:r>
            <a:r>
              <a:rPr lang="en-US" altLang="zh-CN" sz="2800">
                <a:solidFill>
                  <a:srgbClr val="FF0000"/>
                </a:solidFill>
                <a:ea typeface="隶书" panose="02010509060101010101" pitchFamily="49" charset="-122"/>
              </a:rPr>
              <a:t>maxWeight</a:t>
            </a:r>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70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1668ED1-D0D6-41AD-81CA-75C272DF70A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662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26FE7B4B-B5C8-42B5-A866-2A7D56622F7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26628" name="Rectangle 2"/>
          <p:cNvSpPr>
            <a:spLocks noGrp="1" noChangeArrowheads="1"/>
          </p:cNvSpPr>
          <p:nvPr>
            <p:ph type="body" idx="4294967295"/>
          </p:nvPr>
        </p:nvSpPr>
        <p:spPr>
          <a:xfrm>
            <a:off x="519113" y="800100"/>
            <a:ext cx="8229600" cy="5797550"/>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的某邻接顶点 </a:t>
            </a:r>
            <a:r>
              <a:rPr lang="en-US" altLang="zh-CN" sz="2800" b="1">
                <a:solidFill>
                  <a:schemeClr val="tx2"/>
                </a:solidFill>
                <a:latin typeface="Times New Roman" panose="02020603050405020304" pitchFamily="18" charset="0"/>
                <a:ea typeface="隶书" panose="02010509060101010101" pitchFamily="49" charset="-122"/>
              </a:rPr>
              <a:t>w </a:t>
            </a:r>
            <a:r>
              <a:rPr lang="zh-CN" altLang="en-US" sz="2800">
                <a:solidFill>
                  <a:schemeClr val="tx2"/>
                </a:solidFill>
                <a:latin typeface="Times New Roman" panose="02020603050405020304" pitchFamily="18" charset="0"/>
                <a:ea typeface="隶书" panose="02010509060101010101" pitchFamily="49" charset="-122"/>
              </a:rPr>
              <a:t>的</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的下一个邻接顶点</a:t>
            </a:r>
            <a:r>
              <a:rPr lang="zh-CN" altLang="en-US" sz="2800" b="1">
                <a:latin typeface="Times New Roman" panose="02020603050405020304" pitchFamily="18" charset="0"/>
                <a:ea typeface="隶书" panose="02010509060101010101" pitchFamily="49" charset="-122"/>
              </a:rPr>
              <a:t> </a:t>
            </a:r>
            <a:endParaRPr lang="zh-CN" altLang="en-US"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&gt;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&gt;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col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col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(Edge[v][col]</a:t>
            </a:r>
            <a:r>
              <a:rPr lang="en-US" altLang="zh-CN" sz="2800" b="1">
                <a:latin typeface="Times New Roman" panose="02020603050405020304" pitchFamily="18" charset="0"/>
                <a:ea typeface="隶书" panose="02010509060101010101" pitchFamily="49" charset="-122"/>
              </a:rPr>
              <a:t> </a:t>
            </a:r>
            <a:r>
              <a:rPr lang="en-US" altLang="zh-CN" sz="2800" b="1">
                <a:solidFill>
                  <a:srgbClr val="FF0000"/>
                </a:solidFill>
                <a:latin typeface="Times New Roman" panose="02020603050405020304" pitchFamily="18" charset="0"/>
                <a:ea typeface="隶书" panose="02010509060101010101" pitchFamily="49" charset="-122"/>
              </a:rPr>
              <a:t>&amp;&amp; </a:t>
            </a:r>
            <a:r>
              <a:rPr lang="en-US" altLang="zh-CN" sz="2800">
                <a:solidFill>
                  <a:srgbClr val="FF0000"/>
                </a:solidFill>
                <a:latin typeface="Times New Roman" panose="02020603050405020304" pitchFamily="18" charset="0"/>
                <a:ea typeface="隶书" panose="02010509060101010101" pitchFamily="49" charset="-122"/>
              </a:rPr>
              <a:t>Edge[v][col]</a:t>
            </a:r>
            <a:r>
              <a:rPr lang="en-US" altLang="zh-CN" sz="2800" b="1">
                <a:solidFill>
                  <a:srgbClr val="FF0000"/>
                </a:solidFill>
                <a:latin typeface="Times New Roman" panose="02020603050405020304" pitchFamily="18" charset="0"/>
                <a:ea typeface="隶书" panose="02010509060101010101" pitchFamily="49" charset="-122"/>
              </a:rPr>
              <a:t> &lt; </a:t>
            </a:r>
            <a:r>
              <a:rPr lang="en-US" altLang="zh-CN" sz="2800">
                <a:solidFill>
                  <a:srgbClr val="FF0000"/>
                </a:solidFill>
                <a:latin typeface="Times New Roman" panose="02020603050405020304" pitchFamily="18" charset="0"/>
                <a:ea typeface="隶书" panose="02010509060101010101" pitchFamily="49" charset="-122"/>
                <a:hlinkClick r:id="rId1" action="ppaction://hlinksldjump"/>
              </a:rPr>
              <a:t>maxWeight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26629"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用邻接矩阵表示的图类的部分成员函数</a:t>
            </a:r>
            <a:endParaRPr lang="zh-CN" sz="3600" b="1">
              <a:solidFill>
                <a:schemeClr val="tx2"/>
              </a:solidFill>
              <a:ea typeface="华文新魏" panose="02010800040101010101" pitchFamily="2" charset="-122"/>
            </a:endParaRPr>
          </a:p>
        </p:txBody>
      </p:sp>
      <p:grpSp>
        <p:nvGrpSpPr>
          <p:cNvPr id="26630" name="Group 6"/>
          <p:cNvGrpSpPr/>
          <p:nvPr/>
        </p:nvGrpSpPr>
        <p:grpSpPr bwMode="auto">
          <a:xfrm>
            <a:off x="2700338" y="4400550"/>
            <a:ext cx="6246812" cy="2076450"/>
            <a:chOff x="0" y="0"/>
            <a:chExt cx="6246849" cy="2077044"/>
          </a:xfrm>
        </p:grpSpPr>
        <p:sp>
          <p:nvSpPr>
            <p:cNvPr id="26632" name="Oval 11"/>
            <p:cNvSpPr>
              <a:spLocks noChangeArrowheads="1"/>
            </p:cNvSpPr>
            <p:nvPr/>
          </p:nvSpPr>
          <p:spPr bwMode="auto">
            <a:xfrm>
              <a:off x="88893" y="40958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26633" name="Oval 12"/>
            <p:cNvSpPr>
              <a:spLocks noChangeArrowheads="1"/>
            </p:cNvSpPr>
            <p:nvPr/>
          </p:nvSpPr>
          <p:spPr bwMode="auto">
            <a:xfrm>
              <a:off x="1574793" y="365130"/>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26634" name="Oval 13"/>
            <p:cNvSpPr>
              <a:spLocks noChangeArrowheads="1"/>
            </p:cNvSpPr>
            <p:nvPr/>
          </p:nvSpPr>
          <p:spPr bwMode="auto">
            <a:xfrm>
              <a:off x="831843" y="857255"/>
              <a:ext cx="495300" cy="311150"/>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26635" name="Oval 14"/>
            <p:cNvSpPr>
              <a:spLocks noChangeArrowheads="1"/>
            </p:cNvSpPr>
            <p:nvPr/>
          </p:nvSpPr>
          <p:spPr bwMode="auto">
            <a:xfrm>
              <a:off x="1739893" y="134779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26636" name="Line 15"/>
            <p:cNvSpPr>
              <a:spLocks noChangeShapeType="1"/>
            </p:cNvSpPr>
            <p:nvPr/>
          </p:nvSpPr>
          <p:spPr bwMode="auto">
            <a:xfrm>
              <a:off x="584193" y="544518"/>
              <a:ext cx="9906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7" name="Line 16"/>
            <p:cNvSpPr>
              <a:spLocks noChangeShapeType="1"/>
            </p:cNvSpPr>
            <p:nvPr/>
          </p:nvSpPr>
          <p:spPr bwMode="auto">
            <a:xfrm flipH="1">
              <a:off x="336543" y="722318"/>
              <a:ext cx="0" cy="5810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8" name="Line 17"/>
            <p:cNvSpPr>
              <a:spLocks noChangeShapeType="1"/>
            </p:cNvSpPr>
            <p:nvPr/>
          </p:nvSpPr>
          <p:spPr bwMode="auto">
            <a:xfrm>
              <a:off x="584193" y="1527180"/>
              <a:ext cx="11557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9" name="Line 18"/>
            <p:cNvSpPr>
              <a:spLocks noChangeShapeType="1"/>
            </p:cNvSpPr>
            <p:nvPr/>
          </p:nvSpPr>
          <p:spPr bwMode="auto">
            <a:xfrm>
              <a:off x="1244593" y="1127130"/>
              <a:ext cx="660400" cy="265113"/>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0" name="Oval 19"/>
            <p:cNvSpPr>
              <a:spLocks noChangeArrowheads="1"/>
            </p:cNvSpPr>
            <p:nvPr/>
          </p:nvSpPr>
          <p:spPr bwMode="auto">
            <a:xfrm>
              <a:off x="88893" y="1303343"/>
              <a:ext cx="495300" cy="312738"/>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26641" name="Line 20"/>
            <p:cNvSpPr>
              <a:spLocks noChangeShapeType="1"/>
            </p:cNvSpPr>
            <p:nvPr/>
          </p:nvSpPr>
          <p:spPr bwMode="auto">
            <a:xfrm flipH="1">
              <a:off x="501643" y="1123955"/>
              <a:ext cx="412750" cy="22383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2" name="Line 21"/>
            <p:cNvSpPr>
              <a:spLocks noChangeShapeType="1"/>
            </p:cNvSpPr>
            <p:nvPr/>
          </p:nvSpPr>
          <p:spPr bwMode="auto">
            <a:xfrm flipH="1">
              <a:off x="1244593" y="633418"/>
              <a:ext cx="412750" cy="268288"/>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3" name="Line 22"/>
            <p:cNvSpPr>
              <a:spLocks noChangeShapeType="1"/>
            </p:cNvSpPr>
            <p:nvPr/>
          </p:nvSpPr>
          <p:spPr bwMode="auto">
            <a:xfrm>
              <a:off x="1904993" y="677868"/>
              <a:ext cx="0" cy="669925"/>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44" name="Oval 23"/>
            <p:cNvSpPr>
              <a:spLocks noChangeArrowheads="1"/>
            </p:cNvSpPr>
            <p:nvPr/>
          </p:nvSpPr>
          <p:spPr bwMode="auto">
            <a:xfrm>
              <a:off x="88893" y="1303343"/>
              <a:ext cx="495300" cy="312738"/>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26645" name="AutoShape 29"/>
            <p:cNvSpPr/>
            <p:nvPr/>
          </p:nvSpPr>
          <p:spPr bwMode="auto">
            <a:xfrm>
              <a:off x="3656049" y="381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6646" name="AutoShape 30"/>
            <p:cNvSpPr/>
            <p:nvPr/>
          </p:nvSpPr>
          <p:spPr bwMode="auto">
            <a:xfrm>
              <a:off x="5505487" y="381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6647" name="Text Box 32"/>
            <p:cNvSpPr txBox="1">
              <a:spLocks noChangeArrowheads="1"/>
            </p:cNvSpPr>
            <p:nvPr/>
          </p:nvSpPr>
          <p:spPr bwMode="auto">
            <a:xfrm>
              <a:off x="2055849" y="762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26648" name="Rectangle 36"/>
            <p:cNvSpPr>
              <a:spLocks noChangeArrowheads="1"/>
            </p:cNvSpPr>
            <p:nvPr/>
          </p:nvSpPr>
          <p:spPr bwMode="auto">
            <a:xfrm>
              <a:off x="3503649" y="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26649" name="Rectangle 38"/>
            <p:cNvSpPr>
              <a:spLocks noChangeArrowheads="1"/>
            </p:cNvSpPr>
            <p:nvPr/>
          </p:nvSpPr>
          <p:spPr bwMode="auto">
            <a:xfrm>
              <a:off x="5789649" y="228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26650" name="Rectangle 39"/>
            <p:cNvSpPr>
              <a:spLocks noChangeArrowheads="1"/>
            </p:cNvSpPr>
            <p:nvPr/>
          </p:nvSpPr>
          <p:spPr bwMode="auto">
            <a:xfrm>
              <a:off x="3960849" y="381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26651" name="Rectangle 43"/>
            <p:cNvSpPr>
              <a:spLocks noChangeArrowheads="1"/>
            </p:cNvSpPr>
            <p:nvPr/>
          </p:nvSpPr>
          <p:spPr bwMode="auto">
            <a:xfrm>
              <a:off x="3967199" y="384175"/>
              <a:ext cx="1579563" cy="16002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3</a:t>
              </a:r>
              <a:r>
                <a:rPr lang="en-US" altLang="zh-CN" sz="2000" baseline="-6000">
                  <a:ea typeface="黑体" panose="02010609060101010101" pitchFamily="2" charset="-122"/>
                </a:rPr>
                <a:t>    </a:t>
              </a:r>
              <a:r>
                <a:rPr lang="en-US" altLang="zh-CN" sz="2000">
                  <a:ea typeface="黑体" panose="02010609060101010101" pitchFamily="2" charset="-122"/>
                </a:rPr>
                <a:t>∞ </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2</a:t>
              </a:r>
              <a:r>
                <a:rPr lang="en-US" altLang="zh-CN" sz="2000">
                  <a:ea typeface="黑体" panose="02010609060101010101" pitchFamily="2" charset="-122"/>
                </a:rPr>
                <a:t>   ∞ </a:t>
              </a:r>
              <a:endParaRPr lang="en-US" altLang="zh-CN" sz="20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    </a:t>
              </a:r>
              <a:r>
                <a:rPr lang="en-US" altLang="zh-CN" sz="2000">
                  <a:solidFill>
                    <a:schemeClr val="hlink"/>
                  </a:solidFill>
                  <a:ea typeface="黑体" panose="02010609060101010101" pitchFamily="2" charset="-122"/>
                </a:rPr>
                <a:t>4</a:t>
              </a:r>
              <a:endParaRPr lang="en-US" altLang="zh-CN" sz="2000">
                <a:solidFill>
                  <a:schemeClr val="hlink"/>
                </a:solidFill>
                <a:ea typeface="黑体" panose="02010609060101010101" pitchFamily="2" charset="-122"/>
              </a:endParaRPr>
            </a:p>
            <a:p>
              <a:pPr algn="ctr"/>
              <a:r>
                <a:rPr lang="en-US" altLang="zh-CN" sz="2000">
                  <a:ea typeface="黑体" panose="02010609060101010101" pitchFamily="2" charset="-122"/>
                </a:rPr>
                <a:t>∞ </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6   8</a:t>
              </a:r>
              <a:endParaRPr lang="en-US" altLang="zh-CN" sz="2000">
                <a:solidFill>
                  <a:schemeClr val="hlink"/>
                </a:solidFill>
                <a:ea typeface="黑体" panose="02010609060101010101" pitchFamily="2" charset="-122"/>
              </a:endParaRPr>
            </a:p>
            <a:p>
              <a:pPr algn="ctr"/>
              <a:r>
                <a:rPr lang="en-US" altLang="zh-CN" sz="2000">
                  <a:solidFill>
                    <a:schemeClr val="hlink"/>
                  </a:solidFill>
                  <a:ea typeface="黑体" panose="02010609060101010101" pitchFamily="2" charset="-122"/>
                </a:rPr>
                <a:t>2 </a:t>
              </a:r>
              <a:r>
                <a:rPr lang="en-US" altLang="zh-CN" sz="2000">
                  <a:ea typeface="黑体" panose="02010609060101010101" pitchFamily="2" charset="-122"/>
                </a:rPr>
                <a:t>  ∞    </a:t>
              </a:r>
              <a:r>
                <a:rPr lang="en-US" altLang="zh-CN" sz="2000">
                  <a:solidFill>
                    <a:schemeClr val="hlink"/>
                  </a:solidFill>
                  <a:ea typeface="黑体" panose="02010609060101010101" pitchFamily="2" charset="-122"/>
                </a:rPr>
                <a:t>6</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5</a:t>
              </a:r>
              <a:endParaRPr lang="en-US" altLang="zh-CN" sz="2000">
                <a:solidFill>
                  <a:schemeClr val="hlink"/>
                </a:solidFill>
                <a:ea typeface="黑体" panose="02010609060101010101" pitchFamily="2" charset="-122"/>
              </a:endParaRPr>
            </a:p>
            <a:p>
              <a:pPr algn="ctr"/>
              <a:r>
                <a:rPr lang="en-US" altLang="zh-CN" sz="2000">
                  <a:ea typeface="黑体" panose="02010609060101010101" pitchFamily="2" charset="-122"/>
                </a:rPr>
                <a:t>∞    </a:t>
              </a:r>
              <a:r>
                <a:rPr lang="en-US" altLang="zh-CN" sz="2000">
                  <a:solidFill>
                    <a:schemeClr val="hlink"/>
                  </a:solidFill>
                  <a:ea typeface="黑体" panose="02010609060101010101" pitchFamily="2" charset="-122"/>
                </a:rPr>
                <a:t>4   8</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5</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26652" name="TextBox 49"/>
            <p:cNvSpPr txBox="1">
              <a:spLocks noChangeArrowheads="1"/>
            </p:cNvSpPr>
            <p:nvPr/>
          </p:nvSpPr>
          <p:spPr bwMode="auto">
            <a:xfrm>
              <a:off x="876305" y="36523"/>
              <a:ext cx="387352"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3</a:t>
              </a:r>
              <a:endParaRPr lang="zh-CN" altLang="en-US" sz="3200"/>
            </a:p>
          </p:txBody>
        </p:sp>
        <p:sp>
          <p:nvSpPr>
            <p:cNvPr id="26653" name="TextBox 50"/>
            <p:cNvSpPr txBox="1">
              <a:spLocks noChangeArrowheads="1"/>
            </p:cNvSpPr>
            <p:nvPr/>
          </p:nvSpPr>
          <p:spPr bwMode="auto">
            <a:xfrm>
              <a:off x="0" y="730459"/>
              <a:ext cx="387352"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2</a:t>
              </a:r>
              <a:endParaRPr lang="zh-CN" altLang="en-US" sz="3200"/>
            </a:p>
          </p:txBody>
        </p:sp>
        <p:sp>
          <p:nvSpPr>
            <p:cNvPr id="26654" name="TextBox 51"/>
            <p:cNvSpPr txBox="1">
              <a:spLocks noChangeArrowheads="1"/>
            </p:cNvSpPr>
            <p:nvPr/>
          </p:nvSpPr>
          <p:spPr bwMode="auto">
            <a:xfrm>
              <a:off x="474665" y="803505"/>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6</a:t>
              </a:r>
              <a:endParaRPr lang="zh-CN" altLang="en-US" sz="3200"/>
            </a:p>
          </p:txBody>
        </p:sp>
        <p:sp>
          <p:nvSpPr>
            <p:cNvPr id="26655" name="TextBox 52"/>
            <p:cNvSpPr txBox="1">
              <a:spLocks noChangeArrowheads="1"/>
            </p:cNvSpPr>
            <p:nvPr/>
          </p:nvSpPr>
          <p:spPr bwMode="auto">
            <a:xfrm>
              <a:off x="985843" y="1497441"/>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5</a:t>
              </a:r>
              <a:endParaRPr lang="zh-CN" altLang="en-US" sz="3200"/>
            </a:p>
          </p:txBody>
        </p:sp>
        <p:sp>
          <p:nvSpPr>
            <p:cNvPr id="26656" name="TextBox 53"/>
            <p:cNvSpPr txBox="1">
              <a:spLocks noChangeArrowheads="1"/>
            </p:cNvSpPr>
            <p:nvPr/>
          </p:nvSpPr>
          <p:spPr bwMode="auto">
            <a:xfrm>
              <a:off x="1314458" y="620890"/>
              <a:ext cx="387352"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7</a:t>
              </a:r>
              <a:endParaRPr lang="zh-CN" altLang="en-US" sz="3200"/>
            </a:p>
          </p:txBody>
        </p:sp>
        <p:sp>
          <p:nvSpPr>
            <p:cNvPr id="26657" name="TextBox 54"/>
            <p:cNvSpPr txBox="1">
              <a:spLocks noChangeArrowheads="1"/>
            </p:cNvSpPr>
            <p:nvPr/>
          </p:nvSpPr>
          <p:spPr bwMode="auto">
            <a:xfrm>
              <a:off x="1862148" y="730459"/>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4</a:t>
              </a:r>
              <a:endParaRPr lang="zh-CN" altLang="en-US" sz="3200"/>
            </a:p>
          </p:txBody>
        </p:sp>
        <p:sp>
          <p:nvSpPr>
            <p:cNvPr id="26658" name="TextBox 55"/>
            <p:cNvSpPr txBox="1">
              <a:spLocks noChangeArrowheads="1"/>
            </p:cNvSpPr>
            <p:nvPr/>
          </p:nvSpPr>
          <p:spPr bwMode="auto">
            <a:xfrm>
              <a:off x="1350970" y="949597"/>
              <a:ext cx="387353" cy="57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a:t>8</a:t>
              </a:r>
              <a:endParaRPr lang="zh-CN" altLang="en-US" sz="3200"/>
            </a:p>
          </p:txBody>
        </p:sp>
      </p:grpSp>
      <p:sp>
        <p:nvSpPr>
          <p:cNvPr id="2" name="TextBox 1"/>
          <p:cNvSpPr txBox="1"/>
          <p:nvPr/>
        </p:nvSpPr>
        <p:spPr>
          <a:xfrm>
            <a:off x="3024188" y="2160588"/>
            <a:ext cx="917575" cy="584200"/>
          </a:xfrm>
          <a:prstGeom prst="rect">
            <a:avLst/>
          </a:prstGeom>
          <a:noFill/>
        </p:spPr>
        <p:txBody>
          <a:bodyPr wrap="none">
            <a:spAutoFit/>
          </a:bodyPr>
          <a:lstStyle/>
          <a:p>
            <a:pPr>
              <a:defRPr/>
            </a:pPr>
            <a:r>
              <a:rPr lang="en-US" altLang="zh-CN" sz="3200" b="1" dirty="0">
                <a:solidFill>
                  <a:srgbClr val="FF0000"/>
                </a:solidFill>
                <a:effectLst>
                  <a:outerShdw blurRad="38100" dist="38100" dir="2700000" algn="tl">
                    <a:srgbClr val="000000">
                      <a:alpha val="43137"/>
                    </a:srgbClr>
                  </a:outerShdw>
                </a:effectLst>
                <a:ea typeface="隶书" panose="02010509060101010101" pitchFamily="49" charset="-122"/>
              </a:rPr>
              <a:t>w+1</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E3CE062-5427-4C6B-AA42-D20B48C0E62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2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C050A192-FD00-4742-9E38-B2DBE0BF16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220" name="Rectangle 2"/>
          <p:cNvSpPr>
            <a:spLocks noGrp="1" noChangeArrowheads="1"/>
          </p:cNvSpPr>
          <p:nvPr>
            <p:ph type="body" idx="4294967295"/>
          </p:nvPr>
        </p:nvSpPr>
        <p:spPr>
          <a:xfrm>
            <a:off x="1676400" y="1828800"/>
            <a:ext cx="6891338" cy="4495800"/>
          </a:xfrm>
        </p:spPr>
        <p:txBody>
          <a:bodyPr/>
          <a:lstStyle/>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8.1  </a:t>
            </a:r>
            <a:r>
              <a:rPr lang="zh-CN" altLang="en-US" sz="3600" b="1">
                <a:ea typeface="仿宋_GB2312" pitchFamily="49" charset="-122"/>
              </a:rPr>
              <a:t>图的基本概念</a:t>
            </a:r>
            <a:endParaRPr lang="zh-CN" altLang="en-US" sz="3600" b="1">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8.2  </a:t>
            </a:r>
            <a:r>
              <a:rPr lang="zh-CN" altLang="en-US" sz="3600" b="1">
                <a:ea typeface="仿宋_GB2312" pitchFamily="49" charset="-122"/>
              </a:rPr>
              <a:t>图的</a:t>
            </a:r>
            <a:r>
              <a:rPr lang="zh-CN" altLang="en-US" sz="3600" b="1">
                <a:solidFill>
                  <a:srgbClr val="FF0000"/>
                </a:solidFill>
                <a:ea typeface="仿宋_GB2312" pitchFamily="49" charset="-122"/>
              </a:rPr>
              <a:t>存储表示</a:t>
            </a:r>
            <a:endParaRPr lang="zh-CN" altLang="en-US" sz="3600" b="1">
              <a:solidFill>
                <a:srgbClr val="FF0000"/>
              </a:solidFill>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8.3  </a:t>
            </a:r>
            <a:r>
              <a:rPr lang="zh-CN" altLang="en-US" sz="3600" b="1">
                <a:ea typeface="仿宋_GB2312" pitchFamily="49" charset="-122"/>
              </a:rPr>
              <a:t>图的</a:t>
            </a:r>
            <a:r>
              <a:rPr lang="zh-CN" altLang="en-US" sz="3600" b="1">
                <a:solidFill>
                  <a:srgbClr val="FF0000"/>
                </a:solidFill>
                <a:ea typeface="仿宋_GB2312" pitchFamily="49" charset="-122"/>
              </a:rPr>
              <a:t>遍历</a:t>
            </a:r>
            <a:r>
              <a:rPr lang="zh-CN" altLang="en-US" sz="3600" b="1">
                <a:ea typeface="仿宋_GB2312" pitchFamily="49" charset="-122"/>
              </a:rPr>
              <a:t>与连通性 </a:t>
            </a:r>
            <a:endParaRPr lang="zh-CN" altLang="en-US" sz="3600" b="1">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8.4</a:t>
            </a:r>
            <a:r>
              <a:rPr lang="en-US" altLang="zh-CN" sz="3600" b="1">
                <a:solidFill>
                  <a:srgbClr val="FF0000"/>
                </a:solidFill>
                <a:ea typeface="仿宋_GB2312" pitchFamily="49" charset="-122"/>
              </a:rPr>
              <a:t>  </a:t>
            </a:r>
            <a:r>
              <a:rPr lang="zh-CN" altLang="en-US" sz="3600" b="1">
                <a:solidFill>
                  <a:srgbClr val="FF0000"/>
                </a:solidFill>
                <a:ea typeface="仿宋_GB2312" pitchFamily="49" charset="-122"/>
              </a:rPr>
              <a:t>最小生成树</a:t>
            </a:r>
            <a:endParaRPr lang="zh-CN" altLang="en-US" sz="3600" b="1">
              <a:solidFill>
                <a:srgbClr val="FF0000"/>
              </a:solidFill>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8.5  </a:t>
            </a:r>
            <a:r>
              <a:rPr lang="zh-CN" altLang="en-US" sz="3600" b="1">
                <a:ea typeface="仿宋_GB2312" pitchFamily="49" charset="-122"/>
              </a:rPr>
              <a:t>最短路径 </a:t>
            </a:r>
            <a:endParaRPr lang="zh-CN" altLang="en-US" sz="3600" b="1">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600" b="1">
                <a:ea typeface="仿宋_GB2312" pitchFamily="49" charset="-122"/>
              </a:rPr>
              <a:t>8.6  </a:t>
            </a:r>
            <a:r>
              <a:rPr lang="zh-CN" altLang="en-US" sz="3600" b="1">
                <a:ea typeface="仿宋_GB2312" pitchFamily="49" charset="-122"/>
              </a:rPr>
              <a:t>网络</a:t>
            </a:r>
            <a:r>
              <a:rPr lang="en-US" altLang="zh-CN" sz="3600" b="1">
                <a:ea typeface="仿宋_GB2312" pitchFamily="49" charset="-122"/>
              </a:rPr>
              <a:t>(</a:t>
            </a:r>
            <a:r>
              <a:rPr lang="zh-CN" altLang="en-US" sz="3600" b="1">
                <a:solidFill>
                  <a:srgbClr val="FF0000"/>
                </a:solidFill>
                <a:ea typeface="仿宋_GB2312" pitchFamily="49" charset="-122"/>
              </a:rPr>
              <a:t>拓扑排序、关键路径</a:t>
            </a:r>
            <a:r>
              <a:rPr lang="en-US" altLang="zh-CN" sz="3600" b="1">
                <a:ea typeface="仿宋_GB2312" pitchFamily="49" charset="-122"/>
              </a:rPr>
              <a:t>)</a:t>
            </a:r>
            <a:endParaRPr lang="zh-CN" altLang="en-US" sz="3600" b="1">
              <a:ea typeface="仿宋_GB2312" pitchFamily="49" charset="-122"/>
            </a:endParaRPr>
          </a:p>
        </p:txBody>
      </p:sp>
      <p:sp>
        <p:nvSpPr>
          <p:cNvPr id="9221" name="Rectangle 4"/>
          <p:cNvSpPr>
            <a:spLocks noGrp="1" noChangeArrowheads="1"/>
          </p:cNvSpPr>
          <p:nvPr>
            <p:ph type="title" idx="4294967295"/>
          </p:nvPr>
        </p:nvSpPr>
        <p:spPr>
          <a:xfrm>
            <a:off x="431800" y="512763"/>
            <a:ext cx="8229600" cy="1371600"/>
          </a:xfrm>
        </p:spPr>
        <p:txBody>
          <a:bodyPr/>
          <a:lstStyle/>
          <a:p>
            <a:pPr algn="ctr" eaLnBrk="1" hangingPunct="1"/>
            <a:r>
              <a:rPr lang="zh-CN" sz="6000" b="1">
                <a:latin typeface="华文新魏" panose="02010800040101010101" pitchFamily="2" charset="-122"/>
                <a:ea typeface="华文新魏" panose="02010800040101010101" pitchFamily="2" charset="-122"/>
              </a:rPr>
              <a:t>第八章  图</a:t>
            </a:r>
            <a:endParaRPr lang="zh-CN" sz="6000" b="1">
              <a:latin typeface="华文新魏" panose="02010800040101010101" pitchFamily="2" charset="-122"/>
              <a:ea typeface="华文新魏"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71E3BB1-2DB1-4017-BF93-A448363ACE5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1747" name="Rectangle 2"/>
          <p:cNvSpPr>
            <a:spLocks noGrp="1" noChangeArrowheads="1"/>
          </p:cNvSpPr>
          <p:nvPr>
            <p:ph type="body" idx="4294967295"/>
          </p:nvPr>
        </p:nvSpPr>
        <p:spPr>
          <a:xfrm>
            <a:off x="519113" y="800100"/>
            <a:ext cx="8229600" cy="5148263"/>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insertVertex (const T vertex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插入</a:t>
            </a:r>
            <a:r>
              <a:rPr lang="zh-CN" altLang="en-US" sz="2800">
                <a:solidFill>
                  <a:schemeClr val="tx2"/>
                </a:solidFill>
                <a:latin typeface="Times New Roman" panose="02020603050405020304" pitchFamily="18" charset="0"/>
                <a:ea typeface="隶书" panose="02010509060101010101" pitchFamily="49" charset="-122"/>
              </a:rPr>
              <a:t>顶点 </a:t>
            </a:r>
            <a:r>
              <a:rPr lang="en-US" altLang="zh-CN" sz="2800">
                <a:solidFill>
                  <a:schemeClr val="tx2"/>
                </a:solidFill>
                <a:latin typeface="Times New Roman" panose="02020603050405020304" pitchFamily="18" charset="0"/>
                <a:ea typeface="隶书" panose="02010509060101010101" pitchFamily="49" charset="-122"/>
              </a:rPr>
              <a:t>vertex</a:t>
            </a:r>
            <a:r>
              <a:rPr lang="zh-CN" altLang="en-US" sz="2800" b="1">
                <a:latin typeface="Times New Roman" panose="02020603050405020304" pitchFamily="18" charset="0"/>
                <a:ea typeface="隶书" panose="02010509060101010101" pitchFamily="49" charset="-122"/>
              </a:rPr>
              <a:t> </a:t>
            </a:r>
            <a:endParaRPr lang="zh-CN" altLang="en-US"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(numVertices==maxVertices)</a:t>
            </a:r>
            <a:r>
              <a:rPr lang="en-US" altLang="zh-CN" sz="2800" b="1">
                <a:latin typeface="Times New Roman" panose="02020603050405020304" pitchFamily="18" charset="0"/>
                <a:ea typeface="隶书" panose="02010509060101010101" pitchFamily="49" charset="-122"/>
              </a:rPr>
              <a:t> return false;</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solidFill>
                  <a:srgbClr val="FF0000"/>
                </a:solidFill>
                <a:latin typeface="Times New Roman" panose="02020603050405020304" pitchFamily="18" charset="0"/>
                <a:ea typeface="隶书" panose="02010509060101010101" pitchFamily="49" charset="-122"/>
              </a:rPr>
              <a:t>VerticesList[numVertices++]</a:t>
            </a:r>
            <a:r>
              <a:rPr lang="en-US" altLang="zh-CN" sz="2800" b="1">
                <a:solidFill>
                  <a:srgbClr val="FF0000"/>
                </a:solidFill>
                <a:latin typeface="Times New Roman" panose="02020603050405020304" pitchFamily="18" charset="0"/>
                <a:ea typeface="隶书" panose="02010509060101010101" pitchFamily="49" charset="-122"/>
              </a:rPr>
              <a:t> =</a:t>
            </a:r>
            <a:r>
              <a:rPr lang="en-US" altLang="zh-CN" sz="2800">
                <a:solidFill>
                  <a:srgbClr val="FF0000"/>
                </a:solidFill>
                <a:latin typeface="Times New Roman" panose="02020603050405020304" pitchFamily="18" charset="0"/>
                <a:ea typeface="隶书" panose="02010509060101010101" pitchFamily="49" charset="-122"/>
              </a:rPr>
              <a:t>vertex;</a:t>
            </a:r>
            <a:endParaRPr lang="en-US" altLang="zh-CN" sz="2800" b="1">
              <a:solidFill>
                <a:srgbClr val="FF0000"/>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true;</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27652"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插入顶点成员函数</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885C23D-8E5C-41E6-9353-237CA04B1B8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Rectangle 2"/>
          <p:cNvSpPr>
            <a:spLocks noGrp="1" noChangeArrowheads="1"/>
          </p:cNvSpPr>
          <p:nvPr>
            <p:ph type="body" idx="4294967295"/>
          </p:nvPr>
        </p:nvSpPr>
        <p:spPr>
          <a:xfrm>
            <a:off x="0" y="1063625"/>
            <a:ext cx="9144000" cy="5140325"/>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::r</a:t>
            </a:r>
            <a:r>
              <a:rPr lang="en-US" altLang="zh-CN" sz="2800"/>
              <a:t>emoveVertex</a:t>
            </a:r>
            <a:r>
              <a:rPr lang="en-US" altLang="zh-CN" sz="2800">
                <a:latin typeface="Times New Roman" panose="02020603050405020304" pitchFamily="18" charset="0"/>
                <a:ea typeface="隶书" panose="02010509060101010101" pitchFamily="49" charset="-122"/>
              </a:rPr>
              <a:t> (int v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hlinkClick r:id="" action="ppaction://hlinkshowjump?jump=nextslide"/>
              </a:rPr>
              <a:t>删除序号为</a:t>
            </a:r>
            <a:r>
              <a:rPr lang="en-US" altLang="zh-CN" sz="2800" b="1">
                <a:solidFill>
                  <a:schemeClr val="tx2"/>
                </a:solidFill>
                <a:latin typeface="Times New Roman" panose="02020603050405020304" pitchFamily="18" charset="0"/>
                <a:ea typeface="隶书" panose="02010509060101010101" pitchFamily="49" charset="-122"/>
                <a:hlinkClick r:id="" action="ppaction://hlinkshowjump?jump=nextslide"/>
              </a:rPr>
              <a:t>v</a:t>
            </a:r>
            <a:r>
              <a:rPr lang="zh-CN" altLang="en-US" sz="2800" b="1">
                <a:solidFill>
                  <a:schemeClr val="tx2"/>
                </a:solidFill>
                <a:latin typeface="Times New Roman" panose="02020603050405020304" pitchFamily="18" charset="0"/>
                <a:ea typeface="隶书" panose="02010509060101010101" pitchFamily="49" charset="-122"/>
                <a:hlinkClick r:id="" action="ppaction://hlinkshowjump?jump=nextslide"/>
              </a:rPr>
              <a:t>的</a:t>
            </a:r>
            <a:r>
              <a:rPr lang="zh-CN" altLang="en-US" sz="2800">
                <a:solidFill>
                  <a:schemeClr val="tx2"/>
                </a:solidFill>
                <a:latin typeface="Times New Roman" panose="02020603050405020304" pitchFamily="18" charset="0"/>
                <a:ea typeface="隶书" panose="02010509060101010101" pitchFamily="49" charset="-122"/>
                <a:hlinkClick r:id="" action="ppaction://hlinkshowjump?jump=nextslide"/>
              </a:rPr>
              <a:t>顶点 </a:t>
            </a:r>
            <a:r>
              <a:rPr lang="zh-CN" altLang="en-US" sz="2800" b="1">
                <a:solidFill>
                  <a:schemeClr val="tx2"/>
                </a:solidFill>
                <a:latin typeface="Times New Roman" panose="02020603050405020304" pitchFamily="18" charset="0"/>
                <a:ea typeface="隶书" panose="02010509060101010101" pitchFamily="49" charset="-122"/>
                <a:hlinkClick r:id="" action="ppaction://hlinkshowjump?jump=nextslide"/>
              </a:rPr>
              <a:t>及其相关联的边 </a:t>
            </a:r>
            <a:endParaRPr lang="zh-CN" altLang="en-US" sz="2800" b="1">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t>if (v &lt; 0 ||v &gt;= numVertices) {</a:t>
            </a:r>
            <a:endParaRPr lang="zh-CN" altLang="en-US" sz="2800"/>
          </a:p>
          <a:p>
            <a:pPr>
              <a:buFont typeface="Wingdings" panose="05000000000000000000" pitchFamily="2" charset="2"/>
              <a:buNone/>
            </a:pPr>
            <a:r>
              <a:rPr lang="en-US" altLang="zh-CN" sz="2800"/>
              <a:t>	</a:t>
            </a:r>
            <a:r>
              <a:rPr lang="zh-CN" altLang="en-US" sz="2800"/>
              <a:t>     </a:t>
            </a:r>
            <a:r>
              <a:rPr lang="en-US" altLang="zh-CN" sz="2800"/>
              <a:t>cout &lt;&lt; "</a:t>
            </a:r>
            <a:r>
              <a:rPr lang="zh-CN" altLang="en-US" sz="2800"/>
              <a:t>参数</a:t>
            </a:r>
            <a:r>
              <a:rPr lang="en-US" altLang="zh-CN" sz="2800"/>
              <a:t>v</a:t>
            </a:r>
            <a:r>
              <a:rPr lang="zh-CN" altLang="en-US" sz="2800"/>
              <a:t>越界出错</a:t>
            </a:r>
            <a:r>
              <a:rPr lang="en-US" altLang="zh-CN" sz="2800"/>
              <a:t>!" &lt;&lt; endl;return false;}</a:t>
            </a:r>
            <a:endParaRPr lang="en-US" altLang="zh-CN" sz="2800"/>
          </a:p>
          <a:p>
            <a:pPr>
              <a:buFont typeface="Wingdings" panose="05000000000000000000" pitchFamily="2" charset="2"/>
              <a:buNone/>
            </a:pPr>
            <a:r>
              <a:rPr lang="en-US" altLang="zh-CN" sz="2800"/>
              <a:t>	  if (numVertices==1)  return false;</a:t>
            </a:r>
            <a:endParaRPr lang="en-US" altLang="zh-CN" sz="2800"/>
          </a:p>
          <a:p>
            <a:pPr>
              <a:buFont typeface="Wingdings" panose="05000000000000000000" pitchFamily="2" charset="2"/>
              <a:buNone/>
            </a:pPr>
            <a:r>
              <a:rPr lang="en-US" altLang="zh-CN" sz="2800"/>
              <a:t>	  int i,j;</a:t>
            </a:r>
            <a:endParaRPr lang="zh-CN" altLang="en-US" sz="2800"/>
          </a:p>
          <a:p>
            <a:pPr>
              <a:buFont typeface="Wingdings" panose="05000000000000000000" pitchFamily="2" charset="2"/>
              <a:buNone/>
            </a:pPr>
            <a:r>
              <a:rPr lang="en-US" altLang="zh-CN" sz="2800"/>
              <a:t>     </a:t>
            </a:r>
            <a:r>
              <a:rPr lang="en-US" altLang="zh-CN" sz="2800">
                <a:latin typeface="Times New Roman" panose="02020603050405020304" pitchFamily="18" charset="0"/>
                <a:ea typeface="隶书" panose="02010509060101010101" pitchFamily="49" charset="-122"/>
              </a:rPr>
              <a:t>VerticesList[v]=VerticesList [numVertices-1];</a:t>
            </a:r>
            <a:endParaRPr lang="zh-CN" altLang="en-US" sz="2800"/>
          </a:p>
          <a:p>
            <a:pPr>
              <a:buFont typeface="Wingdings" panose="05000000000000000000" pitchFamily="2" charset="2"/>
              <a:buNone/>
            </a:pPr>
            <a:r>
              <a:rPr lang="en-US" altLang="zh-CN" sz="2800"/>
              <a:t>	</a:t>
            </a:r>
            <a:endParaRPr lang="en-US" altLang="zh-CN" sz="2800" b="1">
              <a:latin typeface="Times New Roman" panose="02020603050405020304" pitchFamily="18" charset="0"/>
              <a:ea typeface="隶书" panose="02010509060101010101" pitchFamily="49" charset="-122"/>
            </a:endParaRPr>
          </a:p>
        </p:txBody>
      </p:sp>
      <p:sp>
        <p:nvSpPr>
          <p:cNvPr id="28676"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删除顶点成员函数</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194C25A-6D77-4F18-B96C-0FD0D066FE5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Rectangle 2"/>
          <p:cNvSpPr>
            <a:spLocks noGrp="1" noChangeArrowheads="1"/>
          </p:cNvSpPr>
          <p:nvPr>
            <p:ph type="body" idx="4294967295"/>
          </p:nvPr>
        </p:nvSpPr>
        <p:spPr>
          <a:xfrm>
            <a:off x="227013" y="844550"/>
            <a:ext cx="8916987" cy="5797550"/>
          </a:xfrm>
        </p:spPr>
        <p:txBody>
          <a:bodyPr/>
          <a:lstStyle/>
          <a:p>
            <a:pPr>
              <a:buFont typeface="Wingdings" panose="05000000000000000000" pitchFamily="2" charset="2"/>
              <a:buNone/>
            </a:pPr>
            <a:r>
              <a:rPr lang="en-US" altLang="zh-CN" sz="2800"/>
              <a:t>for (i = 0; i &lt; numVertices; i ++)</a:t>
            </a:r>
            <a:endParaRPr lang="zh-CN" altLang="en-US" sz="2800"/>
          </a:p>
          <a:p>
            <a:pPr>
              <a:buFont typeface="Wingdings" panose="05000000000000000000" pitchFamily="2" charset="2"/>
              <a:buNone/>
            </a:pPr>
            <a:r>
              <a:rPr lang="en-US" altLang="zh-CN" sz="2800"/>
              <a:t>		Edge[i][v]=Edge[i][numVertices-1]; </a:t>
            </a:r>
            <a:endParaRPr lang="en-US" altLang="zh-CN" sz="2800"/>
          </a:p>
          <a:p>
            <a:pPr>
              <a:buFont typeface="Wingdings" panose="05000000000000000000" pitchFamily="2" charset="2"/>
              <a:buNone/>
            </a:pPr>
            <a:r>
              <a:rPr lang="en-US" altLang="zh-CN" sz="2800"/>
              <a:t> numVertices--;                         //</a:t>
            </a:r>
            <a:r>
              <a:rPr lang="zh-CN" altLang="en-US" sz="2800"/>
              <a:t>删除邻接矩阵的第</a:t>
            </a:r>
            <a:r>
              <a:rPr lang="en-US" altLang="zh-CN" sz="2800"/>
              <a:t>v</a:t>
            </a:r>
            <a:r>
              <a:rPr lang="zh-CN" altLang="en-US" sz="2800"/>
              <a:t>列</a:t>
            </a:r>
            <a:endParaRPr lang="zh-CN" altLang="en-US" sz="2800"/>
          </a:p>
          <a:p>
            <a:pPr>
              <a:buFont typeface="Wingdings" panose="05000000000000000000" pitchFamily="2" charset="2"/>
              <a:buNone/>
            </a:pPr>
            <a:r>
              <a:rPr lang="en-US" altLang="zh-CN" sz="2800"/>
              <a:t>for (j = 0;j&lt; numVertices;j++)</a:t>
            </a:r>
            <a:endParaRPr lang="zh-CN" altLang="en-US" sz="2800"/>
          </a:p>
          <a:p>
            <a:pPr>
              <a:buFont typeface="Wingdings" panose="05000000000000000000" pitchFamily="2" charset="2"/>
              <a:buNone/>
            </a:pPr>
            <a:r>
              <a:rPr lang="en-US" altLang="zh-CN" sz="2800"/>
              <a:t>		</a:t>
            </a:r>
            <a:r>
              <a:rPr lang="zh-CN" altLang="en-US" sz="2800"/>
              <a:t> </a:t>
            </a:r>
            <a:r>
              <a:rPr lang="en-US" altLang="zh-CN" sz="2800"/>
              <a:t>Edge[v][j]=Edge[numVertices][j]; </a:t>
            </a:r>
            <a:endParaRPr lang="en-US" altLang="zh-CN" sz="2800"/>
          </a:p>
          <a:p>
            <a:pPr>
              <a:buFont typeface="Wingdings" panose="05000000000000000000" pitchFamily="2" charset="2"/>
              <a:buNone/>
            </a:pPr>
            <a:r>
              <a:rPr lang="en-US" altLang="zh-CN" sz="2800"/>
              <a:t>                                               //</a:t>
            </a:r>
            <a:r>
              <a:rPr lang="zh-CN" altLang="en-US" sz="2800"/>
              <a:t>删除邻接矩阵的第</a:t>
            </a:r>
            <a:r>
              <a:rPr lang="en-US" altLang="zh-CN" sz="2800"/>
              <a:t>v</a:t>
            </a:r>
            <a:r>
              <a:rPr lang="zh-CN" altLang="en-US" sz="2800"/>
              <a:t>行</a:t>
            </a:r>
            <a:endParaRPr lang="zh-CN" altLang="en-US" sz="2800"/>
          </a:p>
          <a:p>
            <a:pPr>
              <a:buFont typeface="Wingdings" panose="05000000000000000000" pitchFamily="2" charset="2"/>
              <a:buNone/>
            </a:pPr>
            <a:r>
              <a:rPr lang="en-US" altLang="zh-CN" sz="2800"/>
              <a:t> return true;</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29700"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删除顶点成员函数</a:t>
            </a:r>
            <a:endParaRPr lang="zh-CN" sz="3600" b="1">
              <a:solidFill>
                <a:schemeClr val="tx2"/>
              </a:solidFill>
              <a:ea typeface="华文新魏" panose="02010800040101010101" pitchFamily="2" charset="-122"/>
            </a:endParaRPr>
          </a:p>
        </p:txBody>
      </p:sp>
      <p:sp>
        <p:nvSpPr>
          <p:cNvPr id="29701" name="AutoShape 29"/>
          <p:cNvSpPr/>
          <p:nvPr/>
        </p:nvSpPr>
        <p:spPr bwMode="auto">
          <a:xfrm>
            <a:off x="3608388" y="4406900"/>
            <a:ext cx="179387" cy="2016125"/>
          </a:xfrm>
          <a:prstGeom prst="leftBracket">
            <a:avLst>
              <a:gd name="adj" fmla="val 93658"/>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9702" name="AutoShape 30"/>
          <p:cNvSpPr/>
          <p:nvPr/>
        </p:nvSpPr>
        <p:spPr bwMode="auto">
          <a:xfrm>
            <a:off x="6200775" y="4370388"/>
            <a:ext cx="250825" cy="2016125"/>
          </a:xfrm>
          <a:prstGeom prst="rightBracket">
            <a:avLst>
              <a:gd name="adj" fmla="val 66983"/>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9703" name="Text Box 32"/>
          <p:cNvSpPr txBox="1">
            <a:spLocks noChangeArrowheads="1"/>
          </p:cNvSpPr>
          <p:nvPr/>
        </p:nvSpPr>
        <p:spPr bwMode="auto">
          <a:xfrm>
            <a:off x="1987550" y="4983163"/>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29704" name="Rectangle 36"/>
          <p:cNvSpPr>
            <a:spLocks noChangeArrowheads="1"/>
          </p:cNvSpPr>
          <p:nvPr/>
        </p:nvSpPr>
        <p:spPr bwMode="auto">
          <a:xfrm>
            <a:off x="3679825" y="39751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b="1">
                <a:ea typeface="黑体" panose="02010609060101010101" pitchFamily="2" charset="-122"/>
              </a:rPr>
              <a:t> v1 v2</a:t>
            </a:r>
            <a:r>
              <a:rPr lang="en-US" altLang="zh-CN" sz="2800" b="1" baseline="-6000">
                <a:ea typeface="黑体" panose="02010609060101010101" pitchFamily="2" charset="-122"/>
              </a:rPr>
              <a:t>  </a:t>
            </a:r>
            <a:r>
              <a:rPr lang="en-US" altLang="zh-CN" sz="2800" b="1">
                <a:ea typeface="黑体" panose="02010609060101010101" pitchFamily="2" charset="-122"/>
              </a:rPr>
              <a:t>v5  v4</a:t>
            </a:r>
            <a:endParaRPr lang="zh-CN" altLang="en-US" sz="2800" b="1">
              <a:ea typeface="黑体" panose="02010609060101010101" pitchFamily="2" charset="-122"/>
            </a:endParaRPr>
          </a:p>
        </p:txBody>
      </p:sp>
      <p:sp>
        <p:nvSpPr>
          <p:cNvPr id="29705" name="Rectangle 38"/>
          <p:cNvSpPr>
            <a:spLocks noChangeArrowheads="1"/>
          </p:cNvSpPr>
          <p:nvPr/>
        </p:nvSpPr>
        <p:spPr bwMode="auto">
          <a:xfrm>
            <a:off x="6524625" y="4441825"/>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800" b="1">
                <a:ea typeface="黑体" panose="02010609060101010101" pitchFamily="2" charset="-122"/>
              </a:rPr>
              <a:t>v1</a:t>
            </a:r>
            <a:endParaRPr lang="en-US" altLang="zh-CN" sz="2800" b="1">
              <a:ea typeface="黑体" panose="02010609060101010101" pitchFamily="2" charset="-122"/>
            </a:endParaRPr>
          </a:p>
          <a:p>
            <a:pPr algn="ctr"/>
            <a:r>
              <a:rPr lang="en-US" altLang="zh-CN" sz="2800" b="1">
                <a:ea typeface="黑体" panose="02010609060101010101" pitchFamily="2" charset="-122"/>
              </a:rPr>
              <a:t>v2</a:t>
            </a:r>
            <a:endParaRPr lang="en-US" altLang="zh-CN" sz="2800" b="1">
              <a:ea typeface="黑体" panose="02010609060101010101" pitchFamily="2" charset="-122"/>
            </a:endParaRPr>
          </a:p>
          <a:p>
            <a:pPr algn="ctr"/>
            <a:r>
              <a:rPr lang="en-US" altLang="zh-CN" sz="2800" b="1">
                <a:ea typeface="黑体" panose="02010609060101010101" pitchFamily="2" charset="-122"/>
              </a:rPr>
              <a:t>v5 </a:t>
            </a:r>
            <a:endParaRPr lang="en-US" altLang="zh-CN" sz="2800" b="1">
              <a:ea typeface="黑体" panose="02010609060101010101" pitchFamily="2" charset="-122"/>
            </a:endParaRPr>
          </a:p>
          <a:p>
            <a:pPr algn="ctr"/>
            <a:r>
              <a:rPr lang="en-US" altLang="zh-CN" sz="2800" b="1">
                <a:ea typeface="黑体" panose="02010609060101010101" pitchFamily="2" charset="-122"/>
              </a:rPr>
              <a:t>V4</a:t>
            </a:r>
            <a:endParaRPr lang="en-US" altLang="zh-CN" sz="2800" b="1">
              <a:ea typeface="黑体" panose="02010609060101010101" pitchFamily="2" charset="-122"/>
            </a:endParaRPr>
          </a:p>
          <a:p>
            <a:pPr algn="ctr"/>
            <a:endParaRPr lang="en-US" altLang="zh-CN" sz="2800" b="1">
              <a:ea typeface="黑体" panose="02010609060101010101" pitchFamily="2" charset="-122"/>
            </a:endParaRPr>
          </a:p>
        </p:txBody>
      </p:sp>
      <p:sp>
        <p:nvSpPr>
          <p:cNvPr id="29706" name="Rectangle 43"/>
          <p:cNvSpPr>
            <a:spLocks noChangeArrowheads="1"/>
          </p:cNvSpPr>
          <p:nvPr/>
        </p:nvSpPr>
        <p:spPr bwMode="auto">
          <a:xfrm>
            <a:off x="3824288" y="4406900"/>
            <a:ext cx="2447925" cy="201612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ea typeface="黑体" panose="02010609060101010101" pitchFamily="2" charset="-122"/>
              </a:rPr>
              <a:t>0   </a:t>
            </a:r>
            <a:r>
              <a:rPr lang="en-US" altLang="zh-CN" sz="2800">
                <a:solidFill>
                  <a:schemeClr val="hlink"/>
                </a:solidFill>
                <a:ea typeface="黑体" panose="02010609060101010101" pitchFamily="2" charset="-122"/>
              </a:rPr>
              <a:t>3</a:t>
            </a:r>
            <a:r>
              <a:rPr lang="en-US" altLang="zh-CN" sz="2800" baseline="-6000">
                <a:ea typeface="黑体" panose="02010609060101010101" pitchFamily="2" charset="-122"/>
              </a:rPr>
              <a:t>    </a:t>
            </a:r>
            <a:r>
              <a:rPr lang="en-US" altLang="zh-CN" sz="2800">
                <a:ea typeface="黑体" panose="02010609060101010101" pitchFamily="2" charset="-122"/>
              </a:rPr>
              <a:t>∞ </a:t>
            </a:r>
            <a:r>
              <a:rPr lang="en-US" altLang="zh-CN" sz="2800" baseline="-6000">
                <a:ea typeface="黑体" panose="02010609060101010101" pitchFamily="2" charset="-122"/>
              </a:rPr>
              <a:t>   </a:t>
            </a:r>
            <a:r>
              <a:rPr lang="en-US" altLang="zh-CN" sz="2800">
                <a:solidFill>
                  <a:schemeClr val="hlink"/>
                </a:solidFill>
                <a:ea typeface="黑体" panose="02010609060101010101" pitchFamily="2" charset="-122"/>
              </a:rPr>
              <a:t>2</a:t>
            </a:r>
            <a:r>
              <a:rPr lang="en-US" altLang="zh-CN" sz="2800">
                <a:ea typeface="黑体" panose="02010609060101010101" pitchFamily="2" charset="-122"/>
              </a:rPr>
              <a:t>   ∞ </a:t>
            </a:r>
            <a:endParaRPr lang="en-US" altLang="zh-CN" sz="2800">
              <a:ea typeface="黑体" panose="02010609060101010101" pitchFamily="2" charset="-122"/>
            </a:endParaRPr>
          </a:p>
          <a:p>
            <a:r>
              <a:rPr lang="en-US" altLang="zh-CN" sz="2800">
                <a:solidFill>
                  <a:schemeClr val="hlink"/>
                </a:solidFill>
                <a:ea typeface="黑体" panose="02010609060101010101" pitchFamily="2" charset="-122"/>
              </a:rPr>
              <a:t>3</a:t>
            </a:r>
            <a:r>
              <a:rPr lang="en-US" altLang="zh-CN" sz="2800">
                <a:ea typeface="黑体" panose="02010609060101010101" pitchFamily="2" charset="-122"/>
              </a:rPr>
              <a:t>   0</a:t>
            </a:r>
            <a:r>
              <a:rPr lang="en-US" altLang="zh-CN" sz="2800" baseline="-6000">
                <a:ea typeface="黑体" panose="02010609060101010101" pitchFamily="2" charset="-122"/>
              </a:rPr>
              <a:t>     </a:t>
            </a:r>
            <a:r>
              <a:rPr lang="en-US" altLang="zh-CN" sz="2800">
                <a:solidFill>
                  <a:schemeClr val="hlink"/>
                </a:solidFill>
                <a:ea typeface="黑体" panose="02010609060101010101" pitchFamily="2" charset="-122"/>
              </a:rPr>
              <a:t>7</a:t>
            </a:r>
            <a:r>
              <a:rPr lang="en-US" altLang="zh-CN" sz="2800">
                <a:solidFill>
                  <a:schemeClr val="accent1"/>
                </a:solidFill>
                <a:ea typeface="黑体" panose="02010609060101010101" pitchFamily="2" charset="-122"/>
              </a:rPr>
              <a:t> </a:t>
            </a:r>
            <a:r>
              <a:rPr lang="en-US" altLang="zh-CN" sz="2800">
                <a:ea typeface="黑体" panose="02010609060101010101" pitchFamily="2" charset="-122"/>
              </a:rPr>
              <a:t>  ∞   </a:t>
            </a:r>
            <a:r>
              <a:rPr lang="en-US" altLang="zh-CN" sz="2800">
                <a:solidFill>
                  <a:schemeClr val="hlink"/>
                </a:solidFill>
                <a:ea typeface="黑体" panose="02010609060101010101" pitchFamily="2" charset="-122"/>
              </a:rPr>
              <a:t>4</a:t>
            </a:r>
            <a:endParaRPr lang="en-US" altLang="zh-CN" sz="2800">
              <a:solidFill>
                <a:schemeClr val="hlink"/>
              </a:solidFill>
              <a:ea typeface="黑体" panose="02010609060101010101" pitchFamily="2" charset="-122"/>
            </a:endParaRPr>
          </a:p>
          <a:p>
            <a:r>
              <a:rPr lang="en-US" altLang="zh-CN" sz="2800">
                <a:ea typeface="黑体" panose="02010609060101010101" pitchFamily="2" charset="-122"/>
              </a:rPr>
              <a:t>∞ </a:t>
            </a:r>
            <a:r>
              <a:rPr lang="en-US" altLang="zh-CN" sz="2800" baseline="-6000">
                <a:ea typeface="黑体" panose="02010609060101010101" pitchFamily="2" charset="-122"/>
              </a:rPr>
              <a:t> </a:t>
            </a:r>
            <a:r>
              <a:rPr lang="en-US" altLang="zh-CN" sz="2800">
                <a:solidFill>
                  <a:schemeClr val="hlink"/>
                </a:solidFill>
                <a:ea typeface="黑体" panose="02010609060101010101" pitchFamily="2" charset="-122"/>
              </a:rPr>
              <a:t>7</a:t>
            </a:r>
            <a:r>
              <a:rPr lang="en-US" altLang="zh-CN" sz="2800">
                <a:solidFill>
                  <a:schemeClr val="accent1"/>
                </a:solidFill>
                <a:ea typeface="黑体" panose="02010609060101010101" pitchFamily="2" charset="-122"/>
              </a:rPr>
              <a:t>  </a:t>
            </a:r>
            <a:r>
              <a:rPr lang="en-US" altLang="zh-CN" sz="2800">
                <a:ea typeface="黑体" panose="02010609060101010101" pitchFamily="2" charset="-122"/>
              </a:rPr>
              <a:t> 0    </a:t>
            </a:r>
            <a:r>
              <a:rPr lang="en-US" altLang="zh-CN" sz="2800">
                <a:solidFill>
                  <a:schemeClr val="hlink"/>
                </a:solidFill>
                <a:ea typeface="黑体" panose="02010609060101010101" pitchFamily="2" charset="-122"/>
              </a:rPr>
              <a:t>6    8</a:t>
            </a:r>
            <a:endParaRPr lang="en-US" altLang="zh-CN" sz="2800">
              <a:solidFill>
                <a:schemeClr val="hlink"/>
              </a:solidFill>
              <a:ea typeface="黑体" panose="02010609060101010101" pitchFamily="2" charset="-122"/>
            </a:endParaRPr>
          </a:p>
          <a:p>
            <a:r>
              <a:rPr lang="en-US" altLang="zh-CN" sz="2800">
                <a:solidFill>
                  <a:schemeClr val="hlink"/>
                </a:solidFill>
                <a:ea typeface="黑体" panose="02010609060101010101" pitchFamily="2" charset="-122"/>
              </a:rPr>
              <a:t>2 </a:t>
            </a:r>
            <a:r>
              <a:rPr lang="en-US" altLang="zh-CN" sz="2800">
                <a:ea typeface="黑体" panose="02010609060101010101" pitchFamily="2" charset="-122"/>
              </a:rPr>
              <a:t>  ∞  </a:t>
            </a:r>
            <a:r>
              <a:rPr lang="en-US" altLang="zh-CN" sz="2800">
                <a:solidFill>
                  <a:schemeClr val="hlink"/>
                </a:solidFill>
                <a:ea typeface="黑体" panose="02010609060101010101" pitchFamily="2" charset="-122"/>
              </a:rPr>
              <a:t>6</a:t>
            </a:r>
            <a:r>
              <a:rPr lang="en-US" altLang="zh-CN" sz="2800">
                <a:ea typeface="黑体" panose="02010609060101010101" pitchFamily="2" charset="-122"/>
              </a:rPr>
              <a:t>    0    </a:t>
            </a:r>
            <a:r>
              <a:rPr lang="en-US" altLang="zh-CN" sz="2800">
                <a:solidFill>
                  <a:schemeClr val="hlink"/>
                </a:solidFill>
                <a:ea typeface="黑体" panose="02010609060101010101" pitchFamily="2" charset="-122"/>
              </a:rPr>
              <a:t>5</a:t>
            </a:r>
            <a:endParaRPr lang="en-US" altLang="zh-CN" sz="2800">
              <a:solidFill>
                <a:schemeClr val="hlink"/>
              </a:solidFill>
              <a:ea typeface="黑体" panose="02010609060101010101" pitchFamily="2" charset="-122"/>
            </a:endParaRPr>
          </a:p>
          <a:p>
            <a:r>
              <a:rPr lang="en-US" altLang="zh-CN" sz="2800">
                <a:ea typeface="黑体" panose="02010609060101010101" pitchFamily="2" charset="-122"/>
              </a:rPr>
              <a:t>∞  </a:t>
            </a:r>
            <a:r>
              <a:rPr lang="en-US" altLang="zh-CN" sz="2800">
                <a:solidFill>
                  <a:schemeClr val="hlink"/>
                </a:solidFill>
                <a:ea typeface="黑体" panose="02010609060101010101" pitchFamily="2" charset="-122"/>
              </a:rPr>
              <a:t>4   8</a:t>
            </a:r>
            <a:r>
              <a:rPr lang="en-US" altLang="zh-CN" sz="2800">
                <a:ea typeface="黑体" panose="02010609060101010101" pitchFamily="2" charset="-122"/>
              </a:rPr>
              <a:t>    </a:t>
            </a:r>
            <a:r>
              <a:rPr lang="en-US" altLang="zh-CN" sz="2800">
                <a:solidFill>
                  <a:schemeClr val="hlink"/>
                </a:solidFill>
                <a:ea typeface="黑体" panose="02010609060101010101" pitchFamily="2" charset="-122"/>
              </a:rPr>
              <a:t>5</a:t>
            </a:r>
            <a:r>
              <a:rPr lang="en-US" altLang="zh-CN" sz="2800">
                <a:ea typeface="黑体" panose="02010609060101010101" pitchFamily="2" charset="-122"/>
              </a:rPr>
              <a:t>    0</a:t>
            </a:r>
            <a:endParaRPr lang="en-US" altLang="zh-CN" sz="2800">
              <a:ea typeface="黑体" panose="02010609060101010101" pitchFamily="2" charset="-122"/>
            </a:endParaRPr>
          </a:p>
        </p:txBody>
      </p:sp>
      <p:sp>
        <p:nvSpPr>
          <p:cNvPr id="29707" name="TextBox 12"/>
          <p:cNvSpPr txBox="1">
            <a:spLocks noChangeArrowheads="1"/>
          </p:cNvSpPr>
          <p:nvPr/>
        </p:nvSpPr>
        <p:spPr bwMode="auto">
          <a:xfrm>
            <a:off x="4645025" y="4341813"/>
            <a:ext cx="474663" cy="2246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a:ea typeface="黑体" panose="02010609060101010101" pitchFamily="2" charset="-122"/>
              </a:rPr>
              <a:t>∞</a:t>
            </a:r>
            <a:endParaRPr lang="en-US" altLang="zh-CN" sz="2800">
              <a:ea typeface="黑体" panose="02010609060101010101" pitchFamily="2" charset="-122"/>
            </a:endParaRPr>
          </a:p>
          <a:p>
            <a:pPr eaLnBrk="1" hangingPunct="1"/>
            <a:r>
              <a:rPr lang="en-US" altLang="zh-CN" sz="2800">
                <a:ea typeface="黑体" panose="02010609060101010101" pitchFamily="2" charset="-122"/>
              </a:rPr>
              <a:t>4</a:t>
            </a:r>
            <a:endParaRPr lang="en-US" altLang="zh-CN" sz="2800">
              <a:ea typeface="黑体" panose="02010609060101010101" pitchFamily="2" charset="-122"/>
            </a:endParaRPr>
          </a:p>
          <a:p>
            <a:pPr eaLnBrk="1" hangingPunct="1"/>
            <a:r>
              <a:rPr lang="en-US" altLang="zh-CN" sz="2800">
                <a:ea typeface="黑体" panose="02010609060101010101" pitchFamily="2" charset="-122"/>
              </a:rPr>
              <a:t>8</a:t>
            </a:r>
            <a:endParaRPr lang="en-US" altLang="zh-CN" sz="2800">
              <a:ea typeface="黑体" panose="02010609060101010101" pitchFamily="2" charset="-122"/>
            </a:endParaRPr>
          </a:p>
          <a:p>
            <a:pPr eaLnBrk="1" hangingPunct="1"/>
            <a:r>
              <a:rPr lang="en-US" altLang="zh-CN" sz="2800">
                <a:ea typeface="黑体" panose="02010609060101010101" pitchFamily="2" charset="-122"/>
              </a:rPr>
              <a:t>5</a:t>
            </a:r>
            <a:endParaRPr lang="en-US" altLang="zh-CN" sz="2800">
              <a:ea typeface="黑体" panose="02010609060101010101" pitchFamily="2" charset="-122"/>
            </a:endParaRPr>
          </a:p>
          <a:p>
            <a:pPr eaLnBrk="1" hangingPunct="1"/>
            <a:r>
              <a:rPr lang="en-US" altLang="zh-CN" sz="2800">
                <a:ea typeface="黑体" panose="02010609060101010101" pitchFamily="2" charset="-122"/>
              </a:rPr>
              <a:t>0</a:t>
            </a:r>
            <a:endParaRPr lang="zh-CN" altLang="en-US" sz="2800"/>
          </a:p>
        </p:txBody>
      </p:sp>
      <p:sp>
        <p:nvSpPr>
          <p:cNvPr id="34828" name="TextBox 13"/>
          <p:cNvSpPr txBox="1">
            <a:spLocks noChangeArrowheads="1"/>
          </p:cNvSpPr>
          <p:nvPr/>
        </p:nvSpPr>
        <p:spPr bwMode="auto">
          <a:xfrm>
            <a:off x="5630863" y="4341813"/>
            <a:ext cx="474662" cy="2246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endParaRPr lang="en-US" altLang="zh-CN" sz="2800"/>
          </a:p>
          <a:p>
            <a:pPr eaLnBrk="1" hangingPunct="1"/>
            <a:endParaRPr lang="en-US" altLang="zh-CN" sz="2800"/>
          </a:p>
          <a:p>
            <a:pPr eaLnBrk="1" hangingPunct="1"/>
            <a:endParaRPr lang="en-US" altLang="zh-CN" sz="2800"/>
          </a:p>
          <a:p>
            <a:pPr eaLnBrk="1" hangingPunct="1"/>
            <a:endParaRPr lang="en-US" altLang="zh-CN" sz="2800"/>
          </a:p>
          <a:p>
            <a:pPr eaLnBrk="1" hangingPunct="1"/>
            <a:endParaRPr lang="zh-CN" altLang="en-US" sz="2800"/>
          </a:p>
        </p:txBody>
      </p:sp>
      <p:sp>
        <p:nvSpPr>
          <p:cNvPr id="34829" name="TextBox 14"/>
          <p:cNvSpPr txBox="1">
            <a:spLocks noChangeArrowheads="1"/>
          </p:cNvSpPr>
          <p:nvPr/>
        </p:nvSpPr>
        <p:spPr bwMode="auto">
          <a:xfrm>
            <a:off x="3841750" y="5181600"/>
            <a:ext cx="1787525" cy="523875"/>
          </a:xfrm>
          <a:prstGeom prst="rect">
            <a:avLst/>
          </a:prstGeom>
          <a:solidFill>
            <a:srgbClr val="FF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a:ea typeface="黑体" panose="02010609060101010101" pitchFamily="2" charset="-122"/>
              </a:rPr>
              <a:t>∞  </a:t>
            </a:r>
            <a:r>
              <a:rPr lang="en-US" altLang="zh-CN" sz="2800">
                <a:solidFill>
                  <a:schemeClr val="hlink"/>
                </a:solidFill>
                <a:ea typeface="黑体" panose="02010609060101010101" pitchFamily="2" charset="-122"/>
              </a:rPr>
              <a:t>4   0</a:t>
            </a:r>
            <a:r>
              <a:rPr lang="en-US" altLang="zh-CN" sz="2800">
                <a:ea typeface="黑体" panose="02010609060101010101" pitchFamily="2" charset="-122"/>
              </a:rPr>
              <a:t>    </a:t>
            </a:r>
            <a:r>
              <a:rPr lang="en-US" altLang="zh-CN" sz="2800">
                <a:solidFill>
                  <a:schemeClr val="hlink"/>
                </a:solidFill>
                <a:ea typeface="黑体" panose="02010609060101010101" pitchFamily="2" charset="-122"/>
              </a:rPr>
              <a:t>5</a:t>
            </a:r>
            <a:endParaRPr lang="zh-CN" altLang="en-US" sz="2800"/>
          </a:p>
        </p:txBody>
      </p:sp>
      <p:sp>
        <p:nvSpPr>
          <p:cNvPr id="34830" name="TextBox 15"/>
          <p:cNvSpPr txBox="1">
            <a:spLocks noChangeArrowheads="1"/>
          </p:cNvSpPr>
          <p:nvPr/>
        </p:nvSpPr>
        <p:spPr bwMode="auto">
          <a:xfrm>
            <a:off x="3841750" y="6094413"/>
            <a:ext cx="1787525" cy="395287"/>
          </a:xfrm>
          <a:prstGeom prst="rect">
            <a:avLst/>
          </a:prstGeom>
          <a:solidFill>
            <a:srgbClr val="FF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a:ea typeface="黑体" panose="02010609060101010101" pitchFamily="2" charset="-122"/>
              </a:rPr>
              <a:t>                   </a:t>
            </a:r>
            <a:endParaRPr lang="zh-CN" altLang="en-US" sz="2800"/>
          </a:p>
        </p:txBody>
      </p:sp>
      <p:sp>
        <p:nvSpPr>
          <p:cNvPr id="2" name="TextBox 1"/>
          <p:cNvSpPr txBox="1"/>
          <p:nvPr/>
        </p:nvSpPr>
        <p:spPr>
          <a:xfrm>
            <a:off x="279400" y="2474913"/>
            <a:ext cx="6702425" cy="708025"/>
          </a:xfrm>
          <a:prstGeom prst="rect">
            <a:avLst/>
          </a:prstGeom>
          <a:noFill/>
        </p:spPr>
        <p:txBody>
          <a:bodyPr>
            <a:spAutoFit/>
          </a:bodyPr>
          <a:lstStyle/>
          <a:p>
            <a:pPr>
              <a:defRPr/>
            </a:pPr>
            <a:r>
              <a:rPr lang="zh-CN" altLang="en-US" b="1" dirty="0">
                <a:solidFill>
                  <a:srgbClr val="FF0000"/>
                </a:solidFill>
                <a:effectLst>
                  <a:outerShdw blurRad="38100" dist="38100" dir="2700000" algn="tl">
                    <a:srgbClr val="000000">
                      <a:alpha val="43137"/>
                    </a:srgbClr>
                  </a:outerShdw>
                </a:effectLst>
              </a:rPr>
              <a:t>自己写，删除第</a:t>
            </a:r>
            <a:r>
              <a:rPr lang="en-US" altLang="zh-CN" b="1" dirty="0">
                <a:solidFill>
                  <a:srgbClr val="FF0000"/>
                </a:solidFill>
                <a:effectLst>
                  <a:outerShdw blurRad="38100" dist="38100" dir="2700000" algn="tl">
                    <a:srgbClr val="000000">
                      <a:alpha val="43137"/>
                    </a:srgbClr>
                  </a:outerShdw>
                </a:effectLst>
              </a:rPr>
              <a:t>v</a:t>
            </a:r>
            <a:r>
              <a:rPr lang="zh-CN" altLang="en-US" b="1" dirty="0">
                <a:solidFill>
                  <a:srgbClr val="FF0000"/>
                </a:solidFill>
                <a:effectLst>
                  <a:outerShdw blurRad="38100" dist="38100" dir="2700000" algn="tl">
                    <a:srgbClr val="000000">
                      <a:alpha val="43137"/>
                    </a:srgbClr>
                  </a:outerShdw>
                </a:effectLst>
              </a:rPr>
              <a:t>行</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819">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8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48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4819">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nimBg="1" autoUpdateAnimBg="0"/>
      <p:bldP spid="34829" grpId="0" animBg="1" autoUpdateAnimBg="0"/>
      <p:bldP spid="34830" grpId="0" animBg="1" autoUpdateAnimBg="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9FCA34E-1337-4E13-80DE-633598E76E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5843" name="Rectangle 2"/>
          <p:cNvSpPr>
            <a:spLocks noGrp="1" noChangeArrowheads="1"/>
          </p:cNvSpPr>
          <p:nvPr>
            <p:ph type="body" idx="4294967295"/>
          </p:nvPr>
        </p:nvSpPr>
        <p:spPr>
          <a:xfrm>
            <a:off x="227013" y="808038"/>
            <a:ext cx="8916987" cy="5176837"/>
          </a:xfrm>
        </p:spPr>
        <p:txBody>
          <a:bodyPr/>
          <a:lstStyle/>
          <a:p>
            <a:pPr eaLnBrk="1" hangingPunct="1">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::insertEdge</a:t>
            </a:r>
            <a:r>
              <a:rPr lang="en-US" altLang="zh-CN" sz="2800">
                <a:latin typeface="Times New Roman" panose="02020603050405020304" pitchFamily="18" charset="0"/>
                <a:ea typeface="隶书" panose="02010509060101010101" pitchFamily="49" charset="-122"/>
              </a:rPr>
              <a:t> (int v1,int v2,E cost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插入一条起始顶点为</a:t>
            </a:r>
            <a:r>
              <a:rPr lang="en-US" altLang="zh-CN" sz="2800" b="1">
                <a:solidFill>
                  <a:schemeClr val="tx2"/>
                </a:solidFill>
                <a:latin typeface="Times New Roman" panose="02020603050405020304" pitchFamily="18" charset="0"/>
                <a:ea typeface="隶书" panose="02010509060101010101" pitchFamily="49" charset="-122"/>
              </a:rPr>
              <a:t>v1</a:t>
            </a:r>
            <a:r>
              <a:rPr lang="zh-CN" altLang="en-US" sz="2800" b="1">
                <a:solidFill>
                  <a:schemeClr val="tx2"/>
                </a:solidFill>
                <a:latin typeface="Times New Roman" panose="02020603050405020304" pitchFamily="18" charset="0"/>
                <a:ea typeface="隶书" panose="02010509060101010101" pitchFamily="49" charset="-122"/>
              </a:rPr>
              <a:t>、终止顶点为 </a:t>
            </a:r>
            <a:r>
              <a:rPr lang="en-US" altLang="zh-CN" sz="2800" b="1">
                <a:solidFill>
                  <a:schemeClr val="tx2"/>
                </a:solidFill>
                <a:latin typeface="Times New Roman" panose="02020603050405020304" pitchFamily="18" charset="0"/>
                <a:ea typeface="隶书" panose="02010509060101010101" pitchFamily="49" charset="-122"/>
              </a:rPr>
              <a:t>v2</a:t>
            </a:r>
            <a:r>
              <a:rPr lang="zh-CN" altLang="en-US" sz="2800" b="1">
                <a:solidFill>
                  <a:schemeClr val="tx2"/>
                </a:solidFill>
                <a:latin typeface="Times New Roman" panose="02020603050405020304" pitchFamily="18" charset="0"/>
                <a:ea typeface="隶书" panose="02010509060101010101" pitchFamily="49" charset="-122"/>
              </a:rPr>
              <a:t>的边 </a:t>
            </a:r>
            <a:endParaRPr lang="zh-CN" altLang="en-US" sz="2800" b="1">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t>	if(v1 &lt; 0 || v1 &gt; =numVertices </a:t>
            </a:r>
            <a:endParaRPr lang="en-US" altLang="zh-CN" sz="2800"/>
          </a:p>
          <a:p>
            <a:pPr>
              <a:buFont typeface="Wingdings" panose="05000000000000000000" pitchFamily="2" charset="2"/>
              <a:buNone/>
            </a:pPr>
            <a:r>
              <a:rPr lang="en-US" altLang="zh-CN" sz="2800"/>
              <a:t>                                       || v2 &lt; 0 || v2 &gt;= numVertices)</a:t>
            </a:r>
            <a:endParaRPr lang="zh-CN" altLang="en-US" sz="2800"/>
          </a:p>
          <a:p>
            <a:pPr>
              <a:buFont typeface="Wingdings" panose="05000000000000000000" pitchFamily="2" charset="2"/>
              <a:buNone/>
            </a:pPr>
            <a:r>
              <a:rPr lang="en-US" altLang="zh-CN" sz="2800"/>
              <a:t>	{cout &lt;&lt; "</a:t>
            </a:r>
            <a:r>
              <a:rPr lang="zh-CN" altLang="en-US" sz="2800"/>
              <a:t>参数</a:t>
            </a:r>
            <a:r>
              <a:rPr lang="en-US" altLang="zh-CN" sz="2800"/>
              <a:t>v1</a:t>
            </a:r>
            <a:r>
              <a:rPr lang="zh-CN" altLang="en-US" sz="2800"/>
              <a:t>或</a:t>
            </a:r>
            <a:r>
              <a:rPr lang="en-US" altLang="zh-CN" sz="2800"/>
              <a:t>v2</a:t>
            </a:r>
            <a:r>
              <a:rPr lang="zh-CN" altLang="en-US" sz="2800"/>
              <a:t>越界出错</a:t>
            </a:r>
            <a:r>
              <a:rPr lang="en-US" altLang="zh-CN" sz="2800"/>
              <a:t>!" &lt;&lt; endl;return false;}</a:t>
            </a:r>
            <a:endParaRPr lang="zh-CN" altLang="en-US" sz="2800"/>
          </a:p>
          <a:p>
            <a:pPr>
              <a:buFont typeface="Wingdings" panose="05000000000000000000" pitchFamily="2" charset="2"/>
              <a:buNone/>
            </a:pPr>
            <a:r>
              <a:rPr lang="en-US" altLang="zh-CN" sz="2800"/>
              <a:t>		  //</a:t>
            </a:r>
            <a:r>
              <a:rPr lang="zh-CN" altLang="en-US" sz="2800"/>
              <a:t>插入边</a:t>
            </a:r>
            <a:endParaRPr lang="en-US" altLang="zh-CN" sz="2800"/>
          </a:p>
          <a:p>
            <a:pPr>
              <a:buFont typeface="Wingdings" panose="05000000000000000000" pitchFamily="2" charset="2"/>
              <a:buNone/>
            </a:pPr>
            <a:r>
              <a:rPr lang="en-US" altLang="zh-CN" sz="2800"/>
              <a:t>          </a:t>
            </a:r>
            <a:r>
              <a:rPr lang="zh-CN" altLang="en-US" sz="2800"/>
              <a:t>自己写</a:t>
            </a:r>
            <a:r>
              <a:rPr lang="en-US" altLang="zh-CN" sz="2800"/>
              <a:t>	      </a:t>
            </a:r>
            <a:endParaRPr lang="en-US" altLang="zh-CN" sz="2800"/>
          </a:p>
          <a:p>
            <a:pPr>
              <a:buFont typeface="Wingdings" panose="05000000000000000000" pitchFamily="2" charset="2"/>
              <a:buNone/>
            </a:pPr>
            <a:r>
              <a:rPr lang="en-US" altLang="zh-CN" sz="2800"/>
              <a:t>   numEdges++;	                             //</a:t>
            </a:r>
            <a:r>
              <a:rPr lang="zh-CN" altLang="en-US" sz="2800"/>
              <a:t>边的个数加</a:t>
            </a:r>
            <a:r>
              <a:rPr lang="en-US" altLang="zh-CN" sz="2800"/>
              <a:t>1</a:t>
            </a:r>
            <a:endParaRPr lang="zh-CN" altLang="en-US" sz="2800"/>
          </a:p>
          <a:p>
            <a:pPr>
              <a:buFont typeface="Wingdings" panose="05000000000000000000" pitchFamily="2" charset="2"/>
              <a:buNone/>
            </a:pPr>
            <a:r>
              <a:rPr lang="en-US" altLang="zh-CN" sz="2800"/>
              <a:t>   return true;</a:t>
            </a:r>
            <a:endParaRPr lang="en-US" altLang="zh-CN" sz="2800"/>
          </a:p>
          <a:p>
            <a:pPr>
              <a:buFont typeface="Wingdings" panose="05000000000000000000" pitchFamily="2" charset="2"/>
              <a:buNone/>
            </a:pPr>
            <a:r>
              <a:rPr lang="en-US" altLang="zh-CN" sz="2800"/>
              <a:t>}</a:t>
            </a:r>
            <a:endParaRPr lang="zh-CN" altLang="en-US" sz="2800"/>
          </a:p>
        </p:txBody>
      </p:sp>
      <p:sp>
        <p:nvSpPr>
          <p:cNvPr id="30724"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插入边成员函数</a:t>
            </a:r>
            <a:endParaRPr lang="zh-CN" sz="3600" b="1">
              <a:solidFill>
                <a:schemeClr val="tx2"/>
              </a:solidFill>
              <a:ea typeface="华文新魏" panose="02010800040101010101" pitchFamily="2" charset="-122"/>
            </a:endParaRPr>
          </a:p>
        </p:txBody>
      </p:sp>
      <p:sp>
        <p:nvSpPr>
          <p:cNvPr id="2" name="矩形 1"/>
          <p:cNvSpPr>
            <a:spLocks noChangeArrowheads="1"/>
          </p:cNvSpPr>
          <p:nvPr/>
        </p:nvSpPr>
        <p:spPr bwMode="auto">
          <a:xfrm>
            <a:off x="534988" y="4292600"/>
            <a:ext cx="8264525" cy="5857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FF0000"/>
                </a:solidFill>
              </a:rPr>
              <a:t>Edge[v1][v2] = </a:t>
            </a:r>
            <a:r>
              <a:rPr lang="en-US" altLang="zh-CN" sz="3200" b="1">
                <a:solidFill>
                  <a:srgbClr val="FF0000"/>
                </a:solidFill>
                <a:ea typeface="隶书" panose="02010509060101010101" pitchFamily="49" charset="-122"/>
              </a:rPr>
              <a:t>cost</a:t>
            </a:r>
            <a:r>
              <a:rPr lang="en-US" altLang="zh-CN" sz="3200" b="1">
                <a:solidFill>
                  <a:srgbClr val="FF0000"/>
                </a:solidFill>
              </a:rPr>
              <a:t>; Edge[v2][v1] = </a:t>
            </a:r>
            <a:r>
              <a:rPr lang="en-US" altLang="zh-CN" sz="3200" b="1">
                <a:solidFill>
                  <a:srgbClr val="FF0000"/>
                </a:solidFill>
                <a:ea typeface="隶书" panose="02010509060101010101" pitchFamily="49" charset="-122"/>
              </a:rPr>
              <a:t>cost</a:t>
            </a:r>
            <a:r>
              <a:rPr lang="en-US" altLang="zh-CN" sz="3200" b="1">
                <a:solidFill>
                  <a:srgbClr val="FF0000"/>
                </a:solidFill>
              </a:rPr>
              <a:t>;</a:t>
            </a:r>
            <a:endParaRPr lang="zh-CN" altLang="en-US" sz="3200" b="1">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759FBCE-5A08-4F9D-ABB1-589E4F08565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6867" name="Rectangle 2"/>
          <p:cNvSpPr>
            <a:spLocks noGrp="1" noChangeArrowheads="1"/>
          </p:cNvSpPr>
          <p:nvPr>
            <p:ph type="body" idx="4294967295"/>
          </p:nvPr>
        </p:nvSpPr>
        <p:spPr>
          <a:xfrm>
            <a:off x="0" y="800100"/>
            <a:ext cx="9144000" cy="5330825"/>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Graphmtx</a:t>
            </a:r>
            <a:r>
              <a:rPr lang="en-US" altLang="zh-CN" sz="2800" b="1">
                <a:latin typeface="Times New Roman" panose="02020603050405020304" pitchFamily="18" charset="0"/>
                <a:ea typeface="隶书" panose="02010509060101010101" pitchFamily="49" charset="-122"/>
              </a:rPr>
              <a:t>::r</a:t>
            </a:r>
            <a:r>
              <a:rPr lang="en-US" altLang="zh-CN" sz="2800"/>
              <a:t>emoveEdge</a:t>
            </a:r>
            <a:r>
              <a:rPr lang="en-US" altLang="zh-CN" sz="2800">
                <a:latin typeface="Times New Roman" panose="02020603050405020304" pitchFamily="18" charset="0"/>
                <a:ea typeface="隶书" panose="02010509060101010101" pitchFamily="49" charset="-122"/>
              </a:rPr>
              <a:t> (int v1,int v2 )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删除顶点</a:t>
            </a:r>
            <a:r>
              <a:rPr lang="en-US" altLang="zh-CN" sz="2800" b="1">
                <a:solidFill>
                  <a:schemeClr val="tx2"/>
                </a:solidFill>
                <a:latin typeface="Times New Roman" panose="02020603050405020304" pitchFamily="18" charset="0"/>
                <a:ea typeface="隶书" panose="02010509060101010101" pitchFamily="49" charset="-122"/>
              </a:rPr>
              <a:t>v1</a:t>
            </a:r>
            <a:r>
              <a:rPr lang="zh-CN" altLang="en-US" sz="2800" b="1">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v2</a:t>
            </a:r>
            <a:r>
              <a:rPr lang="zh-CN" altLang="en-US" sz="2800" b="1">
                <a:solidFill>
                  <a:schemeClr val="tx2"/>
                </a:solidFill>
                <a:latin typeface="Times New Roman" panose="02020603050405020304" pitchFamily="18" charset="0"/>
                <a:ea typeface="隶书" panose="02010509060101010101" pitchFamily="49" charset="-122"/>
              </a:rPr>
              <a:t>之间的边 </a:t>
            </a:r>
            <a:endParaRPr lang="zh-CN" altLang="en-US" sz="2800" b="1">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t>	if(v1 &lt; 0 || v1 &gt; =numVertices </a:t>
            </a:r>
            <a:endParaRPr lang="en-US" altLang="zh-CN" sz="2800"/>
          </a:p>
          <a:p>
            <a:pPr>
              <a:buFont typeface="Wingdings" panose="05000000000000000000" pitchFamily="2" charset="2"/>
              <a:buNone/>
            </a:pPr>
            <a:r>
              <a:rPr lang="en-US" altLang="zh-CN" sz="2800"/>
              <a:t>                                       || v2 &lt; 0 || v2 &gt;= numVertices)</a:t>
            </a:r>
            <a:endParaRPr lang="zh-CN" altLang="en-US" sz="2800"/>
          </a:p>
          <a:p>
            <a:pPr>
              <a:buFont typeface="Wingdings" panose="05000000000000000000" pitchFamily="2" charset="2"/>
              <a:buNone/>
            </a:pPr>
            <a:r>
              <a:rPr lang="en-US" altLang="zh-CN" sz="2800"/>
              <a:t>	{cout &lt;&lt; "</a:t>
            </a:r>
            <a:r>
              <a:rPr lang="zh-CN" altLang="en-US" sz="2800"/>
              <a:t>参数</a:t>
            </a:r>
            <a:r>
              <a:rPr lang="en-US" altLang="zh-CN" sz="2800"/>
              <a:t>v1</a:t>
            </a:r>
            <a:r>
              <a:rPr lang="zh-CN" altLang="en-US" sz="2800"/>
              <a:t>或</a:t>
            </a:r>
            <a:r>
              <a:rPr lang="en-US" altLang="zh-CN" sz="2800"/>
              <a:t>v2</a:t>
            </a:r>
            <a:r>
              <a:rPr lang="zh-CN" altLang="en-US" sz="2800"/>
              <a:t>越界出错</a:t>
            </a:r>
            <a:r>
              <a:rPr lang="en-US" altLang="zh-CN" sz="2800"/>
              <a:t>!" &lt;&lt; endl;return false;}</a:t>
            </a:r>
            <a:endParaRPr lang="zh-CN" altLang="en-US" sz="2800"/>
          </a:p>
          <a:p>
            <a:pPr>
              <a:buFont typeface="Wingdings" panose="05000000000000000000" pitchFamily="2" charset="2"/>
              <a:buNone/>
            </a:pPr>
            <a:r>
              <a:rPr lang="en-US" altLang="zh-CN" sz="2800"/>
              <a:t>	if(Edge[v1][v2] == </a:t>
            </a:r>
            <a:r>
              <a:rPr lang="en-US" altLang="zh-CN" sz="2800">
                <a:latin typeface="Times New Roman" panose="02020603050405020304" pitchFamily="18" charset="0"/>
                <a:ea typeface="隶书" panose="02010509060101010101" pitchFamily="49" charset="-122"/>
              </a:rPr>
              <a:t>maxWeight</a:t>
            </a:r>
            <a:r>
              <a:rPr lang="en-US" altLang="zh-CN" sz="2800"/>
              <a:t> || v1 == v2)</a:t>
            </a:r>
            <a:endParaRPr lang="zh-CN" altLang="en-US" sz="2800"/>
          </a:p>
          <a:p>
            <a:pPr>
              <a:buFont typeface="Wingdings" panose="05000000000000000000" pitchFamily="2" charset="2"/>
              <a:buNone/>
            </a:pPr>
            <a:r>
              <a:rPr lang="en-US" altLang="zh-CN" sz="2800"/>
              <a:t>	{cout &lt;&lt; "</a:t>
            </a:r>
            <a:r>
              <a:rPr lang="zh-CN" altLang="en-US" sz="2800"/>
              <a:t>该边不存在</a:t>
            </a:r>
            <a:r>
              <a:rPr lang="en-US" altLang="zh-CN" sz="2800"/>
              <a:t>!" &lt;&lt; endl;	return false;}</a:t>
            </a:r>
            <a:endParaRPr lang="en-US" altLang="zh-CN" sz="2800"/>
          </a:p>
          <a:p>
            <a:pPr>
              <a:buFont typeface="Wingdings" panose="05000000000000000000" pitchFamily="2" charset="2"/>
              <a:buNone/>
            </a:pPr>
            <a:r>
              <a:rPr lang="zh-CN" altLang="en-US" sz="2800"/>
              <a:t>    </a:t>
            </a:r>
            <a:r>
              <a:rPr lang="en-US" altLang="zh-CN" sz="2800">
                <a:solidFill>
                  <a:srgbClr val="FF0000"/>
                </a:solidFill>
              </a:rPr>
              <a:t>Edge[v1][v2] = </a:t>
            </a:r>
            <a:r>
              <a:rPr lang="en-US" altLang="zh-CN" sz="2800">
                <a:solidFill>
                  <a:srgbClr val="FF0000"/>
                </a:solidFill>
                <a:latin typeface="Times New Roman" panose="02020603050405020304" pitchFamily="18" charset="0"/>
                <a:ea typeface="隶书" panose="02010509060101010101" pitchFamily="49" charset="-122"/>
              </a:rPr>
              <a:t>maxWeight</a:t>
            </a:r>
            <a:r>
              <a:rPr lang="en-US" altLang="zh-CN" sz="2800">
                <a:solidFill>
                  <a:srgbClr val="FF0000"/>
                </a:solidFill>
              </a:rPr>
              <a:t>; Edge[v2][v1] = </a:t>
            </a:r>
            <a:r>
              <a:rPr lang="en-US" altLang="zh-CN" sz="2800">
                <a:solidFill>
                  <a:srgbClr val="FF0000"/>
                </a:solidFill>
                <a:latin typeface="Times New Roman" panose="02020603050405020304" pitchFamily="18" charset="0"/>
                <a:ea typeface="隶书" panose="02010509060101010101" pitchFamily="49" charset="-122"/>
              </a:rPr>
              <a:t>maxWeight</a:t>
            </a:r>
            <a:r>
              <a:rPr lang="en-US" altLang="zh-CN" sz="2800">
                <a:solidFill>
                  <a:srgbClr val="FF0000"/>
                </a:solidFill>
              </a:rPr>
              <a:t>; </a:t>
            </a:r>
            <a:endParaRPr lang="en-US" altLang="zh-CN" sz="2800">
              <a:solidFill>
                <a:srgbClr val="FF0000"/>
              </a:solidFill>
            </a:endParaRPr>
          </a:p>
          <a:p>
            <a:pPr>
              <a:buFont typeface="Wingdings" panose="05000000000000000000" pitchFamily="2" charset="2"/>
              <a:buNone/>
            </a:pPr>
            <a:r>
              <a:rPr lang="en-US" altLang="zh-CN" sz="2800">
                <a:solidFill>
                  <a:srgbClr val="FF0000"/>
                </a:solidFill>
              </a:rPr>
              <a:t>  	numEdges--;</a:t>
            </a:r>
            <a:r>
              <a:rPr lang="en-US" altLang="zh-CN" sz="2800"/>
              <a:t>                             //</a:t>
            </a:r>
            <a:r>
              <a:rPr lang="zh-CN" altLang="en-US" sz="2800"/>
              <a:t>边的个数减</a:t>
            </a:r>
            <a:r>
              <a:rPr lang="en-US" altLang="zh-CN" sz="2800"/>
              <a:t>1</a:t>
            </a:r>
            <a:endParaRPr lang="zh-CN" altLang="en-US" sz="2800"/>
          </a:p>
          <a:p>
            <a:pPr>
              <a:buFont typeface="Wingdings" panose="05000000000000000000" pitchFamily="2" charset="2"/>
              <a:buNone/>
            </a:pPr>
            <a:r>
              <a:rPr lang="en-US" altLang="zh-CN" sz="2800"/>
              <a:t>   return true;}</a:t>
            </a:r>
            <a:endParaRPr lang="zh-CN" altLang="en-US" sz="2800"/>
          </a:p>
        </p:txBody>
      </p:sp>
      <p:sp>
        <p:nvSpPr>
          <p:cNvPr id="31748" name="Rectangle 37"/>
          <p:cNvSpPr>
            <a:spLocks noGrp="1" noChangeArrowheads="1"/>
          </p:cNvSpPr>
          <p:nvPr>
            <p:ph type="title" idx="4294967295"/>
          </p:nvPr>
        </p:nvSpPr>
        <p:spPr>
          <a:xfrm>
            <a:off x="373063" y="0"/>
            <a:ext cx="8229600" cy="873125"/>
          </a:xfrm>
        </p:spPr>
        <p:txBody>
          <a:bodyPr/>
          <a:lstStyle/>
          <a:p>
            <a:pPr algn="ctr" eaLnBrk="1" hangingPunct="1"/>
            <a:r>
              <a:rPr lang="zh-CN" sz="3600" b="1">
                <a:solidFill>
                  <a:schemeClr val="tx2"/>
                </a:solidFill>
                <a:ea typeface="华文新魏" panose="02010800040101010101" pitchFamily="2" charset="-122"/>
              </a:rPr>
              <a:t>删除边成员函数</a:t>
            </a:r>
            <a:endParaRPr lang="zh-CN" sz="3600" b="1">
              <a:solidFill>
                <a:schemeClr val="tx2"/>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81BA7EB-04E9-4B4C-9E80-44424AE2F1B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AD41DC-8933-4E72-87D2-CA24FF948D2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en-US" sz="2800" b="1" dirty="0">
                <a:effectLst>
                  <a:outerShdw blurRad="38100" dist="38100" dir="2700000" algn="tl">
                    <a:srgbClr val="C0C0C0"/>
                  </a:outerShdw>
                </a:effectLst>
                <a:ea typeface="楷体_GB2312" pitchFamily="49" charset="-122"/>
              </a:rPr>
              <a:t>8.2.2</a:t>
            </a:r>
            <a:r>
              <a:rPr lang="zh-CN" altLang="en-US" sz="2800" b="1" dirty="0">
                <a:effectLst>
                  <a:outerShdw blurRad="38100" dist="38100" dir="2700000" algn="tl">
                    <a:srgbClr val="C0C0C0"/>
                  </a:outerShdw>
                </a:effectLst>
                <a:ea typeface="楷体_GB2312" pitchFamily="49" charset="-122"/>
              </a:rPr>
              <a:t>  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对每个顶点</a:t>
            </a:r>
            <a:r>
              <a:rPr lang="en-US" altLang="zh-CN" sz="2400">
                <a:ea typeface="黑体" panose="02010609060101010101" pitchFamily="2" charset="-122"/>
              </a:rPr>
              <a:t>vi </a:t>
            </a:r>
            <a:r>
              <a:rPr lang="zh-CN" altLang="en-US" sz="2400">
                <a:ea typeface="黑体" panose="02010609060101010101" pitchFamily="2" charset="-122"/>
              </a:rPr>
              <a:t>建立一个</a:t>
            </a:r>
            <a:r>
              <a:rPr lang="zh-CN" altLang="en-US" sz="2400" b="1">
                <a:solidFill>
                  <a:schemeClr val="hlink"/>
                </a:solidFill>
              </a:rPr>
              <a:t>单链表</a:t>
            </a:r>
            <a:r>
              <a:rPr lang="zh-CN" altLang="en-US" sz="2400">
                <a:ea typeface="黑体" panose="02010609060101010101" pitchFamily="2" charset="-122"/>
              </a:rPr>
              <a:t>，把与</a:t>
            </a:r>
            <a:r>
              <a:rPr lang="en-US" altLang="zh-CN" sz="2400">
                <a:ea typeface="黑体" panose="02010609060101010101" pitchFamily="2" charset="-122"/>
              </a:rPr>
              <a:t>vi</a:t>
            </a:r>
            <a:r>
              <a:rPr lang="zh-CN" altLang="en-US" sz="2400">
                <a:ea typeface="黑体" panose="02010609060101010101" pitchFamily="2" charset="-122"/>
              </a:rPr>
              <a:t>有关联（出或入）的</a:t>
            </a:r>
            <a:r>
              <a:rPr lang="zh-CN" altLang="en-US" sz="2400" b="1">
                <a:solidFill>
                  <a:schemeClr val="hlink"/>
                </a:solidFill>
              </a:rPr>
              <a:t>边链接</a:t>
            </a:r>
            <a:r>
              <a:rPr lang="zh-CN" altLang="en-US" sz="2400">
                <a:ea typeface="黑体" panose="02010609060101010101" pitchFamily="2" charset="-122"/>
              </a:rPr>
              <a:t>起来，表中每个结点都设有</a:t>
            </a:r>
            <a:r>
              <a:rPr lang="en-US" altLang="zh-CN" sz="2400">
                <a:ea typeface="黑体" panose="02010609060101010101" pitchFamily="2" charset="-122"/>
              </a:rPr>
              <a:t>2</a:t>
            </a:r>
            <a:r>
              <a:rPr lang="zh-CN" altLang="en-US" sz="2400">
                <a:ea typeface="黑体" panose="02010609060101010101" pitchFamily="2" charset="-122"/>
              </a:rPr>
              <a:t>个域；</a:t>
            </a:r>
            <a:endParaRPr lang="zh-CN" altLang="en-US" sz="2400">
              <a:ea typeface="黑体" panose="02010609060101010101"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每个单链表附设一个</a:t>
            </a:r>
            <a:r>
              <a:rPr lang="zh-CN" altLang="en-US" sz="2400" b="1">
                <a:solidFill>
                  <a:schemeClr val="hlink"/>
                </a:solidFill>
              </a:rPr>
              <a:t>头结点</a:t>
            </a:r>
            <a:r>
              <a:rPr lang="zh-CN" altLang="en-US" sz="2400" b="1">
                <a:ea typeface="黑体" panose="02010609060101010101" pitchFamily="2" charset="-122"/>
              </a:rPr>
              <a:t>（设有</a:t>
            </a:r>
            <a:r>
              <a:rPr lang="en-US" altLang="zh-CN" sz="2400" b="1">
                <a:ea typeface="黑体" panose="02010609060101010101" pitchFamily="2" charset="-122"/>
              </a:rPr>
              <a:t>2</a:t>
            </a:r>
            <a:r>
              <a:rPr lang="zh-CN" altLang="en-US" sz="2400" b="1">
                <a:ea typeface="黑体" panose="02010609060101010101" pitchFamily="2" charset="-122"/>
              </a:rPr>
              <a:t>个域），存</a:t>
            </a:r>
            <a:r>
              <a:rPr lang="en-US" altLang="zh-CN" sz="2400" b="1">
                <a:ea typeface="黑体" panose="02010609060101010101" pitchFamily="2" charset="-122"/>
              </a:rPr>
              <a:t>vi</a:t>
            </a:r>
            <a:r>
              <a:rPr lang="zh-CN" altLang="en-US" sz="2400" b="1">
                <a:ea typeface="黑体" panose="02010609060101010101" pitchFamily="2" charset="-122"/>
              </a:rPr>
              <a:t>信息；</a:t>
            </a:r>
            <a:endParaRPr lang="zh-CN" altLang="en-US" sz="2400" b="1">
              <a:ea typeface="黑体" panose="02010609060101010101"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anose="02010609060101010101" pitchFamily="2" charset="-122"/>
              </a:rPr>
              <a:t>每个单链表的</a:t>
            </a:r>
            <a:r>
              <a:rPr lang="zh-CN" altLang="en-US" sz="2400" b="1">
                <a:solidFill>
                  <a:schemeClr val="hlink"/>
                </a:solidFill>
              </a:rPr>
              <a:t>头结点另外用顺序存储</a:t>
            </a:r>
            <a:r>
              <a:rPr lang="zh-CN" altLang="en-US" sz="2400" b="1">
                <a:ea typeface="黑体" panose="02010609060101010101" pitchFamily="2" charset="-122"/>
              </a:rPr>
              <a:t>结构存储。</a:t>
            </a:r>
            <a:endParaRPr lang="zh-CN" altLang="en-US" sz="2400" b="1">
              <a:ea typeface="黑体" panose="02010609060101010101"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dest</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link</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C6682E-4780-4467-B403-26739CE3BED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B81CD17-CEE4-48D8-9B90-F42B6C04C85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hlink"/>
              </a:solidFill>
              <a:ea typeface="黑体" panose="02010609060101010101"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accent1"/>
              </a:solidFill>
              <a:ea typeface="黑体" panose="02010609060101010101"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逆邻接表</a:t>
            </a:r>
            <a:endParaRPr lang="zh-CN" altLang="en-US" sz="2400">
              <a:solidFill>
                <a:schemeClr val="accent1"/>
              </a:solidFill>
              <a:ea typeface="黑体" panose="02010609060101010101"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2</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3</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4</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5</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出边表</a:t>
            </a:r>
            <a:endParaRPr lang="zh-CN" altLang="en-US" sz="2000" b="1">
              <a:ea typeface="黑体" panose="02010609060101010101"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入边表</a:t>
            </a:r>
            <a:endParaRPr lang="zh-CN" altLang="en-US" sz="2000" b="1">
              <a:ea typeface="黑体" panose="02010609060101010101"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A4225E-B67F-4F3E-B96E-78B7126F56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A84F0C0-4335-4E59-A12F-743A3B78F62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B</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C</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D</a:t>
              </a:r>
              <a:endParaRPr lang="en-US" altLang="zh-CN" sz="2800">
                <a:ea typeface="SimSun" panose="02010600030101010101"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2800" b="1">
                  <a:solidFill>
                    <a:srgbClr val="009900"/>
                  </a:solidFill>
                  <a:ea typeface="SimSun" panose="02010600030101010101" pitchFamily="2" charset="-122"/>
                </a:rPr>
                <a:t>0</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1</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2</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3</a:t>
              </a:r>
              <a:endParaRPr lang="en-US" altLang="zh-CN" sz="2400">
                <a:ea typeface="SimSun" panose="02010600030101010101"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2</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8</a:t>
              </a:r>
              <a:endParaRPr lang="en-US" altLang="zh-CN" sz="3200" b="1">
                <a:ea typeface="SimSun" panose="02010600030101010101"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2</a:t>
              </a:r>
              <a:endParaRPr lang="en-US" altLang="zh-CN" sz="3200" b="1">
                <a:ea typeface="SimSun" panose="02010600030101010101"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9</a:t>
              </a:r>
              <a:endParaRPr lang="en-US" altLang="zh-CN" sz="3200" b="1">
                <a:ea typeface="SimSun" panose="02010600030101010101"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anose="02010600030101010101"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anose="02010600030101010101"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endParaRPr lang="zh-CN" altLang="en-US" sz="4000" b="1">
              <a:solidFill>
                <a:srgbClr val="CC3300"/>
              </a:solidFill>
              <a:latin typeface="华文新魏" panose="02010800040101010101" pitchFamily="2" charset="-122"/>
              <a:ea typeface="华文新魏" panose="02010800040101010101"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185B7D-A307-469D-99CC-9F146A3AF90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584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F89AF56-0EC1-4FE0-9EC8-7F883F1BB5F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40964" name="Oval 8"/>
          <p:cNvSpPr>
            <a:spLocks noChangeArrowheads="1"/>
          </p:cNvSpPr>
          <p:nvPr/>
        </p:nvSpPr>
        <p:spPr bwMode="auto">
          <a:xfrm>
            <a:off x="3505200" y="4114800"/>
            <a:ext cx="609600" cy="304800"/>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0965" name="Oval 9"/>
          <p:cNvSpPr>
            <a:spLocks noChangeArrowheads="1"/>
          </p:cNvSpPr>
          <p:nvPr/>
        </p:nvSpPr>
        <p:spPr bwMode="auto">
          <a:xfrm>
            <a:off x="6019800" y="4648200"/>
            <a:ext cx="609600" cy="304800"/>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0966" name="Oval 10"/>
          <p:cNvSpPr>
            <a:spLocks noChangeArrowheads="1"/>
          </p:cNvSpPr>
          <p:nvPr/>
        </p:nvSpPr>
        <p:spPr bwMode="auto">
          <a:xfrm>
            <a:off x="2209800" y="4800600"/>
            <a:ext cx="609600" cy="304800"/>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0967" name="Arc 11"/>
          <p:cNvSpPr/>
          <p:nvPr/>
        </p:nvSpPr>
        <p:spPr bwMode="auto">
          <a:xfrm>
            <a:off x="3962400" y="4267200"/>
            <a:ext cx="2133600" cy="457200"/>
          </a:xfrm>
          <a:custGeom>
            <a:avLst/>
            <a:gdLst>
              <a:gd name="T0" fmla="*/ 2147483647 w 21600"/>
              <a:gd name="T1" fmla="*/ 0 h 25594"/>
              <a:gd name="T2" fmla="*/ 2147483647 w 21600"/>
              <a:gd name="T3" fmla="*/ 2147483647 h 25594"/>
              <a:gd name="T4" fmla="*/ 0 w 21600"/>
              <a:gd name="T5" fmla="*/ 2147483647 h 25594"/>
              <a:gd name="T6" fmla="*/ 0 60000 65536"/>
              <a:gd name="T7" fmla="*/ 0 60000 65536"/>
              <a:gd name="T8" fmla="*/ 0 60000 65536"/>
              <a:gd name="T9" fmla="*/ 0 w 21600"/>
              <a:gd name="T10" fmla="*/ 0 h 25594"/>
              <a:gd name="T11" fmla="*/ 21600 w 21600"/>
              <a:gd name="T12" fmla="*/ 25594 h 25594"/>
            </a:gdLst>
            <a:ahLst/>
            <a:cxnLst>
              <a:cxn ang="T6">
                <a:pos x="T0" y="T1"/>
              </a:cxn>
              <a:cxn ang="T7">
                <a:pos x="T2" y="T3"/>
              </a:cxn>
              <a:cxn ang="T8">
                <a:pos x="T4" y="T5"/>
              </a:cxn>
            </a:cxnLst>
            <a:rect l="T9" t="T10" r="T11" b="T12"/>
            <a:pathLst>
              <a:path w="21600" h="25594" fill="none" extrusionOk="0">
                <a:moveTo>
                  <a:pt x="1498" y="0"/>
                </a:moveTo>
                <a:cubicBezTo>
                  <a:pt x="12819" y="787"/>
                  <a:pt x="21600" y="10200"/>
                  <a:pt x="21600" y="21548"/>
                </a:cubicBezTo>
                <a:cubicBezTo>
                  <a:pt x="21600" y="22905"/>
                  <a:pt x="21471" y="24260"/>
                  <a:pt x="21217" y="25593"/>
                </a:cubicBezTo>
              </a:path>
              <a:path w="21600" h="25594" stroke="0" extrusionOk="0">
                <a:moveTo>
                  <a:pt x="1498" y="0"/>
                </a:moveTo>
                <a:cubicBezTo>
                  <a:pt x="12819" y="787"/>
                  <a:pt x="21600" y="10200"/>
                  <a:pt x="21600" y="21548"/>
                </a:cubicBezTo>
                <a:cubicBezTo>
                  <a:pt x="21600" y="22905"/>
                  <a:pt x="21471" y="24260"/>
                  <a:pt x="21217" y="25593"/>
                </a:cubicBezTo>
                <a:lnTo>
                  <a:pt x="0" y="21548"/>
                </a:lnTo>
                <a:lnTo>
                  <a:pt x="1498" y="0"/>
                </a:lnTo>
                <a:close/>
              </a:path>
            </a:pathLst>
          </a:custGeom>
          <a:noFill/>
          <a:ln w="38100" cmpd="sng">
            <a:solidFill>
              <a:schemeClr val="hlink"/>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68" name="Text Box 12"/>
          <p:cNvSpPr txBox="1">
            <a:spLocks noChangeArrowheads="1"/>
          </p:cNvSpPr>
          <p:nvPr/>
        </p:nvSpPr>
        <p:spPr bwMode="auto">
          <a:xfrm>
            <a:off x="4953000" y="3962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hlink"/>
                </a:solidFill>
              </a:rPr>
              <a:t>80</a:t>
            </a:r>
            <a:endParaRPr lang="en-US" altLang="zh-CN" sz="2400">
              <a:solidFill>
                <a:schemeClr val="hlink"/>
              </a:solidFill>
            </a:endParaRPr>
          </a:p>
        </p:txBody>
      </p:sp>
      <p:sp>
        <p:nvSpPr>
          <p:cNvPr id="40969" name="Arc 13"/>
          <p:cNvSpPr/>
          <p:nvPr/>
        </p:nvSpPr>
        <p:spPr bwMode="auto">
          <a:xfrm rot="-3140041" flipH="1" flipV="1">
            <a:off x="2794000" y="4367213"/>
            <a:ext cx="936625" cy="492125"/>
          </a:xfrm>
          <a:custGeom>
            <a:avLst/>
            <a:gdLst>
              <a:gd name="T0" fmla="*/ 0 w 23618"/>
              <a:gd name="T1" fmla="*/ 2147483647 h 23342"/>
              <a:gd name="T2" fmla="*/ 2147483647 w 23618"/>
              <a:gd name="T3" fmla="*/ 2147483647 h 23342"/>
              <a:gd name="T4" fmla="*/ 2147483647 w 23618"/>
              <a:gd name="T5" fmla="*/ 2147483647 h 23342"/>
              <a:gd name="T6" fmla="*/ 0 60000 65536"/>
              <a:gd name="T7" fmla="*/ 0 60000 65536"/>
              <a:gd name="T8" fmla="*/ 0 60000 65536"/>
              <a:gd name="T9" fmla="*/ 0 w 23618"/>
              <a:gd name="T10" fmla="*/ 0 h 23342"/>
              <a:gd name="T11" fmla="*/ 23618 w 23618"/>
              <a:gd name="T12" fmla="*/ 23342 h 23342"/>
            </a:gdLst>
            <a:ahLst/>
            <a:cxnLst>
              <a:cxn ang="T6">
                <a:pos x="T0" y="T1"/>
              </a:cxn>
              <a:cxn ang="T7">
                <a:pos x="T2" y="T3"/>
              </a:cxn>
              <a:cxn ang="T8">
                <a:pos x="T4" y="T5"/>
              </a:cxn>
            </a:cxnLst>
            <a:rect l="T9" t="T10" r="T11" b="T12"/>
            <a:pathLst>
              <a:path w="23618" h="23342" fill="none" extrusionOk="0">
                <a:moveTo>
                  <a:pt x="-1" y="94"/>
                </a:moveTo>
                <a:cubicBezTo>
                  <a:pt x="670" y="31"/>
                  <a:pt x="1344" y="-1"/>
                  <a:pt x="2018" y="0"/>
                </a:cubicBezTo>
                <a:cubicBezTo>
                  <a:pt x="13947" y="0"/>
                  <a:pt x="23618" y="9670"/>
                  <a:pt x="23618" y="21600"/>
                </a:cubicBezTo>
                <a:cubicBezTo>
                  <a:pt x="23618" y="22181"/>
                  <a:pt x="23594" y="22762"/>
                  <a:pt x="23547" y="23341"/>
                </a:cubicBezTo>
              </a:path>
              <a:path w="23618" h="23342" stroke="0" extrusionOk="0">
                <a:moveTo>
                  <a:pt x="-1" y="94"/>
                </a:moveTo>
                <a:cubicBezTo>
                  <a:pt x="670" y="31"/>
                  <a:pt x="1344" y="-1"/>
                  <a:pt x="2018" y="0"/>
                </a:cubicBezTo>
                <a:cubicBezTo>
                  <a:pt x="13947" y="0"/>
                  <a:pt x="23618" y="9670"/>
                  <a:pt x="23618" y="21600"/>
                </a:cubicBezTo>
                <a:cubicBezTo>
                  <a:pt x="23618" y="22181"/>
                  <a:pt x="23594" y="22762"/>
                  <a:pt x="23547" y="23341"/>
                </a:cubicBezTo>
                <a:lnTo>
                  <a:pt x="2018" y="21600"/>
                </a:lnTo>
                <a:lnTo>
                  <a:pt x="-1" y="94"/>
                </a:lnTo>
                <a:close/>
              </a:path>
            </a:pathLst>
          </a:custGeom>
          <a:noFill/>
          <a:ln w="38100" cmpd="sng">
            <a:solidFill>
              <a:schemeClr val="hlink"/>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0" name="Text Box 14"/>
          <p:cNvSpPr txBox="1">
            <a:spLocks noChangeArrowheads="1"/>
          </p:cNvSpPr>
          <p:nvPr/>
        </p:nvSpPr>
        <p:spPr bwMode="auto">
          <a:xfrm>
            <a:off x="3048000" y="4343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hlink"/>
                </a:solidFill>
              </a:rPr>
              <a:t>64</a:t>
            </a:r>
            <a:endParaRPr lang="en-US" altLang="zh-CN" sz="2400">
              <a:solidFill>
                <a:schemeClr val="hlink"/>
              </a:solidFill>
            </a:endParaRPr>
          </a:p>
        </p:txBody>
      </p:sp>
      <p:sp>
        <p:nvSpPr>
          <p:cNvPr id="40971" name="Text Box 15"/>
          <p:cNvSpPr txBox="1">
            <a:spLocks noChangeArrowheads="1"/>
          </p:cNvSpPr>
          <p:nvPr/>
        </p:nvSpPr>
        <p:spPr bwMode="auto">
          <a:xfrm>
            <a:off x="3657600" y="4038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hlink"/>
                </a:solidFill>
              </a:rPr>
              <a:t>1</a:t>
            </a:r>
            <a:endParaRPr lang="en-US" altLang="zh-CN" sz="2400">
              <a:solidFill>
                <a:schemeClr val="hlink"/>
              </a:solidFill>
            </a:endParaRPr>
          </a:p>
        </p:txBody>
      </p:sp>
      <p:sp>
        <p:nvSpPr>
          <p:cNvPr id="40972" name="Text Box 16"/>
          <p:cNvSpPr txBox="1">
            <a:spLocks noChangeArrowheads="1"/>
          </p:cNvSpPr>
          <p:nvPr/>
        </p:nvSpPr>
        <p:spPr bwMode="auto">
          <a:xfrm>
            <a:off x="6096000" y="4572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hlink"/>
                </a:solidFill>
              </a:rPr>
              <a:t>2</a:t>
            </a:r>
            <a:endParaRPr lang="en-US" altLang="zh-CN" sz="2400">
              <a:solidFill>
                <a:schemeClr val="hlink"/>
              </a:solidFill>
            </a:endParaRPr>
          </a:p>
        </p:txBody>
      </p:sp>
      <p:sp>
        <p:nvSpPr>
          <p:cNvPr id="40973" name="Text Box 17"/>
          <p:cNvSpPr txBox="1">
            <a:spLocks noChangeArrowheads="1"/>
          </p:cNvSpPr>
          <p:nvPr/>
        </p:nvSpPr>
        <p:spPr bwMode="auto">
          <a:xfrm>
            <a:off x="2362200" y="4724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hlink"/>
                </a:solidFill>
              </a:rPr>
              <a:t>5</a:t>
            </a:r>
            <a:endParaRPr lang="en-US" altLang="zh-CN" sz="2400">
              <a:solidFill>
                <a:schemeClr val="hlink"/>
              </a:solidFill>
            </a:endParaRPr>
          </a:p>
        </p:txBody>
      </p:sp>
      <p:sp>
        <p:nvSpPr>
          <p:cNvPr id="40974" name="Rectangle 2"/>
          <p:cNvSpPr>
            <a:spLocks noGrp="1" noChangeArrowheads="1"/>
          </p:cNvSpPr>
          <p:nvPr>
            <p:ph type="title" idx="4294967295"/>
          </p:nvPr>
        </p:nvSpPr>
        <p:spPr>
          <a:xfrm>
            <a:off x="152400" y="228600"/>
            <a:ext cx="8686800" cy="457200"/>
          </a:xfrm>
        </p:spPr>
        <p:txBody>
          <a:bodyPr/>
          <a:lstStyle/>
          <a:p>
            <a:pPr eaLnBrk="1" hangingPunct="1">
              <a:defRPr/>
            </a:pPr>
            <a:r>
              <a:rPr lang="zh-CN" altLang="en-US" sz="2800" b="1">
                <a:effectLst>
                  <a:outerShdw blurRad="38100" dist="38100" dir="2700000" algn="tl">
                    <a:srgbClr val="C0C0C0"/>
                  </a:outerShdw>
                </a:effectLst>
                <a:ea typeface="仿宋_GB2312" pitchFamily="49" charset="-122"/>
              </a:rPr>
              <a:t>例</a:t>
            </a:r>
            <a:r>
              <a:rPr lang="en-US" sz="2800" b="1">
                <a:effectLst>
                  <a:outerShdw blurRad="38100" dist="38100" dir="2700000" algn="tl">
                    <a:srgbClr val="C0C0C0"/>
                  </a:outerShdw>
                </a:effectLst>
                <a:ea typeface="仿宋_GB2312" pitchFamily="49" charset="-122"/>
              </a:rPr>
              <a:t>3</a:t>
            </a:r>
            <a:r>
              <a:rPr lang="zh-CN" altLang="en-US" sz="2800" b="1">
                <a:effectLst>
                  <a:outerShdw blurRad="38100" dist="38100" dir="2700000" algn="tl">
                    <a:srgbClr val="C0C0C0"/>
                  </a:outerShdw>
                </a:effectLst>
                <a:ea typeface="仿宋_GB2312" pitchFamily="49" charset="-122"/>
              </a:rPr>
              <a:t>：已知某网的邻接（出边）表，请画出该网络。</a:t>
            </a:r>
            <a:endParaRPr lang="zh-CN" altLang="en-US" sz="2800" b="1">
              <a:effectLst>
                <a:outerShdw blurRad="38100" dist="38100" dir="2700000" algn="tl">
                  <a:srgbClr val="C0C0C0"/>
                </a:outerShdw>
              </a:effectLst>
              <a:ea typeface="仿宋_GB2312" pitchFamily="49" charset="-122"/>
            </a:endParaRPr>
          </a:p>
        </p:txBody>
      </p:sp>
      <p:graphicFrame>
        <p:nvGraphicFramePr>
          <p:cNvPr id="40975" name="Object 4"/>
          <p:cNvGraphicFramePr>
            <a:graphicFrameLocks noChangeAspect="1"/>
          </p:cNvGraphicFramePr>
          <p:nvPr/>
        </p:nvGraphicFramePr>
        <p:xfrm>
          <a:off x="914400" y="3962400"/>
          <a:ext cx="6781800" cy="2590800"/>
        </p:xfrm>
        <a:graphic>
          <a:graphicData uri="http://schemas.openxmlformats.org/presentationml/2006/ole">
            <mc:AlternateContent xmlns:mc="http://schemas.openxmlformats.org/markup-compatibility/2006">
              <mc:Choice xmlns:v="urn:schemas-microsoft-com:vml" Requires="v">
                <p:oleObj spid="_x0000_s3089" name="" r:id="rId1" imgW="1923415" imgH="1298575" progId="">
                  <p:embed/>
                </p:oleObj>
              </mc:Choice>
              <mc:Fallback>
                <p:oleObj name="" r:id="rId1" imgW="1923415" imgH="1298575"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6781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6" name="Object 6"/>
          <p:cNvGraphicFramePr>
            <a:graphicFrameLocks noChangeAspect="1"/>
          </p:cNvGraphicFramePr>
          <p:nvPr/>
        </p:nvGraphicFramePr>
        <p:xfrm>
          <a:off x="665163" y="909638"/>
          <a:ext cx="6858000" cy="3048000"/>
        </p:xfrm>
        <a:graphic>
          <a:graphicData uri="http://schemas.openxmlformats.org/presentationml/2006/ole">
            <mc:AlternateContent xmlns:mc="http://schemas.openxmlformats.org/markup-compatibility/2006">
              <mc:Choice xmlns:v="urn:schemas-microsoft-com:vml" Requires="v">
                <p:oleObj spid="_x0000_s3090" name="" r:id="rId3" imgW="2304415" imgH="1862455" progId="">
                  <p:embed/>
                </p:oleObj>
              </mc:Choice>
              <mc:Fallback>
                <p:oleObj name="" r:id="rId3" imgW="2304415" imgH="186245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909638"/>
                        <a:ext cx="685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7" name="AutoShape 18"/>
          <p:cNvSpPr>
            <a:spLocks noChangeArrowheads="1"/>
          </p:cNvSpPr>
          <p:nvPr/>
        </p:nvSpPr>
        <p:spPr bwMode="auto">
          <a:xfrm>
            <a:off x="5521325" y="914400"/>
            <a:ext cx="3698875" cy="1371600"/>
          </a:xfrm>
          <a:prstGeom prst="cloudCallout">
            <a:avLst>
              <a:gd name="adj1" fmla="val -4528"/>
              <a:gd name="adj2" fmla="val 80324"/>
            </a:avLst>
          </a:prstGeom>
          <a:solidFill>
            <a:srgbClr val="CCFF99"/>
          </a:solidFill>
          <a:ln w="9525">
            <a:solidFill>
              <a:schemeClr val="tx1"/>
            </a:solidFill>
            <a:round/>
          </a:ln>
        </p:spPr>
        <p:txBody>
          <a:bodyPr anchor="ctr"/>
          <a:lstStyle/>
          <a:p>
            <a:pPr algn="ctr"/>
            <a:r>
              <a:rPr lang="zh-CN" altLang="en-US" sz="2800" b="1">
                <a:solidFill>
                  <a:schemeClr val="hlink"/>
                </a:solidFill>
                <a:ea typeface="楷体_GB2312" pitchFamily="49" charset="-122"/>
              </a:rPr>
              <a:t>当邻接表的存储结构形成后，图便唯一确定！</a:t>
            </a:r>
            <a:endParaRPr lang="zh-CN" altLang="en-US" sz="2800" b="1">
              <a:solidFill>
                <a:schemeClr val="hlink"/>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77"/>
                                        </p:tgtEl>
                                        <p:attrNameLst>
                                          <p:attrName>style.visibility</p:attrName>
                                        </p:attrNameLst>
                                      </p:cBhvr>
                                      <p:to>
                                        <p:strVal val="visible"/>
                                      </p:to>
                                    </p:set>
                                    <p:anim calcmode="lin" valueType="num">
                                      <p:cBhvr additive="base">
                                        <p:cTn id="7" dur="500" fill="hold"/>
                                        <p:tgtEl>
                                          <p:spTgt spid="40977"/>
                                        </p:tgtEl>
                                        <p:attrNameLst>
                                          <p:attrName>ppt_x</p:attrName>
                                        </p:attrNameLst>
                                      </p:cBhvr>
                                      <p:tavLst>
                                        <p:tav tm="0">
                                          <p:val>
                                            <p:strVal val="#ppt_x"/>
                                          </p:val>
                                        </p:tav>
                                        <p:tav tm="100000">
                                          <p:val>
                                            <p:strVal val="#ppt_x"/>
                                          </p:val>
                                        </p:tav>
                                      </p:tavLst>
                                    </p:anim>
                                    <p:anim calcmode="lin" valueType="num">
                                      <p:cBhvr additive="base">
                                        <p:cTn id="8" dur="500" fill="hold"/>
                                        <p:tgtEl>
                                          <p:spTgt spid="4097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971"/>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4096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097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409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7"/>
                                        </p:tgtEl>
                                        <p:attrNameLst>
                                          <p:attrName>style.visibility</p:attrName>
                                        </p:attrNameLst>
                                      </p:cBhvr>
                                      <p:to>
                                        <p:strVal val="visible"/>
                                      </p:to>
                                    </p:set>
                                    <p:animEffect transition="in" filter="wipe(left)">
                                      <p:cBhvr>
                                        <p:cTn id="27" dur="500"/>
                                        <p:tgtEl>
                                          <p:spTgt spid="409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409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97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409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0969"/>
                                        </p:tgtEl>
                                        <p:attrNameLst>
                                          <p:attrName>style.visibility</p:attrName>
                                        </p:attrNameLst>
                                      </p:cBhvr>
                                      <p:to>
                                        <p:strVal val="visible"/>
                                      </p:to>
                                    </p:set>
                                    <p:animEffect transition="in" filter="wipe(right)">
                                      <p:cBhvr>
                                        <p:cTn id="42" dur="500"/>
                                        <p:tgtEl>
                                          <p:spTgt spid="40969"/>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409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0975"/>
                                        </p:tgtEl>
                                        <p:attrNameLst>
                                          <p:attrName>style.visibility</p:attrName>
                                        </p:attrNameLst>
                                      </p:cBhvr>
                                      <p:to>
                                        <p:strVal val="visible"/>
                                      </p:to>
                                    </p:set>
                                    <p:animEffect transition="in" filter="dissolve">
                                      <p:cBhvr>
                                        <p:cTn id="50" dur="5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nimBg="1" autoUpdateAnimBg="0"/>
      <p:bldP spid="40966" grpId="0" animBg="1" autoUpdateAnimBg="0"/>
      <p:bldP spid="40967" grpId="0" animBg="1"/>
      <p:bldP spid="40968" grpId="0" autoUpdateAnimBg="0"/>
      <p:bldP spid="40969" grpId="0" animBg="1"/>
      <p:bldP spid="40970" grpId="0" autoUpdateAnimBg="0"/>
      <p:bldP spid="40971" grpId="0" autoUpdateAnimBg="0"/>
      <p:bldP spid="40972" grpId="0" autoUpdateAnimBg="0"/>
      <p:bldP spid="40973" grpId="0" autoUpdateAnimBg="0"/>
      <p:bldP spid="4097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8203960-9336-4651-A2A6-EBE5A73807C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686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14CC171-5DEC-4882-9D4C-4C85D52293D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43012" name="Rectangle 10"/>
          <p:cNvSpPr>
            <a:spLocks noChangeArrowheads="1"/>
          </p:cNvSpPr>
          <p:nvPr/>
        </p:nvSpPr>
        <p:spPr bwMode="auto">
          <a:xfrm>
            <a:off x="76200" y="1658938"/>
            <a:ext cx="87042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hlink"/>
                </a:solidFill>
              </a:rPr>
              <a:t>分析</a:t>
            </a:r>
            <a:r>
              <a:rPr lang="en-US" altLang="zh-CN" sz="2800" b="1">
                <a:solidFill>
                  <a:schemeClr val="hlink"/>
                </a:solidFill>
              </a:rPr>
              <a:t>1:</a:t>
            </a:r>
            <a:r>
              <a:rPr lang="en-US" altLang="zh-CN" sz="2800" b="1">
                <a:solidFill>
                  <a:schemeClr val="accent1"/>
                </a:solidFill>
                <a:latin typeface="楷体_GB2312" pitchFamily="49" charset="-122"/>
                <a:ea typeface="楷体_GB2312" pitchFamily="49" charset="-122"/>
              </a:rPr>
              <a:t> </a:t>
            </a:r>
            <a:endParaRPr lang="en-US" altLang="zh-CN" sz="2800" b="1">
              <a:solidFill>
                <a:schemeClr val="accent1"/>
              </a:solidFill>
              <a:latin typeface="楷体_GB2312" pitchFamily="49" charset="-122"/>
              <a:ea typeface="楷体_GB2312" pitchFamily="49" charset="-122"/>
            </a:endParaRPr>
          </a:p>
          <a:p>
            <a:r>
              <a:rPr lang="zh-CN" altLang="en-US" sz="2800" b="1">
                <a:solidFill>
                  <a:schemeClr val="accent1"/>
                </a:solidFill>
                <a:latin typeface="楷体_GB2312" pitchFamily="49" charset="-122"/>
                <a:ea typeface="楷体_GB2312" pitchFamily="49" charset="-122"/>
              </a:rPr>
              <a:t>     </a:t>
            </a:r>
            <a:r>
              <a:rPr lang="zh-CN" altLang="en-US" sz="2800" b="1">
                <a:solidFill>
                  <a:schemeClr val="bg2"/>
                </a:solidFill>
                <a:latin typeface="楷体_GB2312" pitchFamily="49" charset="-122"/>
                <a:ea typeface="楷体_GB2312" pitchFamily="49" charset="-122"/>
              </a:rPr>
              <a:t>对于</a:t>
            </a:r>
            <a:r>
              <a:rPr lang="en-US" altLang="zh-CN" sz="2800" b="1">
                <a:solidFill>
                  <a:schemeClr val="hlink"/>
                </a:solidFill>
                <a:latin typeface="楷体_GB2312" pitchFamily="49" charset="-122"/>
                <a:ea typeface="楷体_GB2312" pitchFamily="49" charset="-122"/>
              </a:rPr>
              <a:t>n</a:t>
            </a:r>
            <a:r>
              <a:rPr lang="zh-CN" altLang="en-US" sz="2800" b="1">
                <a:solidFill>
                  <a:schemeClr val="hlink"/>
                </a:solidFill>
                <a:latin typeface="楷体_GB2312" pitchFamily="49" charset="-122"/>
                <a:ea typeface="楷体_GB2312" pitchFamily="49" charset="-122"/>
              </a:rPr>
              <a:t>个顶点</a:t>
            </a:r>
            <a:r>
              <a:rPr lang="en-US" altLang="zh-CN" sz="2800" b="1">
                <a:solidFill>
                  <a:schemeClr val="hlink"/>
                </a:solidFill>
                <a:latin typeface="楷体_GB2312" pitchFamily="49" charset="-122"/>
                <a:ea typeface="楷体_GB2312" pitchFamily="49" charset="-122"/>
              </a:rPr>
              <a:t>e</a:t>
            </a:r>
            <a:r>
              <a:rPr lang="zh-CN" altLang="en-US" sz="2800" b="1">
                <a:solidFill>
                  <a:schemeClr val="hlink"/>
                </a:solidFill>
                <a:latin typeface="楷体_GB2312" pitchFamily="49" charset="-122"/>
                <a:ea typeface="楷体_GB2312" pitchFamily="49" charset="-122"/>
              </a:rPr>
              <a:t>条边的无向图</a:t>
            </a:r>
            <a:r>
              <a:rPr lang="zh-CN" altLang="en-US" sz="2800" b="1">
                <a:solidFill>
                  <a:schemeClr val="bg2"/>
                </a:solidFill>
                <a:latin typeface="楷体_GB2312" pitchFamily="49" charset="-122"/>
                <a:ea typeface="楷体_GB2312" pitchFamily="49" charset="-122"/>
              </a:rPr>
              <a:t>，邻接表中除了</a:t>
            </a:r>
            <a:r>
              <a:rPr lang="en-US" altLang="zh-CN" sz="2800" b="1">
                <a:solidFill>
                  <a:schemeClr val="bg2"/>
                </a:solidFill>
                <a:latin typeface="楷体_GB2312" pitchFamily="49" charset="-122"/>
                <a:ea typeface="楷体_GB2312" pitchFamily="49" charset="-122"/>
              </a:rPr>
              <a:t>n</a:t>
            </a:r>
            <a:r>
              <a:rPr lang="zh-CN" altLang="en-US" sz="2800" b="1">
                <a:solidFill>
                  <a:schemeClr val="bg2"/>
                </a:solidFill>
                <a:latin typeface="楷体_GB2312" pitchFamily="49" charset="-122"/>
                <a:ea typeface="楷体_GB2312" pitchFamily="49" charset="-122"/>
              </a:rPr>
              <a:t>个头结点外，只有</a:t>
            </a:r>
            <a:r>
              <a:rPr lang="en-US" altLang="zh-CN" sz="2800" b="1">
                <a:solidFill>
                  <a:schemeClr val="hlink"/>
                </a:solidFill>
                <a:latin typeface="楷体_GB2312" pitchFamily="49" charset="-122"/>
                <a:ea typeface="楷体_GB2312" pitchFamily="49" charset="-122"/>
              </a:rPr>
              <a:t>2e</a:t>
            </a:r>
            <a:r>
              <a:rPr lang="zh-CN" altLang="en-US" sz="2800" b="1">
                <a:solidFill>
                  <a:schemeClr val="bg2"/>
                </a:solidFill>
                <a:latin typeface="楷体_GB2312" pitchFamily="49" charset="-122"/>
                <a:ea typeface="楷体_GB2312" pitchFamily="49" charset="-122"/>
              </a:rPr>
              <a:t>个表结点</a:t>
            </a:r>
            <a:r>
              <a:rPr lang="en-US" altLang="zh-CN" sz="2800" b="1">
                <a:solidFill>
                  <a:schemeClr val="bg2"/>
                </a:solidFill>
                <a:latin typeface="楷体_GB2312" pitchFamily="49" charset="-122"/>
                <a:ea typeface="楷体_GB2312" pitchFamily="49" charset="-122"/>
              </a:rPr>
              <a:t>,</a:t>
            </a:r>
            <a:r>
              <a:rPr lang="zh-CN" altLang="en-US" sz="2800" b="1">
                <a:solidFill>
                  <a:schemeClr val="bg2"/>
                </a:solidFill>
                <a:latin typeface="楷体_GB2312" pitchFamily="49" charset="-122"/>
                <a:ea typeface="楷体_GB2312" pitchFamily="49" charset="-122"/>
              </a:rPr>
              <a:t>空间效率为</a:t>
            </a:r>
            <a:r>
              <a:rPr lang="en-US" altLang="zh-CN" sz="2800" b="1">
                <a:solidFill>
                  <a:schemeClr val="hlink"/>
                </a:solidFill>
                <a:latin typeface="楷体_GB2312" pitchFamily="49" charset="-122"/>
                <a:ea typeface="楷体_GB2312" pitchFamily="49" charset="-122"/>
              </a:rPr>
              <a:t>O(n+2e)</a:t>
            </a:r>
            <a:r>
              <a:rPr lang="zh-CN" altLang="en-US" sz="2800" b="1">
                <a:latin typeface="楷体_GB2312" pitchFamily="49" charset="-122"/>
                <a:ea typeface="楷体_GB2312" pitchFamily="49" charset="-122"/>
              </a:rPr>
              <a:t>。</a:t>
            </a:r>
            <a:endParaRPr lang="en-US" sz="2800" b="1">
              <a:latin typeface="楷体_GB2312" pitchFamily="49" charset="-122"/>
              <a:ea typeface="楷体_GB2312" pitchFamily="49" charset="-122"/>
            </a:endParaRPr>
          </a:p>
          <a:p>
            <a:endParaRPr lang="zh-CN" altLang="en-US" sz="2800" b="1">
              <a:latin typeface="楷体_GB2312" pitchFamily="49" charset="-122"/>
              <a:ea typeface="楷体_GB2312" pitchFamily="49" charset="-122"/>
            </a:endParaRPr>
          </a:p>
          <a:p>
            <a:r>
              <a:rPr lang="zh-CN" altLang="en-US" sz="2800" b="1">
                <a:latin typeface="楷体_GB2312" pitchFamily="49" charset="-122"/>
                <a:ea typeface="楷体_GB2312" pitchFamily="49" charset="-122"/>
              </a:rPr>
              <a:t>若是稀疏图</a:t>
            </a:r>
            <a:r>
              <a:rPr lang="en-US" altLang="zh-CN" sz="2800" b="1">
                <a:latin typeface="楷体_GB2312" pitchFamily="49" charset="-122"/>
                <a:ea typeface="楷体_GB2312" pitchFamily="49" charset="-122"/>
              </a:rPr>
              <a:t>(e&lt;&lt;n</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，则比邻接矩阵表示法</a:t>
            </a:r>
            <a:r>
              <a:rPr lang="en-US" altLang="zh-CN" sz="2800" b="1">
                <a:latin typeface="楷体_GB2312" pitchFamily="49" charset="-122"/>
                <a:ea typeface="楷体_GB2312" pitchFamily="49" charset="-122"/>
              </a:rPr>
              <a:t>O(n</a:t>
            </a:r>
            <a:r>
              <a:rPr lang="en-US" altLang="zh-CN" sz="2800" b="1" baseline="30000">
                <a:latin typeface="楷体_GB2312" pitchFamily="49" charset="-122"/>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省空间。</a:t>
            </a:r>
            <a:endParaRPr lang="zh-CN" altLang="en-US" sz="2800" b="1">
              <a:latin typeface="楷体_GB2312" pitchFamily="49" charset="-122"/>
              <a:ea typeface="楷体_GB2312" pitchFamily="49" charset="-122"/>
            </a:endParaRPr>
          </a:p>
        </p:txBody>
      </p:sp>
      <p:sp>
        <p:nvSpPr>
          <p:cNvPr id="36869" name="Rectangle 2"/>
          <p:cNvSpPr>
            <a:spLocks noGrp="1" noChangeArrowheads="1"/>
          </p:cNvSpPr>
          <p:nvPr>
            <p:ph type="title" idx="4294967295"/>
          </p:nvPr>
        </p:nvSpPr>
        <p:spPr>
          <a:xfrm>
            <a:off x="227013" y="179388"/>
            <a:ext cx="3919537" cy="533400"/>
          </a:xfrm>
        </p:spPr>
        <p:txBody>
          <a:bodyPr/>
          <a:lstStyle/>
          <a:p>
            <a:pPr eaLnBrk="1" hangingPunct="1"/>
            <a:r>
              <a:rPr lang="zh-CN" sz="2800" b="1">
                <a:solidFill>
                  <a:schemeClr val="hlink"/>
                </a:solidFill>
              </a:rPr>
              <a:t>邻接表存储法的特点：</a:t>
            </a:r>
            <a:endParaRPr lang="zh-CN" sz="2800" b="1">
              <a:solidFill>
                <a:schemeClr val="hlink"/>
              </a:solidFill>
            </a:endParaRPr>
          </a:p>
        </p:txBody>
      </p:sp>
      <p:sp>
        <p:nvSpPr>
          <p:cNvPr id="36870" name="Rectangle 9"/>
          <p:cNvSpPr>
            <a:spLocks noChangeArrowheads="1"/>
          </p:cNvSpPr>
          <p:nvPr/>
        </p:nvSpPr>
        <p:spPr bwMode="auto">
          <a:xfrm>
            <a:off x="1249363" y="909638"/>
            <a:ext cx="7043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ea typeface="楷体_GB2312" pitchFamily="49" charset="-122"/>
              </a:rPr>
              <a:t>———</a:t>
            </a:r>
            <a:r>
              <a:rPr lang="zh-CN" altLang="en-US" sz="2800" b="1">
                <a:latin typeface="楷体_GB2312" pitchFamily="49" charset="-122"/>
                <a:ea typeface="楷体_GB2312" pitchFamily="49" charset="-122"/>
              </a:rPr>
              <a:t>它其实是对邻接矩阵法的一种改进</a:t>
            </a:r>
            <a:endParaRPr lang="zh-CN" altLang="en-US" sz="2800" b="1">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strips(downRight)">
                                      <p:cBhvr>
                                        <p:cTn id="7" dur="75"/>
                                        <p:tgtEl>
                                          <p:spTgt spid="43012">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3012">
                                            <p:txEl>
                                              <p:pRg st="1" end="1"/>
                                            </p:txEl>
                                          </p:spTgt>
                                        </p:tgtEl>
                                        <p:attrNameLst>
                                          <p:attrName>style.visibility</p:attrName>
                                        </p:attrNameLst>
                                      </p:cBhvr>
                                      <p:to>
                                        <p:strVal val="visible"/>
                                      </p:to>
                                    </p:set>
                                    <p:animEffect transition="in" filter="strips(downRight)">
                                      <p:cBhvr>
                                        <p:cTn id="10" dur="75"/>
                                        <p:tgtEl>
                                          <p:spTgt spid="430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animEffect transition="in" filter="strips(downRight)">
                                      <p:cBhvr>
                                        <p:cTn id="15" dur="75"/>
                                        <p:tgtEl>
                                          <p:spTgt spid="43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en-US" altLang="zh-CN" sz="4000" b="1">
                <a:solidFill>
                  <a:srgbClr val="CC0000"/>
                </a:solidFill>
                <a:ea typeface="华文新魏" panose="02010800040101010101" pitchFamily="2" charset="-122"/>
              </a:rPr>
              <a:t>8.1.1</a:t>
            </a:r>
            <a:r>
              <a:rPr lang="zh-CN" altLang="en-US" sz="4000" b="1">
                <a:solidFill>
                  <a:srgbClr val="CC0000"/>
                </a:solidFill>
                <a:ea typeface="华文新魏" panose="02010800040101010101" pitchFamily="2" charset="-122"/>
              </a:rPr>
              <a:t>  图的有关概念</a:t>
            </a:r>
            <a:endParaRPr lang="zh-CN" altLang="en-US" sz="400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013" y="909638"/>
            <a:ext cx="8916987" cy="561022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1.</a:t>
            </a:r>
            <a:r>
              <a:rPr lang="zh-CN" altLang="en-US" sz="2800" b="1" u="sng">
                <a:solidFill>
                  <a:schemeClr val="tx2"/>
                </a:solidFill>
                <a:latin typeface="Times New Roman" panose="02020603050405020304" pitchFamily="18" charset="0"/>
                <a:ea typeface="仿宋_GB2312" pitchFamily="49" charset="-122"/>
              </a:rPr>
              <a:t> 定义</a:t>
            </a:r>
            <a:r>
              <a:rPr lang="zh-CN" altLang="en-US" sz="2800" b="1">
                <a:latin typeface="Times New Roman" panose="02020603050405020304" pitchFamily="18" charset="0"/>
                <a:ea typeface="仿宋_GB2312" pitchFamily="49" charset="-122"/>
              </a:rPr>
              <a:t>   图是由顶点集合</a:t>
            </a:r>
            <a:r>
              <a:rPr lang="en-US" altLang="zh-CN" sz="2800" b="1" i="1">
                <a:solidFill>
                  <a:srgbClr val="C00000"/>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(vertex)</a:t>
            </a:r>
            <a:r>
              <a:rPr lang="zh-CN" altLang="en-US" sz="2800" b="1">
                <a:latin typeface="Times New Roman" panose="02020603050405020304" pitchFamily="18" charset="0"/>
                <a:ea typeface="仿宋_GB2312" pitchFamily="49" charset="-122"/>
              </a:rPr>
              <a:t>及顶点间的关系集合</a:t>
            </a:r>
            <a:r>
              <a:rPr lang="en-US" altLang="zh-CN" sz="2800" b="1" i="1">
                <a:solidFill>
                  <a:srgbClr val="C00000"/>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组成的一种数据结构：</a:t>
            </a:r>
            <a:endParaRPr lang="zh-CN" altLang="en-US" sz="2800" b="1">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Graph</a:t>
            </a:r>
            <a:r>
              <a:rPr lang="zh-CN" altLang="en-US" sz="2800" b="1">
                <a:solidFill>
                  <a:schemeClr val="tx2"/>
                </a:solidFill>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 </a:t>
            </a:r>
            <a:r>
              <a:rPr lang="en-US" altLang="zh-CN" sz="2800" b="1">
                <a:solidFill>
                  <a:schemeClr val="tx2"/>
                </a:solidFill>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 altLang="zh-CN" sz="2800" b="1">
                <a:latin typeface="Times New Roman" panose="02020603050405020304" pitchFamily="18" charset="0"/>
                <a:ea typeface="仿宋_GB2312" pitchFamily="49" charset="-122"/>
              </a:rPr>
              <a:t> 通俗地说，图包括两部分，节点和边</a:t>
            </a:r>
            <a:endParaRPr lang="" altLang="zh-CN" sz="28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F05562D-7EE7-4C79-BE43-D96FE7D82AD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7891" name="灯片编号占位符 5"/>
          <p:cNvSpPr txBox="1">
            <a:spLocks noGrp="1" noChangeArrowheads="1"/>
          </p:cNvSpPr>
          <p:nvPr/>
        </p:nvSpPr>
        <p:spPr bwMode="auto">
          <a:xfrm>
            <a:off x="468313"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C422B76F-BDDD-4BE4-864E-4396AB0F33B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4"/>
          <p:cNvSpPr>
            <a:spLocks noChangeArrowheads="1"/>
          </p:cNvSpPr>
          <p:nvPr/>
        </p:nvSpPr>
        <p:spPr bwMode="auto">
          <a:xfrm>
            <a:off x="0" y="252413"/>
            <a:ext cx="8839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666750" algn="l"/>
              </a:tabLst>
            </a:pPr>
            <a:r>
              <a:rPr lang="zh-CN" altLang="en-US" sz="2800" b="1">
                <a:solidFill>
                  <a:schemeClr val="hlink"/>
                </a:solidFill>
              </a:rPr>
              <a:t>分析</a:t>
            </a:r>
            <a:r>
              <a:rPr lang="en-US" altLang="zh-CN" sz="2800" b="1">
                <a:solidFill>
                  <a:schemeClr val="hlink"/>
                </a:solidFill>
              </a:rPr>
              <a:t>2:</a:t>
            </a:r>
            <a:endParaRPr lang="en-US" altLang="zh-CN" sz="2800" b="1">
              <a:solidFill>
                <a:schemeClr val="hlink"/>
              </a:solidFill>
            </a:endParaRPr>
          </a:p>
          <a:p>
            <a:pPr>
              <a:tabLst>
                <a:tab pos="666750" algn="l"/>
              </a:tabLst>
            </a:pPr>
            <a:r>
              <a:rPr lang="zh-CN" altLang="en-US" sz="2800" b="1">
                <a:solidFill>
                  <a:schemeClr val="bg2"/>
                </a:solidFill>
                <a:latin typeface="楷体_GB2312" pitchFamily="49" charset="-122"/>
                <a:ea typeface="楷体_GB2312" pitchFamily="49" charset="-122"/>
              </a:rPr>
              <a:t>    在</a:t>
            </a:r>
            <a:r>
              <a:rPr lang="zh-CN" altLang="en-US" sz="2800" b="1">
                <a:solidFill>
                  <a:schemeClr val="hlink"/>
                </a:solidFill>
                <a:latin typeface="楷体_GB2312" pitchFamily="49" charset="-122"/>
                <a:ea typeface="楷体_GB2312" pitchFamily="49" charset="-122"/>
              </a:rPr>
              <a:t>有向图</a:t>
            </a:r>
            <a:r>
              <a:rPr lang="zh-CN" altLang="en-US" sz="2800" b="1">
                <a:solidFill>
                  <a:schemeClr val="bg2"/>
                </a:solidFill>
                <a:latin typeface="楷体_GB2312" pitchFamily="49" charset="-122"/>
                <a:ea typeface="楷体_GB2312" pitchFamily="49" charset="-122"/>
              </a:rPr>
              <a:t>中，</a:t>
            </a:r>
            <a:r>
              <a:rPr lang="zh-CN" altLang="en-US" sz="2800" b="1">
                <a:latin typeface="楷体_GB2312" pitchFamily="49" charset="-122"/>
                <a:ea typeface="楷体_GB2312" pitchFamily="49" charset="-122"/>
              </a:rPr>
              <a:t>邻接表中除了</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个头结点外，只有</a:t>
            </a:r>
            <a:r>
              <a:rPr lang="en-US" altLang="zh-CN" sz="2800" b="1">
                <a:latin typeface="楷体_GB2312" pitchFamily="49" charset="-122"/>
                <a:ea typeface="楷体_GB2312" pitchFamily="49" charset="-122"/>
              </a:rPr>
              <a:t>e</a:t>
            </a:r>
            <a:r>
              <a:rPr lang="zh-CN" altLang="en-US" sz="2800" b="1">
                <a:latin typeface="楷体_GB2312" pitchFamily="49" charset="-122"/>
                <a:ea typeface="楷体_GB2312" pitchFamily="49" charset="-122"/>
              </a:rPr>
              <a:t>个表结点</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空间效率为</a:t>
            </a:r>
            <a:r>
              <a:rPr lang="en-US" altLang="zh-CN" sz="2800" b="1">
                <a:solidFill>
                  <a:schemeClr val="hlink"/>
                </a:solidFill>
                <a:latin typeface="楷体_GB2312" pitchFamily="49" charset="-122"/>
                <a:ea typeface="楷体_GB2312" pitchFamily="49" charset="-122"/>
              </a:rPr>
              <a:t>O(n+e)</a:t>
            </a:r>
            <a:r>
              <a:rPr lang="zh-CN" altLang="en-US" sz="2800" b="1">
                <a:latin typeface="楷体_GB2312" pitchFamily="49" charset="-122"/>
                <a:ea typeface="楷体_GB2312" pitchFamily="49" charset="-122"/>
              </a:rPr>
              <a:t>。若是稀疏图，则比邻接矩阵表示法合适。</a:t>
            </a:r>
            <a:endParaRPr lang="zh-CN" altLang="en-US" sz="2800" b="1">
              <a:latin typeface="楷体_GB2312" pitchFamily="49" charset="-122"/>
              <a:ea typeface="楷体_GB2312" pitchFamily="49" charset="-122"/>
            </a:endParaRPr>
          </a:p>
        </p:txBody>
      </p:sp>
      <p:sp>
        <p:nvSpPr>
          <p:cNvPr id="44037" name="Rectangle 12"/>
          <p:cNvSpPr>
            <a:spLocks noChangeArrowheads="1"/>
          </p:cNvSpPr>
          <p:nvPr/>
        </p:nvSpPr>
        <p:spPr bwMode="auto">
          <a:xfrm>
            <a:off x="176213" y="5597525"/>
            <a:ext cx="255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0" indent="-2286000" algn="ctr">
              <a:spcBef>
                <a:spcPct val="50000"/>
              </a:spcBef>
            </a:pPr>
            <a:r>
              <a:rPr lang="zh-CN" altLang="en-US" sz="2400">
                <a:solidFill>
                  <a:schemeClr val="hlink"/>
                </a:solidFill>
                <a:ea typeface="黑体" panose="02010609060101010101" pitchFamily="2" charset="-122"/>
              </a:rPr>
              <a:t>邻接表的</a:t>
            </a:r>
            <a:r>
              <a:rPr lang="zh-CN" altLang="en-US" sz="2400">
                <a:solidFill>
                  <a:schemeClr val="hlink"/>
                </a:solidFill>
                <a:latin typeface="黑体" panose="02010609060101010101" pitchFamily="2" charset="-122"/>
                <a:ea typeface="黑体" panose="02010609060101010101" pitchFamily="2" charset="-122"/>
              </a:rPr>
              <a:t>缺点：</a:t>
            </a:r>
            <a:endParaRPr lang="zh-CN" altLang="en-US" sz="2400">
              <a:solidFill>
                <a:schemeClr val="accent2"/>
              </a:solidFill>
              <a:latin typeface="SimSun" panose="02010600030101010101" pitchFamily="2" charset="-122"/>
            </a:endParaRPr>
          </a:p>
        </p:txBody>
      </p:sp>
      <p:sp>
        <p:nvSpPr>
          <p:cNvPr id="44038" name="Rectangle 13"/>
          <p:cNvSpPr>
            <a:spLocks noChangeArrowheads="1"/>
          </p:cNvSpPr>
          <p:nvPr/>
        </p:nvSpPr>
        <p:spPr bwMode="auto">
          <a:xfrm>
            <a:off x="0" y="2346325"/>
            <a:ext cx="58134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sz="2800">
                <a:solidFill>
                  <a:schemeClr val="hlink"/>
                </a:solidFill>
                <a:ea typeface="黑体" panose="02010609060101010101" pitchFamily="2" charset="-122"/>
              </a:rPr>
              <a:t>怎样计算有向图顶点的出度？</a:t>
            </a:r>
            <a:endParaRPr lang="en-US" sz="2800">
              <a:solidFill>
                <a:schemeClr val="hlink"/>
              </a:solidFill>
              <a:ea typeface="黑体" panose="02010609060101010101" pitchFamily="2" charset="-122"/>
            </a:endParaRPr>
          </a:p>
          <a:p>
            <a:pPr>
              <a:spcBef>
                <a:spcPct val="10000"/>
              </a:spcBef>
            </a:pPr>
            <a:endParaRPr lang="zh-CN" altLang="en-US" sz="2800">
              <a:solidFill>
                <a:schemeClr val="hlink"/>
              </a:solidFill>
              <a:ea typeface="楷体_GB2312" pitchFamily="49" charset="-122"/>
            </a:endParaRPr>
          </a:p>
          <a:p>
            <a:pPr>
              <a:spcBef>
                <a:spcPct val="10000"/>
              </a:spcBef>
            </a:pPr>
            <a:r>
              <a:rPr lang="zh-CN" altLang="en-US" sz="2800">
                <a:solidFill>
                  <a:schemeClr val="hlink"/>
                </a:solidFill>
                <a:ea typeface="黑体" panose="02010609060101010101" pitchFamily="2" charset="-122"/>
              </a:rPr>
              <a:t>怎样计算有向图顶点的入度？</a:t>
            </a:r>
            <a:endParaRPr lang="en-US" sz="2800">
              <a:solidFill>
                <a:schemeClr val="hlink"/>
              </a:solidFill>
              <a:ea typeface="黑体" panose="02010609060101010101" pitchFamily="2" charset="-122"/>
            </a:endParaRPr>
          </a:p>
          <a:p>
            <a:pPr>
              <a:spcBef>
                <a:spcPct val="10000"/>
              </a:spcBef>
            </a:pPr>
            <a:endParaRPr lang="zh-CN" altLang="en-US" sz="2800">
              <a:solidFill>
                <a:schemeClr val="hlink"/>
              </a:solidFill>
              <a:latin typeface="楷体_GB2312" pitchFamily="49" charset="-122"/>
              <a:ea typeface="楷体_GB2312" pitchFamily="49" charset="-122"/>
            </a:endParaRPr>
          </a:p>
        </p:txBody>
      </p:sp>
      <p:sp>
        <p:nvSpPr>
          <p:cNvPr id="44039" name="Rectangle 15"/>
          <p:cNvSpPr>
            <a:spLocks noChangeArrowheads="1"/>
          </p:cNvSpPr>
          <p:nvPr/>
        </p:nvSpPr>
        <p:spPr bwMode="auto">
          <a:xfrm>
            <a:off x="231775" y="5064125"/>
            <a:ext cx="255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chemeClr val="hlink"/>
                </a:solidFill>
                <a:ea typeface="黑体" panose="02010609060101010101" pitchFamily="2" charset="-122"/>
              </a:rPr>
              <a:t>邻接表的</a:t>
            </a:r>
            <a:r>
              <a:rPr lang="zh-CN" altLang="en-US" sz="2400">
                <a:solidFill>
                  <a:schemeClr val="hlink"/>
                </a:solidFill>
                <a:latin typeface="黑体" panose="02010609060101010101" pitchFamily="2" charset="-122"/>
                <a:ea typeface="黑体" panose="02010609060101010101" pitchFamily="2" charset="-122"/>
              </a:rPr>
              <a:t>优点：</a:t>
            </a:r>
            <a:endParaRPr lang="zh-CN" altLang="en-US" sz="2400">
              <a:solidFill>
                <a:srgbClr val="FF33CC"/>
              </a:solidFill>
              <a:ea typeface="黑体" panose="02010609060101010101" pitchFamily="2" charset="-122"/>
            </a:endParaRPr>
          </a:p>
        </p:txBody>
      </p:sp>
      <p:sp>
        <p:nvSpPr>
          <p:cNvPr id="44040" name="Rectangle 17"/>
          <p:cNvSpPr>
            <a:spLocks noChangeArrowheads="1"/>
          </p:cNvSpPr>
          <p:nvPr/>
        </p:nvSpPr>
        <p:spPr bwMode="auto">
          <a:xfrm>
            <a:off x="884238" y="3681413"/>
            <a:ext cx="75215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ea typeface="黑体" panose="02010609060101010101" pitchFamily="2" charset="-122"/>
              </a:rPr>
              <a:t>临接表中不方便</a:t>
            </a:r>
            <a:endParaRPr lang="en-US" altLang="zh-CN" sz="2800" b="1">
              <a:ea typeface="黑体" panose="02010609060101010101" pitchFamily="2" charset="-122"/>
            </a:endParaRPr>
          </a:p>
          <a:p>
            <a:r>
              <a:rPr lang="zh-CN" altLang="en-US" sz="2800" b="1">
                <a:ea typeface="黑体" panose="02010609060101010101" pitchFamily="2" charset="-122"/>
              </a:rPr>
              <a:t>建立逆邻接表</a:t>
            </a:r>
            <a:endParaRPr lang="en-US" altLang="zh-CN" sz="2800" b="1">
              <a:ea typeface="黑体" panose="02010609060101010101" pitchFamily="2" charset="-122"/>
            </a:endParaRPr>
          </a:p>
          <a:p>
            <a:r>
              <a:rPr lang="en-US" altLang="zh-CN" sz="2800" b="1">
                <a:ea typeface="黑体" panose="02010609060101010101" pitchFamily="2" charset="-122"/>
              </a:rPr>
              <a:t>I D( Vi ) </a:t>
            </a:r>
            <a:r>
              <a:rPr lang="zh-CN" altLang="en-US" sz="2800" b="1">
                <a:ea typeface="黑体" panose="02010609060101010101" pitchFamily="2" charset="-122"/>
              </a:rPr>
              <a:t>＝</a:t>
            </a:r>
            <a:r>
              <a:rPr lang="zh-CN" altLang="en-US" sz="2800" b="1">
                <a:solidFill>
                  <a:srgbClr val="FF0000"/>
                </a:solidFill>
                <a:ea typeface="黑体" panose="02010609060101010101" pitchFamily="2" charset="-122"/>
              </a:rPr>
              <a:t>逆</a:t>
            </a:r>
            <a:r>
              <a:rPr lang="zh-CN" altLang="en-US" sz="2800" b="1">
                <a:solidFill>
                  <a:srgbClr val="FF0000"/>
                </a:solidFill>
                <a:latin typeface="楷体_GB2312" pitchFamily="49" charset="-122"/>
                <a:ea typeface="楷体_GB2312" pitchFamily="49" charset="-122"/>
              </a:rPr>
              <a:t>邻接表</a:t>
            </a:r>
            <a:r>
              <a:rPr lang="zh-CN" altLang="en-US" sz="2800" b="1">
                <a:latin typeface="楷体_GB2312" pitchFamily="49" charset="-122"/>
                <a:ea typeface="楷体_GB2312" pitchFamily="49" charset="-122"/>
              </a:rPr>
              <a:t>中链接的结点数</a:t>
            </a:r>
            <a:endParaRPr lang="zh-CN" altLang="en-US" sz="2800" b="1">
              <a:latin typeface="楷体_GB2312" pitchFamily="49" charset="-122"/>
              <a:ea typeface="楷体_GB2312" pitchFamily="49" charset="-122"/>
            </a:endParaRPr>
          </a:p>
        </p:txBody>
      </p:sp>
      <p:sp>
        <p:nvSpPr>
          <p:cNvPr id="44042" name="Rectangle 19"/>
          <p:cNvSpPr>
            <a:spLocks noChangeArrowheads="1"/>
          </p:cNvSpPr>
          <p:nvPr/>
        </p:nvSpPr>
        <p:spPr bwMode="auto">
          <a:xfrm>
            <a:off x="2386013" y="5064125"/>
            <a:ext cx="539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latin typeface="黑体" panose="02010609060101010101" pitchFamily="2" charset="-122"/>
                <a:ea typeface="楷体_GB2312" pitchFamily="49" charset="-122"/>
              </a:rPr>
              <a:t>空间效率高；</a:t>
            </a:r>
            <a:r>
              <a:rPr lang="zh-CN" altLang="en-US" sz="2400" b="1">
                <a:ea typeface="楷体_GB2312" pitchFamily="49" charset="-122"/>
              </a:rPr>
              <a:t>容易寻找顶点的邻接点；</a:t>
            </a:r>
            <a:endParaRPr lang="zh-CN" altLang="en-US" sz="2400" b="1">
              <a:ea typeface="楷体_GB2312" pitchFamily="49" charset="-122"/>
            </a:endParaRPr>
          </a:p>
        </p:txBody>
      </p:sp>
      <p:sp>
        <p:nvSpPr>
          <p:cNvPr id="44043" name="Rectangle 20"/>
          <p:cNvSpPr>
            <a:spLocks noChangeArrowheads="1"/>
          </p:cNvSpPr>
          <p:nvPr/>
        </p:nvSpPr>
        <p:spPr bwMode="auto">
          <a:xfrm>
            <a:off x="2386013" y="5597525"/>
            <a:ext cx="6178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楷体_GB2312" pitchFamily="49" charset="-122"/>
                <a:ea typeface="楷体_GB2312" pitchFamily="49" charset="-122"/>
              </a:rPr>
              <a:t>判断两顶点间是否有边或弧，需搜索两结点对应的单链表，没有邻接矩阵方便。</a:t>
            </a:r>
            <a:endParaRPr lang="zh-CN" altLang="en-US" sz="2400" b="1">
              <a:latin typeface="楷体_GB2312" pitchFamily="49" charset="-122"/>
              <a:ea typeface="楷体_GB2312" pitchFamily="49" charset="-122"/>
            </a:endParaRPr>
          </a:p>
        </p:txBody>
      </p:sp>
      <p:sp>
        <p:nvSpPr>
          <p:cNvPr id="44044" name="Rectangle 17"/>
          <p:cNvSpPr>
            <a:spLocks noChangeArrowheads="1"/>
          </p:cNvSpPr>
          <p:nvPr/>
        </p:nvSpPr>
        <p:spPr bwMode="auto">
          <a:xfrm>
            <a:off x="819150" y="2757488"/>
            <a:ext cx="639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sz="2800" b="1">
                <a:ea typeface="黑体" panose="02010609060101010101" pitchFamily="2" charset="-122"/>
              </a:rPr>
              <a:t>OD(Vi)</a:t>
            </a:r>
            <a:r>
              <a:rPr lang="zh-CN" altLang="en-US" sz="2800" b="1">
                <a:ea typeface="黑体" panose="02010609060101010101" pitchFamily="2" charset="-122"/>
              </a:rPr>
              <a:t>＝</a:t>
            </a:r>
            <a:r>
              <a:rPr lang="zh-CN" altLang="en-US" sz="2800" b="1">
                <a:ea typeface="楷体_GB2312" pitchFamily="49" charset="-122"/>
              </a:rPr>
              <a:t>单链</a:t>
            </a:r>
            <a:r>
              <a:rPr lang="zh-CN" altLang="en-US" sz="2800" b="1">
                <a:solidFill>
                  <a:srgbClr val="FF0000"/>
                </a:solidFill>
                <a:ea typeface="楷体_GB2312" pitchFamily="49" charset="-122"/>
              </a:rPr>
              <a:t>表</a:t>
            </a:r>
            <a:r>
              <a:rPr lang="zh-CN" altLang="en-US" sz="2800" b="1">
                <a:ea typeface="楷体_GB2312" pitchFamily="49" charset="-122"/>
              </a:rPr>
              <a:t>中链接的结点数</a:t>
            </a:r>
            <a:endParaRPr lang="zh-CN" altLang="en-US" sz="2800" b="1">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wipe(up)">
                                      <p:cBhvr>
                                        <p:cTn id="7" dur="500"/>
                                        <p:tgtEl>
                                          <p:spTgt spid="440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74"/>
                                          </p:stCondLst>
                                        </p:cTn>
                                        <p:tgtEl>
                                          <p:spTgt spid="4404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74"/>
                                          </p:stCondLst>
                                        </p:cTn>
                                        <p:tgtEl>
                                          <p:spTgt spid="44040">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74"/>
                                          </p:stCondLst>
                                        </p:cTn>
                                        <p:tgtEl>
                                          <p:spTgt spid="44040">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74"/>
                                          </p:stCondLst>
                                        </p:cTn>
                                        <p:tgtEl>
                                          <p:spTgt spid="44040">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4039"/>
                                        </p:tgtEl>
                                        <p:attrNameLst>
                                          <p:attrName>style.visibility</p:attrName>
                                        </p:attrNameLst>
                                      </p:cBhvr>
                                      <p:to>
                                        <p:strVal val="visible"/>
                                      </p:to>
                                    </p:set>
                                    <p:animEffect transition="in" filter="strips(downRight)">
                                      <p:cBhvr>
                                        <p:cTn id="28" dur="500"/>
                                        <p:tgtEl>
                                          <p:spTgt spid="4403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74"/>
                                          </p:stCondLst>
                                        </p:cTn>
                                        <p:tgtEl>
                                          <p:spTgt spid="440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4037"/>
                                        </p:tgtEl>
                                        <p:attrNameLst>
                                          <p:attrName>style.visibility</p:attrName>
                                        </p:attrNameLst>
                                      </p:cBhvr>
                                      <p:to>
                                        <p:strVal val="visible"/>
                                      </p:to>
                                    </p:set>
                                    <p:animEffect transition="in" filter="strips(downRight)">
                                      <p:cBhvr>
                                        <p:cTn id="37" dur="500"/>
                                        <p:tgtEl>
                                          <p:spTgt spid="4403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74"/>
                                          </p:stCondLst>
                                        </p:cTn>
                                        <p:tgtEl>
                                          <p:spTgt spid="4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utoUpdateAnimBg="0"/>
      <p:bldP spid="44040" grpId="0" autoUpdateAnimBg="0" build="p"/>
      <p:bldP spid="44042" grpId="0" autoUpdateAnimBg="0"/>
      <p:bldP spid="44043" grpId="0" autoUpdateAnimBg="0"/>
      <p:bldP spid="44044"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DFCBF37-B629-472D-BBAC-51198C07BA5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89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31558CA-44F6-45F3-BFDA-5BD0D16D6D4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152400" y="152400"/>
            <a:ext cx="8229600" cy="609600"/>
          </a:xfrm>
        </p:spPr>
        <p:txBody>
          <a:bodyPr/>
          <a:lstStyle/>
          <a:p>
            <a:pPr marL="1047750" indent="-1047750" eaLnBrk="1" hangingPunct="1"/>
            <a:r>
              <a:rPr lang="zh-CN" sz="2800" b="1"/>
              <a:t>讨论：邻接表与邻接矩阵有什么异同之处？</a:t>
            </a:r>
            <a:endParaRPr lang="zh-CN" sz="2800" b="1"/>
          </a:p>
        </p:txBody>
      </p:sp>
      <p:sp>
        <p:nvSpPr>
          <p:cNvPr id="45061" name="Text Box 5"/>
          <p:cNvSpPr txBox="1">
            <a:spLocks noChangeArrowheads="1"/>
          </p:cNvSpPr>
          <p:nvPr/>
        </p:nvSpPr>
        <p:spPr bwMode="auto">
          <a:xfrm>
            <a:off x="152400" y="895350"/>
            <a:ext cx="8686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latin typeface="SimSun" panose="02010600030101010101" pitchFamily="2" charset="-122"/>
                <a:ea typeface="SimSun" panose="02010600030101010101" pitchFamily="2" charset="-122"/>
              </a:rPr>
              <a:t>1.</a:t>
            </a:r>
            <a:r>
              <a:rPr lang="en-US" altLang="zh-CN" sz="2800" b="1">
                <a:solidFill>
                  <a:schemeClr val="accent1"/>
                </a:solidFill>
                <a:latin typeface="SimSun" panose="02010600030101010101" pitchFamily="2" charset="-122"/>
                <a:ea typeface="SimSun" panose="02010600030101010101" pitchFamily="2" charset="-122"/>
              </a:rPr>
              <a:t> </a:t>
            </a:r>
            <a:r>
              <a:rPr lang="zh-CN" altLang="en-US" sz="2800" b="1">
                <a:solidFill>
                  <a:schemeClr val="hlink"/>
                </a:solidFill>
                <a:latin typeface="SimSun" panose="02010600030101010101" pitchFamily="2" charset="-122"/>
                <a:ea typeface="SimSun" panose="02010600030101010101" pitchFamily="2" charset="-122"/>
              </a:rPr>
              <a:t>联系：</a:t>
            </a:r>
            <a:r>
              <a:rPr lang="zh-CN" altLang="en-US" sz="2800" b="1">
                <a:latin typeface="SimSun" panose="02010600030101010101" pitchFamily="2" charset="-122"/>
                <a:ea typeface="SimSun" panose="02010600030101010101" pitchFamily="2" charset="-122"/>
              </a:rPr>
              <a:t>邻接表中每个链表对应于邻接矩阵中的一行，链表中结点个数等于一行中非零元素的个数。</a:t>
            </a:r>
            <a:endParaRPr lang="zh-CN" altLang="en-US" sz="2800" b="1">
              <a:latin typeface="SimSun" panose="02010600030101010101" pitchFamily="2" charset="-122"/>
              <a:ea typeface="SimSun" panose="02010600030101010101" pitchFamily="2" charset="-122"/>
            </a:endParaRPr>
          </a:p>
          <a:p>
            <a:pPr eaLnBrk="1" hangingPunct="1"/>
            <a:r>
              <a:rPr lang="en-US" altLang="zh-CN" sz="2800" b="1">
                <a:latin typeface="SimSun" panose="02010600030101010101" pitchFamily="2" charset="-122"/>
                <a:ea typeface="SimSun" panose="02010600030101010101" pitchFamily="2" charset="-122"/>
              </a:rPr>
              <a:t>2. </a:t>
            </a:r>
            <a:r>
              <a:rPr lang="zh-CN" altLang="en-US" sz="2800" b="1">
                <a:solidFill>
                  <a:schemeClr val="hlink"/>
                </a:solidFill>
                <a:latin typeface="SimSun" panose="02010600030101010101" pitchFamily="2" charset="-122"/>
                <a:ea typeface="SimSun" panose="02010600030101010101" pitchFamily="2" charset="-122"/>
              </a:rPr>
              <a:t>区别：</a:t>
            </a:r>
            <a:endParaRPr lang="zh-CN" altLang="en-US" sz="2800" b="1">
              <a:solidFill>
                <a:schemeClr val="hlink"/>
              </a:solidFill>
              <a:latin typeface="SimSun" panose="02010600030101010101" pitchFamily="2" charset="-122"/>
              <a:ea typeface="SimSun" panose="02010600030101010101" pitchFamily="2" charset="-122"/>
            </a:endParaRPr>
          </a:p>
          <a:p>
            <a:pPr eaLnBrk="1" hangingPunct="1"/>
            <a:r>
              <a:rPr lang="zh-CN" altLang="en-US" sz="2800" b="1">
                <a:latin typeface="SimSun" panose="02010600030101010101" pitchFamily="2" charset="-122"/>
                <a:ea typeface="SimSun" panose="02010600030101010101" pitchFamily="2" charset="-122"/>
              </a:rPr>
              <a:t>① 邻接矩阵的空间复杂度为</a:t>
            </a:r>
            <a:r>
              <a:rPr lang="en-US" altLang="zh-CN" sz="2800" b="1">
                <a:latin typeface="SimSun" panose="02010600030101010101" pitchFamily="2" charset="-122"/>
                <a:ea typeface="SimSun" panose="02010600030101010101" pitchFamily="2" charset="-122"/>
              </a:rPr>
              <a:t>O(n</a:t>
            </a:r>
            <a:r>
              <a:rPr lang="en-US" altLang="zh-CN" sz="2800" b="1" baseline="30000">
                <a:latin typeface="SimSun" panose="02010600030101010101" pitchFamily="2" charset="-122"/>
                <a:ea typeface="SimSun" panose="02010600030101010101" pitchFamily="2" charset="-122"/>
              </a:rPr>
              <a:t>2</a:t>
            </a:r>
            <a:r>
              <a:rPr lang="en-US" altLang="zh-CN" sz="2800" b="1">
                <a:latin typeface="SimSun" panose="02010600030101010101" pitchFamily="2" charset="-122"/>
                <a:ea typeface="SimSun" panose="02010600030101010101" pitchFamily="2" charset="-122"/>
              </a:rPr>
              <a:t>),</a:t>
            </a:r>
            <a:r>
              <a:rPr lang="zh-CN" altLang="en-US" sz="2800" b="1">
                <a:latin typeface="SimSun" panose="02010600030101010101" pitchFamily="2" charset="-122"/>
                <a:ea typeface="SimSun" panose="02010600030101010101" pitchFamily="2" charset="-122"/>
              </a:rPr>
              <a:t>而邻接表的空间复杂度为</a:t>
            </a:r>
            <a:r>
              <a:rPr lang="en-US" altLang="zh-CN" sz="2800" b="1">
                <a:solidFill>
                  <a:srgbClr val="FF0000"/>
                </a:solidFill>
                <a:latin typeface="SimSun" panose="02010600030101010101" pitchFamily="2" charset="-122"/>
                <a:ea typeface="SimSun" panose="02010600030101010101" pitchFamily="2" charset="-122"/>
              </a:rPr>
              <a:t>O(n+e)</a:t>
            </a:r>
            <a:r>
              <a:rPr lang="zh-CN" altLang="en-US" sz="2800" b="1">
                <a:latin typeface="SimSun" panose="02010600030101010101" pitchFamily="2" charset="-122"/>
                <a:ea typeface="SimSun" panose="02010600030101010101" pitchFamily="2" charset="-122"/>
              </a:rPr>
              <a:t>（有向图）或</a:t>
            </a:r>
            <a:r>
              <a:rPr lang="en-US" altLang="zh-CN" sz="2800" b="1">
                <a:solidFill>
                  <a:srgbClr val="FF0000"/>
                </a:solidFill>
                <a:latin typeface="SimSun" panose="02010600030101010101" pitchFamily="2" charset="-122"/>
              </a:rPr>
              <a:t>O(n+2e)</a:t>
            </a:r>
            <a:r>
              <a:rPr lang="zh-CN" altLang="en-US" sz="2800" b="1">
                <a:latin typeface="SimSun" panose="02010600030101010101" pitchFamily="2" charset="-122"/>
              </a:rPr>
              <a:t>（无向图）</a:t>
            </a:r>
            <a:r>
              <a:rPr lang="zh-CN" altLang="en-US" sz="2800" b="1">
                <a:latin typeface="SimSun" panose="02010600030101010101" pitchFamily="2" charset="-122"/>
                <a:ea typeface="SimSun" panose="02010600030101010101" pitchFamily="2" charset="-122"/>
              </a:rPr>
              <a:t>。</a:t>
            </a:r>
            <a:endParaRPr lang="en-US" sz="2800" b="1">
              <a:latin typeface="SimSun" panose="02010600030101010101" pitchFamily="2" charset="-122"/>
              <a:ea typeface="SimSun" panose="02010600030101010101" pitchFamily="2" charset="-122"/>
            </a:endParaRPr>
          </a:p>
          <a:p>
            <a:pPr eaLnBrk="1" hangingPunct="1"/>
            <a:endParaRPr lang="zh-CN" altLang="en-US" sz="2800" b="1">
              <a:latin typeface="SimSun" panose="02010600030101010101" pitchFamily="2" charset="-122"/>
              <a:ea typeface="SimSun" panose="02010600030101010101" pitchFamily="2" charset="-122"/>
            </a:endParaRPr>
          </a:p>
          <a:p>
            <a:pPr eaLnBrk="1" hangingPunct="1"/>
            <a:r>
              <a:rPr lang="en-US" altLang="zh-CN" sz="2800" b="1">
                <a:latin typeface="SimSun" panose="02010600030101010101" pitchFamily="2" charset="-122"/>
                <a:ea typeface="SimSun" panose="02010600030101010101" pitchFamily="2" charset="-122"/>
              </a:rPr>
              <a:t>3. </a:t>
            </a:r>
            <a:r>
              <a:rPr lang="zh-CN" altLang="en-US" sz="2800" b="1">
                <a:solidFill>
                  <a:schemeClr val="hlink"/>
                </a:solidFill>
                <a:latin typeface="SimSun" panose="02010600030101010101" pitchFamily="2" charset="-122"/>
                <a:ea typeface="SimSun" panose="02010600030101010101" pitchFamily="2" charset="-122"/>
              </a:rPr>
              <a:t>用途：</a:t>
            </a:r>
            <a:r>
              <a:rPr lang="zh-CN" altLang="en-US" sz="2800" b="1">
                <a:latin typeface="SimSun" panose="02010600030101010101" pitchFamily="2" charset="-122"/>
                <a:ea typeface="SimSun" panose="02010600030101010101" pitchFamily="2" charset="-122"/>
              </a:rPr>
              <a:t>邻接矩阵多用于稠密图的存储（</a:t>
            </a:r>
            <a:r>
              <a:rPr lang="en-US" altLang="zh-CN" sz="2800" b="1">
                <a:latin typeface="SimSun" panose="02010600030101010101" pitchFamily="2" charset="-122"/>
                <a:ea typeface="SimSun" panose="02010600030101010101" pitchFamily="2" charset="-122"/>
              </a:rPr>
              <a:t>e</a:t>
            </a:r>
            <a:r>
              <a:rPr lang="zh-CN" altLang="en-US" sz="2800" b="1">
                <a:latin typeface="SimSun" panose="02010600030101010101" pitchFamily="2" charset="-122"/>
                <a:ea typeface="SimSun" panose="02010600030101010101" pitchFamily="2" charset="-122"/>
              </a:rPr>
              <a:t>接近</a:t>
            </a:r>
            <a:r>
              <a:rPr lang="en-US" altLang="zh-CN" sz="2800" b="1">
                <a:latin typeface="SimSun" panose="02010600030101010101" pitchFamily="2" charset="-122"/>
                <a:ea typeface="SimSun" panose="02010600030101010101" pitchFamily="2" charset="-122"/>
              </a:rPr>
              <a:t>n(n-1)/2)</a:t>
            </a:r>
            <a:r>
              <a:rPr lang="zh-CN" altLang="en-US" sz="2800" b="1">
                <a:latin typeface="SimSun" panose="02010600030101010101" pitchFamily="2" charset="-122"/>
                <a:ea typeface="SimSun" panose="02010600030101010101" pitchFamily="2" charset="-122"/>
              </a:rPr>
              <a:t>；而邻接表多用于稀疏图的存储（</a:t>
            </a:r>
            <a:r>
              <a:rPr lang="en-US" altLang="zh-CN" sz="2800" b="1">
                <a:latin typeface="SimSun" panose="02010600030101010101" pitchFamily="2" charset="-122"/>
                <a:ea typeface="SimSun" panose="02010600030101010101" pitchFamily="2" charset="-122"/>
              </a:rPr>
              <a:t>e&lt;&lt;n</a:t>
            </a:r>
            <a:r>
              <a:rPr lang="en-US" altLang="zh-CN" sz="2800" b="1" baseline="30000">
                <a:latin typeface="SimSun" panose="02010600030101010101" pitchFamily="2" charset="-122"/>
                <a:ea typeface="SimSun" panose="02010600030101010101" pitchFamily="2" charset="-122"/>
              </a:rPr>
              <a:t>2</a:t>
            </a:r>
            <a:r>
              <a:rPr lang="en-US" altLang="zh-CN" sz="2800" b="1">
                <a:latin typeface="SimSun" panose="02010600030101010101" pitchFamily="2" charset="-122"/>
                <a:ea typeface="SimSun" panose="02010600030101010101" pitchFamily="2" charset="-122"/>
              </a:rPr>
              <a:t>)</a:t>
            </a:r>
            <a:endParaRPr lang="en-US" altLang="zh-CN" sz="2800" b="1">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38EE4C2-F406-40F4-A1FD-09B1A1E96E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99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B9E4E67C-B7E3-4318-8393-466CF799D8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9940" name="Rectangle 3"/>
          <p:cNvSpPr>
            <a:spLocks noGrp="1" noChangeArrowheads="1"/>
          </p:cNvSpPr>
          <p:nvPr>
            <p:ph type="title" idx="4294967295"/>
          </p:nvPr>
        </p:nvSpPr>
        <p:spPr>
          <a:xfrm>
            <a:off x="482600" y="0"/>
            <a:ext cx="8229600" cy="792163"/>
          </a:xfrm>
        </p:spPr>
        <p:txBody>
          <a:bodyPr/>
          <a:lstStyle/>
          <a:p>
            <a:pPr algn="ctr" eaLnBrk="1" hangingPunct="1"/>
            <a:r>
              <a:rPr lang="zh-CN" sz="4000" b="1">
                <a:solidFill>
                  <a:schemeClr val="tx2"/>
                </a:solidFill>
                <a:ea typeface="华文新魏" panose="02010800040101010101" pitchFamily="2" charset="-122"/>
              </a:rPr>
              <a:t>用邻接表表示的图的类定义</a:t>
            </a:r>
            <a:r>
              <a:rPr lang="zh-CN"/>
              <a:t> </a:t>
            </a:r>
            <a:endParaRPr lang="zh-CN"/>
          </a:p>
        </p:txBody>
      </p:sp>
      <p:sp>
        <p:nvSpPr>
          <p:cNvPr id="46085" name="Rectangle 4"/>
          <p:cNvSpPr>
            <a:spLocks noGrp="1" noChangeArrowheads="1"/>
          </p:cNvSpPr>
          <p:nvPr>
            <p:ph type="body" idx="4294967295"/>
          </p:nvPr>
        </p:nvSpPr>
        <p:spPr>
          <a:xfrm>
            <a:off x="468313" y="1162050"/>
            <a:ext cx="8229600" cy="554355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边结点的定义</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b="1"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顶点下标</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边上的权值</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下一条边链指针</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顶点的定义</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顶点的值</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adj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边链表的头指针</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
        <p:nvSpPr>
          <p:cNvPr id="39942" name="Rectangle 27" descr="羊皮纸"/>
          <p:cNvSpPr>
            <a:spLocks noChangeArrowheads="1"/>
          </p:cNvSpPr>
          <p:nvPr/>
        </p:nvSpPr>
        <p:spPr bwMode="auto">
          <a:xfrm>
            <a:off x="7056438" y="1370013"/>
            <a:ext cx="1736725" cy="457200"/>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9943" name="Text Box 28"/>
          <p:cNvSpPr txBox="1">
            <a:spLocks noChangeArrowheads="1"/>
          </p:cNvSpPr>
          <p:nvPr/>
        </p:nvSpPr>
        <p:spPr bwMode="auto">
          <a:xfrm>
            <a:off x="6875463" y="852488"/>
            <a:ext cx="2019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9944" name="Text Box 51"/>
          <p:cNvSpPr txBox="1">
            <a:spLocks noChangeArrowheads="1"/>
          </p:cNvSpPr>
          <p:nvPr/>
        </p:nvSpPr>
        <p:spPr bwMode="auto">
          <a:xfrm>
            <a:off x="7262813" y="1314450"/>
            <a:ext cx="79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 </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 </a:t>
            </a:r>
            <a:endParaRPr lang="en-US" altLang="zh-CN" sz="3200" b="1">
              <a:ea typeface="SimSun" panose="02010600030101010101" pitchFamily="2" charset="-122"/>
            </a:endParaRPr>
          </a:p>
        </p:txBody>
      </p:sp>
      <p:sp>
        <p:nvSpPr>
          <p:cNvPr id="39945" name="Line 29"/>
          <p:cNvSpPr>
            <a:spLocks noChangeShapeType="1"/>
          </p:cNvSpPr>
          <p:nvPr/>
        </p:nvSpPr>
        <p:spPr bwMode="auto">
          <a:xfrm>
            <a:off x="7667625" y="138747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Line 34"/>
          <p:cNvSpPr>
            <a:spLocks noChangeShapeType="1"/>
          </p:cNvSpPr>
          <p:nvPr/>
        </p:nvSpPr>
        <p:spPr bwMode="auto">
          <a:xfrm>
            <a:off x="8243888" y="137795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 name="Group 7"/>
          <p:cNvGraphicFramePr>
            <a:graphicFrameLocks noGrp="1"/>
          </p:cNvGraphicFramePr>
          <p:nvPr/>
        </p:nvGraphicFramePr>
        <p:xfrm>
          <a:off x="6354763" y="4437063"/>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5">
                                            <p:txEl>
                                              <p:pRg st="10" end="10"/>
                                            </p:txEl>
                                          </p:spTgt>
                                        </p:tgtEl>
                                        <p:attrNameLst>
                                          <p:attrName>style.visibility</p:attrName>
                                        </p:attrNameLst>
                                      </p:cBhvr>
                                      <p:to>
                                        <p:strVal val="visible"/>
                                      </p:to>
                                    </p:se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A10BB16-18B8-437C-AF79-B3B801287C7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096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5B03589-A625-4AB9-B62B-44B900ED41E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2" name="Rectangle 4"/>
          <p:cNvSpPr>
            <a:spLocks noGrp="1" noChangeArrowheads="1"/>
          </p:cNvSpPr>
          <p:nvPr>
            <p:ph type="body" idx="4294967295"/>
          </p:nvPr>
        </p:nvSpPr>
        <p:spPr>
          <a:xfrm>
            <a:off x="482600" y="728663"/>
            <a:ext cx="8229600" cy="56880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顶点表 </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各边链表的头结点</a:t>
            </a:r>
            <a:r>
              <a:rPr lang="en-US" altLang="zh-CN" sz="2800">
                <a:solidFill>
                  <a:schemeClr val="tx2"/>
                </a:solidFill>
                <a:latin typeface="Times New Roman" panose="02020603050405020304" pitchFamily="18" charset="0"/>
                <a:ea typeface="隶书" panose="02010509060101010101" pitchFamily="49" charset="-122"/>
              </a:rPr>
              <a:t>)</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rgbClr val="FF0000"/>
                </a:solidFill>
                <a:latin typeface="Times New Roman" panose="02020603050405020304" pitchFamily="18" charset="0"/>
                <a:ea typeface="隶书" panose="02010509060101010101" pitchFamily="49" charset="-122"/>
              </a:rPr>
              <a:t>    int </a:t>
            </a:r>
            <a:r>
              <a:rPr lang="en-US" altLang="zh-CN" sz="2800">
                <a:solidFill>
                  <a:srgbClr val="FF0000"/>
                </a:solidFill>
                <a:latin typeface="Times New Roman" panose="02020603050405020304" pitchFamily="18" charset="0"/>
                <a:ea typeface="隶书" panose="02010509060101010101" pitchFamily="49" charset="-122"/>
              </a:rPr>
              <a:t>numVertices;  int maxVertices;  </a:t>
            </a:r>
            <a:endParaRPr lang="en-US" altLang="zh-CN" sz="2800" b="1">
              <a:solidFill>
                <a:srgbClr val="FF0000"/>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getVertexPos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vertx)</a:t>
            </a: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a:t>
            </a:r>
            <a:r>
              <a:rPr lang="en-US" altLang="zh-CN" sz="2800" b="1">
                <a:solidFill>
                  <a:schemeClr val="tx2"/>
                </a:solidFill>
                <a:latin typeface="Times New Roman" panose="02020603050405020304" pitchFamily="18" charset="0"/>
                <a:ea typeface="隶书" panose="02010509060101010101" pitchFamily="49" charset="-122"/>
              </a:rPr>
              <a:t>vertex</a:t>
            </a:r>
            <a:r>
              <a:rPr lang="zh-CN" altLang="en-US" sz="2800">
                <a:solidFill>
                  <a:schemeClr val="tx2"/>
                </a:solidFill>
                <a:latin typeface="Times New Roman" panose="02020603050405020304" pitchFamily="18" charset="0"/>
                <a:ea typeface="隶书" panose="02010509060101010101" pitchFamily="49" charset="-122"/>
              </a:rPr>
              <a:t>在图中的位置</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endParaRPr lang="en-US" altLang="zh-CN" sz="2800">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endParaRPr lang="en-US" altLang="zh-CN" sz="2800" b="1">
              <a:latin typeface="Times New Roman" panose="02020603050405020304" pitchFamily="18" charset="0"/>
              <a:ea typeface="隶书" panose="02010509060101010101" pitchFamily="49" charset="-122"/>
            </a:endParaRPr>
          </a:p>
          <a:p>
            <a:pPr eaLnBrk="1" hangingPunct="1">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Graphlnk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endParaRPr lang="zh-CN" altLang="en-US" sz="2800">
              <a:solidFill>
                <a:schemeClr val="tx2"/>
              </a:solidFill>
              <a:latin typeface="Times New Roman" panose="02020603050405020304" pitchFamily="18" charset="0"/>
              <a:ea typeface="隶书" panose="02010509060101010101" pitchFamily="49" charset="-122"/>
            </a:endParaRPr>
          </a:p>
        </p:txBody>
      </p:sp>
      <p:sp>
        <p:nvSpPr>
          <p:cNvPr id="40965" name="Rectangle 3"/>
          <p:cNvSpPr>
            <a:spLocks noGrp="1" noChangeArrowheads="1"/>
          </p:cNvSpPr>
          <p:nvPr>
            <p:ph type="title" idx="4294967295"/>
          </p:nvPr>
        </p:nvSpPr>
        <p:spPr>
          <a:xfrm>
            <a:off x="482600" y="0"/>
            <a:ext cx="8229600" cy="792163"/>
          </a:xfrm>
        </p:spPr>
        <p:txBody>
          <a:bodyPr/>
          <a:lstStyle/>
          <a:p>
            <a:pPr algn="ctr" eaLnBrk="1" hangingPunct="1"/>
            <a:r>
              <a:rPr lang="zh-CN" sz="4000" b="1">
                <a:solidFill>
                  <a:schemeClr val="tx2"/>
                </a:solidFill>
                <a:ea typeface="华文新魏" panose="02010800040101010101" pitchFamily="2" charset="-122"/>
              </a:rPr>
              <a:t>用邻接表表示的图的类定义</a:t>
            </a:r>
            <a:r>
              <a:rPr lang="zh-CN"/>
              <a:t> </a:t>
            </a:r>
            <a:endParaRPr lang="zh-CN"/>
          </a:p>
        </p:txBody>
      </p:sp>
      <p:sp>
        <p:nvSpPr>
          <p:cNvPr id="2" name="TextBox 1"/>
          <p:cNvSpPr txBox="1"/>
          <p:nvPr/>
        </p:nvSpPr>
        <p:spPr>
          <a:xfrm>
            <a:off x="2228850" y="3860800"/>
            <a:ext cx="4322763" cy="522288"/>
          </a:xfrm>
          <a:prstGeom prst="rect">
            <a:avLst/>
          </a:prstGeom>
          <a:solidFill>
            <a:srgbClr val="92D050"/>
          </a:solidFill>
        </p:spPr>
        <p:txBody>
          <a:bodyPr wrap="none">
            <a:spAutoFit/>
          </a:bodyPr>
          <a:lstStyle/>
          <a:p>
            <a:pPr>
              <a:defRPr/>
            </a:pPr>
            <a:r>
              <a:rPr lang="en-US" altLang="zh-CN" sz="2800" b="1" dirty="0" err="1">
                <a:solidFill>
                  <a:srgbClr val="FF0000"/>
                </a:solidFill>
                <a:effectLst>
                  <a:outerShdw blurRad="38100" dist="38100" dir="2700000" algn="tl">
                    <a:srgbClr val="000000">
                      <a:alpha val="43137"/>
                    </a:srgbClr>
                  </a:outerShdw>
                </a:effectLst>
                <a:ea typeface="隶书" panose="02010509060101010101" pitchFamily="49" charset="-122"/>
              </a:rPr>
              <a:t>NodeTable</a:t>
            </a:r>
            <a:r>
              <a:rPr lang="en-US" altLang="zh-CN" sz="2800" b="1" dirty="0">
                <a:solidFill>
                  <a:srgbClr val="FF0000"/>
                </a:solidFill>
                <a:effectLst>
                  <a:outerShdw blurRad="38100" dist="38100" dir="2700000" algn="tl">
                    <a:srgbClr val="000000">
                      <a:alpha val="43137"/>
                    </a:srgbClr>
                  </a:outerShdw>
                </a:effectLst>
                <a:ea typeface="隶书" panose="02010509060101010101" pitchFamily="49" charset="-122"/>
              </a:rPr>
              <a:t>[i].data == </a:t>
            </a:r>
            <a:r>
              <a:rPr lang="en-US" altLang="zh-CN" sz="2800" b="1" dirty="0" err="1">
                <a:solidFill>
                  <a:srgbClr val="FF0000"/>
                </a:solidFill>
                <a:effectLst>
                  <a:outerShdw blurRad="38100" dist="38100" dir="2700000" algn="tl">
                    <a:srgbClr val="000000">
                      <a:alpha val="43137"/>
                    </a:srgbClr>
                  </a:outerShdw>
                </a:effectLst>
                <a:ea typeface="隶书" panose="02010509060101010101" pitchFamily="49" charset="-122"/>
              </a:rPr>
              <a:t>vertx</a:t>
            </a:r>
            <a:endParaRPr lang="zh-CN" altLang="en-US" sz="2800" b="1" dirty="0">
              <a:solidFill>
                <a:srgbClr val="FF0000"/>
              </a:solidFill>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13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F7F2D6D-66D9-4448-B52E-DEE1D427D00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198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1D554CB-5FA6-425F-9893-4671A2FB9B1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9156" name="Rectangle 4"/>
          <p:cNvSpPr>
            <a:spLocks noGrp="1" noChangeArrowheads="1"/>
          </p:cNvSpPr>
          <p:nvPr>
            <p:ph type="body" idx="4294967295"/>
          </p:nvPr>
        </p:nvSpPr>
        <p:spPr>
          <a:xfrm>
            <a:off x="457200" y="657225"/>
            <a:ext cx="8229600" cy="5724525"/>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getValue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取顶点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 </a:t>
            </a:r>
            <a:r>
              <a:rPr lang="zh-CN" altLang="en-US" sz="2800">
                <a:solidFill>
                  <a:schemeClr val="tx2"/>
                </a:solidFill>
                <a:latin typeface="Times New Roman" panose="02020603050405020304" pitchFamily="18" charset="0"/>
                <a:ea typeface="隶书" panose="02010509060101010101" pitchFamily="49" charset="-122"/>
              </a:rPr>
              <a:t>的值</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NodeTable[i].data</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getWeight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取边</a:t>
            </a:r>
            <a:r>
              <a:rPr lang="en-US" altLang="zh-CN" sz="2800" b="1">
                <a:solidFill>
                  <a:schemeClr val="tx2"/>
                </a:solidFill>
                <a:latin typeface="Times New Roman" panose="02020603050405020304" pitchFamily="18" charset="0"/>
                <a:ea typeface="隶书" panose="02010509060101010101" pitchFamily="49" charset="-122"/>
              </a:rPr>
              <a:t>(v1,v2)</a:t>
            </a:r>
            <a:r>
              <a:rPr lang="zh-CN" altLang="en-US" sz="2800">
                <a:solidFill>
                  <a:schemeClr val="tx2"/>
                </a:solidFill>
                <a:latin typeface="Times New Roman" panose="02020603050405020304" pitchFamily="18" charset="0"/>
                <a:ea typeface="隶书" panose="02010509060101010101" pitchFamily="49" charset="-122"/>
              </a:rPr>
              <a:t>权值</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insertVertex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vertex)</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removeVertex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a:t>
            </a:r>
            <a:r>
              <a:rPr lang="en-US" altLang="zh-CN" sz="2800">
                <a:latin typeface="Times New Roman" panose="02020603050405020304" pitchFamily="18" charset="0"/>
                <a:ea typeface="隶书" panose="02010509060101010101" pitchFamily="49" charset="-122"/>
              </a:rPr>
              <a:t> insertEdge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v2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cost)</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removeEdge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v2)</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41989" name="Rectangle 3"/>
          <p:cNvSpPr>
            <a:spLocks noGrp="1" noChangeArrowheads="1"/>
          </p:cNvSpPr>
          <p:nvPr>
            <p:ph type="title" idx="4294967295"/>
          </p:nvPr>
        </p:nvSpPr>
        <p:spPr>
          <a:xfrm>
            <a:off x="482600" y="0"/>
            <a:ext cx="8229600" cy="792163"/>
          </a:xfrm>
        </p:spPr>
        <p:txBody>
          <a:bodyPr/>
          <a:lstStyle/>
          <a:p>
            <a:pPr algn="ctr" eaLnBrk="1" hangingPunct="1"/>
            <a:r>
              <a:rPr lang="zh-CN" sz="4000" b="1">
                <a:solidFill>
                  <a:schemeClr val="tx2"/>
                </a:solidFill>
                <a:ea typeface="华文新魏" panose="02010800040101010101" pitchFamily="2" charset="-122"/>
              </a:rPr>
              <a:t>用邻接表表示的图的类定义</a:t>
            </a:r>
            <a:r>
              <a:rPr lang="zh-CN"/>
              <a:t> </a:t>
            </a:r>
            <a:endParaRPr 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15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5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15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1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BDCC4FF-6ECF-4C2A-9FB5-3E77279BA8D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301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9D8CE40-FCED-44E7-975D-7CED61EFC7C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80" name="Rectangle 3"/>
          <p:cNvSpPr>
            <a:spLocks noGrp="1" noChangeArrowheads="1"/>
          </p:cNvSpPr>
          <p:nvPr>
            <p:ph type="body" idx="4294967295"/>
          </p:nvPr>
        </p:nvSpPr>
        <p:spPr>
          <a:xfrm>
            <a:off x="555625" y="728663"/>
            <a:ext cx="8229600" cy="5688012"/>
          </a:xfrm>
        </p:spPr>
        <p:txBody>
          <a:bodyPr/>
          <a:lstStyle/>
          <a:p>
            <a:pPr eaLnBrk="1" hangingPunct="1">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Graphlnk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构造函数：建立一个空的邻接表</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maxVertices = sz</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numVertices = 0</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Vertex[maxVertices]</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创建顶点表数组</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(NodeTable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cerr &lt;&lt; "</a:t>
            </a:r>
            <a:r>
              <a:rPr lang="zh-CN" altLang="en-US" sz="2800" b="1">
                <a:latin typeface="Times New Roman" panose="02020603050405020304" pitchFamily="18" charset="0"/>
                <a:ea typeface="隶书" panose="02010509060101010101" pitchFamily="49" charset="-122"/>
              </a:rPr>
              <a:t>存储分配错！</a:t>
            </a:r>
            <a:r>
              <a:rPr lang="en-US" altLang="zh-CN" sz="2800" b="1">
                <a:latin typeface="Times New Roman" panose="02020603050405020304" pitchFamily="18" charset="0"/>
                <a:ea typeface="隶书" panose="02010509060101010101" pitchFamily="49" charset="-122"/>
              </a:rPr>
              <a:t>" &lt;&lt; endl;  </a:t>
            </a:r>
            <a:r>
              <a:rPr lang="en-US" altLang="zh-CN" sz="2800">
                <a:latin typeface="Times New Roman" panose="02020603050405020304" pitchFamily="18" charset="0"/>
                <a:ea typeface="隶书" panose="02010509060101010101" pitchFamily="49" charset="-122"/>
              </a:rPr>
              <a:t>exit(1)</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maxVertices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填空）</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43013" name="Rectangle 3"/>
          <p:cNvSpPr>
            <a:spLocks noGrp="1" noChangeArrowheads="1"/>
          </p:cNvSpPr>
          <p:nvPr>
            <p:ph type="title" idx="4294967295"/>
          </p:nvPr>
        </p:nvSpPr>
        <p:spPr>
          <a:xfrm>
            <a:off x="482600" y="0"/>
            <a:ext cx="8470900" cy="792163"/>
          </a:xfrm>
        </p:spPr>
        <p:txBody>
          <a:bodyPr/>
          <a:lstStyle/>
          <a:p>
            <a:pPr algn="ctr" eaLnBrk="1" hangingPunct="1"/>
            <a:r>
              <a:rPr lang="zh-CN" sz="4000" b="1">
                <a:solidFill>
                  <a:schemeClr val="tx2"/>
                </a:solidFill>
                <a:ea typeface="华文新魏" panose="02010800040101010101" pitchFamily="2" charset="-122"/>
              </a:rPr>
              <a:t>用邻接表表示的图类的构造函数</a:t>
            </a:r>
            <a:r>
              <a:rPr lang="zh-CN"/>
              <a:t> </a:t>
            </a:r>
            <a:endParaRPr lang="zh-CN"/>
          </a:p>
        </p:txBody>
      </p:sp>
      <p:sp>
        <p:nvSpPr>
          <p:cNvPr id="2" name="矩形 1"/>
          <p:cNvSpPr/>
          <p:nvPr/>
        </p:nvSpPr>
        <p:spPr>
          <a:xfrm>
            <a:off x="1258888" y="4760913"/>
            <a:ext cx="6626225" cy="523875"/>
          </a:xfrm>
          <a:prstGeom prst="rect">
            <a:avLst/>
          </a:prstGeom>
          <a:solidFill>
            <a:srgbClr val="92D050"/>
          </a:solidFill>
        </p:spPr>
        <p:txBody>
          <a:bodyPr>
            <a:spAutoFit/>
          </a:bodyPr>
          <a:lstStyle/>
          <a:p>
            <a:pPr>
              <a:defRPr/>
            </a:pPr>
            <a:r>
              <a:rPr lang="en-US" altLang="zh-CN" sz="2800" b="1" dirty="0" err="1">
                <a:effectLst>
                  <a:outerShdw blurRad="38100" dist="38100" dir="2700000" algn="tl">
                    <a:srgbClr val="000000">
                      <a:alpha val="43137"/>
                    </a:srgbClr>
                  </a:outerShdw>
                </a:effectLst>
                <a:ea typeface="隶书" panose="02010509060101010101" pitchFamily="49" charset="-122"/>
              </a:rPr>
              <a:t>NodeTable</a:t>
            </a:r>
            <a:r>
              <a:rPr lang="en-US" altLang="zh-CN" sz="2800" b="1" dirty="0">
                <a:effectLst>
                  <a:outerShdw blurRad="38100" dist="38100" dir="2700000" algn="tl">
                    <a:srgbClr val="000000">
                      <a:alpha val="43137"/>
                    </a:srgbClr>
                  </a:outerShdw>
                </a:effectLst>
                <a:ea typeface="隶书" panose="02010509060101010101" pitchFamily="49" charset="-122"/>
              </a:rPr>
              <a:t>[i].</a:t>
            </a:r>
            <a:r>
              <a:rPr lang="en-US" altLang="zh-CN" sz="2800" b="1" dirty="0" err="1">
                <a:effectLst>
                  <a:outerShdw blurRad="38100" dist="38100" dir="2700000" algn="tl">
                    <a:srgbClr val="000000">
                      <a:alpha val="43137"/>
                    </a:srgbClr>
                  </a:outerShdw>
                </a:effectLst>
                <a:ea typeface="隶书" panose="02010509060101010101" pitchFamily="49" charset="-122"/>
              </a:rPr>
              <a:t>adj</a:t>
            </a:r>
            <a:r>
              <a:rPr lang="en-US" altLang="zh-CN" sz="2800" b="1" dirty="0">
                <a:effectLst>
                  <a:outerShdw blurRad="38100" dist="38100" dir="2700000" algn="tl">
                    <a:srgbClr val="000000">
                      <a:alpha val="43137"/>
                    </a:srgbClr>
                  </a:outerShdw>
                </a:effectLst>
                <a:ea typeface="隶书" panose="02010509060101010101" pitchFamily="49" charset="-122"/>
              </a:rPr>
              <a:t> = NULL;   </a:t>
            </a:r>
            <a:endParaRPr lang="zh-CN" altLang="en-US" sz="2800" b="1" dirty="0">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18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8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8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7831FD1-4260-47A6-9AE2-EED023DE519C}"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403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A37D771-C30B-4B09-9830-20F9D7DD8FF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1204" name="Rectangle 2"/>
          <p:cNvSpPr>
            <a:spLocks noGrp="1" noChangeArrowheads="1"/>
          </p:cNvSpPr>
          <p:nvPr>
            <p:ph type="body" idx="4294967295"/>
          </p:nvPr>
        </p:nvSpPr>
        <p:spPr>
          <a:xfrm>
            <a:off x="555625" y="728663"/>
            <a:ext cx="8229600" cy="5688012"/>
          </a:xfrm>
        </p:spPr>
        <p:txBody>
          <a:bodyPr/>
          <a:lstStyle/>
          <a:p>
            <a:pPr eaLnBrk="1" hangingPunct="1">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析构函数：删除一个邻接表</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numVertices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NodeTable[i].adj</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（程序填空）</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NodeTable[i].adj</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 ]NodeTable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删除顶点表数组</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44037" name="Rectangle 3"/>
          <p:cNvSpPr>
            <a:spLocks noGrp="1" noChangeArrowheads="1"/>
          </p:cNvSpPr>
          <p:nvPr>
            <p:ph type="title" idx="4294967295"/>
          </p:nvPr>
        </p:nvSpPr>
        <p:spPr>
          <a:xfrm>
            <a:off x="482600" y="0"/>
            <a:ext cx="8470900" cy="792163"/>
          </a:xfrm>
        </p:spPr>
        <p:txBody>
          <a:bodyPr/>
          <a:lstStyle/>
          <a:p>
            <a:pPr algn="ctr" eaLnBrk="1" hangingPunct="1"/>
            <a:r>
              <a:rPr lang="zh-CN" sz="4000" b="1">
                <a:solidFill>
                  <a:schemeClr val="tx2"/>
                </a:solidFill>
                <a:ea typeface="华文新魏" panose="02010800040101010101" pitchFamily="2" charset="-122"/>
              </a:rPr>
              <a:t>用邻接表表示的图类的析构函数</a:t>
            </a:r>
            <a:r>
              <a:rPr lang="zh-CN"/>
              <a:t> </a:t>
            </a:r>
            <a:endParaRPr lang="zh-CN"/>
          </a:p>
        </p:txBody>
      </p:sp>
      <p:grpSp>
        <p:nvGrpSpPr>
          <p:cNvPr id="44038" name="Group 6"/>
          <p:cNvGrpSpPr/>
          <p:nvPr/>
        </p:nvGrpSpPr>
        <p:grpSpPr bwMode="auto">
          <a:xfrm>
            <a:off x="7054850" y="2078038"/>
            <a:ext cx="1905000" cy="2271712"/>
            <a:chOff x="0" y="0"/>
            <a:chExt cx="1200" cy="1431"/>
          </a:xfrm>
        </p:grpSpPr>
        <p:grpSp>
          <p:nvGrpSpPr>
            <p:cNvPr id="44054" name="Group 7"/>
            <p:cNvGrpSpPr/>
            <p:nvPr/>
          </p:nvGrpSpPr>
          <p:grpSpPr bwMode="auto">
            <a:xfrm>
              <a:off x="96" y="169"/>
              <a:ext cx="1008" cy="1113"/>
              <a:chOff x="0" y="0"/>
              <a:chExt cx="1008" cy="1113"/>
            </a:xfrm>
          </p:grpSpPr>
          <p:sp>
            <p:nvSpPr>
              <p:cNvPr id="44060"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44064"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44065"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44066"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44067"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55"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44056"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44057"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44058"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44059"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grpSp>
        <p:nvGrpSpPr>
          <p:cNvPr id="44039" name="Group 22"/>
          <p:cNvGrpSpPr/>
          <p:nvPr/>
        </p:nvGrpSpPr>
        <p:grpSpPr bwMode="auto">
          <a:xfrm>
            <a:off x="4138613" y="5441950"/>
            <a:ext cx="4668837" cy="692150"/>
            <a:chOff x="0" y="0"/>
            <a:chExt cx="4668838" cy="691699"/>
          </a:xfrm>
        </p:grpSpPr>
        <p:sp>
          <p:nvSpPr>
            <p:cNvPr id="44041" name="Text Box 21"/>
            <p:cNvSpPr txBox="1">
              <a:spLocks noChangeArrowheads="1"/>
            </p:cNvSpPr>
            <p:nvPr/>
          </p:nvSpPr>
          <p:spPr bwMode="auto">
            <a:xfrm>
              <a:off x="0" y="114300"/>
              <a:ext cx="665155" cy="566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a:ea typeface="SimSun" panose="02010600030101010101" pitchFamily="2" charset="-122"/>
              </a:endParaRPr>
            </a:p>
          </p:txBody>
        </p:sp>
        <p:sp>
          <p:nvSpPr>
            <p:cNvPr id="44042" name="Line 25"/>
            <p:cNvSpPr>
              <a:spLocks noChangeShapeType="1"/>
            </p:cNvSpPr>
            <p:nvPr/>
          </p:nvSpPr>
          <p:spPr bwMode="auto">
            <a:xfrm>
              <a:off x="563825" y="390525"/>
              <a:ext cx="9720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Rectangle 27" descr="羊皮纸"/>
            <p:cNvSpPr>
              <a:spLocks noChangeArrowheads="1"/>
            </p:cNvSpPr>
            <p:nvPr/>
          </p:nvSpPr>
          <p:spPr bwMode="auto">
            <a:xfrm>
              <a:off x="1468438" y="161819"/>
              <a:ext cx="1371600" cy="456902"/>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4044" name="Line 29"/>
            <p:cNvSpPr>
              <a:spLocks noChangeShapeType="1"/>
            </p:cNvSpPr>
            <p:nvPr/>
          </p:nvSpPr>
          <p:spPr bwMode="auto">
            <a:xfrm>
              <a:off x="19256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34"/>
            <p:cNvSpPr>
              <a:spLocks noChangeShapeType="1"/>
            </p:cNvSpPr>
            <p:nvPr/>
          </p:nvSpPr>
          <p:spPr bwMode="auto">
            <a:xfrm>
              <a:off x="23828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Rectangle 36" descr="羊皮纸"/>
            <p:cNvSpPr>
              <a:spLocks noChangeArrowheads="1"/>
            </p:cNvSpPr>
            <p:nvPr/>
          </p:nvSpPr>
          <p:spPr bwMode="auto">
            <a:xfrm>
              <a:off x="3297238" y="161819"/>
              <a:ext cx="1371600" cy="456902"/>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4047" name="Line 37"/>
            <p:cNvSpPr>
              <a:spLocks noChangeShapeType="1"/>
            </p:cNvSpPr>
            <p:nvPr/>
          </p:nvSpPr>
          <p:spPr bwMode="auto">
            <a:xfrm>
              <a:off x="37544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38"/>
            <p:cNvSpPr>
              <a:spLocks noChangeShapeType="1"/>
            </p:cNvSpPr>
            <p:nvPr/>
          </p:nvSpPr>
          <p:spPr bwMode="auto">
            <a:xfrm>
              <a:off x="42116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Text Box 49"/>
            <p:cNvSpPr txBox="1">
              <a:spLocks noChangeArrowheads="1"/>
            </p:cNvSpPr>
            <p:nvPr/>
          </p:nvSpPr>
          <p:spPr bwMode="auto">
            <a:xfrm>
              <a:off x="4208463" y="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44050" name="Line 50"/>
            <p:cNvSpPr>
              <a:spLocks noChangeShapeType="1"/>
            </p:cNvSpPr>
            <p:nvPr/>
          </p:nvSpPr>
          <p:spPr bwMode="auto">
            <a:xfrm>
              <a:off x="2611438" y="381000"/>
              <a:ext cx="6858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Text Box 51"/>
            <p:cNvSpPr txBox="1">
              <a:spLocks noChangeArrowheads="1"/>
            </p:cNvSpPr>
            <p:nvPr/>
          </p:nvSpPr>
          <p:spPr bwMode="auto">
            <a:xfrm>
              <a:off x="15446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44052" name="Text Box 52"/>
            <p:cNvSpPr txBox="1">
              <a:spLocks noChangeArrowheads="1"/>
            </p:cNvSpPr>
            <p:nvPr/>
          </p:nvSpPr>
          <p:spPr bwMode="auto">
            <a:xfrm>
              <a:off x="33734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cxnSp>
          <p:nvCxnSpPr>
            <p:cNvPr id="44053" name="直接连接符 119"/>
            <p:cNvCxnSpPr>
              <a:cxnSpLocks noChangeShapeType="1"/>
            </p:cNvCxnSpPr>
            <p:nvPr/>
          </p:nvCxnSpPr>
          <p:spPr bwMode="auto">
            <a:xfrm rot="16200000" flipH="1">
              <a:off x="163714" y="407747"/>
              <a:ext cx="566309"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sp>
        <p:nvSpPr>
          <p:cNvPr id="2" name="矩形 1"/>
          <p:cNvSpPr/>
          <p:nvPr/>
        </p:nvSpPr>
        <p:spPr>
          <a:xfrm>
            <a:off x="1368425" y="2971800"/>
            <a:ext cx="4572000" cy="522288"/>
          </a:xfrm>
          <a:prstGeom prst="rect">
            <a:avLst/>
          </a:prstGeom>
          <a:solidFill>
            <a:srgbClr val="92D050"/>
          </a:solidFill>
        </p:spPr>
        <p:txBody>
          <a:bodyPr>
            <a:spAutoFit/>
          </a:bodyPr>
          <a:lstStyle/>
          <a:p>
            <a:pPr>
              <a:spcBef>
                <a:spcPct val="5000"/>
              </a:spcBef>
              <a:buFont typeface="Wingdings" panose="05000000000000000000" pitchFamily="2" charset="2"/>
              <a:buNone/>
              <a:defRPr/>
            </a:pPr>
            <a:r>
              <a:rPr lang="en-US" altLang="zh-CN" sz="2800" b="1" dirty="0" err="1">
                <a:solidFill>
                  <a:srgbClr val="FF0000"/>
                </a:solidFill>
                <a:effectLst>
                  <a:outerShdw blurRad="38100" dist="38100" dir="2700000" algn="tl">
                    <a:srgbClr val="000000">
                      <a:alpha val="43137"/>
                    </a:srgbClr>
                  </a:outerShdw>
                </a:effectLst>
                <a:ea typeface="隶书" panose="02010509060101010101" pitchFamily="49" charset="-122"/>
              </a:rPr>
              <a:t>NodeTable</a:t>
            </a:r>
            <a:r>
              <a:rPr lang="en-US" altLang="zh-CN" sz="2800" b="1" dirty="0">
                <a:solidFill>
                  <a:srgbClr val="FF0000"/>
                </a:solidFill>
                <a:effectLst>
                  <a:outerShdw blurRad="38100" dist="38100" dir="2700000" algn="tl">
                    <a:srgbClr val="000000">
                      <a:alpha val="43137"/>
                    </a:srgbClr>
                  </a:outerShdw>
                </a:effectLst>
                <a:ea typeface="隶书" panose="02010509060101010101" pitchFamily="49" charset="-122"/>
              </a:rPr>
              <a:t>[i].</a:t>
            </a:r>
            <a:r>
              <a:rPr lang="en-US" altLang="zh-CN" sz="2800" b="1" dirty="0" err="1">
                <a:solidFill>
                  <a:srgbClr val="FF0000"/>
                </a:solidFill>
                <a:effectLst>
                  <a:outerShdw blurRad="38100" dist="38100" dir="2700000" algn="tl">
                    <a:srgbClr val="000000">
                      <a:alpha val="43137"/>
                    </a:srgbClr>
                  </a:outerShdw>
                </a:effectLst>
                <a:ea typeface="隶书" panose="02010509060101010101" pitchFamily="49" charset="-122"/>
              </a:rPr>
              <a:t>adj</a:t>
            </a:r>
            <a:r>
              <a:rPr lang="en-US" altLang="zh-CN" sz="2800" b="1" dirty="0">
                <a:solidFill>
                  <a:srgbClr val="FF0000"/>
                </a:solidFill>
                <a:effectLst>
                  <a:outerShdw blurRad="38100" dist="38100" dir="2700000" algn="tl">
                    <a:srgbClr val="000000">
                      <a:alpha val="43137"/>
                    </a:srgbClr>
                  </a:outerShdw>
                </a:effectLst>
                <a:ea typeface="隶书" panose="02010509060101010101" pitchFamily="49" charset="-122"/>
              </a:rPr>
              <a:t> = p</a:t>
            </a:r>
            <a:r>
              <a:rPr lang="en-US" altLang="zh-CN" sz="28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-&gt;</a:t>
            </a:r>
            <a:r>
              <a:rPr lang="en-US" altLang="zh-CN" sz="2800" b="1" dirty="0">
                <a:solidFill>
                  <a:srgbClr val="FF0000"/>
                </a:solidFill>
                <a:effectLst>
                  <a:outerShdw blurRad="38100" dist="38100" dir="2700000" algn="tl">
                    <a:srgbClr val="000000">
                      <a:alpha val="43137"/>
                    </a:srgbClr>
                  </a:outerShdw>
                </a:effectLst>
                <a:ea typeface="隶书" panose="02010509060101010101" pitchFamily="49" charset="-122"/>
              </a:rPr>
              <a:t>link;</a:t>
            </a:r>
            <a:endParaRPr lang="en-US" altLang="zh-CN" sz="28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0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0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A616532-3A12-4912-97AF-665FF78B0BA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505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7E96B3B4-B38D-4EB0-BBA7-44381E1FF11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2228" name="Rectangle 3"/>
          <p:cNvSpPr>
            <a:spLocks noGrp="1" noChangeArrowheads="1"/>
          </p:cNvSpPr>
          <p:nvPr>
            <p:ph type="body" idx="4294967295"/>
          </p:nvPr>
        </p:nvSpPr>
        <p:spPr>
          <a:xfrm>
            <a:off x="519113" y="800100"/>
            <a:ext cx="8229600" cy="5653088"/>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getFirstNeighbor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给出顶点位置为</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v </a:t>
            </a:r>
            <a:r>
              <a:rPr lang="zh-CN" altLang="en-US" sz="2800">
                <a:solidFill>
                  <a:schemeClr val="tx2"/>
                </a:solidFill>
                <a:latin typeface="Times New Roman" panose="02020603050405020304" pitchFamily="18" charset="0"/>
                <a:ea typeface="隶书" panose="02010509060101010101" pitchFamily="49" charset="-122"/>
              </a:rPr>
              <a:t>的第一个邻接顶点的位置</a:t>
            </a:r>
            <a:r>
              <a:rPr lang="en-US" altLang="zh-CN" sz="2800" b="1">
                <a:solidFill>
                  <a:schemeClr val="tx2"/>
                </a:solidFill>
                <a:latin typeface="Times New Roman" panose="02020603050405020304" pitchFamily="18" charset="0"/>
                <a:ea typeface="隶书" panose="02010509060101010101" pitchFamily="49" charset="-122"/>
              </a:rPr>
              <a:t>, </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如果找不到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顶点</a:t>
            </a:r>
            <a:r>
              <a:rPr lang="en-US" altLang="zh-CN" sz="2800" b="1">
                <a:latin typeface="Times New Roman" panose="02020603050405020304" pitchFamily="18" charset="0"/>
                <a:ea typeface="隶书" panose="02010509060101010101" pitchFamily="49" charset="-122"/>
              </a:rPr>
              <a:t>v</a:t>
            </a:r>
            <a:r>
              <a:rPr lang="zh-CN" altLang="en-US" sz="2800" b="1">
                <a:latin typeface="Times New Roman" panose="02020603050405020304" pitchFamily="18" charset="0"/>
                <a:ea typeface="隶书" panose="02010509060101010101" pitchFamily="49" charset="-122"/>
              </a:rPr>
              <a:t>存在</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NodeTable[v].adj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对应边链表第一个边结点</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（填空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存在</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返回第一个邻接顶点</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45061" name="Rectangle 3"/>
          <p:cNvSpPr>
            <a:spLocks noGrp="1" noChangeArrowheads="1"/>
          </p:cNvSpPr>
          <p:nvPr>
            <p:ph type="title" idx="4294967295"/>
          </p:nvPr>
        </p:nvSpPr>
        <p:spPr>
          <a:xfrm>
            <a:off x="482600" y="0"/>
            <a:ext cx="8470900" cy="792163"/>
          </a:xfrm>
        </p:spPr>
        <p:txBody>
          <a:bodyPr/>
          <a:lstStyle/>
          <a:p>
            <a:pPr algn="ctr" eaLnBrk="1" hangingPunct="1"/>
            <a:r>
              <a:rPr lang="zh-CN" sz="4000" b="1">
                <a:solidFill>
                  <a:schemeClr val="tx2"/>
                </a:solidFill>
                <a:ea typeface="华文新魏" panose="02010800040101010101" pitchFamily="2" charset="-122"/>
              </a:rPr>
              <a:t>取第一邻接点的函数</a:t>
            </a:r>
            <a:r>
              <a:rPr lang="zh-CN"/>
              <a:t> </a:t>
            </a:r>
            <a:endParaRPr lang="zh-CN"/>
          </a:p>
        </p:txBody>
      </p:sp>
      <p:grpSp>
        <p:nvGrpSpPr>
          <p:cNvPr id="45062" name="Group 6"/>
          <p:cNvGrpSpPr/>
          <p:nvPr/>
        </p:nvGrpSpPr>
        <p:grpSpPr bwMode="auto">
          <a:xfrm>
            <a:off x="3843338" y="4999038"/>
            <a:ext cx="4849812" cy="1057275"/>
            <a:chOff x="0" y="0"/>
            <a:chExt cx="4849796" cy="1056829"/>
          </a:xfrm>
        </p:grpSpPr>
        <p:sp>
          <p:nvSpPr>
            <p:cNvPr id="45064" name="Text Box 19"/>
            <p:cNvSpPr txBox="1">
              <a:spLocks noChangeArrowheads="1"/>
            </p:cNvSpPr>
            <p:nvPr/>
          </p:nvSpPr>
          <p:spPr bwMode="auto">
            <a:xfrm>
              <a:off x="0" y="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45065" name="Text Box 28"/>
            <p:cNvSpPr txBox="1">
              <a:spLocks noChangeArrowheads="1"/>
            </p:cNvSpPr>
            <p:nvPr/>
          </p:nvSpPr>
          <p:spPr bwMode="auto">
            <a:xfrm>
              <a:off x="1385887" y="0"/>
              <a:ext cx="2019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grpSp>
          <p:nvGrpSpPr>
            <p:cNvPr id="45066" name="Group 9"/>
            <p:cNvGrpSpPr/>
            <p:nvPr/>
          </p:nvGrpSpPr>
          <p:grpSpPr bwMode="auto">
            <a:xfrm>
              <a:off x="180958" y="365130"/>
              <a:ext cx="4668838" cy="691699"/>
              <a:chOff x="0" y="0"/>
              <a:chExt cx="4668838" cy="691699"/>
            </a:xfrm>
          </p:grpSpPr>
          <p:sp>
            <p:nvSpPr>
              <p:cNvPr id="45067" name="Text Box 21"/>
              <p:cNvSpPr txBox="1">
                <a:spLocks noChangeArrowheads="1"/>
              </p:cNvSpPr>
              <p:nvPr/>
            </p:nvSpPr>
            <p:spPr bwMode="auto">
              <a:xfrm>
                <a:off x="0" y="114300"/>
                <a:ext cx="665155" cy="566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a:ea typeface="SimSun" panose="02010600030101010101" pitchFamily="2" charset="-122"/>
                </a:endParaRPr>
              </a:p>
            </p:txBody>
          </p:sp>
          <p:sp>
            <p:nvSpPr>
              <p:cNvPr id="45068" name="Line 25"/>
              <p:cNvSpPr>
                <a:spLocks noChangeShapeType="1"/>
              </p:cNvSpPr>
              <p:nvPr/>
            </p:nvSpPr>
            <p:spPr bwMode="auto">
              <a:xfrm>
                <a:off x="563825" y="390525"/>
                <a:ext cx="9720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Rectangle 27" descr="羊皮纸"/>
              <p:cNvSpPr>
                <a:spLocks noChangeArrowheads="1"/>
              </p:cNvSpPr>
              <p:nvPr/>
            </p:nvSpPr>
            <p:spPr bwMode="auto">
              <a:xfrm>
                <a:off x="1468448" y="161698"/>
                <a:ext cx="1371596"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5070" name="Line 29"/>
              <p:cNvSpPr>
                <a:spLocks noChangeShapeType="1"/>
              </p:cNvSpPr>
              <p:nvPr/>
            </p:nvSpPr>
            <p:spPr bwMode="auto">
              <a:xfrm>
                <a:off x="19256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34"/>
              <p:cNvSpPr>
                <a:spLocks noChangeShapeType="1"/>
              </p:cNvSpPr>
              <p:nvPr/>
            </p:nvSpPr>
            <p:spPr bwMode="auto">
              <a:xfrm>
                <a:off x="23828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Rectangle 36" descr="羊皮纸"/>
              <p:cNvSpPr>
                <a:spLocks noChangeArrowheads="1"/>
              </p:cNvSpPr>
              <p:nvPr/>
            </p:nvSpPr>
            <p:spPr bwMode="auto">
              <a:xfrm>
                <a:off x="3297242" y="161698"/>
                <a:ext cx="1371596"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5073" name="Line 37"/>
              <p:cNvSpPr>
                <a:spLocks noChangeShapeType="1"/>
              </p:cNvSpPr>
              <p:nvPr/>
            </p:nvSpPr>
            <p:spPr bwMode="auto">
              <a:xfrm>
                <a:off x="37544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38"/>
              <p:cNvSpPr>
                <a:spLocks noChangeShapeType="1"/>
              </p:cNvSpPr>
              <p:nvPr/>
            </p:nvSpPr>
            <p:spPr bwMode="auto">
              <a:xfrm>
                <a:off x="42116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49"/>
              <p:cNvSpPr txBox="1">
                <a:spLocks noChangeArrowheads="1"/>
              </p:cNvSpPr>
              <p:nvPr/>
            </p:nvSpPr>
            <p:spPr bwMode="auto">
              <a:xfrm>
                <a:off x="4208463" y="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45076" name="Line 50"/>
              <p:cNvSpPr>
                <a:spLocks noChangeShapeType="1"/>
              </p:cNvSpPr>
              <p:nvPr/>
            </p:nvSpPr>
            <p:spPr bwMode="auto">
              <a:xfrm>
                <a:off x="2611438" y="381000"/>
                <a:ext cx="6858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Text Box 51"/>
              <p:cNvSpPr txBox="1">
                <a:spLocks noChangeArrowheads="1"/>
              </p:cNvSpPr>
              <p:nvPr/>
            </p:nvSpPr>
            <p:spPr bwMode="auto">
              <a:xfrm>
                <a:off x="15446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45078" name="Text Box 52"/>
              <p:cNvSpPr txBox="1">
                <a:spLocks noChangeArrowheads="1"/>
              </p:cNvSpPr>
              <p:nvPr/>
            </p:nvSpPr>
            <p:spPr bwMode="auto">
              <a:xfrm>
                <a:off x="33734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cxnSp>
            <p:nvCxnSpPr>
              <p:cNvPr id="45079" name="直接连接符 19"/>
              <p:cNvCxnSpPr>
                <a:cxnSpLocks noChangeShapeType="1"/>
              </p:cNvCxnSpPr>
              <p:nvPr/>
            </p:nvCxnSpPr>
            <p:spPr bwMode="auto">
              <a:xfrm rot="16200000" flipH="1">
                <a:off x="163714" y="407747"/>
                <a:ext cx="566309"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grpSp>
      <p:sp>
        <p:nvSpPr>
          <p:cNvPr id="2" name="矩形 1"/>
          <p:cNvSpPr>
            <a:spLocks noChangeArrowheads="1"/>
          </p:cNvSpPr>
          <p:nvPr/>
        </p:nvSpPr>
        <p:spPr bwMode="auto">
          <a:xfrm>
            <a:off x="1185863" y="3536950"/>
            <a:ext cx="6572250" cy="523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ea typeface="隶书" panose="02010509060101010101" pitchFamily="49" charset="-122"/>
              </a:rPr>
              <a:t>if (p != NULL) return p</a:t>
            </a:r>
            <a:r>
              <a:rPr lang="en-US" altLang="zh-CN" sz="2800" b="1">
                <a:latin typeface="楷体_GB2312" pitchFamily="49" charset="-122"/>
                <a:ea typeface="楷体_GB2312" pitchFamily="49" charset="-122"/>
              </a:rPr>
              <a:t>-&gt;</a:t>
            </a:r>
            <a:r>
              <a:rPr lang="en-US" altLang="zh-CN" sz="2800" b="1">
                <a:ea typeface="隶书" panose="02010509060101010101" pitchFamily="49" charset="-122"/>
              </a:rPr>
              <a:t>dest;</a:t>
            </a:r>
            <a:endParaRPr lang="zh-CN" altLang="en-US" sz="2800" b="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867FFA9-1C48-4727-934A-9B7B35E498A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2" name="Rectangle 2"/>
          <p:cNvSpPr>
            <a:spLocks noGrp="1" noChangeArrowheads="1"/>
          </p:cNvSpPr>
          <p:nvPr>
            <p:ph type="body" idx="4294967295"/>
          </p:nvPr>
        </p:nvSpPr>
        <p:spPr>
          <a:xfrm>
            <a:off x="519113" y="692150"/>
            <a:ext cx="8840787" cy="5653088"/>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Graphlnk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getNextNeighbor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给出顶点</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的邻接顶点</a:t>
            </a:r>
            <a:r>
              <a:rPr lang="en-US" altLang="zh-CN" sz="2800" b="1">
                <a:solidFill>
                  <a:schemeClr val="tx2"/>
                </a:solidFill>
                <a:latin typeface="Times New Roman" panose="02020603050405020304" pitchFamily="18" charset="0"/>
                <a:ea typeface="隶书" panose="02010509060101010101" pitchFamily="49" charset="-122"/>
              </a:rPr>
              <a:t>w</a:t>
            </a:r>
            <a:r>
              <a:rPr lang="zh-CN" altLang="en-US" sz="2800">
                <a:solidFill>
                  <a:schemeClr val="tx2"/>
                </a:solidFill>
                <a:latin typeface="Times New Roman" panose="02020603050405020304" pitchFamily="18" charset="0"/>
                <a:ea typeface="隶书" panose="02010509060101010101" pitchFamily="49" charset="-122"/>
              </a:rPr>
              <a:t>的下一个邻接顶点的位置</a:t>
            </a:r>
            <a:r>
              <a:rPr lang="en-US" altLang="zh-CN" sz="2800" b="1">
                <a:solidFill>
                  <a:schemeClr val="tx2"/>
                </a:solidFill>
                <a:latin typeface="Times New Roman" panose="02020603050405020304" pitchFamily="18" charset="0"/>
                <a:ea typeface="隶书" panose="02010509060101010101" pitchFamily="49" charset="-122"/>
              </a:rPr>
              <a:t>,</a:t>
            </a:r>
            <a:endParaRPr lang="en-US"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若没有下一个邻接顶点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存在</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Edge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p =</a:t>
            </a:r>
            <a:r>
              <a:rPr lang="en-US" altLang="zh-CN" sz="2800"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NodeTable[v].adj</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a:t>
            </a:r>
            <a:r>
              <a:rPr lang="en-US" altLang="zh-CN" sz="2800">
                <a:solidFill>
                  <a:schemeClr val="tx2"/>
                </a:solidFill>
                <a:latin typeface="Times New Roman" panose="02020603050405020304" pitchFamily="18" charset="0"/>
                <a:ea typeface="隶书" panose="02010509060101010101" pitchFamily="49" charset="-122"/>
                <a:cs typeface="Times New Roman" panose="02020603050405020304" pitchFamily="18" charset="0"/>
              </a:rPr>
              <a:t>next</a:t>
            </a:r>
            <a:r>
              <a:rPr lang="zh-CN" altLang="en-US" sz="2800">
                <a:solidFill>
                  <a:schemeClr val="tx2"/>
                </a:solidFill>
                <a:latin typeface="Times New Roman" panose="02020603050405020304" pitchFamily="18" charset="0"/>
                <a:ea typeface="隶书" panose="02010509060101010101" pitchFamily="49" charset="-122"/>
                <a:cs typeface="Times New Roman" panose="02020603050405020304" pitchFamily="18" charset="0"/>
              </a:rPr>
              <a:t> </a:t>
            </a:r>
            <a:r>
              <a:rPr lang="en-US" altLang="zh-CN" sz="2800">
                <a:solidFill>
                  <a:schemeClr val="tx2"/>
                </a:solidFill>
                <a:latin typeface="Times New Roman" panose="02020603050405020304" pitchFamily="18" charset="0"/>
                <a:ea typeface="隶书" panose="02010509060101010101" pitchFamily="49" charset="-122"/>
              </a:rPr>
              <a:t>Neighbor</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b="1">
                <a:latin typeface="楷体_GB2312" pitchFamily="49" charset="-122"/>
                <a:ea typeface="楷体_GB2312"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
        <p:nvSpPr>
          <p:cNvPr id="46084" name="Rectangle 3"/>
          <p:cNvSpPr>
            <a:spLocks noGrp="1" noChangeArrowheads="1"/>
          </p:cNvSpPr>
          <p:nvPr>
            <p:ph type="title" idx="4294967295"/>
          </p:nvPr>
        </p:nvSpPr>
        <p:spPr>
          <a:xfrm>
            <a:off x="468313" y="0"/>
            <a:ext cx="8470900" cy="792163"/>
          </a:xfrm>
        </p:spPr>
        <p:txBody>
          <a:bodyPr/>
          <a:lstStyle/>
          <a:p>
            <a:pPr algn="ctr" eaLnBrk="1" hangingPunct="1"/>
            <a:r>
              <a:rPr lang="zh-CN" sz="4000" b="1">
                <a:solidFill>
                  <a:schemeClr val="tx2"/>
                </a:solidFill>
                <a:ea typeface="华文新魏" panose="02010800040101010101" pitchFamily="2" charset="-122"/>
              </a:rPr>
              <a:t>取下一邻接点的函数</a:t>
            </a:r>
            <a:r>
              <a:rPr lang="zh-CN"/>
              <a:t> </a:t>
            </a:r>
            <a:endParaRPr lang="zh-CN"/>
          </a:p>
        </p:txBody>
      </p:sp>
      <p:grpSp>
        <p:nvGrpSpPr>
          <p:cNvPr id="46085" name="Group 6"/>
          <p:cNvGrpSpPr/>
          <p:nvPr/>
        </p:nvGrpSpPr>
        <p:grpSpPr bwMode="auto">
          <a:xfrm>
            <a:off x="3841750" y="5218113"/>
            <a:ext cx="4849813" cy="1057275"/>
            <a:chOff x="0" y="0"/>
            <a:chExt cx="4849796" cy="1056829"/>
          </a:xfrm>
        </p:grpSpPr>
        <p:sp>
          <p:nvSpPr>
            <p:cNvPr id="46089" name="Text Box 19"/>
            <p:cNvSpPr txBox="1">
              <a:spLocks noChangeArrowheads="1"/>
            </p:cNvSpPr>
            <p:nvPr/>
          </p:nvSpPr>
          <p:spPr bwMode="auto">
            <a:xfrm>
              <a:off x="0" y="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46090" name="Text Box 28"/>
            <p:cNvSpPr txBox="1">
              <a:spLocks noChangeArrowheads="1"/>
            </p:cNvSpPr>
            <p:nvPr/>
          </p:nvSpPr>
          <p:spPr bwMode="auto">
            <a:xfrm>
              <a:off x="1385887" y="0"/>
              <a:ext cx="2019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grpSp>
          <p:nvGrpSpPr>
            <p:cNvPr id="46091" name="Group 9"/>
            <p:cNvGrpSpPr/>
            <p:nvPr/>
          </p:nvGrpSpPr>
          <p:grpSpPr bwMode="auto">
            <a:xfrm>
              <a:off x="180958" y="365130"/>
              <a:ext cx="4668838" cy="691699"/>
              <a:chOff x="0" y="0"/>
              <a:chExt cx="4668838" cy="691699"/>
            </a:xfrm>
          </p:grpSpPr>
          <p:sp>
            <p:nvSpPr>
              <p:cNvPr id="46092" name="Text Box 21"/>
              <p:cNvSpPr txBox="1">
                <a:spLocks noChangeArrowheads="1"/>
              </p:cNvSpPr>
              <p:nvPr/>
            </p:nvSpPr>
            <p:spPr bwMode="auto">
              <a:xfrm>
                <a:off x="0" y="114300"/>
                <a:ext cx="665155" cy="566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a:ea typeface="SimSun" panose="02010600030101010101" pitchFamily="2" charset="-122"/>
                </a:endParaRPr>
              </a:p>
            </p:txBody>
          </p:sp>
          <p:sp>
            <p:nvSpPr>
              <p:cNvPr id="46093" name="Line 25"/>
              <p:cNvSpPr>
                <a:spLocks noChangeShapeType="1"/>
              </p:cNvSpPr>
              <p:nvPr/>
            </p:nvSpPr>
            <p:spPr bwMode="auto">
              <a:xfrm>
                <a:off x="563825" y="390525"/>
                <a:ext cx="9720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Rectangle 27" descr="羊皮纸"/>
              <p:cNvSpPr>
                <a:spLocks noChangeArrowheads="1"/>
              </p:cNvSpPr>
              <p:nvPr/>
            </p:nvSpPr>
            <p:spPr bwMode="auto">
              <a:xfrm>
                <a:off x="1468449" y="161698"/>
                <a:ext cx="1371595"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6095" name="Line 29"/>
              <p:cNvSpPr>
                <a:spLocks noChangeShapeType="1"/>
              </p:cNvSpPr>
              <p:nvPr/>
            </p:nvSpPr>
            <p:spPr bwMode="auto">
              <a:xfrm>
                <a:off x="19256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34"/>
              <p:cNvSpPr>
                <a:spLocks noChangeShapeType="1"/>
              </p:cNvSpPr>
              <p:nvPr/>
            </p:nvSpPr>
            <p:spPr bwMode="auto">
              <a:xfrm>
                <a:off x="23828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Rectangle 36" descr="羊皮纸"/>
              <p:cNvSpPr>
                <a:spLocks noChangeArrowheads="1"/>
              </p:cNvSpPr>
              <p:nvPr/>
            </p:nvSpPr>
            <p:spPr bwMode="auto">
              <a:xfrm>
                <a:off x="3297243" y="161698"/>
                <a:ext cx="1371595" cy="457007"/>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46098" name="Line 37"/>
              <p:cNvSpPr>
                <a:spLocks noChangeShapeType="1"/>
              </p:cNvSpPr>
              <p:nvPr/>
            </p:nvSpPr>
            <p:spPr bwMode="auto">
              <a:xfrm>
                <a:off x="3754438" y="161925"/>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Line 38"/>
              <p:cNvSpPr>
                <a:spLocks noChangeShapeType="1"/>
              </p:cNvSpPr>
              <p:nvPr/>
            </p:nvSpPr>
            <p:spPr bwMode="auto">
              <a:xfrm>
                <a:off x="4211638" y="15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0" name="Text Box 49"/>
              <p:cNvSpPr txBox="1">
                <a:spLocks noChangeArrowheads="1"/>
              </p:cNvSpPr>
              <p:nvPr/>
            </p:nvSpPr>
            <p:spPr bwMode="auto">
              <a:xfrm>
                <a:off x="4208463" y="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46101" name="Line 50"/>
              <p:cNvSpPr>
                <a:spLocks noChangeShapeType="1"/>
              </p:cNvSpPr>
              <p:nvPr/>
            </p:nvSpPr>
            <p:spPr bwMode="auto">
              <a:xfrm>
                <a:off x="2611438" y="381000"/>
                <a:ext cx="68580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2" name="Text Box 51"/>
              <p:cNvSpPr txBox="1">
                <a:spLocks noChangeArrowheads="1"/>
              </p:cNvSpPr>
              <p:nvPr/>
            </p:nvSpPr>
            <p:spPr bwMode="auto">
              <a:xfrm>
                <a:off x="15446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46103" name="Text Box 52"/>
              <p:cNvSpPr txBox="1">
                <a:spLocks noChangeArrowheads="1"/>
              </p:cNvSpPr>
              <p:nvPr/>
            </p:nvSpPr>
            <p:spPr bwMode="auto">
              <a:xfrm>
                <a:off x="3373438" y="106362"/>
                <a:ext cx="793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cxnSp>
            <p:nvCxnSpPr>
              <p:cNvPr id="46104" name="直接连接符 20"/>
              <p:cNvCxnSpPr>
                <a:cxnSpLocks noChangeShapeType="1"/>
              </p:cNvCxnSpPr>
              <p:nvPr/>
            </p:nvCxnSpPr>
            <p:spPr bwMode="auto">
              <a:xfrm rot="16200000" flipH="1">
                <a:off x="163714" y="407747"/>
                <a:ext cx="566309" cy="1588"/>
              </a:xfrm>
              <a:prstGeom prst="line">
                <a:avLst/>
              </a:prstGeom>
              <a:noFill/>
              <a:ln w="9525">
                <a:solidFill>
                  <a:schemeClr val="tx1"/>
                </a:solidFill>
                <a:round/>
              </a:ln>
              <a:extLst>
                <a:ext uri="{909E8E84-426E-40DD-AFC4-6F175D3DCCD1}">
                  <a14:hiddenFill xmlns:a14="http://schemas.microsoft.com/office/drawing/2010/main">
                    <a:noFill/>
                  </a14:hiddenFill>
                </a:ext>
              </a:extLst>
            </p:spPr>
          </p:cxnSp>
        </p:grpSp>
      </p:grpSp>
      <p:sp>
        <p:nvSpPr>
          <p:cNvPr id="2" name="矩形 1"/>
          <p:cNvSpPr>
            <a:spLocks noChangeArrowheads="1"/>
          </p:cNvSpPr>
          <p:nvPr/>
        </p:nvSpPr>
        <p:spPr bwMode="auto">
          <a:xfrm>
            <a:off x="2401888" y="2852738"/>
            <a:ext cx="4572000" cy="523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ea typeface="隶书" panose="02010509060101010101" pitchFamily="49" charset="-122"/>
              </a:rPr>
              <a:t>p</a:t>
            </a:r>
            <a:r>
              <a:rPr lang="en-US" altLang="zh-CN" sz="2800" b="1">
                <a:ea typeface="隶书" panose="02010509060101010101" pitchFamily="49" charset="-122"/>
              </a:rPr>
              <a:t> != </a:t>
            </a:r>
            <a:r>
              <a:rPr lang="en-US" altLang="zh-CN" sz="2800">
                <a:ea typeface="隶书" panose="02010509060101010101" pitchFamily="49" charset="-122"/>
              </a:rPr>
              <a:t>NULL</a:t>
            </a:r>
            <a:r>
              <a:rPr lang="en-US" altLang="zh-CN" sz="2800" b="1">
                <a:ea typeface="隶书" panose="02010509060101010101" pitchFamily="49" charset="-122"/>
              </a:rPr>
              <a:t> &amp;&amp; </a:t>
            </a:r>
            <a:r>
              <a:rPr lang="en-US" altLang="zh-CN" sz="280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ea typeface="隶书" panose="02010509060101010101" pitchFamily="49" charset="-122"/>
              </a:rPr>
              <a:t>dest </a:t>
            </a:r>
            <a:r>
              <a:rPr lang="en-US" altLang="zh-CN" sz="2800" b="1">
                <a:ea typeface="隶书" panose="02010509060101010101" pitchFamily="49" charset="-122"/>
              </a:rPr>
              <a:t>!=</a:t>
            </a:r>
            <a:r>
              <a:rPr lang="en-US" altLang="zh-CN" sz="2800">
                <a:ea typeface="隶书" panose="02010509060101010101" pitchFamily="49" charset="-122"/>
              </a:rPr>
              <a:t> w</a:t>
            </a:r>
            <a:endParaRPr lang="zh-CN" altLang="en-US" sz="2800"/>
          </a:p>
        </p:txBody>
      </p:sp>
      <p:sp>
        <p:nvSpPr>
          <p:cNvPr id="3" name="矩形 2"/>
          <p:cNvSpPr>
            <a:spLocks noChangeArrowheads="1"/>
          </p:cNvSpPr>
          <p:nvPr/>
        </p:nvSpPr>
        <p:spPr bwMode="auto">
          <a:xfrm>
            <a:off x="1952625" y="3681413"/>
            <a:ext cx="5464175" cy="5222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ea typeface="隶书" panose="02010509060101010101" pitchFamily="49" charset="-122"/>
              </a:rPr>
              <a:t>p</a:t>
            </a:r>
            <a:r>
              <a:rPr lang="en-US" altLang="zh-CN" sz="2800" b="1">
                <a:ea typeface="隶书" panose="02010509060101010101" pitchFamily="49" charset="-122"/>
              </a:rPr>
              <a:t> != </a:t>
            </a:r>
            <a:r>
              <a:rPr lang="en-US" altLang="zh-CN" sz="2800">
                <a:ea typeface="隶书" panose="02010509060101010101" pitchFamily="49" charset="-122"/>
              </a:rPr>
              <a:t>NULL</a:t>
            </a:r>
            <a:r>
              <a:rPr lang="en-US" altLang="zh-CN" sz="2800" b="1">
                <a:ea typeface="隶书" panose="02010509060101010101" pitchFamily="49" charset="-122"/>
              </a:rPr>
              <a:t> &amp;&amp; </a:t>
            </a:r>
            <a:r>
              <a:rPr lang="en-US" altLang="zh-CN" sz="280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ea typeface="隶书" panose="02010509060101010101" pitchFamily="49" charset="-122"/>
              </a:rPr>
              <a:t>link </a:t>
            </a:r>
            <a:r>
              <a:rPr lang="en-US" altLang="zh-CN" sz="2800" b="1">
                <a:ea typeface="隶书" panose="02010509060101010101" pitchFamily="49" charset="-122"/>
              </a:rPr>
              <a:t>!=</a:t>
            </a:r>
            <a:r>
              <a:rPr lang="en-US" altLang="zh-CN" sz="2800">
                <a:ea typeface="隶书" panose="02010509060101010101" pitchFamily="49" charset="-122"/>
              </a:rPr>
              <a:t> NULL</a:t>
            </a:r>
            <a:endParaRPr lang="en-US" altLang="zh-CN" sz="2800" b="1">
              <a:ea typeface="隶书" panose="02010509060101010101" pitchFamily="49" charset="-122"/>
            </a:endParaRPr>
          </a:p>
        </p:txBody>
      </p:sp>
      <p:sp>
        <p:nvSpPr>
          <p:cNvPr id="4" name="矩形 3"/>
          <p:cNvSpPr>
            <a:spLocks noChangeArrowheads="1"/>
          </p:cNvSpPr>
          <p:nvPr/>
        </p:nvSpPr>
        <p:spPr bwMode="auto">
          <a:xfrm>
            <a:off x="3203575" y="4149725"/>
            <a:ext cx="2217738" cy="5222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ea typeface="隶书" panose="02010509060101010101" pitchFamily="49" charset="-122"/>
              </a:rPr>
              <a:t>link</a:t>
            </a:r>
            <a:r>
              <a:rPr lang="en-US" altLang="zh-CN" sz="2800">
                <a:latin typeface="楷体_GB2312" pitchFamily="49" charset="-122"/>
                <a:ea typeface="楷体_GB2312" pitchFamily="49" charset="-122"/>
              </a:rPr>
              <a:t>-&gt;</a:t>
            </a:r>
            <a:r>
              <a:rPr lang="en-US" altLang="zh-CN" sz="2800">
                <a:ea typeface="隶书" panose="02010509060101010101" pitchFamily="49" charset="-122"/>
              </a:rPr>
              <a:t>dest</a:t>
            </a:r>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5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C083BFE-1DE9-4761-BEB5-52D0CC4715F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solidFill>
                  <a:srgbClr val="333300"/>
                </a:solidFill>
                <a:latin typeface="隶书" panose="02010509060101010101" pitchFamily="49" charset="-122"/>
                <a:ea typeface="隶书" panose="02010509060101010101" pitchFamily="49" charset="-122"/>
              </a:rPr>
              <a:t>一、</a:t>
            </a:r>
            <a:r>
              <a:rPr lang="zh-CN" altLang="en-US" sz="2800">
                <a:solidFill>
                  <a:srgbClr val="333300"/>
                </a:solidFill>
                <a:latin typeface="隶书" panose="02010509060101010101" pitchFamily="49" charset="-122"/>
                <a:ea typeface="隶书" panose="02010509060101010101" pitchFamily="49" charset="-122"/>
                <a:hlinkClick r:id="" action="ppaction://hlinkshowjump?jump=nextslide"/>
              </a:rPr>
              <a:t>深度优先搜索</a:t>
            </a:r>
            <a:endParaRPr lang="zh-CN" altLang="en-US" sz="2800">
              <a:solidFill>
                <a:srgbClr val="333300"/>
              </a:solidFill>
              <a:latin typeface="隶书" panose="02010509060101010101" pitchFamily="49" charset="-122"/>
              <a:ea typeface="隶书" panose="02010509060101010101" pitchFamily="49" charset="-122"/>
            </a:endParaRPr>
          </a:p>
          <a:p>
            <a:pPr eaLnBrk="1" hangingPunct="1"/>
            <a:r>
              <a:rPr lang="zh-CN" altLang="en-US" sz="2800">
                <a:solidFill>
                  <a:srgbClr val="333300"/>
                </a:solidFill>
                <a:latin typeface="隶书" panose="02010509060101010101" pitchFamily="49" charset="-122"/>
                <a:ea typeface="隶书" panose="02010509060101010101" pitchFamily="49" charset="-122"/>
              </a:rPr>
              <a:t>二、</a:t>
            </a:r>
            <a:r>
              <a:rPr lang="zh-CN" altLang="en-US" sz="2800">
                <a:solidFill>
                  <a:srgbClr val="333300"/>
                </a:solidFill>
                <a:latin typeface="隶书" panose="02010509060101010101" pitchFamily="49" charset="-122"/>
                <a:ea typeface="隶书" panose="02010509060101010101" pitchFamily="49" charset="-122"/>
                <a:hlinkClick r:id="rId1" action="ppaction://hlinksldjump"/>
              </a:rPr>
              <a:t>广度优先搜索</a:t>
            </a:r>
            <a:endParaRPr lang="en-US" sz="2800">
              <a:solidFill>
                <a:srgbClr val="333300"/>
              </a:solidFill>
              <a:latin typeface="隶书" panose="02010509060101010101" pitchFamily="49" charset="-122"/>
              <a:ea typeface="隶书" panose="02010509060101010101" pitchFamily="49" charset="-122"/>
              <a:hlinkClick r:id="rId1" action="ppaction://hlinksldjump"/>
            </a:endParaRPr>
          </a:p>
          <a:p>
            <a:pPr eaLnBrk="1" hangingPunct="1"/>
            <a:r>
              <a:rPr lang="zh-CN" altLang="en-US" sz="2800">
                <a:solidFill>
                  <a:srgbClr val="333300"/>
                </a:solidFill>
                <a:latin typeface="隶书" panose="02010509060101010101" pitchFamily="49" charset="-122"/>
                <a:ea typeface="隶书" panose="02010509060101010101" pitchFamily="49" charset="-122"/>
                <a:hlinkClick r:id="rId1" action="ppaction://hlinksldjump"/>
              </a:rPr>
              <a:t>三、非连通图的遍历</a:t>
            </a:r>
            <a:r>
              <a:rPr lang="zh-CN" altLang="en-US" sz="2800">
                <a:latin typeface="隶书" panose="02010509060101010101" pitchFamily="49" charset="-122"/>
                <a:ea typeface="隶书" panose="02010509060101010101" pitchFamily="49" charset="-122"/>
                <a:hlinkClick r:id="rId1" action="ppaction://hlinksldjump"/>
              </a:rPr>
              <a:t>   </a:t>
            </a:r>
            <a:endParaRPr lang="zh-CN" altLang="en-US" sz="2800">
              <a:latin typeface="隶书" panose="02010509060101010101" pitchFamily="49" charset="-122"/>
              <a:ea typeface="隶书" panose="02010509060101010101"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en-US" altLang="zh-CN" sz="3200" b="1">
                <a:ea typeface="黑体" panose="02010609060101010101" pitchFamily="2" charset="-122"/>
              </a:rPr>
              <a:t>8.3</a:t>
            </a:r>
            <a:r>
              <a:rPr lang="zh-CN" altLang="en-US" sz="3200" b="1">
                <a:ea typeface="黑体" panose="02010609060101010101" pitchFamily="2" charset="-122"/>
              </a:rPr>
              <a:t>  图的遍历</a:t>
            </a:r>
            <a:endParaRPr lang="zh-CN" altLang="en-US" sz="3200" b="1">
              <a:ea typeface="黑体" panose="02010609060101010101"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34163A2-99A4-4DBF-AAEA-894A3EB524C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5770356-C316-48AC-A2AB-FB32DF59B3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solidFill>
                  <a:srgbClr val="FF0000"/>
                </a:solidFill>
                <a:latin typeface="Times New Roman" panose="02020603050405020304" pitchFamily="18" charset="0"/>
                <a:ea typeface="仿宋_GB2312" pitchFamily="49" charset="-122"/>
              </a:rPr>
              <a:t>&lt;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是有序的。在无向图中，顶点对</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是无序的。</a:t>
            </a:r>
            <a:endParaRPr lang="zh-CN" alt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a:t>
            </a:r>
            <a:endParaRPr 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r>
              <a:rPr lang="en-US" altLang="zh-CN" sz="3000" b="1">
                <a:solidFill>
                  <a:srgbClr val="C0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6</a:t>
            </a:r>
            <a:endParaRPr lang="en-US" altLang="zh-CN" sz="2800">
              <a:ea typeface="SimSun" panose="02010600030101010101"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a:ea typeface="SimSun" panose="02010600030101010101"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a:ea typeface="SimSun" panose="02010600030101010101"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EFA96D-E6F2-444A-B3A3-CDD966169B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6543FCC8-02E4-484D-BF9D-8969B574027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一、深度优先搜索</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800" b="1"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DFS</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anose="02010609060101010101" pitchFamily="2" charset="-122"/>
                <a:ea typeface="黑体" panose="02010609060101010101" pitchFamily="2" charset="-122"/>
              </a:rPr>
              <a:t>基本思想：</a:t>
            </a:r>
            <a:r>
              <a:rPr lang="en-US" altLang="zh-CN">
                <a:solidFill>
                  <a:schemeClr val="tx2"/>
                </a:solidFill>
                <a:ea typeface="黑体" panose="02010609060101010101"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3200" b="1">
                <a:ea typeface="黑体" panose="02010609060101010101" pitchFamily="2" charset="-122"/>
              </a:rPr>
              <a:t>v1</a:t>
            </a:r>
            <a:endParaRPr lang="en-US" altLang="zh-CN" sz="3200" b="1">
              <a:ea typeface="黑体" panose="02010609060101010101"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v2</a:t>
            </a:r>
            <a:endParaRPr lang="en-US" altLang="zh-CN" sz="3200" b="1">
              <a:ea typeface="黑体" panose="02010609060101010101"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v4</a:t>
            </a:r>
            <a:endParaRPr lang="en-US" altLang="zh-CN" sz="3200" b="1">
              <a:ea typeface="黑体" panose="02010609060101010101"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v8</a:t>
            </a:r>
            <a:endParaRPr lang="en-US" altLang="zh-CN" sz="3200" b="1">
              <a:ea typeface="黑体" panose="02010609060101010101"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v5</a:t>
            </a:r>
            <a:endParaRPr lang="en-US" altLang="zh-CN" sz="3200" b="1">
              <a:ea typeface="黑体" panose="02010609060101010101"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anose="02010609060101010101" pitchFamily="2" charset="-122"/>
              </a:rPr>
              <a:t>v3</a:t>
            </a:r>
            <a:endParaRPr lang="en-US" altLang="zh-CN" sz="3200" b="1">
              <a:solidFill>
                <a:srgbClr val="FF0000"/>
              </a:solidFill>
              <a:ea typeface="黑体" panose="02010609060101010101"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v6</a:t>
            </a:r>
            <a:endParaRPr lang="en-US" altLang="zh-CN" sz="3200" b="1">
              <a:ea typeface="黑体" panose="02010609060101010101"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v7</a:t>
            </a:r>
            <a:endParaRPr lang="en-US" altLang="zh-CN" sz="3200" b="1">
              <a:ea typeface="黑体" panose="02010609060101010101"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ea typeface="黑体" panose="02010609060101010101" pitchFamily="2" charset="-122"/>
              </a:rPr>
              <a:t>v2 → v1 → v3 → v5 →</a:t>
            </a:r>
            <a:endParaRPr lang="en-US" altLang="zh-CN" sz="2800" b="1">
              <a:ea typeface="黑体" panose="02010609060101010101"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anose="02010609060101010101" pitchFamily="2" charset="-122"/>
              </a:rPr>
              <a:t>v4</a:t>
            </a:r>
            <a:r>
              <a:rPr lang="en-US" altLang="zh-CN" sz="2800" b="1">
                <a:solidFill>
                  <a:srgbClr val="0000E5"/>
                </a:solidFill>
                <a:ea typeface="黑体" panose="02010609060101010101" pitchFamily="2" charset="-122"/>
              </a:rPr>
              <a:t> </a:t>
            </a:r>
            <a:r>
              <a:rPr lang="en-US" altLang="zh-CN" sz="2800" b="1">
                <a:ea typeface="黑体" panose="02010609060101010101" pitchFamily="2" charset="-122"/>
              </a:rPr>
              <a:t>→ v6</a:t>
            </a:r>
            <a:endParaRPr lang="en-US" altLang="zh-CN" sz="2800" b="1">
              <a:ea typeface="黑体" panose="02010609060101010101"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1915F61-05C5-4E02-B610-13435F9997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915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564E0DF-1DE9-47E5-B462-D277DD8CD04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49156" name="Rectangle 2"/>
          <p:cNvSpPr>
            <a:spLocks noGrp="1" noChangeArrowheads="1"/>
          </p:cNvSpPr>
          <p:nvPr>
            <p:ph type="title" idx="4294967295"/>
          </p:nvPr>
        </p:nvSpPr>
        <p:spPr>
          <a:xfrm>
            <a:off x="300038" y="252413"/>
            <a:ext cx="7772400" cy="457200"/>
          </a:xfrm>
        </p:spPr>
        <p:txBody>
          <a:bodyPr/>
          <a:lstStyle/>
          <a:p>
            <a:pPr eaLnBrk="1" hangingPunct="1"/>
            <a:r>
              <a:rPr lang="zh-CN" sz="2800" b="1"/>
              <a:t>深度优先搜索（遍历）步骤：</a:t>
            </a:r>
            <a:endParaRPr lang="zh-CN" sz="2800" b="1"/>
          </a:p>
        </p:txBody>
      </p:sp>
      <p:sp>
        <p:nvSpPr>
          <p:cNvPr id="57349" name="Rectangle 3"/>
          <p:cNvSpPr>
            <a:spLocks noChangeArrowheads="1"/>
          </p:cNvSpPr>
          <p:nvPr/>
        </p:nvSpPr>
        <p:spPr bwMode="auto">
          <a:xfrm>
            <a:off x="0" y="873125"/>
            <a:ext cx="914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333300"/>
                </a:solidFill>
                <a:ea typeface="楷体_GB2312" pitchFamily="49" charset="-122"/>
              </a:rPr>
              <a:t>①</a:t>
            </a:r>
            <a:r>
              <a:rPr lang="zh-CN" altLang="en-US" sz="2800" b="1">
                <a:solidFill>
                  <a:srgbClr val="333300"/>
                </a:solidFill>
                <a:ea typeface="楷体_GB2312" pitchFamily="49" charset="-122"/>
              </a:rPr>
              <a:t>在访问图中某一起始顶点</a:t>
            </a:r>
            <a:r>
              <a:rPr lang="zh-CN" altLang="en-US" sz="2800" b="1"/>
              <a:t> </a:t>
            </a:r>
            <a:r>
              <a:rPr lang="en-US" altLang="zh-CN" sz="2800" b="1" i="1">
                <a:solidFill>
                  <a:schemeClr val="tx2"/>
                </a:solidFill>
              </a:rPr>
              <a:t>v</a:t>
            </a:r>
            <a:r>
              <a:rPr lang="en-US" altLang="zh-CN" sz="2800" b="1" i="1"/>
              <a:t> </a:t>
            </a:r>
            <a:r>
              <a:rPr lang="zh-CN" altLang="en-US" sz="2800" b="1">
                <a:solidFill>
                  <a:srgbClr val="333300"/>
                </a:solidFill>
                <a:ea typeface="楷体_GB2312" pitchFamily="49" charset="-122"/>
              </a:rPr>
              <a:t>后，由 </a:t>
            </a:r>
            <a:r>
              <a:rPr lang="en-US" altLang="zh-CN" sz="2800" b="1" i="1">
                <a:solidFill>
                  <a:srgbClr val="333300"/>
                </a:solidFill>
              </a:rPr>
              <a:t>v</a:t>
            </a:r>
            <a:r>
              <a:rPr lang="en-US" altLang="zh-CN" sz="2800" b="1" i="1">
                <a:solidFill>
                  <a:schemeClr val="bg2"/>
                </a:solidFill>
              </a:rPr>
              <a:t> </a:t>
            </a:r>
            <a:r>
              <a:rPr lang="zh-CN" altLang="en-US" sz="2800" b="1">
                <a:solidFill>
                  <a:srgbClr val="333300"/>
                </a:solidFill>
                <a:ea typeface="楷体_GB2312" pitchFamily="49" charset="-122"/>
              </a:rPr>
              <a:t>出发，访问</a:t>
            </a:r>
            <a:r>
              <a:rPr lang="zh-CN" altLang="en-US" sz="2800" b="1">
                <a:solidFill>
                  <a:schemeClr val="tx2"/>
                </a:solidFill>
                <a:ea typeface="楷体_GB2312" pitchFamily="49" charset="-122"/>
              </a:rPr>
              <a:t>它的一邻接顶点</a:t>
            </a:r>
            <a:r>
              <a:rPr lang="zh-CN" altLang="en-US" sz="2800" b="1">
                <a:solidFill>
                  <a:schemeClr val="tx2"/>
                </a:solidFill>
              </a:rPr>
              <a:t> </a:t>
            </a:r>
            <a:r>
              <a:rPr lang="en-US" altLang="zh-CN" sz="2800" b="1" i="1">
                <a:solidFill>
                  <a:schemeClr val="tx2"/>
                </a:solidFill>
              </a:rPr>
              <a:t>w</a:t>
            </a:r>
            <a:r>
              <a:rPr lang="en-US" altLang="zh-CN" sz="2800" b="1" baseline="-25000">
                <a:solidFill>
                  <a:schemeClr val="tx2"/>
                </a:solidFill>
              </a:rPr>
              <a:t>1</a:t>
            </a:r>
            <a:r>
              <a:rPr lang="zh-CN" altLang="en-US" sz="2800" b="1"/>
              <a:t>；</a:t>
            </a:r>
            <a:endParaRPr lang="zh-CN" altLang="en-US" sz="2800" b="1"/>
          </a:p>
          <a:p>
            <a:r>
              <a:rPr lang="en-US" altLang="zh-CN" sz="2800" b="1">
                <a:solidFill>
                  <a:srgbClr val="333300"/>
                </a:solidFill>
                <a:ea typeface="楷体_GB2312" pitchFamily="49" charset="-122"/>
              </a:rPr>
              <a:t>②</a:t>
            </a:r>
            <a:r>
              <a:rPr lang="zh-CN" altLang="en-US" sz="2800" b="1">
                <a:solidFill>
                  <a:srgbClr val="333300"/>
                </a:solidFill>
                <a:ea typeface="楷体_GB2312" pitchFamily="49" charset="-122"/>
              </a:rPr>
              <a:t>从</a:t>
            </a:r>
            <a:r>
              <a:rPr lang="zh-CN" altLang="en-US" sz="2800" b="1">
                <a:solidFill>
                  <a:srgbClr val="333300"/>
                </a:solidFill>
              </a:rPr>
              <a:t> </a:t>
            </a:r>
            <a:r>
              <a:rPr lang="en-US" altLang="zh-CN" sz="2800" b="1" i="1">
                <a:solidFill>
                  <a:srgbClr val="333300"/>
                </a:solidFill>
              </a:rPr>
              <a:t>w</a:t>
            </a:r>
            <a:r>
              <a:rPr lang="en-US" altLang="zh-CN" sz="2800" b="1" baseline="-25000">
                <a:solidFill>
                  <a:srgbClr val="333300"/>
                </a:solidFill>
              </a:rPr>
              <a:t>1 </a:t>
            </a:r>
            <a:r>
              <a:rPr lang="zh-CN" altLang="en-US" sz="2800" b="1">
                <a:solidFill>
                  <a:srgbClr val="333300"/>
                </a:solidFill>
                <a:ea typeface="楷体_GB2312" pitchFamily="49" charset="-122"/>
              </a:rPr>
              <a:t>出发，访问</a:t>
            </a:r>
            <a:r>
              <a:rPr lang="zh-CN" altLang="en-US" sz="2800" b="1">
                <a:solidFill>
                  <a:schemeClr val="tx2"/>
                </a:solidFill>
                <a:ea typeface="楷体_GB2312" pitchFamily="49" charset="-122"/>
              </a:rPr>
              <a:t>与</a:t>
            </a:r>
            <a:r>
              <a:rPr lang="zh-CN" altLang="en-US" sz="2800" b="1">
                <a:solidFill>
                  <a:schemeClr val="tx2"/>
                </a:solidFill>
              </a:rPr>
              <a:t> </a:t>
            </a:r>
            <a:r>
              <a:rPr lang="en-US" altLang="zh-CN" sz="2800" b="1" i="1">
                <a:solidFill>
                  <a:schemeClr val="tx2"/>
                </a:solidFill>
              </a:rPr>
              <a:t>w</a:t>
            </a:r>
            <a:r>
              <a:rPr lang="en-US" altLang="zh-CN" sz="2800" b="1" baseline="-25000">
                <a:solidFill>
                  <a:schemeClr val="tx2"/>
                </a:solidFill>
              </a:rPr>
              <a:t>1</a:t>
            </a:r>
            <a:r>
              <a:rPr lang="zh-CN" altLang="en-US" sz="2800" b="1">
                <a:solidFill>
                  <a:schemeClr val="tx2"/>
                </a:solidFill>
                <a:latin typeface="楷体_GB2312" pitchFamily="49" charset="-122"/>
                <a:ea typeface="楷体_GB2312" pitchFamily="49" charset="-122"/>
              </a:rPr>
              <a:t>邻接</a:t>
            </a:r>
            <a:r>
              <a:rPr lang="zh-CN" altLang="en-US" sz="2800" b="1">
                <a:solidFill>
                  <a:srgbClr val="333300"/>
                </a:solidFill>
                <a:latin typeface="楷体_GB2312" pitchFamily="49" charset="-122"/>
                <a:ea typeface="楷体_GB2312" pitchFamily="49" charset="-122"/>
              </a:rPr>
              <a:t>但还</a:t>
            </a:r>
            <a:r>
              <a:rPr lang="zh-CN" altLang="en-US" sz="2800" b="1">
                <a:solidFill>
                  <a:schemeClr val="tx2"/>
                </a:solidFill>
                <a:latin typeface="楷体_GB2312" pitchFamily="49" charset="-122"/>
                <a:ea typeface="楷体_GB2312" pitchFamily="49" charset="-122"/>
              </a:rPr>
              <a:t>未被访问</a:t>
            </a:r>
            <a:r>
              <a:rPr lang="zh-CN" altLang="en-US" sz="2800" b="1">
                <a:solidFill>
                  <a:srgbClr val="333300"/>
                </a:solidFill>
                <a:latin typeface="楷体_GB2312" pitchFamily="49" charset="-122"/>
                <a:ea typeface="楷体_GB2312" pitchFamily="49" charset="-122"/>
              </a:rPr>
              <a:t>过的顶点</a:t>
            </a:r>
            <a:r>
              <a:rPr lang="zh-CN" altLang="en-US" sz="2800" b="1">
                <a:solidFill>
                  <a:srgbClr val="333300"/>
                </a:solidFill>
              </a:rPr>
              <a:t> </a:t>
            </a:r>
            <a:r>
              <a:rPr lang="en-US" altLang="zh-CN" sz="2800" b="1" i="1">
                <a:solidFill>
                  <a:srgbClr val="333300"/>
                </a:solidFill>
              </a:rPr>
              <a:t>w</a:t>
            </a:r>
            <a:r>
              <a:rPr lang="en-US" altLang="zh-CN" sz="2800" b="1" baseline="-25000">
                <a:solidFill>
                  <a:srgbClr val="333300"/>
                </a:solidFill>
              </a:rPr>
              <a:t>2</a:t>
            </a:r>
            <a:r>
              <a:rPr lang="zh-CN" altLang="en-US" sz="2800" b="1">
                <a:solidFill>
                  <a:srgbClr val="333300"/>
                </a:solidFill>
              </a:rPr>
              <a:t>；</a:t>
            </a:r>
            <a:endParaRPr lang="zh-CN" altLang="en-US" sz="2800" b="1">
              <a:solidFill>
                <a:srgbClr val="333300"/>
              </a:solidFill>
            </a:endParaRPr>
          </a:p>
          <a:p>
            <a:r>
              <a:rPr lang="zh-CN" altLang="en-US" sz="2800" b="1">
                <a:solidFill>
                  <a:srgbClr val="333300"/>
                </a:solidFill>
                <a:ea typeface="楷体_GB2312" pitchFamily="49" charset="-122"/>
              </a:rPr>
              <a:t>然后再从</a:t>
            </a:r>
            <a:r>
              <a:rPr lang="zh-CN" altLang="en-US" sz="2800" b="1">
                <a:solidFill>
                  <a:srgbClr val="333300"/>
                </a:solidFill>
              </a:rPr>
              <a:t> </a:t>
            </a:r>
            <a:r>
              <a:rPr lang="en-US" altLang="zh-CN" sz="2800" b="1" i="1">
                <a:solidFill>
                  <a:srgbClr val="333300"/>
                </a:solidFill>
              </a:rPr>
              <a:t>w</a:t>
            </a:r>
            <a:r>
              <a:rPr lang="en-US" altLang="zh-CN" sz="2800" b="1" baseline="-25000">
                <a:solidFill>
                  <a:srgbClr val="333300"/>
                </a:solidFill>
              </a:rPr>
              <a:t>2 </a:t>
            </a:r>
            <a:r>
              <a:rPr lang="zh-CN" altLang="en-US" sz="2800" b="1">
                <a:solidFill>
                  <a:srgbClr val="333300"/>
                </a:solidFill>
                <a:latin typeface="楷体_GB2312" pitchFamily="49" charset="-122"/>
                <a:ea typeface="楷体_GB2312" pitchFamily="49" charset="-122"/>
              </a:rPr>
              <a:t>出发，如此进行下去，直至到达所有的邻接顶点都被访问过</a:t>
            </a:r>
            <a:r>
              <a:rPr lang="zh-CN" altLang="en-US" sz="2800" b="1">
                <a:solidFill>
                  <a:srgbClr val="333300"/>
                </a:solidFill>
                <a:ea typeface="楷体_GB2312" pitchFamily="49" charset="-122"/>
              </a:rPr>
              <a:t>为止。</a:t>
            </a:r>
            <a:endParaRPr lang="zh-CN" altLang="en-US" sz="2800" b="1">
              <a:solidFill>
                <a:srgbClr val="333300"/>
              </a:solidFill>
              <a:ea typeface="楷体_GB2312" pitchFamily="49" charset="-122"/>
            </a:endParaRPr>
          </a:p>
        </p:txBody>
      </p:sp>
      <p:graphicFrame>
        <p:nvGraphicFramePr>
          <p:cNvPr id="49158" name="Object 42"/>
          <p:cNvGraphicFramePr>
            <a:graphicFrameLocks noChangeAspect="1"/>
          </p:cNvGraphicFramePr>
          <p:nvPr/>
        </p:nvGraphicFramePr>
        <p:xfrm>
          <a:off x="5959475" y="3608388"/>
          <a:ext cx="3184525" cy="2381250"/>
        </p:xfrm>
        <a:graphic>
          <a:graphicData uri="http://schemas.openxmlformats.org/presentationml/2006/ole">
            <mc:AlternateContent xmlns:mc="http://schemas.openxmlformats.org/markup-compatibility/2006">
              <mc:Choice xmlns:v="urn:schemas-microsoft-com:vml" Requires="v">
                <p:oleObj spid="_x0000_s4106" name="" r:id="rId1" imgW="1458595" imgH="1234440" progId="">
                  <p:embed/>
                </p:oleObj>
              </mc:Choice>
              <mc:Fallback>
                <p:oleObj name="" r:id="rId1" imgW="1458595" imgH="1234440" progId="">
                  <p:embed/>
                  <p:pic>
                    <p:nvPicPr>
                      <p:cNvPr id="0" name="Object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475" y="3608388"/>
                        <a:ext cx="31845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1" name="TextBox 8"/>
          <p:cNvSpPr txBox="1">
            <a:spLocks noChangeArrowheads="1"/>
          </p:cNvSpPr>
          <p:nvPr/>
        </p:nvSpPr>
        <p:spPr bwMode="auto">
          <a:xfrm>
            <a:off x="0" y="3276600"/>
            <a:ext cx="647065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rgbClr val="333300"/>
                </a:solidFill>
                <a:ea typeface="楷体_GB2312" pitchFamily="49" charset="-122"/>
              </a:rPr>
              <a:t>④</a:t>
            </a:r>
            <a:r>
              <a:rPr lang="zh-CN" altLang="en-US" sz="2400" b="1">
                <a:solidFill>
                  <a:srgbClr val="333300"/>
                </a:solidFill>
                <a:ea typeface="楷体_GB2312" pitchFamily="49" charset="-122"/>
              </a:rPr>
              <a:t>接着，退回一步，</a:t>
            </a:r>
            <a:r>
              <a:rPr lang="zh-CN" altLang="en-US" sz="2400" b="1">
                <a:solidFill>
                  <a:schemeClr val="tx2"/>
                </a:solidFill>
                <a:latin typeface="楷体_GB2312" pitchFamily="49" charset="-122"/>
                <a:ea typeface="楷体_GB2312" pitchFamily="49" charset="-122"/>
              </a:rPr>
              <a:t>退到前一次刚访问过的顶点</a:t>
            </a:r>
            <a:r>
              <a:rPr lang="zh-CN" altLang="en-US" sz="2400" b="1">
                <a:solidFill>
                  <a:srgbClr val="333300"/>
                </a:solidFill>
                <a:ea typeface="楷体_GB2312" pitchFamily="49" charset="-122"/>
              </a:rPr>
              <a:t>，看是否还有其它没有被访问的邻接顶点。</a:t>
            </a:r>
            <a:endParaRPr lang="zh-CN" altLang="en-US" sz="2400" b="1">
              <a:solidFill>
                <a:srgbClr val="333300"/>
              </a:solidFill>
              <a:ea typeface="楷体_GB2312" pitchFamily="49" charset="-122"/>
            </a:endParaRPr>
          </a:p>
          <a:p>
            <a:pPr eaLnBrk="1" hangingPunct="1"/>
            <a:r>
              <a:rPr lang="zh-CN" altLang="en-US" sz="2400" b="1">
                <a:solidFill>
                  <a:srgbClr val="99FF33"/>
                </a:solidFill>
                <a:ea typeface="楷体_GB2312" pitchFamily="49" charset="-122"/>
              </a:rPr>
              <a:t>    </a:t>
            </a:r>
            <a:r>
              <a:rPr lang="zh-CN" altLang="en-US" sz="2400" b="1">
                <a:solidFill>
                  <a:schemeClr val="tx2"/>
                </a:solidFill>
                <a:ea typeface="楷体_GB2312" pitchFamily="49" charset="-122"/>
              </a:rPr>
              <a:t>如果有，</a:t>
            </a:r>
            <a:r>
              <a:rPr lang="zh-CN" altLang="en-US" sz="2400" b="1">
                <a:solidFill>
                  <a:srgbClr val="333300"/>
                </a:solidFill>
                <a:ea typeface="楷体_GB2312" pitchFamily="49" charset="-122"/>
              </a:rPr>
              <a:t>则访问此顶点，之后再从此顶点出发，进行与前述类似的访问；</a:t>
            </a:r>
            <a:endParaRPr lang="zh-CN" altLang="en-US" sz="2400" b="1">
              <a:solidFill>
                <a:srgbClr val="333300"/>
              </a:solidFill>
              <a:ea typeface="楷体_GB2312" pitchFamily="49" charset="-122"/>
            </a:endParaRPr>
          </a:p>
          <a:p>
            <a:pPr eaLnBrk="1" hangingPunct="1"/>
            <a:r>
              <a:rPr lang="zh-CN" altLang="en-US" sz="2400" b="1">
                <a:solidFill>
                  <a:srgbClr val="99FF33"/>
                </a:solidFill>
                <a:ea typeface="楷体_GB2312" pitchFamily="49" charset="-122"/>
              </a:rPr>
              <a:t>    </a:t>
            </a:r>
            <a:r>
              <a:rPr lang="zh-CN" altLang="en-US" sz="2400" b="1">
                <a:solidFill>
                  <a:schemeClr val="tx2"/>
                </a:solidFill>
                <a:ea typeface="楷体_GB2312" pitchFamily="49" charset="-122"/>
              </a:rPr>
              <a:t>如果没有，</a:t>
            </a:r>
            <a:r>
              <a:rPr lang="zh-CN" altLang="en-US" sz="2400" b="1">
                <a:solidFill>
                  <a:srgbClr val="333300"/>
                </a:solidFill>
                <a:ea typeface="楷体_GB2312" pitchFamily="49" charset="-122"/>
              </a:rPr>
              <a:t>就</a:t>
            </a:r>
            <a:r>
              <a:rPr lang="zh-CN" altLang="en-US" sz="2400" b="1">
                <a:solidFill>
                  <a:schemeClr val="tx2"/>
                </a:solidFill>
                <a:latin typeface="楷体_GB2312" pitchFamily="49" charset="-122"/>
                <a:ea typeface="楷体_GB2312" pitchFamily="49" charset="-122"/>
              </a:rPr>
              <a:t>再退回一步</a:t>
            </a:r>
            <a:r>
              <a:rPr lang="zh-CN" altLang="en-US" sz="2400" b="1">
                <a:solidFill>
                  <a:srgbClr val="333300"/>
                </a:solidFill>
                <a:ea typeface="楷体_GB2312" pitchFamily="49" charset="-122"/>
              </a:rPr>
              <a:t>进行搜索。重复上述过程，直到连通图中所有顶点都被访问过为止。</a:t>
            </a:r>
            <a:endParaRPr lang="zh-CN" altLang="en-US" sz="2400" b="1">
              <a:solidFill>
                <a:srgbClr val="333300"/>
              </a:solidFill>
              <a:ea typeface="楷体_GB2312" pitchFamily="49" charset="-122"/>
            </a:endParaRPr>
          </a:p>
          <a:p>
            <a:pPr algn="ctr" eaLnBrk="1" hangingPunct="1"/>
            <a:endParaRPr lang="zh-CN" altLang="en-US"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DA677D6-578A-490B-9017-36182786A3B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9BC8AF1F-E404-4227-B3EC-892E803EF31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v2</a:t>
            </a:r>
            <a:endParaRPr lang="en-US" altLang="zh-CN" b="1">
              <a:ea typeface="黑体" panose="02010609060101010101"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→v1</a:t>
            </a:r>
            <a:endParaRPr lang="en-US" altLang="zh-CN" b="1">
              <a:ea typeface="黑体" panose="02010609060101010101"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→v3</a:t>
            </a:r>
            <a:endParaRPr lang="en-US" altLang="zh-CN" b="1">
              <a:ea typeface="黑体" panose="02010609060101010101"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→v5</a:t>
            </a:r>
            <a:endParaRPr lang="en-US" altLang="zh-CN" b="1">
              <a:ea typeface="黑体" panose="02010609060101010101"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solidFill>
                  <a:srgbClr val="FF0000"/>
                </a:solidFill>
                <a:ea typeface="黑体" panose="02010609060101010101" pitchFamily="2" charset="-122"/>
              </a:rPr>
              <a:t>→v4</a:t>
            </a:r>
            <a:endParaRPr lang="en-US" altLang="zh-CN" b="1">
              <a:solidFill>
                <a:srgbClr val="FF0000"/>
              </a:solidFill>
              <a:ea typeface="黑体" panose="02010609060101010101"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→v6</a:t>
            </a:r>
            <a:endParaRPr lang="en-US" altLang="zh-CN" b="1">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2A87F3D-F766-4B46-9EA1-ED11513F0E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1203" name="Rectangle 3"/>
          <p:cNvSpPr>
            <a:spLocks noGrp="1" noChangeArrowheads="1"/>
          </p:cNvSpPr>
          <p:nvPr>
            <p:ph type="title" idx="4294967295"/>
          </p:nvPr>
        </p:nvSpPr>
        <p:spPr>
          <a:xfrm>
            <a:off x="446088" y="0"/>
            <a:ext cx="8229600" cy="900113"/>
          </a:xfrm>
        </p:spPr>
        <p:txBody>
          <a:bodyPr/>
          <a:lstStyle/>
          <a:p>
            <a:pPr algn="ctr" eaLnBrk="1" hangingPunct="1"/>
            <a:r>
              <a:rPr lang="zh-CN" sz="4000" b="1">
                <a:solidFill>
                  <a:schemeClr val="tx2"/>
                </a:solidFill>
                <a:ea typeface="华文新魏" panose="02010800040101010101" pitchFamily="2" charset="-122"/>
              </a:rPr>
              <a:t>图的深度优先搜索算法</a:t>
            </a:r>
            <a:endParaRPr lang="zh-CN" sz="4000" b="1">
              <a:solidFill>
                <a:schemeClr val="tx2"/>
              </a:solidFill>
              <a:ea typeface="华文新魏" panose="02010800040101010101" pitchFamily="2" charset="-122"/>
            </a:endParaRPr>
          </a:p>
        </p:txBody>
      </p:sp>
      <p:sp>
        <p:nvSpPr>
          <p:cNvPr id="59396" name="Rectangle 4"/>
          <p:cNvSpPr>
            <a:spLocks noGrp="1" noChangeArrowheads="1"/>
          </p:cNvSpPr>
          <p:nvPr>
            <p:ph type="body" idx="4294967295"/>
          </p:nvPr>
        </p:nvSpPr>
        <p:spPr>
          <a:xfrm>
            <a:off x="539750" y="909638"/>
            <a:ext cx="8229600" cy="54721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DFS (Graph</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G</a:t>
            </a:r>
            <a:r>
              <a:rPr lang="en-US" altLang="zh-CN" sz="2800" b="1">
                <a:latin typeface="Times New Roman" panose="02020603050405020304" pitchFamily="18" charset="0"/>
                <a:ea typeface="隶书" panose="02010509060101010101" pitchFamily="49" charset="-122"/>
              </a:rPr>
              <a:t>, 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从顶点</a:t>
            </a:r>
            <a:r>
              <a:rPr lang="en-US" altLang="zh-CN" sz="2800">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出发对图</a:t>
            </a:r>
            <a:r>
              <a:rPr lang="en-US" altLang="zh-CN" sz="2800" b="1">
                <a:solidFill>
                  <a:schemeClr val="tx2"/>
                </a:solidFill>
                <a:latin typeface="Times New Roman" panose="02020603050405020304" pitchFamily="18" charset="0"/>
                <a:ea typeface="隶书" panose="02010509060101010101" pitchFamily="49" charset="-122"/>
              </a:rPr>
              <a:t>G</a:t>
            </a:r>
            <a:r>
              <a:rPr lang="zh-CN" altLang="en-US" sz="2800">
                <a:solidFill>
                  <a:schemeClr val="tx2"/>
                </a:solidFill>
                <a:latin typeface="Times New Roman" panose="02020603050405020304" pitchFamily="18" charset="0"/>
                <a:ea typeface="隶书" panose="02010509060101010101" pitchFamily="49" charset="-122"/>
              </a:rPr>
              <a:t>进行深度优先遍历的主过程</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G.getNumVertices()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顶点个数</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visited =</a:t>
            </a:r>
            <a:r>
              <a:rPr lang="en-US" altLang="zh-CN" sz="2800" b="1">
                <a:latin typeface="Times New Roman" panose="02020603050405020304" pitchFamily="18" charset="0"/>
                <a:ea typeface="隶书" panose="02010509060101010101" pitchFamily="49" charset="-122"/>
              </a:rPr>
              <a:t> new bool</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创建辅助数组</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visited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 false</a:t>
            </a:r>
            <a:r>
              <a:rPr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辅助数组</a:t>
            </a:r>
            <a:r>
              <a:rPr lang="en-US" altLang="zh-CN" sz="2800">
                <a:solidFill>
                  <a:schemeClr val="tx2"/>
                </a:solidFill>
                <a:latin typeface="Times New Roman" panose="02020603050405020304" pitchFamily="18" charset="0"/>
                <a:ea typeface="隶书" panose="02010509060101010101" pitchFamily="49" charset="-122"/>
              </a:rPr>
              <a:t>visited</a:t>
            </a:r>
            <a:r>
              <a:rPr lang="zh-CN" altLang="en-US" sz="2800">
                <a:solidFill>
                  <a:schemeClr val="tx2"/>
                </a:solidFill>
                <a:latin typeface="Times New Roman" panose="02020603050405020304" pitchFamily="18" charset="0"/>
                <a:ea typeface="隶书" panose="02010509060101010101" pitchFamily="49" charset="-122"/>
              </a:rPr>
              <a:t>初始化</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loc = G.getVertexPos(v);</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取得起始结点的下标</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DFS (G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从顶点</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开始深度优先搜索</a:t>
            </a:r>
            <a:endParaRPr lang="zh-CN" altLang="en-US"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 </a:t>
            </a:r>
            <a:r>
              <a:rPr lang="en-US" altLang="zh-CN" sz="2800">
                <a:latin typeface="Times New Roman" panose="02020603050405020304" pitchFamily="18" charset="0"/>
                <a:ea typeface="隶书" panose="02010509060101010101" pitchFamily="49" charset="-122"/>
              </a:rPr>
              <a:t>[] visited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释放</a:t>
            </a:r>
            <a:r>
              <a:rPr lang="en-US" altLang="zh-CN" sz="2800">
                <a:solidFill>
                  <a:schemeClr val="tx2"/>
                </a:solidFill>
                <a:latin typeface="Times New Roman" panose="02020603050405020304" pitchFamily="18" charset="0"/>
                <a:ea typeface="隶书" panose="02010509060101010101" pitchFamily="49" charset="-122"/>
              </a:rPr>
              <a:t>visited</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39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3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4C84E6-FF76-4F38-A7EE-C7C6AA69943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0419" name="Rectangle 3"/>
          <p:cNvSpPr>
            <a:spLocks noGrp="1" noChangeArrowheads="1"/>
          </p:cNvSpPr>
          <p:nvPr>
            <p:ph type="body" idx="4294967295"/>
          </p:nvPr>
        </p:nvSpPr>
        <p:spPr>
          <a:xfrm>
            <a:off x="539750" y="728663"/>
            <a:ext cx="8424863" cy="5688012"/>
          </a:xfrm>
        </p:spPr>
        <p:txBody>
          <a:bodyPr/>
          <a:lstStyle/>
          <a:p>
            <a:pPr eaLnBrk="1" hangingPunct="1">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void </a:t>
            </a:r>
            <a:r>
              <a:rPr lang="en-US" altLang="zh-CN" sz="2800" dirty="0">
                <a:latin typeface="Times New Roman" panose="02020603050405020304" pitchFamily="18" charset="0"/>
                <a:ea typeface="隶书" panose="02010509060101010101" pitchFamily="49" charset="-122"/>
              </a:rPr>
              <a:t>DFS (Graph</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G</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bool</a:t>
            </a:r>
            <a:r>
              <a:rPr lang="en-US" altLang="zh-CN" sz="2800" b="1" dirty="0">
                <a:latin typeface="Times New Roman" panose="02020603050405020304" pitchFamily="18" charset="0"/>
                <a:ea typeface="隶书" panose="02010509060101010101" pitchFamily="49" charset="-122"/>
              </a:rPr>
              <a:t> &amp;</a:t>
            </a:r>
            <a:r>
              <a:rPr lang="en-US" altLang="zh-CN" sz="2800" dirty="0">
                <a:latin typeface="Times New Roman" panose="02020603050405020304" pitchFamily="18" charset="0"/>
                <a:ea typeface="隶书" panose="02010509060101010101" pitchFamily="49" charset="-122"/>
              </a:rPr>
              <a:t>visited[])</a:t>
            </a:r>
            <a:r>
              <a:rPr lang="en-US" altLang="zh-CN" sz="2800" b="1" dirty="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cout</a:t>
            </a:r>
            <a:r>
              <a:rPr lang="en-US" altLang="zh-CN" sz="2800" b="1" dirty="0">
                <a:latin typeface="Times New Roman" panose="02020603050405020304" pitchFamily="18" charset="0"/>
                <a:ea typeface="隶书" panose="02010509060101010101" pitchFamily="49" charset="-122"/>
              </a:rPr>
              <a:t> &lt;&lt; </a:t>
            </a:r>
            <a:r>
              <a:rPr lang="en-US" altLang="zh-CN" sz="2800" dirty="0" err="1">
                <a:latin typeface="Times New Roman" panose="02020603050405020304" pitchFamily="18" charset="0"/>
                <a:ea typeface="隶书" panose="02010509060101010101" pitchFamily="49" charset="-122"/>
              </a:rPr>
              <a:t>G.getValue</a:t>
            </a:r>
            <a:r>
              <a:rPr lang="en-US" altLang="zh-CN" sz="2800" dirty="0">
                <a:latin typeface="Times New Roman" panose="02020603050405020304" pitchFamily="18" charset="0"/>
                <a:ea typeface="隶书" panose="02010509060101010101" pitchFamily="49" charset="-122"/>
              </a:rPr>
              <a:t>(v)</a:t>
            </a:r>
            <a:r>
              <a:rPr lang="en-US" altLang="zh-CN" sz="2800" b="1" dirty="0">
                <a:latin typeface="Times New Roman" panose="02020603050405020304" pitchFamily="18" charset="0"/>
                <a:ea typeface="隶书" panose="02010509060101010101" pitchFamily="49" charset="-122"/>
              </a:rPr>
              <a:t> &lt;&lt; '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访问顶点</a:t>
            </a:r>
            <a:r>
              <a:rPr lang="en-US" altLang="zh-CN" sz="2800" b="1" dirty="0">
                <a:solidFill>
                  <a:schemeClr val="tx2"/>
                </a:solidFill>
                <a:latin typeface="Times New Roman" panose="02020603050405020304" pitchFamily="18" charset="0"/>
                <a:ea typeface="隶书" panose="02010509060101010101" pitchFamily="49" charset="-122"/>
              </a:rPr>
              <a:t>v</a:t>
            </a:r>
            <a:endParaRPr lang="en-US" altLang="zh-CN"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visited[v] = true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作访问标记</a:t>
            </a:r>
            <a:endParaRPr lang="zh-CN" altLang="en-US"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w = </a:t>
            </a:r>
            <a:r>
              <a:rPr lang="en-US" altLang="zh-CN" sz="2800" dirty="0" err="1">
                <a:latin typeface="Times New Roman" panose="02020603050405020304" pitchFamily="18" charset="0"/>
                <a:ea typeface="隶书" panose="02010509060101010101" pitchFamily="49" charset="-122"/>
              </a:rPr>
              <a:t>G.getFirstNeighbor</a:t>
            </a:r>
            <a:r>
              <a:rPr lang="en-US" altLang="zh-CN" sz="2800" dirty="0">
                <a:latin typeface="Times New Roman" panose="02020603050405020304" pitchFamily="18" charset="0"/>
                <a:ea typeface="隶书" panose="02010509060101010101" pitchFamily="49" charset="-122"/>
              </a:rPr>
              <a:t> (v)</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hlinkClick r:id="rId1" action="ppaction://hlinksldjump"/>
              </a:rPr>
              <a:t>//</a:t>
            </a:r>
            <a:r>
              <a:rPr lang="zh-CN" altLang="en-US" sz="2800" dirty="0">
                <a:solidFill>
                  <a:schemeClr val="tx2"/>
                </a:solidFill>
                <a:latin typeface="Times New Roman" panose="02020603050405020304" pitchFamily="18" charset="0"/>
                <a:ea typeface="隶书" panose="02010509060101010101" pitchFamily="49" charset="-122"/>
              </a:rPr>
              <a:t>第一个邻接顶点</a:t>
            </a:r>
            <a:endParaRPr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若邻接顶点</a:t>
            </a:r>
            <a:r>
              <a:rPr lang="en-US" altLang="zh-CN" sz="2800" b="1" dirty="0">
                <a:solidFill>
                  <a:schemeClr val="tx2"/>
                </a:solidFill>
                <a:latin typeface="Times New Roman" panose="02020603050405020304" pitchFamily="18" charset="0"/>
                <a:ea typeface="隶书" panose="02010509060101010101" pitchFamily="49" charset="-122"/>
              </a:rPr>
              <a:t>w</a:t>
            </a:r>
            <a:r>
              <a:rPr lang="zh-CN" altLang="en-US" sz="2800" dirty="0">
                <a:solidFill>
                  <a:schemeClr val="tx2"/>
                </a:solidFill>
                <a:latin typeface="Times New Roman" panose="02020603050405020304" pitchFamily="18" charset="0"/>
                <a:ea typeface="隶书" panose="02010509060101010101" pitchFamily="49" charset="-122"/>
              </a:rPr>
              <a:t>存在</a:t>
            </a:r>
            <a:endParaRPr lang="zh-CN" altLang="en-US"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visited[w] ) DFS(G</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visited)</a:t>
            </a:r>
            <a:r>
              <a:rPr lang="en-US" altLang="zh-CN" sz="2800" b="1"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G.getNextNeighbor</a:t>
            </a:r>
            <a:r>
              <a:rPr lang="en-US" altLang="zh-CN" sz="2800" dirty="0">
                <a:latin typeface="Times New Roman" panose="02020603050405020304" pitchFamily="18" charset="0"/>
                <a:ea typeface="隶书" panose="02010509060101010101" pitchFamily="49" charset="-122"/>
              </a:rPr>
              <a:t> (v</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下一个邻接顶点</a:t>
            </a:r>
            <a:endParaRPr lang="zh-CN" altLang="en-US"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41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38DAFE-911D-4A3C-9BD7-568203A1C67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630538-C854-4D75-9361-B302949FEC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solidFill>
                  <a:srgbClr val="FF0000"/>
                </a:solidFill>
                <a:ea typeface="黑体" panose="02010609060101010101" pitchFamily="2" charset="-122"/>
              </a:rPr>
              <a:t>v0 → v1 → v2 → v3</a:t>
            </a:r>
            <a:endParaRPr lang="en-US" altLang="zh-CN" sz="2800" b="1">
              <a:solidFill>
                <a:srgbClr val="FF0000"/>
              </a:solidFill>
              <a:ea typeface="黑体" panose="02010609060101010101"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hlink"/>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hlink"/>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anose="02010609060101010101" pitchFamily="2" charset="-122"/>
                <a:ea typeface="黑体" panose="02010609060101010101" pitchFamily="2" charset="-122"/>
              </a:rPr>
              <a:t>二、广度优先搜索</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r>
              <a:rPr lang="en-US" sz="28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BFS</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endParaRPr lang="en-US" sz="2800" b="1">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anose="02010609060101010101" pitchFamily="2" charset="-122"/>
                <a:ea typeface="黑体" panose="02010609060101010101" pitchFamily="2" charset="-122"/>
              </a:rPr>
              <a:t>基本思想：</a:t>
            </a:r>
            <a:r>
              <a:rPr lang="en-US" altLang="zh-CN" sz="2800">
                <a:solidFill>
                  <a:schemeClr val="tx2"/>
                </a:solidFill>
                <a:ea typeface="黑体" panose="02010609060101010101"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anose="02010609060101010101" pitchFamily="2" charset="-122"/>
              </a:rPr>
              <a:t>v1</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v2</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v3</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v4</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v5</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v6</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v7</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a:t>
              </a:r>
              <a:endParaRPr lang="en-US" sz="3200">
                <a:solidFill>
                  <a:schemeClr val="hlink"/>
                </a:solidFill>
                <a:effectLst>
                  <a:outerShdw blurRad="38100" dist="38100" dir="2700000" algn="tl">
                    <a:srgbClr val="000000"/>
                  </a:outerShdw>
                </a:effectLst>
                <a:ea typeface="黑体" panose="02010609060101010101"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v8</a:t>
              </a:r>
              <a:endParaRPr lang="en-US" sz="3200">
                <a:solidFill>
                  <a:schemeClr val="hlink"/>
                </a:solidFill>
                <a:effectLst>
                  <a:outerShdw blurRad="38100" dist="38100" dir="2700000" algn="tl">
                    <a:srgbClr val="000000"/>
                  </a:outerShdw>
                </a:effectLst>
                <a:ea typeface="黑体" panose="02010609060101010101"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2</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anose="02010609060101010101" pitchFamily="2" charset="-122"/>
              </a:rPr>
              <a:t>v3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v4</a:t>
            </a:r>
            <a:r>
              <a:rPr lang="en-US" sz="2800">
                <a:solidFill>
                  <a:srgbClr val="006600"/>
                </a:solidFill>
                <a:effectLst>
                  <a:outerShdw blurRad="38100" dist="38100" dir="2700000" algn="tl">
                    <a:srgbClr val="000000"/>
                  </a:outerShdw>
                </a:effectLst>
                <a:ea typeface="黑体" panose="02010609060101010101" pitchFamily="2" charset="-122"/>
              </a:rPr>
              <a:t> </a:t>
            </a:r>
            <a:r>
              <a:rPr lang="en-US" sz="2800">
                <a:solidFill>
                  <a:schemeClr val="tx2"/>
                </a:solidFill>
                <a:effectLst>
                  <a:outerShdw blurRad="38100" dist="38100" dir="2700000" algn="tl">
                    <a:srgbClr val="000000"/>
                  </a:outerShdw>
                </a:effectLst>
                <a:ea typeface="黑体" panose="02010609060101010101" pitchFamily="2" charset="-122"/>
              </a:rPr>
              <a:t>→ v5 →</a:t>
            </a:r>
            <a:endParaRPr lang="en-US" sz="2800">
              <a:solidFill>
                <a:schemeClr val="hlink"/>
              </a:solidFill>
              <a:effectLst>
                <a:outerShdw blurRad="38100" dist="38100" dir="2700000" algn="tl">
                  <a:srgbClr val="000000"/>
                </a:outerShdw>
              </a:effectLst>
              <a:ea typeface="黑体" panose="02010609060101010101"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v2 → v1 → v6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anose="02010609060101010101" pitchFamily="2" charset="-122"/>
              </a:rPr>
              <a:t>v9 → v8 → v7</a:t>
            </a:r>
            <a:endParaRPr lang="en-US" sz="2800">
              <a:solidFill>
                <a:schemeClr val="hlink"/>
              </a:solidFill>
              <a:effectLst>
                <a:outerShdw blurRad="38100" dist="38100" dir="2700000" algn="tl">
                  <a:srgbClr val="000000"/>
                </a:outerShdw>
              </a:effectLst>
              <a:ea typeface="黑体" panose="02010609060101010101"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3200" dirty="0">
                <a:solidFill>
                  <a:schemeClr val="tx2"/>
                </a:solidFill>
                <a:ea typeface="黑体" panose="02010609060101010101" pitchFamily="2" charset="-122"/>
              </a:rPr>
              <a:t>简单归纳：</a:t>
            </a:r>
            <a:endParaRPr lang="zh-CN" altLang="en-US" sz="3200" dirty="0">
              <a:solidFill>
                <a:schemeClr val="tx2"/>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在访问了起始点</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之后，依次访问 </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然后再依次访问这些顶点中未被访问过的邻接点；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直到所有顶点都被访问过为止。</a:t>
            </a:r>
            <a:endParaRPr lang="zh-CN" altLang="en-US" sz="2600" dirty="0">
              <a:solidFill>
                <a:srgbClr val="333300"/>
              </a:solidFill>
              <a:ea typeface="黑体" panose="02010609060101010101"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4F971E6-DDA5-44BC-8199-771F8A948D6F}" type="slidenum">
              <a:rPr lang="en-US" altLang="zh-CN" sz="1400"/>
            </a:fld>
            <a:endParaRPr lang="en-US" altLang="zh-CN" sz="1400"/>
          </a:p>
        </p:txBody>
      </p:sp>
      <p:sp>
        <p:nvSpPr>
          <p:cNvPr id="57347"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1400"/>
              <a:t>146-</a:t>
            </a:r>
            <a:fld id="{26B84F13-8BA6-498A-9B18-0DCF95CB3DEC}" type="slidenum">
              <a:rPr lang="en-US" altLang="zh-CN" sz="1400"/>
            </a:fld>
            <a:endParaRPr lang="en-US" altLang="zh-CN" sz="1400"/>
          </a:p>
        </p:txBody>
      </p:sp>
      <p:sp>
        <p:nvSpPr>
          <p:cNvPr id="66564" name="Rectangle 2"/>
          <p:cNvSpPr>
            <a:spLocks noGrp="1" noChangeArrowheads="1"/>
          </p:cNvSpPr>
          <p:nvPr>
            <p:ph type="body" idx="4294967295"/>
          </p:nvPr>
        </p:nvSpPr>
        <p:spPr>
          <a:xfrm>
            <a:off x="482600" y="708025"/>
            <a:ext cx="8229600" cy="5924550"/>
          </a:xfrm>
        </p:spPr>
        <p:txBody>
          <a:bodyPr/>
          <a:lstStyle/>
          <a:p>
            <a:pPr eaLnBrk="1" hangingPunct="1">
              <a:lnSpc>
                <a:spcPct val="105000"/>
              </a:lnSpc>
              <a:spcBef>
                <a:spcPct val="5000"/>
              </a:spcBef>
              <a:buFont typeface="Wingdings" panose="05000000000000000000" pitchFamily="2" charset="2"/>
              <a:buNone/>
            </a:pPr>
            <a:r>
              <a:rPr lang="en-US" altLang="zh-CN" sz="2800" b="1" dirty="0">
                <a:ea typeface="隶书" panose="02010509060101010101" pitchFamily="49" charset="-122"/>
              </a:rPr>
              <a:t>void </a:t>
            </a:r>
            <a:r>
              <a:rPr lang="en-US" altLang="zh-CN" sz="2800" dirty="0">
                <a:ea typeface="隶书" panose="02010509060101010101" pitchFamily="49" charset="-122"/>
              </a:rPr>
              <a:t>BFS (Graph</a:t>
            </a:r>
            <a:r>
              <a:rPr lang="en-US" altLang="zh-CN" sz="2800" b="1" dirty="0">
                <a:ea typeface="隶书" panose="02010509060101010101" pitchFamily="49" charset="-122"/>
              </a:rPr>
              <a:t>&amp;</a:t>
            </a:r>
            <a:r>
              <a:rPr lang="en-US" altLang="zh-CN" sz="2800" dirty="0">
                <a:ea typeface="隶书" panose="02010509060101010101" pitchFamily="49" charset="-122"/>
              </a:rPr>
              <a:t> G</a:t>
            </a:r>
            <a:r>
              <a:rPr lang="en-US" altLang="zh-CN" sz="2800" b="1" dirty="0">
                <a:ea typeface="隶书" panose="02010509060101010101" pitchFamily="49" charset="-122"/>
              </a:rPr>
              <a:t>, </a:t>
            </a:r>
            <a:r>
              <a:rPr lang="en-US" altLang="zh-CN" sz="2800" b="1" dirty="0" err="1">
                <a:ea typeface="隶书" panose="02010509060101010101" pitchFamily="49" charset="-122"/>
              </a:rPr>
              <a:t>const</a:t>
            </a:r>
            <a:r>
              <a:rPr lang="en-US" altLang="zh-CN" sz="2800" b="1" dirty="0">
                <a:ea typeface="隶书" panose="02010509060101010101" pitchFamily="49" charset="-122"/>
              </a:rPr>
              <a:t> </a:t>
            </a:r>
            <a:r>
              <a:rPr lang="en-US" altLang="zh-CN" sz="2800" dirty="0">
                <a:ea typeface="隶书" panose="02010509060101010101" pitchFamily="49" charset="-122"/>
              </a:rPr>
              <a:t>T</a:t>
            </a:r>
            <a:r>
              <a:rPr lang="en-US" altLang="zh-CN" sz="2800" b="1" dirty="0">
                <a:ea typeface="隶书" panose="02010509060101010101" pitchFamily="49" charset="-122"/>
              </a:rPr>
              <a:t>&amp; </a:t>
            </a:r>
            <a:r>
              <a:rPr lang="en-US" altLang="zh-CN" sz="2800" dirty="0">
                <a:ea typeface="隶书" panose="02010509060101010101" pitchFamily="49" charset="-122"/>
              </a:rPr>
              <a:t>v)</a:t>
            </a:r>
            <a:r>
              <a:rPr lang="en-US" altLang="zh-CN" sz="2800" b="1" dirty="0">
                <a:ea typeface="隶书" panose="02010509060101010101" pitchFamily="49" charset="-122"/>
              </a:rPr>
              <a:t> {</a:t>
            </a:r>
            <a:endParaRPr lang="en-US" altLang="zh-CN" sz="2800" b="1" dirty="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dirty="0">
                <a:ea typeface="隶书" panose="02010509060101010101" pitchFamily="49" charset="-122"/>
              </a:rPr>
              <a:t>    </a:t>
            </a:r>
            <a:r>
              <a:rPr lang="en-US" altLang="zh-CN" sz="2800" b="1" dirty="0" err="1">
                <a:ea typeface="隶书" panose="02010509060101010101" pitchFamily="49" charset="-122"/>
              </a:rPr>
              <a:t>int</a:t>
            </a:r>
            <a:r>
              <a:rPr lang="en-US" altLang="zh-CN" sz="2800" b="1" dirty="0">
                <a:ea typeface="隶书" panose="02010509060101010101" pitchFamily="49" charset="-122"/>
              </a:rPr>
              <a:t> </a:t>
            </a:r>
            <a:r>
              <a:rPr lang="en-US" altLang="zh-CN" sz="2800" dirty="0" err="1">
                <a:ea typeface="隶书" panose="02010509060101010101" pitchFamily="49" charset="-122"/>
              </a:rPr>
              <a:t>i</a:t>
            </a:r>
            <a:r>
              <a:rPr lang="en-US" altLang="zh-CN" sz="2800" b="1" dirty="0">
                <a:ea typeface="隶书" panose="02010509060101010101" pitchFamily="49" charset="-122"/>
              </a:rPr>
              <a:t>, </a:t>
            </a:r>
            <a:r>
              <a:rPr lang="en-US" altLang="zh-CN" sz="2800" dirty="0">
                <a:ea typeface="隶书" panose="02010509060101010101" pitchFamily="49" charset="-122"/>
              </a:rPr>
              <a:t>w</a:t>
            </a:r>
            <a:r>
              <a:rPr lang="en-US" altLang="zh-CN" sz="2800" b="1" dirty="0">
                <a:ea typeface="隶书" panose="02010509060101010101" pitchFamily="49" charset="-122"/>
              </a:rPr>
              <a:t>, </a:t>
            </a:r>
            <a:r>
              <a:rPr lang="en-US" altLang="zh-CN" sz="2800" dirty="0">
                <a:ea typeface="隶书" panose="02010509060101010101" pitchFamily="49" charset="-122"/>
              </a:rPr>
              <a:t>n = </a:t>
            </a:r>
            <a:r>
              <a:rPr lang="en-US" altLang="zh-CN" sz="2800" dirty="0" err="1">
                <a:ea typeface="隶书" panose="02010509060101010101" pitchFamily="49" charset="-122"/>
              </a:rPr>
              <a:t>G.NumVertices</a:t>
            </a:r>
            <a:r>
              <a:rPr lang="en-US" altLang="zh-CN" sz="2800" dirty="0">
                <a:ea typeface="隶书" panose="02010509060101010101" pitchFamily="49" charset="-122"/>
              </a:rPr>
              <a:t>()</a:t>
            </a:r>
            <a:r>
              <a:rPr lang="en-US" altLang="zh-CN" sz="2800" b="1" dirty="0">
                <a:ea typeface="隶书" panose="02010509060101010101" pitchFamily="49" charset="-122"/>
              </a:rPr>
              <a:t>; 	</a:t>
            </a:r>
            <a:endParaRPr lang="en-US" altLang="zh-CN" sz="2800" b="1" dirty="0">
              <a:ea typeface="隶书" panose="02010509060101010101" pitchFamily="49" charset="-122"/>
            </a:endParaRPr>
          </a:p>
          <a:p>
            <a:pPr eaLnBrk="1" hangingPunct="1">
              <a:lnSpc>
                <a:spcPct val="105000"/>
              </a:lnSpc>
              <a:spcBef>
                <a:spcPct val="5000"/>
              </a:spcBef>
              <a:buFont typeface="Wingdings" panose="05000000000000000000" pitchFamily="2" charset="2"/>
              <a:buNone/>
            </a:pP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图中顶点个数</a:t>
            </a:r>
            <a:endParaRPr lang="en-US" sz="2800" dirty="0">
              <a:solidFill>
                <a:schemeClr val="tx2"/>
              </a:solidFill>
              <a:ea typeface="隶书" panose="02010509060101010101" pitchFamily="49" charset="-122"/>
            </a:endParaRPr>
          </a:p>
          <a:p>
            <a:pPr>
              <a:lnSpc>
                <a:spcPct val="105000"/>
              </a:lnSpc>
              <a:spcBef>
                <a:spcPct val="5000"/>
              </a:spcBef>
              <a:buFontTx/>
              <a:buNone/>
            </a:pPr>
            <a:r>
              <a:rPr lang="en-US" sz="2800" b="1" dirty="0">
                <a:ea typeface="隶书" panose="02010509060101010101" pitchFamily="49" charset="-122"/>
              </a:rPr>
              <a:t>    </a:t>
            </a:r>
            <a:r>
              <a:rPr lang="en-US" altLang="zh-CN" sz="2800" b="1" dirty="0" err="1">
                <a:ea typeface="隶书" panose="02010509060101010101" pitchFamily="49" charset="-122"/>
              </a:rPr>
              <a:t>bool</a:t>
            </a:r>
            <a:r>
              <a:rPr lang="en-US" altLang="zh-CN" sz="2800" b="1" dirty="0">
                <a:ea typeface="隶书" panose="02010509060101010101" pitchFamily="49" charset="-122"/>
              </a:rPr>
              <a:t> *</a:t>
            </a:r>
            <a:r>
              <a:rPr lang="en-US" altLang="zh-CN" sz="2800" dirty="0">
                <a:ea typeface="隶书" panose="02010509060101010101" pitchFamily="49" charset="-122"/>
              </a:rPr>
              <a:t>visited =</a:t>
            </a:r>
            <a:r>
              <a:rPr lang="en-US" altLang="zh-CN" sz="2800" b="1" dirty="0">
                <a:ea typeface="隶书" panose="02010509060101010101" pitchFamily="49" charset="-122"/>
              </a:rPr>
              <a:t> new </a:t>
            </a:r>
            <a:r>
              <a:rPr lang="en-US" altLang="zh-CN" sz="2800" b="1" dirty="0" err="1">
                <a:ea typeface="隶书" panose="02010509060101010101" pitchFamily="49" charset="-122"/>
              </a:rPr>
              <a:t>bool</a:t>
            </a:r>
            <a:r>
              <a:rPr lang="en-US" altLang="zh-CN" sz="2800" dirty="0">
                <a:ea typeface="隶书" panose="02010509060101010101" pitchFamily="49" charset="-122"/>
              </a:rPr>
              <a:t>[n]</a:t>
            </a:r>
            <a:r>
              <a:rPr lang="en-US" altLang="zh-CN" sz="2800" b="1" dirty="0">
                <a:ea typeface="隶书" panose="02010509060101010101" pitchFamily="49" charset="-122"/>
              </a:rPr>
              <a:t>;	</a:t>
            </a:r>
            <a:endParaRPr lang="en-US" altLang="zh-CN" sz="2800" b="1" dirty="0">
              <a:ea typeface="隶书" panose="02010509060101010101" pitchFamily="49" charset="-122"/>
            </a:endParaRPr>
          </a:p>
          <a:p>
            <a:pPr>
              <a:lnSpc>
                <a:spcPct val="105000"/>
              </a:lnSpc>
              <a:spcBef>
                <a:spcPct val="5000"/>
              </a:spcBef>
              <a:buFontTx/>
              <a:buNone/>
            </a:pPr>
            <a:r>
              <a:rPr lang="en-US" altLang="zh-CN" sz="2800" dirty="0">
                <a:ea typeface="隶书" panose="02010509060101010101" pitchFamily="49" charset="-122"/>
              </a:rPr>
              <a:t>    </a:t>
            </a:r>
            <a:r>
              <a:rPr lang="en-US" altLang="zh-CN" sz="2800" b="1" dirty="0">
                <a:ea typeface="隶书" panose="02010509060101010101" pitchFamily="49" charset="-122"/>
              </a:rPr>
              <a:t>for </a:t>
            </a:r>
            <a:r>
              <a:rPr lang="en-US" altLang="zh-CN" sz="2800" dirty="0">
                <a:ea typeface="隶书" panose="02010509060101010101" pitchFamily="49" charset="-122"/>
              </a:rPr>
              <a:t>(</a:t>
            </a:r>
            <a:r>
              <a:rPr lang="en-US" altLang="zh-CN" sz="2800" dirty="0" err="1">
                <a:ea typeface="隶书" panose="02010509060101010101" pitchFamily="49" charset="-122"/>
              </a:rPr>
              <a:t>i</a:t>
            </a:r>
            <a:r>
              <a:rPr lang="en-US" altLang="zh-CN" sz="2800" b="1" dirty="0">
                <a:ea typeface="隶书" panose="02010509060101010101" pitchFamily="49" charset="-122"/>
              </a:rPr>
              <a:t> =</a:t>
            </a:r>
            <a:r>
              <a:rPr lang="en-US" altLang="zh-CN" sz="2800" dirty="0">
                <a:ea typeface="隶书" panose="02010509060101010101" pitchFamily="49" charset="-122"/>
              </a:rPr>
              <a:t> 0</a:t>
            </a:r>
            <a:r>
              <a:rPr lang="en-US" altLang="zh-CN" sz="2800" b="1" dirty="0">
                <a:ea typeface="隶书" panose="02010509060101010101" pitchFamily="49" charset="-122"/>
              </a:rPr>
              <a:t>; </a:t>
            </a:r>
            <a:r>
              <a:rPr lang="en-US" altLang="zh-CN" sz="2800" dirty="0" err="1">
                <a:ea typeface="隶书" panose="02010509060101010101" pitchFamily="49" charset="-122"/>
              </a:rPr>
              <a:t>i</a:t>
            </a:r>
            <a:r>
              <a:rPr lang="en-US" altLang="zh-CN" sz="2800" b="1" dirty="0">
                <a:ea typeface="隶书" panose="02010509060101010101" pitchFamily="49" charset="-122"/>
              </a:rPr>
              <a:t> &lt; </a:t>
            </a:r>
            <a:r>
              <a:rPr lang="en-US" altLang="zh-CN" sz="2800" dirty="0">
                <a:ea typeface="隶书" panose="02010509060101010101" pitchFamily="49" charset="-122"/>
              </a:rPr>
              <a:t>n</a:t>
            </a:r>
            <a:r>
              <a:rPr lang="en-US" altLang="zh-CN" sz="2800" b="1" dirty="0">
                <a:ea typeface="隶书" panose="02010509060101010101" pitchFamily="49" charset="-122"/>
              </a:rPr>
              <a:t>; </a:t>
            </a:r>
            <a:r>
              <a:rPr lang="en-US" altLang="zh-CN" sz="2800" dirty="0" err="1">
                <a:ea typeface="隶书" panose="02010509060101010101" pitchFamily="49" charset="-122"/>
              </a:rPr>
              <a:t>i</a:t>
            </a:r>
            <a:r>
              <a:rPr lang="en-US" altLang="zh-CN" sz="2800" dirty="0">
                <a:ea typeface="隶书" panose="02010509060101010101" pitchFamily="49" charset="-122"/>
              </a:rPr>
              <a:t>++) visited[</a:t>
            </a:r>
            <a:r>
              <a:rPr lang="en-US" altLang="zh-CN" sz="2800" dirty="0" err="1">
                <a:ea typeface="隶书" panose="02010509060101010101" pitchFamily="49" charset="-122"/>
              </a:rPr>
              <a:t>i</a:t>
            </a:r>
            <a:r>
              <a:rPr lang="en-US" altLang="zh-CN" sz="2800" dirty="0">
                <a:ea typeface="隶书" panose="02010509060101010101" pitchFamily="49" charset="-122"/>
              </a:rPr>
              <a:t>]</a:t>
            </a:r>
            <a:r>
              <a:rPr lang="en-US" altLang="zh-CN" sz="2800" b="1" dirty="0">
                <a:ea typeface="隶书" panose="02010509060101010101" pitchFamily="49" charset="-122"/>
              </a:rPr>
              <a:t> = </a:t>
            </a:r>
            <a:r>
              <a:rPr lang="en-US" altLang="zh-CN" sz="2800" dirty="0">
                <a:ea typeface="隶书" panose="02010509060101010101" pitchFamily="49" charset="-122"/>
              </a:rPr>
              <a:t>false</a:t>
            </a:r>
            <a:r>
              <a:rPr lang="en-US" altLang="zh-CN" sz="2800" b="1" dirty="0">
                <a:ea typeface="隶书" panose="02010509060101010101" pitchFamily="49" charset="-122"/>
              </a:rPr>
              <a:t>;</a:t>
            </a:r>
            <a:endParaRPr lang="en-US" altLang="zh-CN" sz="2800" dirty="0">
              <a:ea typeface="隶书" panose="02010509060101010101" pitchFamily="49" charset="-122"/>
            </a:endParaRPr>
          </a:p>
          <a:p>
            <a:pPr>
              <a:lnSpc>
                <a:spcPct val="105000"/>
              </a:lnSpc>
              <a:spcBef>
                <a:spcPct val="5000"/>
              </a:spcBef>
              <a:buFontTx/>
              <a:buNone/>
            </a:pPr>
            <a:r>
              <a:rPr lang="en-US" altLang="zh-CN" sz="2800" b="1" dirty="0">
                <a:ea typeface="隶书" panose="02010509060101010101" pitchFamily="49" charset="-122"/>
              </a:rPr>
              <a:t>    </a:t>
            </a:r>
            <a:r>
              <a:rPr lang="en-US" altLang="zh-CN" sz="2800" b="1" dirty="0" err="1">
                <a:ea typeface="隶书" panose="02010509060101010101" pitchFamily="49" charset="-122"/>
              </a:rPr>
              <a:t>int</a:t>
            </a:r>
            <a:r>
              <a:rPr lang="en-US" altLang="zh-CN" sz="2800" b="1" dirty="0">
                <a:ea typeface="隶书" panose="02010509060101010101" pitchFamily="49" charset="-122"/>
              </a:rPr>
              <a:t> </a:t>
            </a:r>
            <a:r>
              <a:rPr lang="en-US" altLang="zh-CN" sz="2800" dirty="0" err="1">
                <a:ea typeface="隶书" panose="02010509060101010101" pitchFamily="49" charset="-122"/>
              </a:rPr>
              <a:t>loc</a:t>
            </a:r>
            <a:r>
              <a:rPr lang="en-US" altLang="zh-CN" sz="2800" dirty="0">
                <a:ea typeface="隶书" panose="02010509060101010101" pitchFamily="49" charset="-122"/>
              </a:rPr>
              <a:t> = </a:t>
            </a:r>
            <a:r>
              <a:rPr lang="en-US" altLang="zh-CN" sz="2800" dirty="0" err="1">
                <a:ea typeface="隶书" panose="02010509060101010101" pitchFamily="49" charset="-122"/>
              </a:rPr>
              <a:t>G.getVertexPos</a:t>
            </a:r>
            <a:r>
              <a:rPr lang="en-US" altLang="zh-CN" sz="2800" dirty="0">
                <a:ea typeface="隶书" panose="02010509060101010101" pitchFamily="49" charset="-122"/>
              </a:rPr>
              <a:t> (v)</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取顶点号</a:t>
            </a:r>
            <a:endParaRPr lang="zh-CN" altLang="en-US" sz="2800" dirty="0">
              <a:solidFill>
                <a:schemeClr val="tx2"/>
              </a:solidFill>
              <a:ea typeface="隶书" panose="02010509060101010101" pitchFamily="49" charset="-122"/>
            </a:endParaRPr>
          </a:p>
          <a:p>
            <a:pPr>
              <a:lnSpc>
                <a:spcPct val="105000"/>
              </a:lnSpc>
              <a:spcBef>
                <a:spcPct val="5000"/>
              </a:spcBef>
              <a:buFontTx/>
              <a:buNone/>
            </a:pPr>
            <a:r>
              <a:rPr lang="en-US" altLang="zh-CN" sz="2800" b="1" dirty="0">
                <a:ea typeface="隶书" panose="02010509060101010101" pitchFamily="49" charset="-122"/>
              </a:rPr>
              <a:t>    Queue  </a:t>
            </a:r>
            <a:r>
              <a:rPr lang="en-US" altLang="zh-CN" sz="2800" dirty="0">
                <a:ea typeface="隶书" panose="02010509060101010101" pitchFamily="49" charset="-122"/>
              </a:rPr>
              <a:t>Q</a:t>
            </a:r>
            <a:r>
              <a:rPr lang="en-US" altLang="zh-CN" sz="2800" b="1" dirty="0">
                <a:ea typeface="隶书" panose="02010509060101010101" pitchFamily="49" charset="-122"/>
              </a:rPr>
              <a:t>;  </a:t>
            </a:r>
            <a:r>
              <a:rPr lang="en-US" altLang="zh-CN" sz="2800" dirty="0" err="1">
                <a:ea typeface="隶书" panose="02010509060101010101" pitchFamily="49" charset="-122"/>
              </a:rPr>
              <a:t>Q.EnQueue</a:t>
            </a:r>
            <a:r>
              <a:rPr lang="en-US" altLang="zh-CN" sz="2800" dirty="0">
                <a:ea typeface="隶书" panose="02010509060101010101" pitchFamily="49" charset="-122"/>
              </a:rPr>
              <a:t> (</a:t>
            </a:r>
            <a:r>
              <a:rPr lang="en-US" altLang="zh-CN" sz="2800" dirty="0" err="1">
                <a:ea typeface="隶书" panose="02010509060101010101" pitchFamily="49" charset="-122"/>
              </a:rPr>
              <a:t>loc</a:t>
            </a:r>
            <a:r>
              <a:rPr lang="en-US" altLang="zh-CN" sz="2800" dirty="0">
                <a:ea typeface="隶书" panose="02010509060101010101" pitchFamily="49" charset="-122"/>
              </a:rPr>
              <a:t>)</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顶点进队列</a:t>
            </a:r>
            <a:r>
              <a:rPr lang="en-US" altLang="zh-CN" sz="2800" dirty="0">
                <a:solidFill>
                  <a:schemeClr val="tx2"/>
                </a:solidFill>
                <a:ea typeface="隶书" panose="02010509060101010101" pitchFamily="49" charset="-122"/>
              </a:rPr>
              <a:t>, </a:t>
            </a:r>
            <a:r>
              <a:rPr lang="zh-CN" altLang="en-US" sz="2800" dirty="0">
                <a:solidFill>
                  <a:schemeClr val="tx2"/>
                </a:solidFill>
                <a:ea typeface="隶书" panose="02010509060101010101" pitchFamily="49" charset="-122"/>
              </a:rPr>
              <a:t>实现分层访问</a:t>
            </a:r>
            <a:r>
              <a:rPr lang="zh-CN" altLang="en-US" sz="2800" dirty="0">
                <a:solidFill>
                  <a:schemeClr val="tx2"/>
                </a:solidFill>
                <a:latin typeface="隶书" panose="02010509060101010101" pitchFamily="49" charset="-122"/>
                <a:ea typeface="隶书" panose="02010509060101010101" pitchFamily="49" charset="-122"/>
              </a:rPr>
              <a:t>  </a:t>
            </a:r>
            <a:r>
              <a:rPr lang="zh-CN" altLang="en-US" sz="2800" b="1" dirty="0">
                <a:ea typeface="隶书" panose="02010509060101010101" pitchFamily="49" charset="-122"/>
              </a:rPr>
              <a:t>     </a:t>
            </a:r>
            <a:endParaRPr lang="zh-CN" altLang="en-US" sz="2800" b="1" dirty="0">
              <a:ea typeface="隶书" panose="02010509060101010101" pitchFamily="49" charset="-122"/>
            </a:endParaRPr>
          </a:p>
          <a:p>
            <a:pPr>
              <a:lnSpc>
                <a:spcPct val="105000"/>
              </a:lnSpc>
              <a:spcBef>
                <a:spcPct val="5000"/>
              </a:spcBef>
              <a:buFontTx/>
              <a:buNone/>
            </a:pPr>
            <a:r>
              <a:rPr lang="zh-CN" altLang="en-US" sz="2800" b="1" dirty="0">
                <a:ea typeface="隶书" panose="02010509060101010101" pitchFamily="49" charset="-122"/>
              </a:rPr>
              <a:t>   </a:t>
            </a:r>
            <a:endParaRPr lang="zh-CN" altLang="en-US" sz="2800" dirty="0">
              <a:solidFill>
                <a:schemeClr val="tx2"/>
              </a:solidFill>
              <a:ea typeface="隶书" panose="02010509060101010101" pitchFamily="49" charset="-122"/>
            </a:endParaRPr>
          </a:p>
          <a:p>
            <a:pPr eaLnBrk="1" hangingPunct="1">
              <a:lnSpc>
                <a:spcPct val="105000"/>
              </a:lnSpc>
              <a:spcBef>
                <a:spcPct val="5000"/>
              </a:spcBef>
              <a:buFont typeface="Wingdings" panose="05000000000000000000" pitchFamily="2" charset="2"/>
              <a:buNone/>
            </a:pPr>
            <a:endParaRPr lang="zh-CN" altLang="en-US" sz="2800" b="1" dirty="0">
              <a:ea typeface="隶书" panose="02010509060101010101" pitchFamily="49" charset="-122"/>
            </a:endParaRPr>
          </a:p>
        </p:txBody>
      </p:sp>
      <p:sp>
        <p:nvSpPr>
          <p:cNvPr id="57349" name="Rectangle 4"/>
          <p:cNvSpPr>
            <a:spLocks noGrp="1" noChangeArrowheads="1"/>
          </p:cNvSpPr>
          <p:nvPr>
            <p:ph type="title" idx="4294967295"/>
          </p:nvPr>
        </p:nvSpPr>
        <p:spPr>
          <a:xfrm>
            <a:off x="409575" y="0"/>
            <a:ext cx="8229600" cy="763588"/>
          </a:xfrm>
        </p:spPr>
        <p:txBody>
          <a:bodyPr/>
          <a:lstStyle/>
          <a:p>
            <a:pPr eaLnBrk="1" hangingPunct="1"/>
            <a:r>
              <a:rPr lang="zh-CN" sz="4000" b="1">
                <a:ea typeface="华文新魏" panose="02010800040101010101" pitchFamily="2" charset="-122"/>
              </a:rPr>
              <a:t>图的广度优先搜索算法</a:t>
            </a:r>
            <a:endParaRPr lang="zh-CN" sz="4000" b="1">
              <a:ea typeface="华文新魏" panose="02010800040101010101" pitchFamily="2" charset="-122"/>
            </a:endParaRPr>
          </a:p>
        </p:txBody>
      </p:sp>
      <p:cxnSp>
        <p:nvCxnSpPr>
          <p:cNvPr id="57350" name="直接连接符 5"/>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6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7A06255-1535-41F0-85BE-017FE80355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6CF750E-FB01-480B-9F0F-4559329633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6. </a:t>
            </a: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endParaRPr lang="zh-CN" altLang="en-US" sz="3000" b="1">
              <a:latin typeface="Times New Roman" panose="02020603050405020304"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t>子图</a:t>
            </a:r>
            <a:endParaRPr lang="zh-CN" altLang="en-US" sz="2400">
              <a:ea typeface="SimSun" panose="02010600030101010101"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0"/>
            <a:ext cx="8839200" cy="528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05000"/>
              </a:lnSpc>
              <a:spcBef>
                <a:spcPct val="5000"/>
              </a:spcBef>
            </a:pPr>
            <a:r>
              <a:rPr lang="en-US" altLang="zh-CN" sz="2800" b="1" dirty="0">
                <a:ea typeface="隶书" panose="02010509060101010101" pitchFamily="49" charset="-122"/>
              </a:rPr>
              <a:t>    while </a:t>
            </a:r>
            <a:r>
              <a:rPr lang="en-US" altLang="zh-CN" sz="2800" dirty="0">
                <a:ea typeface="隶书" panose="02010509060101010101" pitchFamily="49" charset="-122"/>
              </a:rPr>
              <a:t>(</a:t>
            </a:r>
            <a:r>
              <a:rPr lang="en-US" altLang="zh-CN" sz="2800" b="1" dirty="0">
                <a:ea typeface="隶书" panose="02010509060101010101" pitchFamily="49" charset="-122"/>
              </a:rPr>
              <a:t>!</a:t>
            </a:r>
            <a:r>
              <a:rPr lang="en-US" altLang="zh-CN" sz="2800" dirty="0" err="1">
                <a:ea typeface="隶书" panose="02010509060101010101" pitchFamily="49" charset="-122"/>
              </a:rPr>
              <a:t>Q.IsEmpty</a:t>
            </a:r>
            <a:r>
              <a:rPr lang="en-US" altLang="zh-CN" sz="2800" dirty="0">
                <a:ea typeface="隶书" panose="02010509060101010101" pitchFamily="49" charset="-122"/>
              </a:rPr>
              <a:t>() )</a:t>
            </a:r>
            <a:r>
              <a:rPr lang="en-US" altLang="zh-CN" sz="2800" b="1" dirty="0">
                <a:ea typeface="隶书" panose="02010509060101010101" pitchFamily="49" charset="-122"/>
              </a:rPr>
              <a:t> </a:t>
            </a:r>
            <a:r>
              <a:rPr lang="en-US" altLang="zh-CN" sz="2800" b="1" dirty="0">
                <a:solidFill>
                  <a:srgbClr val="0000BF"/>
                </a:solidFill>
                <a:ea typeface="隶书" panose="02010509060101010101" pitchFamily="49" charset="-122"/>
              </a:rPr>
              <a:t>{</a:t>
            </a:r>
            <a:r>
              <a:rPr lang="en-US" altLang="zh-CN" sz="2800" b="1" dirty="0">
                <a:ea typeface="隶书" panose="02010509060101010101" pitchFamily="49" charset="-122"/>
              </a:rPr>
              <a:t>	</a:t>
            </a:r>
            <a:r>
              <a:rPr lang="zh-CN" altLang="en-US"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循环</a:t>
            </a:r>
            <a:r>
              <a:rPr lang="en-US" altLang="zh-CN" sz="2800" dirty="0">
                <a:solidFill>
                  <a:schemeClr val="tx2"/>
                </a:solidFill>
                <a:ea typeface="隶书" panose="02010509060101010101" pitchFamily="49" charset="-122"/>
              </a:rPr>
              <a:t>, </a:t>
            </a:r>
            <a:r>
              <a:rPr lang="zh-CN" altLang="en-US" sz="2800" dirty="0">
                <a:solidFill>
                  <a:schemeClr val="tx2"/>
                </a:solidFill>
                <a:ea typeface="隶书" panose="02010509060101010101" pitchFamily="49" charset="-122"/>
              </a:rPr>
              <a:t>访问所有结点</a:t>
            </a:r>
            <a:r>
              <a:rPr lang="zh-CN" altLang="en-US" sz="2800" b="1" dirty="0">
                <a:ea typeface="隶书" panose="02010509060101010101" pitchFamily="49" charset="-122"/>
              </a:rPr>
              <a:t>            </a:t>
            </a:r>
            <a:endParaRPr lang="en-US" sz="2800" b="1" dirty="0">
              <a:ea typeface="隶书" panose="02010509060101010101" pitchFamily="49" charset="-122"/>
            </a:endParaRPr>
          </a:p>
          <a:p>
            <a:pPr eaLnBrk="1" hangingPunct="1">
              <a:lnSpc>
                <a:spcPct val="105000"/>
              </a:lnSpc>
              <a:spcBef>
                <a:spcPct val="5000"/>
              </a:spcBef>
            </a:pPr>
            <a:r>
              <a:rPr lang="en-US" sz="2800" dirty="0">
                <a:ea typeface="隶书" panose="02010509060101010101" pitchFamily="49" charset="-122"/>
              </a:rPr>
              <a:t>            </a:t>
            </a:r>
            <a:r>
              <a:rPr lang="en-US" altLang="zh-CN" sz="2800" dirty="0" err="1">
                <a:ea typeface="隶书" panose="02010509060101010101" pitchFamily="49" charset="-122"/>
              </a:rPr>
              <a:t>Q.DeQueue</a:t>
            </a:r>
            <a:r>
              <a:rPr lang="en-US" altLang="zh-CN" sz="2800" dirty="0">
                <a:ea typeface="隶书" panose="02010509060101010101" pitchFamily="49" charset="-122"/>
              </a:rPr>
              <a:t> (</a:t>
            </a:r>
            <a:r>
              <a:rPr lang="en-US" altLang="zh-CN" sz="2800" dirty="0" err="1">
                <a:ea typeface="隶书" panose="02010509060101010101" pitchFamily="49" charset="-122"/>
              </a:rPr>
              <a:t>loc</a:t>
            </a:r>
            <a:r>
              <a:rPr lang="en-US" altLang="zh-CN" sz="2800" dirty="0">
                <a:ea typeface="隶书" panose="02010509060101010101" pitchFamily="49" charset="-122"/>
              </a:rPr>
              <a:t>)</a:t>
            </a:r>
            <a:r>
              <a:rPr lang="en-US" altLang="zh-CN" sz="2800" b="1" dirty="0">
                <a:ea typeface="隶书" panose="02010509060101010101" pitchFamily="49" charset="-122"/>
              </a:rPr>
              <a:t>;</a:t>
            </a:r>
            <a:endParaRPr lang="en-US" altLang="zh-CN" sz="2800" b="1" dirty="0">
              <a:ea typeface="隶书" panose="02010509060101010101" pitchFamily="49" charset="-122"/>
            </a:endParaRPr>
          </a:p>
          <a:p>
            <a:pPr>
              <a:lnSpc>
                <a:spcPct val="105000"/>
              </a:lnSpc>
              <a:spcBef>
                <a:spcPct val="5000"/>
              </a:spcBef>
              <a:buFontTx/>
              <a:buNone/>
            </a:pPr>
            <a:r>
              <a:rPr lang="zh-CN" altLang="en-US" sz="2800" b="1" dirty="0">
                <a:ea typeface="隶书" panose="02010509060101010101" pitchFamily="49" charset="-122"/>
              </a:rPr>
              <a:t>            </a:t>
            </a:r>
            <a:r>
              <a:rPr lang="en-US" altLang="zh-CN" sz="2800" b="1" dirty="0" err="1">
                <a:ea typeface="隶书" panose="02010509060101010101" pitchFamily="49" charset="-122"/>
              </a:rPr>
              <a:t>cout</a:t>
            </a:r>
            <a:r>
              <a:rPr lang="en-US" altLang="zh-CN" sz="2800" b="1" dirty="0">
                <a:ea typeface="隶书" panose="02010509060101010101" pitchFamily="49" charset="-122"/>
              </a:rPr>
              <a:t> &lt;&lt; </a:t>
            </a:r>
            <a:r>
              <a:rPr lang="en-US" altLang="zh-CN" sz="2800" dirty="0" err="1">
                <a:ea typeface="隶书" panose="02010509060101010101" pitchFamily="49" charset="-122"/>
              </a:rPr>
              <a:t>G.getValue</a:t>
            </a:r>
            <a:r>
              <a:rPr lang="en-US" altLang="zh-CN" sz="2800" dirty="0">
                <a:ea typeface="隶书" panose="02010509060101010101" pitchFamily="49" charset="-122"/>
              </a:rPr>
              <a:t> (</a:t>
            </a:r>
            <a:r>
              <a:rPr lang="en-US" altLang="zh-CN" sz="2800" dirty="0" err="1">
                <a:ea typeface="隶书" panose="02010509060101010101" pitchFamily="49" charset="-122"/>
              </a:rPr>
              <a:t>loc</a:t>
            </a:r>
            <a:r>
              <a:rPr lang="en-US" altLang="zh-CN" sz="2800" dirty="0">
                <a:ea typeface="隶书" panose="02010509060101010101" pitchFamily="49" charset="-122"/>
              </a:rPr>
              <a:t>)</a:t>
            </a:r>
            <a:r>
              <a:rPr lang="en-US" altLang="zh-CN" sz="2800" b="1" dirty="0">
                <a:ea typeface="隶书" panose="02010509060101010101" pitchFamily="49" charset="-122"/>
              </a:rPr>
              <a:t> &lt;&lt; ' ';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访问顶点</a:t>
            </a:r>
            <a:r>
              <a:rPr lang="en-US" altLang="zh-CN" sz="2800" b="1" dirty="0">
                <a:solidFill>
                  <a:schemeClr val="tx2"/>
                </a:solidFill>
                <a:ea typeface="隶书" panose="02010509060101010101" pitchFamily="49" charset="-122"/>
              </a:rPr>
              <a:t>v</a:t>
            </a:r>
            <a:endParaRPr lang="en-US" altLang="zh-CN" sz="2800" b="1" dirty="0">
              <a:solidFill>
                <a:schemeClr val="tx2"/>
              </a:solidFill>
              <a:ea typeface="隶书" panose="02010509060101010101" pitchFamily="49" charset="-122"/>
            </a:endParaRPr>
          </a:p>
          <a:p>
            <a:pPr>
              <a:lnSpc>
                <a:spcPct val="105000"/>
              </a:lnSpc>
              <a:spcBef>
                <a:spcPct val="5000"/>
              </a:spcBef>
              <a:buFontTx/>
              <a:buNone/>
            </a:pPr>
            <a:r>
              <a:rPr lang="en-US" altLang="zh-CN" sz="2800" b="1" dirty="0">
                <a:ea typeface="隶书" panose="02010509060101010101" pitchFamily="49" charset="-122"/>
              </a:rPr>
              <a:t>            visited[</a:t>
            </a:r>
            <a:r>
              <a:rPr lang="en-US" altLang="zh-CN" sz="2800" b="1" dirty="0" err="1">
                <a:ea typeface="隶书" panose="02010509060101010101" pitchFamily="49" charset="-122"/>
              </a:rPr>
              <a:t>loc</a:t>
            </a:r>
            <a:r>
              <a:rPr lang="en-US" altLang="zh-CN" sz="2800" b="1" dirty="0">
                <a:ea typeface="隶书" panose="02010509060101010101" pitchFamily="49" charset="-122"/>
              </a:rPr>
              <a:t>] = true; 	                  </a:t>
            </a:r>
            <a:r>
              <a:rPr lang="en-US" altLang="zh-CN" sz="2800" b="1" dirty="0">
                <a:solidFill>
                  <a:schemeClr val="tx2"/>
                </a:solidFill>
                <a:ea typeface="隶书" panose="02010509060101010101" pitchFamily="49" charset="-122"/>
              </a:rPr>
              <a:t>//</a:t>
            </a:r>
            <a:r>
              <a:rPr lang="zh-CN" altLang="en-US" sz="2800" dirty="0">
                <a:solidFill>
                  <a:schemeClr val="tx2"/>
                </a:solidFill>
                <a:latin typeface="隶书" panose="02010509060101010101" pitchFamily="49" charset="-122"/>
                <a:ea typeface="隶书" panose="02010509060101010101" pitchFamily="49" charset="-122"/>
              </a:rPr>
              <a:t>做已访问标记</a:t>
            </a:r>
            <a:endParaRPr lang="en-US" altLang="zh-CN" sz="2800" b="1" dirty="0">
              <a:ea typeface="隶书" panose="02010509060101010101" pitchFamily="49" charset="-122"/>
            </a:endParaRPr>
          </a:p>
          <a:p>
            <a:pPr eaLnBrk="1" hangingPunct="1">
              <a:lnSpc>
                <a:spcPct val="105000"/>
              </a:lnSpc>
              <a:spcBef>
                <a:spcPct val="5000"/>
              </a:spcBef>
            </a:pPr>
            <a:r>
              <a:rPr lang="en-US" altLang="zh-CN" sz="2800" b="1" dirty="0">
                <a:ea typeface="隶书" panose="02010509060101010101" pitchFamily="49" charset="-122"/>
              </a:rPr>
              <a:t>            </a:t>
            </a:r>
            <a:r>
              <a:rPr lang="en-US" altLang="zh-CN" sz="2800" dirty="0">
                <a:ea typeface="隶书" panose="02010509060101010101" pitchFamily="49" charset="-122"/>
              </a:rPr>
              <a:t>w = </a:t>
            </a:r>
            <a:r>
              <a:rPr lang="en-US" altLang="zh-CN" sz="2800" dirty="0" err="1">
                <a:ea typeface="隶书" panose="02010509060101010101" pitchFamily="49" charset="-122"/>
              </a:rPr>
              <a:t>G.getFirstNeighbor</a:t>
            </a:r>
            <a:r>
              <a:rPr lang="en-US" altLang="zh-CN" sz="2800" dirty="0">
                <a:ea typeface="隶书" panose="02010509060101010101" pitchFamily="49" charset="-122"/>
              </a:rPr>
              <a:t> (</a:t>
            </a:r>
            <a:r>
              <a:rPr lang="en-US" altLang="zh-CN" sz="2800" dirty="0" err="1">
                <a:ea typeface="隶书" panose="02010509060101010101" pitchFamily="49" charset="-122"/>
              </a:rPr>
              <a:t>loc</a:t>
            </a:r>
            <a:r>
              <a:rPr lang="en-US" altLang="zh-CN" sz="2800" dirty="0">
                <a:ea typeface="隶书" panose="02010509060101010101" pitchFamily="49" charset="-122"/>
              </a:rPr>
              <a:t>)</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第一个邻接顶点</a:t>
            </a:r>
            <a:endParaRPr lang="zh-CN" altLang="en-US" sz="2800" dirty="0">
              <a:solidFill>
                <a:schemeClr val="tx2"/>
              </a:solidFill>
              <a:ea typeface="隶书" panose="02010509060101010101" pitchFamily="49" charset="-122"/>
            </a:endParaRPr>
          </a:p>
          <a:p>
            <a:pPr eaLnBrk="1" hangingPunct="1">
              <a:lnSpc>
                <a:spcPct val="105000"/>
              </a:lnSpc>
              <a:spcBef>
                <a:spcPct val="5000"/>
              </a:spcBef>
            </a:pPr>
            <a:r>
              <a:rPr lang="zh-CN" altLang="en-US" sz="2800" b="1" dirty="0">
                <a:ea typeface="隶书" panose="02010509060101010101" pitchFamily="49" charset="-122"/>
              </a:rPr>
              <a:t>            </a:t>
            </a:r>
            <a:r>
              <a:rPr lang="en-US" altLang="zh-CN" sz="2800" b="1" dirty="0">
                <a:ea typeface="隶书" panose="02010509060101010101" pitchFamily="49" charset="-122"/>
              </a:rPr>
              <a:t>while </a:t>
            </a:r>
            <a:r>
              <a:rPr lang="en-US" altLang="zh-CN" sz="2800" dirty="0">
                <a:ea typeface="隶书" panose="02010509060101010101" pitchFamily="49" charset="-122"/>
              </a:rPr>
              <a:t>(w</a:t>
            </a:r>
            <a:r>
              <a:rPr lang="en-US" altLang="zh-CN" sz="2800" b="1" dirty="0">
                <a:ea typeface="隶书" panose="02010509060101010101" pitchFamily="49" charset="-122"/>
              </a:rPr>
              <a:t> != </a:t>
            </a:r>
            <a:r>
              <a:rPr lang="en-US" altLang="zh-CN" sz="2800" dirty="0">
                <a:latin typeface="Courier New" panose="02070309020205020404" pitchFamily="49" charset="0"/>
                <a:ea typeface="隶书" panose="02010509060101010101" pitchFamily="49" charset="-122"/>
              </a:rPr>
              <a:t>-</a:t>
            </a:r>
            <a:r>
              <a:rPr lang="en-US" altLang="zh-CN" sz="2800" dirty="0">
                <a:ea typeface="隶书" panose="02010509060101010101" pitchFamily="49" charset="-122"/>
              </a:rPr>
              <a:t>1)</a:t>
            </a:r>
            <a:r>
              <a:rPr lang="en-US" altLang="zh-CN" sz="2800" b="1" dirty="0">
                <a:ea typeface="隶书" panose="02010509060101010101" pitchFamily="49" charset="-122"/>
              </a:rPr>
              <a:t> </a:t>
            </a:r>
            <a:r>
              <a:rPr lang="en-US" altLang="zh-CN" sz="2800" b="1" dirty="0">
                <a:solidFill>
                  <a:srgbClr val="FF0000"/>
                </a:solidFill>
                <a:ea typeface="隶书" panose="02010509060101010101" pitchFamily="49" charset="-122"/>
              </a:rPr>
              <a:t>{	</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若邻接顶点</a:t>
            </a:r>
            <a:r>
              <a:rPr lang="en-US" altLang="zh-CN" sz="2800" b="1" dirty="0">
                <a:solidFill>
                  <a:schemeClr val="tx2"/>
                </a:solidFill>
                <a:ea typeface="隶书" panose="02010509060101010101" pitchFamily="49" charset="-122"/>
              </a:rPr>
              <a:t>w</a:t>
            </a:r>
            <a:r>
              <a:rPr lang="zh-CN" altLang="en-US" sz="2800" dirty="0">
                <a:solidFill>
                  <a:schemeClr val="tx2"/>
                </a:solidFill>
                <a:ea typeface="隶书" panose="02010509060101010101" pitchFamily="49" charset="-122"/>
              </a:rPr>
              <a:t>存在</a:t>
            </a:r>
            <a:endParaRPr lang="zh-CN" altLang="en-US" sz="2800" dirty="0">
              <a:solidFill>
                <a:schemeClr val="tx2"/>
              </a:solidFill>
              <a:ea typeface="隶书" panose="02010509060101010101" pitchFamily="49" charset="-122"/>
            </a:endParaRPr>
          </a:p>
          <a:p>
            <a:pPr eaLnBrk="1" hangingPunct="1">
              <a:lnSpc>
                <a:spcPct val="105000"/>
              </a:lnSpc>
              <a:spcBef>
                <a:spcPct val="5000"/>
              </a:spcBef>
            </a:pPr>
            <a:r>
              <a:rPr lang="zh-CN" altLang="en-US" sz="2800" b="1" dirty="0">
                <a:ea typeface="隶书" panose="02010509060101010101" pitchFamily="49" charset="-122"/>
              </a:rPr>
              <a:t>                </a:t>
            </a:r>
            <a:r>
              <a:rPr lang="en-US" altLang="zh-CN" sz="2800" b="1" dirty="0">
                <a:ea typeface="隶书" panose="02010509060101010101" pitchFamily="49" charset="-122"/>
              </a:rPr>
              <a:t>if </a:t>
            </a:r>
            <a:r>
              <a:rPr lang="en-US" altLang="zh-CN" sz="2800" dirty="0">
                <a:ea typeface="隶书" panose="02010509060101010101" pitchFamily="49" charset="-122"/>
              </a:rPr>
              <a:t>(</a:t>
            </a:r>
            <a:r>
              <a:rPr lang="en-US" altLang="zh-CN" sz="2800" b="1" dirty="0">
                <a:ea typeface="隶书" panose="02010509060101010101" pitchFamily="49" charset="-122"/>
              </a:rPr>
              <a:t>!</a:t>
            </a:r>
            <a:r>
              <a:rPr lang="en-US" altLang="zh-CN" sz="2800" dirty="0">
                <a:ea typeface="隶书" panose="02010509060101010101" pitchFamily="49" charset="-122"/>
              </a:rPr>
              <a:t>visited[w]) </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若未访问过</a:t>
            </a:r>
            <a:endParaRPr lang="en-US" sz="2800" dirty="0">
              <a:solidFill>
                <a:schemeClr val="tx2"/>
              </a:solidFill>
              <a:ea typeface="隶书" panose="02010509060101010101" pitchFamily="49" charset="-122"/>
            </a:endParaRPr>
          </a:p>
          <a:p>
            <a:pPr eaLnBrk="1" hangingPunct="1">
              <a:lnSpc>
                <a:spcPct val="105000"/>
              </a:lnSpc>
              <a:spcBef>
                <a:spcPct val="5000"/>
              </a:spcBef>
            </a:pPr>
            <a:r>
              <a:rPr lang="en-US" altLang="zh-CN" sz="2800" dirty="0">
                <a:ea typeface="隶书" panose="02010509060101010101" pitchFamily="49" charset="-122"/>
              </a:rPr>
              <a:t>                    </a:t>
            </a:r>
            <a:r>
              <a:rPr lang="en-US" altLang="zh-CN" sz="2800" dirty="0" err="1">
                <a:ea typeface="隶书" panose="02010509060101010101" pitchFamily="49" charset="-122"/>
              </a:rPr>
              <a:t>Q.EnQueue</a:t>
            </a:r>
            <a:r>
              <a:rPr lang="en-US" altLang="zh-CN" sz="2800" dirty="0">
                <a:ea typeface="隶书" panose="02010509060101010101" pitchFamily="49" charset="-122"/>
              </a:rPr>
              <a:t> (w)</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顶点</a:t>
            </a:r>
            <a:r>
              <a:rPr lang="en-US" altLang="zh-CN" sz="2800" b="1" dirty="0">
                <a:solidFill>
                  <a:schemeClr val="tx2"/>
                </a:solidFill>
                <a:ea typeface="隶书" panose="02010509060101010101" pitchFamily="49" charset="-122"/>
              </a:rPr>
              <a:t>w</a:t>
            </a:r>
            <a:r>
              <a:rPr lang="zh-CN" altLang="en-US" sz="2800" dirty="0">
                <a:solidFill>
                  <a:schemeClr val="tx2"/>
                </a:solidFill>
                <a:ea typeface="隶书" panose="02010509060101010101" pitchFamily="49" charset="-122"/>
              </a:rPr>
              <a:t>进队列</a:t>
            </a:r>
            <a:r>
              <a:rPr lang="en-US" altLang="zh-CN" sz="2800" b="1" dirty="0">
                <a:ea typeface="隶书" panose="02010509060101010101" pitchFamily="49" charset="-122"/>
              </a:rPr>
              <a:t> </a:t>
            </a:r>
            <a:endParaRPr lang="en-US" altLang="zh-CN" sz="2800" b="1" dirty="0">
              <a:ea typeface="隶书" panose="02010509060101010101" pitchFamily="49" charset="-122"/>
            </a:endParaRPr>
          </a:p>
          <a:p>
            <a:pPr eaLnBrk="1" hangingPunct="1">
              <a:lnSpc>
                <a:spcPct val="105000"/>
              </a:lnSpc>
              <a:spcBef>
                <a:spcPct val="5000"/>
              </a:spcBef>
            </a:pPr>
            <a:r>
              <a:rPr lang="en-US" altLang="zh-CN" sz="2800" b="1" dirty="0">
                <a:ea typeface="隶书" panose="02010509060101010101" pitchFamily="49" charset="-122"/>
              </a:rPr>
              <a:t>                </a:t>
            </a:r>
            <a:r>
              <a:rPr lang="en-US" altLang="zh-CN" sz="2800" dirty="0">
                <a:ea typeface="隶书" panose="02010509060101010101" pitchFamily="49" charset="-122"/>
              </a:rPr>
              <a:t>w = </a:t>
            </a:r>
            <a:r>
              <a:rPr lang="en-US" altLang="zh-CN" sz="2800" dirty="0" err="1">
                <a:ea typeface="隶书" panose="02010509060101010101" pitchFamily="49" charset="-122"/>
              </a:rPr>
              <a:t>G.getNextNeighbor</a:t>
            </a:r>
            <a:r>
              <a:rPr lang="en-US" altLang="zh-CN" sz="2800" dirty="0">
                <a:ea typeface="隶书" panose="02010509060101010101" pitchFamily="49" charset="-122"/>
              </a:rPr>
              <a:t> (</a:t>
            </a:r>
            <a:r>
              <a:rPr lang="en-US" altLang="zh-CN" sz="2800" dirty="0" err="1">
                <a:ea typeface="隶书" panose="02010509060101010101" pitchFamily="49" charset="-122"/>
              </a:rPr>
              <a:t>loc</a:t>
            </a:r>
            <a:r>
              <a:rPr lang="en-US" altLang="zh-CN" sz="2800" b="1" dirty="0">
                <a:ea typeface="隶书" panose="02010509060101010101" pitchFamily="49" charset="-122"/>
              </a:rPr>
              <a:t>, </a:t>
            </a:r>
            <a:r>
              <a:rPr lang="en-US" altLang="zh-CN" sz="2800" dirty="0">
                <a:ea typeface="隶书" panose="02010509060101010101" pitchFamily="49" charset="-122"/>
              </a:rPr>
              <a:t>w)</a:t>
            </a:r>
            <a:r>
              <a:rPr lang="en-US" altLang="zh-CN" sz="2800" b="1" dirty="0">
                <a:ea typeface="隶书" panose="02010509060101010101" pitchFamily="49" charset="-122"/>
              </a:rPr>
              <a:t>; </a:t>
            </a:r>
            <a:endParaRPr lang="en-US" altLang="zh-CN" sz="2800" b="1" dirty="0">
              <a:ea typeface="隶书" panose="02010509060101010101" pitchFamily="49" charset="-122"/>
            </a:endParaRPr>
          </a:p>
          <a:p>
            <a:pPr eaLnBrk="1" hangingPunct="1">
              <a:lnSpc>
                <a:spcPct val="105000"/>
              </a:lnSpc>
              <a:spcBef>
                <a:spcPct val="5000"/>
              </a:spcBef>
            </a:pPr>
            <a:r>
              <a:rPr lang="en-US" altLang="zh-CN" sz="2800" b="1" dirty="0">
                <a:ea typeface="隶书" panose="02010509060101010101" pitchFamily="49" charset="-122"/>
              </a:rPr>
              <a:t>             </a:t>
            </a:r>
            <a:r>
              <a:rPr lang="en-US" altLang="zh-CN" sz="2800" b="1" dirty="0">
                <a:solidFill>
                  <a:srgbClr val="FF0000"/>
                </a:solidFill>
                <a:ea typeface="隶书" panose="02010509060101010101" pitchFamily="49" charset="-122"/>
              </a:rPr>
              <a:t>} </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找顶点</a:t>
            </a:r>
            <a:r>
              <a:rPr lang="en-US" altLang="zh-CN" sz="2800" b="1" dirty="0" err="1">
                <a:solidFill>
                  <a:schemeClr val="tx2"/>
                </a:solidFill>
                <a:ea typeface="隶书" panose="02010509060101010101" pitchFamily="49" charset="-122"/>
              </a:rPr>
              <a:t>loc</a:t>
            </a:r>
            <a:r>
              <a:rPr lang="zh-CN" altLang="en-US" sz="2800" dirty="0">
                <a:solidFill>
                  <a:schemeClr val="tx2"/>
                </a:solidFill>
                <a:ea typeface="隶书" panose="02010509060101010101" pitchFamily="49" charset="-122"/>
              </a:rPr>
              <a:t>的下一个邻接顶点</a:t>
            </a:r>
            <a:endParaRPr lang="en-US" sz="2800" dirty="0">
              <a:solidFill>
                <a:schemeClr val="tx2"/>
              </a:solidFill>
              <a:ea typeface="隶书" panose="02010509060101010101" pitchFamily="49" charset="-122"/>
            </a:endParaRPr>
          </a:p>
          <a:p>
            <a:pPr eaLnBrk="1" hangingPunct="1">
              <a:lnSpc>
                <a:spcPct val="105000"/>
              </a:lnSpc>
              <a:spcBef>
                <a:spcPct val="5000"/>
              </a:spcBef>
            </a:pPr>
            <a:r>
              <a:rPr lang="zh-CN" altLang="en-US" sz="2800" b="1" dirty="0">
                <a:solidFill>
                  <a:srgbClr val="0000BF"/>
                </a:solidFill>
                <a:ea typeface="隶书" panose="02010509060101010101" pitchFamily="49" charset="-122"/>
              </a:rPr>
              <a:t>      </a:t>
            </a:r>
            <a:r>
              <a:rPr lang="en-US" altLang="zh-CN" sz="2800" b="1" dirty="0">
                <a:solidFill>
                  <a:srgbClr val="0000BF"/>
                </a:solidFill>
                <a:ea typeface="隶书" panose="02010509060101010101" pitchFamily="49" charset="-122"/>
              </a:rPr>
              <a:t>}</a:t>
            </a:r>
            <a:r>
              <a:rPr lang="en-US" altLang="zh-CN" sz="2800" b="1" dirty="0">
                <a:ea typeface="隶书" panose="02010509060101010101" pitchFamily="49" charset="-122"/>
              </a:rPr>
              <a:t>		                        </a:t>
            </a:r>
            <a:r>
              <a:rPr lang="en-US" altLang="zh-CN" sz="2800" b="1" dirty="0">
                <a:solidFill>
                  <a:schemeClr val="tx2"/>
                </a:solidFill>
                <a:ea typeface="隶书" panose="02010509060101010101" pitchFamily="49" charset="-122"/>
              </a:rPr>
              <a:t>//</a:t>
            </a:r>
            <a:r>
              <a:rPr lang="zh-CN" altLang="en-US" sz="2800" dirty="0">
                <a:solidFill>
                  <a:schemeClr val="tx2"/>
                </a:solidFill>
                <a:ea typeface="隶书" panose="02010509060101010101" pitchFamily="49" charset="-122"/>
              </a:rPr>
              <a:t>外层循环，判队列空否</a:t>
            </a:r>
            <a:r>
              <a:rPr lang="zh-CN" altLang="en-US" sz="2800" b="1" dirty="0">
                <a:ea typeface="隶书" panose="02010509060101010101" pitchFamily="49" charset="-122"/>
              </a:rPr>
              <a:t>         </a:t>
            </a:r>
            <a:endParaRPr lang="zh-CN" altLang="en-US" sz="2800" dirty="0">
              <a:ea typeface="隶书" panose="02010509060101010101" pitchFamily="49" charset="-122"/>
            </a:endParaRPr>
          </a:p>
        </p:txBody>
      </p:sp>
      <p:sp>
        <p:nvSpPr>
          <p:cNvPr id="58371" name="矩形 1"/>
          <p:cNvSpPr>
            <a:spLocks noChangeArrowheads="1"/>
          </p:cNvSpPr>
          <p:nvPr/>
        </p:nvSpPr>
        <p:spPr bwMode="auto">
          <a:xfrm>
            <a:off x="358775" y="5301208"/>
            <a:ext cx="76692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spcBef>
                <a:spcPct val="5000"/>
              </a:spcBef>
            </a:pPr>
            <a:r>
              <a:rPr lang="en-US" altLang="zh-CN" sz="2800" b="1">
                <a:ea typeface="隶书" panose="02010509060101010101" pitchFamily="49" charset="-122"/>
              </a:rPr>
              <a:t> delete </a:t>
            </a:r>
            <a:r>
              <a:rPr lang="en-US" altLang="zh-CN" sz="2800">
                <a:ea typeface="隶书" panose="02010509060101010101" pitchFamily="49" charset="-122"/>
              </a:rPr>
              <a:t>[] visited</a:t>
            </a:r>
            <a:r>
              <a:rPr lang="en-US" altLang="zh-CN" sz="2800" b="1">
                <a:ea typeface="隶书" panose="02010509060101010101" pitchFamily="49" charset="-122"/>
              </a:rPr>
              <a:t>;</a:t>
            </a:r>
            <a:endParaRPr lang="en-US" altLang="zh-CN" sz="2800" b="1">
              <a:ea typeface="隶书" panose="02010509060101010101" pitchFamily="49" charset="-122"/>
            </a:endParaRPr>
          </a:p>
          <a:p>
            <a:pPr>
              <a:lnSpc>
                <a:spcPct val="105000"/>
              </a:lnSpc>
              <a:spcBef>
                <a:spcPct val="5000"/>
              </a:spcBef>
            </a:pPr>
            <a:r>
              <a:rPr lang="en-US" altLang="zh-CN" sz="2800" b="1">
                <a:ea typeface="隶书" panose="02010509060101010101" pitchFamily="49" charset="-122"/>
              </a:rPr>
              <a:t>};</a:t>
            </a:r>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5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5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58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5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81CE645-6F6B-443A-800B-B15B1E331FF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2411874-647F-498D-A834-87C104CBA64D}"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anose="02010609060101010101" pitchFamily="2" charset="-122"/>
                <a:ea typeface="黑体" panose="02010609060101010101" pitchFamily="2" charset="-122"/>
              </a:rPr>
              <a:t>8.5</a:t>
            </a:r>
            <a:r>
              <a:rPr lang="zh-CN" altLang="en-US" sz="2800" b="1">
                <a:solidFill>
                  <a:srgbClr val="333300"/>
                </a:solidFill>
                <a:latin typeface="黑体" panose="02010609060101010101" pitchFamily="2" charset="-122"/>
                <a:ea typeface="黑体" panose="02010609060101010101" pitchFamily="2" charset="-122"/>
              </a:rPr>
              <a:t>  最短路径</a:t>
            </a:r>
            <a:endParaRPr lang="zh-CN" altLang="en-US" sz="2800" b="1">
              <a:solidFill>
                <a:srgbClr val="333300"/>
              </a:solidFill>
              <a:latin typeface="黑体" panose="02010609060101010101" pitchFamily="2" charset="-122"/>
              <a:ea typeface="黑体" panose="02010609060101010101"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anose="02010609060101010101" pitchFamily="2" charset="-122"/>
              </a:rPr>
              <a:t>两种常见的最短路径问题：</a:t>
            </a:r>
            <a:endParaRPr lang="zh-CN" altLang="en-US" sz="2400">
              <a:solidFill>
                <a:srgbClr val="333300"/>
              </a:solidFill>
              <a:ea typeface="黑体" panose="02010609060101010101" pitchFamily="2" charset="-122"/>
            </a:endParaRPr>
          </a:p>
          <a:p>
            <a:pPr>
              <a:lnSpc>
                <a:spcPct val="105000"/>
              </a:lnSpc>
              <a:spcBef>
                <a:spcPct val="50000"/>
              </a:spcBef>
            </a:pPr>
            <a:r>
              <a:rPr lang="zh-CN" altLang="en-US" sz="2400">
                <a:solidFill>
                  <a:schemeClr val="tx2"/>
                </a:solidFill>
                <a:ea typeface="黑体" panose="02010609060101010101"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anose="02010600030101010101" pitchFamily="2" charset="-122"/>
                <a:ea typeface="SimSun" panose="02010600030101010101" pitchFamily="2" charset="-122"/>
              </a:rPr>
              <a:t>典型用途：交通问题。如：城市</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到城市</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有多条线路，但每条线路的交通费（或所需时间）不同，那么，</a:t>
            </a:r>
            <a:r>
              <a:rPr lang="zh-CN" altLang="en-US" sz="2400" b="1">
                <a:solidFill>
                  <a:schemeClr val="tx2"/>
                </a:solidFill>
                <a:latin typeface="SimSun" panose="02010600030101010101" pitchFamily="2" charset="-122"/>
                <a:ea typeface="SimSun" panose="02010600030101010101" pitchFamily="2" charset="-122"/>
              </a:rPr>
              <a:t>如何选择一条线路，使总费用（或总时间）最少？</a:t>
            </a:r>
            <a:endParaRPr lang="zh-CN" altLang="en-US" sz="2400" b="1">
              <a:solidFill>
                <a:schemeClr val="tx2"/>
              </a:solidFill>
              <a:latin typeface="SimSun" panose="02010600030101010101" pitchFamily="2" charset="-122"/>
              <a:ea typeface="SimSun" panose="02010600030101010101" pitchFamily="2" charset="-122"/>
            </a:endParaRPr>
          </a:p>
          <a:p>
            <a:pPr>
              <a:spcBef>
                <a:spcPct val="50000"/>
              </a:spcBef>
            </a:pPr>
            <a:r>
              <a:rPr lang="zh-CN" altLang="en-US" sz="2400" b="1">
                <a:solidFill>
                  <a:srgbClr val="333300"/>
                </a:solidFill>
                <a:latin typeface="SimSun" panose="02010600030101010101" pitchFamily="2" charset="-122"/>
                <a:ea typeface="SimSun" panose="02010600030101010101" pitchFamily="2" charset="-122"/>
              </a:rPr>
              <a:t>问题抽象：在</a:t>
            </a:r>
            <a:r>
              <a:rPr lang="zh-CN" altLang="en-US" sz="2400" b="1">
                <a:solidFill>
                  <a:schemeClr val="tx2"/>
                </a:solidFill>
                <a:latin typeface="SimSun" panose="02010600030101010101" pitchFamily="2" charset="-122"/>
                <a:ea typeface="SimSun" panose="02010600030101010101" pitchFamily="2" charset="-122"/>
              </a:rPr>
              <a:t>带权有向图</a:t>
            </a:r>
            <a:r>
              <a:rPr lang="zh-CN" altLang="en-US" sz="2400" b="1">
                <a:solidFill>
                  <a:srgbClr val="333300"/>
                </a:solidFill>
                <a:latin typeface="SimSun" panose="02010600030101010101" pitchFamily="2" charset="-122"/>
                <a:ea typeface="SimSun" panose="02010600030101010101" pitchFamily="2" charset="-122"/>
              </a:rPr>
              <a:t>中</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点（源点）到达</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点（终点）的多条路径中，寻找一条</a:t>
            </a:r>
            <a:r>
              <a:rPr lang="zh-CN" altLang="en-US" sz="2400" b="1">
                <a:solidFill>
                  <a:schemeClr val="tx2"/>
                </a:solidFill>
                <a:latin typeface="SimSun" panose="02010600030101010101" pitchFamily="2" charset="-122"/>
                <a:ea typeface="SimSun" panose="02010600030101010101" pitchFamily="2" charset="-122"/>
              </a:rPr>
              <a:t>各边权值之和最小</a:t>
            </a:r>
            <a:r>
              <a:rPr lang="zh-CN" altLang="en-US" sz="2400" b="1">
                <a:solidFill>
                  <a:srgbClr val="333300"/>
                </a:solidFill>
                <a:latin typeface="SimSun" panose="02010600030101010101" pitchFamily="2" charset="-122"/>
                <a:ea typeface="SimSun" panose="02010600030101010101" pitchFamily="2" charset="-122"/>
              </a:rPr>
              <a:t>的路径，即最短路径。</a:t>
            </a:r>
            <a:endParaRPr lang="zh-CN" altLang="en-US" sz="2400" b="1">
              <a:solidFill>
                <a:srgbClr val="333300"/>
              </a:solidFill>
              <a:latin typeface="SimSun" panose="02010600030101010101" pitchFamily="2" charset="-122"/>
              <a:ea typeface="SimSun" panose="02010600030101010101"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C031D5-D478-4A28-95C5-EB859B1CA08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BF14416-C26B-4EAE-9588-61507F60C1C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anose="02010609060101010101" pitchFamily="2" charset="-122"/>
                <a:ea typeface="黑体" panose="02010609060101010101" pitchFamily="2" charset="-122"/>
              </a:rPr>
              <a:t>8.5.1</a:t>
            </a:r>
            <a:r>
              <a:rPr lang="zh-CN" altLang="en-US" sz="3200" b="1">
                <a:solidFill>
                  <a:srgbClr val="333300"/>
                </a:solidFill>
                <a:latin typeface="黑体" panose="02010609060101010101" pitchFamily="2" charset="-122"/>
                <a:ea typeface="黑体" panose="02010609060101010101"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3300"/>
                </a:solidFill>
                <a:latin typeface="SimSun" panose="02010600030101010101" pitchFamily="2" charset="-122"/>
                <a:ea typeface="SimSun" panose="02010600030101010101" pitchFamily="2" charset="-122"/>
              </a:rPr>
              <a:t>目的： </a:t>
            </a:r>
            <a:r>
              <a:rPr lang="zh-CN" altLang="en-US" sz="2400" b="1">
                <a:solidFill>
                  <a:srgbClr val="333300"/>
                </a:solidFill>
                <a:latin typeface="SimSun" panose="02010600030101010101" pitchFamily="2" charset="-122"/>
                <a:ea typeface="SimSun" panose="02010600030101010101" pitchFamily="2" charset="-122"/>
              </a:rPr>
              <a:t>设一</a:t>
            </a:r>
            <a:r>
              <a:rPr lang="zh-CN" altLang="en-US" sz="2400" b="1">
                <a:solidFill>
                  <a:schemeClr val="tx2"/>
                </a:solidFill>
                <a:latin typeface="SimSun" panose="02010600030101010101" pitchFamily="2" charset="-122"/>
                <a:ea typeface="SimSun" panose="02010600030101010101" pitchFamily="2" charset="-122"/>
              </a:rPr>
              <a:t>有向图</a:t>
            </a:r>
            <a:r>
              <a:rPr lang="en-US" altLang="zh-CN" sz="2400" b="1">
                <a:solidFill>
                  <a:srgbClr val="333300"/>
                </a:solidFill>
                <a:latin typeface="SimSun" panose="02010600030101010101" pitchFamily="2" charset="-122"/>
                <a:ea typeface="SimSun" panose="02010600030101010101" pitchFamily="2" charset="-122"/>
              </a:rPr>
              <a:t>G=</a:t>
            </a:r>
            <a:r>
              <a:rPr lang="zh-CN" altLang="en-US" sz="2400" b="1">
                <a:solidFill>
                  <a:srgbClr val="333300"/>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 E</a:t>
            </a:r>
            <a:r>
              <a:rPr lang="zh-CN" altLang="en-US" sz="2400" b="1">
                <a:solidFill>
                  <a:srgbClr val="333300"/>
                </a:solidFill>
                <a:latin typeface="SimSun" panose="02010600030101010101" pitchFamily="2" charset="-122"/>
                <a:ea typeface="SimSun" panose="02010600030101010101" pitchFamily="2" charset="-122"/>
              </a:rPr>
              <a:t>），已知各边的权值，以某指定点</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为源点，求从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到图的其余各点的最短路径。</a:t>
            </a:r>
            <a:endParaRPr lang="zh-CN" altLang="en-US" sz="2400" b="1">
              <a:solidFill>
                <a:schemeClr val="tx2"/>
              </a:solidFill>
              <a:latin typeface="SimSun" panose="02010600030101010101" pitchFamily="2" charset="-122"/>
              <a:ea typeface="SimSun" panose="02010600030101010101"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anose="02010609060101010101" pitchFamily="2" charset="-122"/>
                <a:ea typeface="黑体" panose="02010609060101010101" pitchFamily="2" charset="-122"/>
              </a:rPr>
              <a:t>例</a:t>
            </a:r>
            <a:r>
              <a:rPr lang="en-US" altLang="zh-CN" sz="2400">
                <a:solidFill>
                  <a:srgbClr val="FF3300"/>
                </a:solidFill>
                <a:latin typeface="黑体" panose="02010609060101010101" pitchFamily="2" charset="-122"/>
                <a:ea typeface="黑体" panose="02010609060101010101" pitchFamily="2" charset="-122"/>
              </a:rPr>
              <a:t>1</a:t>
            </a:r>
            <a:r>
              <a:rPr lang="zh-CN" altLang="en-US" sz="2400">
                <a:solidFill>
                  <a:srgbClr val="FF3300"/>
                </a:solidFill>
                <a:latin typeface="黑体" panose="02010609060101010101" pitchFamily="2" charset="-122"/>
                <a:ea typeface="黑体" panose="02010609060101010101" pitchFamily="2" charset="-122"/>
              </a:rPr>
              <a:t>：</a:t>
            </a:r>
            <a:endParaRPr lang="zh-CN" altLang="en-US" sz="2400">
              <a:solidFill>
                <a:srgbClr val="FF3300"/>
              </a:solidFill>
              <a:latin typeface="黑体" panose="02010609060101010101" pitchFamily="2" charset="-122"/>
              <a:ea typeface="黑体" panose="02010609060101010101"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3BEE66E-4C4C-4BBD-8FB4-0086FB97FC3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7A0DF32-B23F-4891-9871-6EEFA269D60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pPr>
            <a:r>
              <a:rPr lang="zh-CN" altLang="en-US" sz="3200" b="1">
                <a:solidFill>
                  <a:schemeClr val="tx2"/>
                </a:solidFill>
                <a:latin typeface="SimSun" panose="02010600030101010101" pitchFamily="2" charset="-122"/>
                <a:ea typeface="SimSun" panose="02010600030101010101" pitchFamily="2" charset="-122"/>
              </a:rPr>
              <a:t>算法思想：</a:t>
            </a:r>
            <a:endParaRPr lang="en-US" altLang="zh-CN"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3200" b="1">
                <a:solidFill>
                  <a:srgbClr val="080808"/>
                </a:solidFill>
                <a:latin typeface="SimSun" panose="02010600030101010101" pitchFamily="2" charset="-122"/>
                <a:ea typeface="SimSun" panose="02010600030101010101" pitchFamily="2" charset="-122"/>
              </a:rPr>
              <a:t>设集合</a:t>
            </a:r>
            <a:r>
              <a:rPr lang="en-US" altLang="zh-CN" sz="3200" b="1">
                <a:solidFill>
                  <a:srgbClr val="080808"/>
                </a:solidFill>
                <a:latin typeface="SimSun" panose="02010600030101010101" pitchFamily="2" charset="-122"/>
                <a:ea typeface="SimSun" panose="02010600030101010101" pitchFamily="2" charset="-122"/>
              </a:rPr>
              <a:t>S</a:t>
            </a:r>
            <a:r>
              <a:rPr lang="zh-CN" altLang="en-US" sz="3200" b="1">
                <a:solidFill>
                  <a:srgbClr val="080808"/>
                </a:solidFill>
                <a:latin typeface="SimSun" panose="02010600030101010101" pitchFamily="2" charset="-122"/>
                <a:ea typeface="SimSun" panose="02010600030101010101" pitchFamily="2" charset="-122"/>
              </a:rPr>
              <a:t>中存放已找到最短路径的顶点。</a:t>
            </a:r>
            <a:endParaRPr lang="en-US"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080808"/>
                </a:solidFill>
                <a:latin typeface="SimSun" panose="02010600030101010101" pitchFamily="2" charset="-122"/>
                <a:ea typeface="SimSun" panose="02010600030101010101" pitchFamily="2" charset="-122"/>
              </a:rPr>
              <a:t>①</a:t>
            </a:r>
            <a:r>
              <a:rPr lang="zh-CN" altLang="en-US" sz="2400" b="1">
                <a:solidFill>
                  <a:srgbClr val="080808"/>
                </a:solidFill>
                <a:latin typeface="SimSun" panose="02010600030101010101" pitchFamily="2" charset="-122"/>
                <a:ea typeface="SimSun" panose="02010600030101010101" pitchFamily="2" charset="-122"/>
              </a:rPr>
              <a:t>初始：初始状态时，集合</a:t>
            </a:r>
            <a:r>
              <a:rPr lang="en-US" altLang="zh-CN" sz="2400" b="1">
                <a:solidFill>
                  <a:srgbClr val="080808"/>
                </a:solidFill>
                <a:latin typeface="SimSun" panose="02010600030101010101" pitchFamily="2" charset="-122"/>
                <a:ea typeface="SimSun" panose="02010600030101010101" pitchFamily="2" charset="-122"/>
              </a:rPr>
              <a:t>S</a:t>
            </a:r>
            <a:r>
              <a:rPr lang="zh-CN" altLang="en-US" sz="2400" b="1">
                <a:solidFill>
                  <a:srgbClr val="080808"/>
                </a:solidFill>
                <a:latin typeface="SimSun" panose="02010600030101010101" pitchFamily="2" charset="-122"/>
                <a:ea typeface="SimSun" panose="02010600030101010101" pitchFamily="2" charset="-122"/>
              </a:rPr>
              <a:t>中只包含源点，设为</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 </a:t>
            </a:r>
            <a:r>
              <a:rPr lang="zh-CN" altLang="en-US" sz="2400" b="1">
                <a:solidFill>
                  <a:srgbClr val="333300"/>
                </a:solidFill>
                <a:latin typeface="SimSun" panose="02010600030101010101" pitchFamily="2" charset="-122"/>
                <a:ea typeface="SimSun" panose="02010600030101010101" pitchFamily="2" charset="-122"/>
              </a:rPr>
              <a:t>；与</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 </a:t>
            </a:r>
            <a:r>
              <a:rPr lang="zh-CN" altLang="en-US" sz="2400" b="1">
                <a:solidFill>
                  <a:srgbClr val="080808"/>
                </a:solidFill>
                <a:latin typeface="SimSun" panose="02010600030101010101" pitchFamily="2" charset="-122"/>
                <a:ea typeface="SimSun" panose="02010600030101010101" pitchFamily="2" charset="-122"/>
              </a:rPr>
              <a:t>不直接相连的距离为</a:t>
            </a:r>
            <a:r>
              <a:rPr lang="en-US" altLang="zh-CN" sz="2800" b="1">
                <a:latin typeface="Arial" panose="020B0604020202020204" pitchFamily="34" charset="0"/>
              </a:rPr>
              <a:t>∞</a:t>
            </a:r>
            <a:r>
              <a:rPr lang="zh-CN" altLang="en-US" sz="2800" b="1">
                <a:latin typeface="Arial" panose="020B0604020202020204" pitchFamily="34" charset="0"/>
              </a:rPr>
              <a:t>，直接相连则距离为其权值</a:t>
            </a:r>
            <a:endParaRPr lang="zh-CN" altLang="en-US"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333300"/>
                </a:solidFill>
                <a:latin typeface="SimSun" panose="02010600030101010101" pitchFamily="2" charset="-122"/>
                <a:ea typeface="SimSun" panose="02010600030101010101" pitchFamily="2" charset="-122"/>
              </a:rPr>
              <a:t>②</a:t>
            </a:r>
            <a:r>
              <a:rPr lang="zh-CN" altLang="en-US" sz="2400" b="1">
                <a:solidFill>
                  <a:srgbClr val="333300"/>
                </a:solidFill>
                <a:latin typeface="SimSun" panose="02010600030101010101" pitchFamily="2" charset="-122"/>
                <a:ea typeface="SimSun" panose="02010600030101010101" pitchFamily="2" charset="-122"/>
              </a:rPr>
              <a:t>先找出与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直接相连的最短路径（</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）；将</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加入到</a:t>
            </a:r>
            <a:r>
              <a:rPr lang="en-US" altLang="zh-CN" sz="2400" b="1">
                <a:solidFill>
                  <a:srgbClr val="333300"/>
                </a:solidFill>
                <a:latin typeface="SimSun" panose="02010600030101010101" pitchFamily="2" charset="-122"/>
                <a:ea typeface="SimSun" panose="02010600030101010101" pitchFamily="2" charset="-122"/>
              </a:rPr>
              <a:t>S</a:t>
            </a:r>
            <a:r>
              <a:rPr lang="zh-CN" altLang="en-US" sz="2400" b="1">
                <a:solidFill>
                  <a:srgbClr val="333300"/>
                </a:solidFill>
                <a:latin typeface="SimSun" panose="02010600030101010101" pitchFamily="2" charset="-122"/>
                <a:ea typeface="SimSun" panose="02010600030101010101" pitchFamily="2" charset="-122"/>
              </a:rPr>
              <a:t>中，然后对其余与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直接相连的路径进行适当调整：</a:t>
            </a:r>
            <a:endParaRPr lang="zh-CN" altLang="en-US" sz="2400" b="1">
              <a:solidFill>
                <a:srgbClr val="333300"/>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若在图中存在弧（</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），且（</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&lt;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则以路径（</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）代替（</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）；否则原来的路径不变</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altLang="zh-CN" sz="2400" b="1">
                <a:solidFill>
                  <a:srgbClr val="333300"/>
                </a:solidFill>
                <a:latin typeface="SimSun" panose="02010600030101010101" pitchFamily="2" charset="-122"/>
                <a:ea typeface="SimSun" panose="02010600030101010101" pitchFamily="2" charset="-122"/>
              </a:rPr>
              <a:t>③</a:t>
            </a:r>
            <a:r>
              <a:rPr lang="zh-CN" altLang="en-US" sz="2400" b="1">
                <a:solidFill>
                  <a:srgbClr val="333300"/>
                </a:solidFill>
                <a:latin typeface="SimSun" panose="02010600030101010101" pitchFamily="2" charset="-122"/>
                <a:ea typeface="SimSun" panose="02010600030101010101" pitchFamily="2" charset="-122"/>
              </a:rPr>
              <a:t>从未在</a:t>
            </a:r>
            <a:r>
              <a:rPr lang="en-US" altLang="zh-CN" sz="2400" b="1">
                <a:solidFill>
                  <a:srgbClr val="080808"/>
                </a:solidFill>
                <a:latin typeface="SimSun" panose="02010600030101010101" pitchFamily="2" charset="-122"/>
                <a:ea typeface="SimSun" panose="02010600030101010101" pitchFamily="2" charset="-122"/>
              </a:rPr>
              <a:t>S </a:t>
            </a:r>
            <a:r>
              <a:rPr lang="zh-CN" altLang="en-US" sz="2400" b="1">
                <a:solidFill>
                  <a:srgbClr val="080808"/>
                </a:solidFill>
                <a:latin typeface="SimSun" panose="02010600030101010101" pitchFamily="2" charset="-122"/>
                <a:ea typeface="SimSun" panose="02010600030101010101" pitchFamily="2" charset="-122"/>
              </a:rPr>
              <a:t>中的</a:t>
            </a:r>
            <a:r>
              <a:rPr lang="zh-CN" altLang="en-US" sz="2400" b="1">
                <a:solidFill>
                  <a:srgbClr val="333300"/>
                </a:solidFill>
                <a:latin typeface="SimSun" panose="02010600030101010101" pitchFamily="2" charset="-122"/>
                <a:ea typeface="SimSun" panose="02010600030101010101" pitchFamily="2" charset="-122"/>
              </a:rPr>
              <a:t>顶点</a:t>
            </a:r>
            <a:r>
              <a:rPr lang="zh-CN" altLang="en-US" sz="2400" b="1">
                <a:solidFill>
                  <a:srgbClr val="080808"/>
                </a:solidFill>
                <a:latin typeface="SimSun" panose="02010600030101010101" pitchFamily="2" charset="-122"/>
                <a:ea typeface="SimSun" panose="02010600030101010101" pitchFamily="2" charset="-122"/>
              </a:rPr>
              <a:t>中</a:t>
            </a:r>
            <a:r>
              <a:rPr lang="zh-CN" altLang="en-US" sz="2400" b="1">
                <a:solidFill>
                  <a:srgbClr val="333300"/>
                </a:solidFill>
                <a:latin typeface="SimSun" panose="02010600030101010101" pitchFamily="2" charset="-122"/>
                <a:ea typeface="SimSun" panose="02010600030101010101" pitchFamily="2" charset="-122"/>
              </a:rPr>
              <a:t>，再找长度最短的路径，依此类推。直到所有的顶点全部加入到</a:t>
            </a:r>
            <a:r>
              <a:rPr lang="en-US" altLang="zh-CN" sz="2400" b="1">
                <a:solidFill>
                  <a:srgbClr val="333300"/>
                </a:solidFill>
                <a:latin typeface="SimSun" panose="02010600030101010101" pitchFamily="2" charset="-122"/>
                <a:ea typeface="SimSun" panose="02010600030101010101" pitchFamily="2" charset="-122"/>
              </a:rPr>
              <a:t>S</a:t>
            </a:r>
            <a:r>
              <a:rPr lang="en-US" sz="2400" b="1">
                <a:solidFill>
                  <a:srgbClr val="333300"/>
                </a:solidFill>
                <a:latin typeface="SimSun" panose="02010600030101010101" pitchFamily="2" charset="-122"/>
                <a:ea typeface="SimSun" panose="02010600030101010101" pitchFamily="2" charset="-122"/>
              </a:rPr>
              <a:t>中为止。</a:t>
            </a:r>
            <a:endParaRPr lang="zh-CN" altLang="en-US" sz="2400" b="1">
              <a:solidFill>
                <a:srgbClr val="333300"/>
              </a:solidFill>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9A16BDC-1E8E-4EDE-87B0-79375D8ED22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A968134-D334-44DC-8EEA-B0290E1E062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zh-CN" sz="2000" b="1" i="0" u="none" strike="noStrike" cap="none" normalizeH="0" baseline="0">
                          <a:ln>
                            <a:noFill/>
                          </a:ln>
                          <a:effectLst/>
                          <a:latin typeface="Times New Roman" panose="02020603050405020304" pitchFamily="18" charset="0"/>
                          <a:ea typeface="SimSun" panose="02010600030101010101" pitchFamily="2" charset="-122"/>
                        </a:rPr>
                        <a:t>终点</a:t>
                      </a:r>
                      <a:endParaRPr kumimoji="0" lang="zh-CN"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             </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从</a:t>
                      </a: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0</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到各终点的</a:t>
                      </a:r>
                      <a:r>
                        <a:rPr kumimoji="0" lang="en-US" sz="20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dist</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值和最短路径</a:t>
                      </a:r>
                      <a:endParaRPr kumimoji="0" lang="zh-CN" altLang="en-US"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1</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2</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3</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4</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5</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v</a:t>
                      </a:r>
                      <a:r>
                        <a:rPr kumimoji="0" lang="en-US" sz="1800" b="1" i="0" u="none" strike="noStrike" cap="none" normalizeH="0" baseline="-25000">
                          <a:ln>
                            <a:noFill/>
                          </a:ln>
                          <a:solidFill>
                            <a:schemeClr val="tx2"/>
                          </a:solidFill>
                          <a:effectLst/>
                          <a:latin typeface="Times New Roman" panose="02020603050405020304" pitchFamily="18" charset="0"/>
                          <a:ea typeface="SimSun" panose="02010600030101010101" pitchFamily="2" charset="-122"/>
                        </a:rPr>
                        <a:t>j</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1"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5</a:t>
              </a:r>
              <a:endParaRPr lang="en-US" altLang="zh-CN" sz="2000">
                <a:ea typeface="黑体" panose="02010609060101010101"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4</a:t>
              </a:r>
              <a:endParaRPr lang="en-US" altLang="zh-CN" sz="2000">
                <a:ea typeface="黑体" panose="02010609060101010101"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0</a:t>
              </a:r>
              <a:endParaRPr lang="en-US" altLang="zh-CN" sz="2000">
                <a:ea typeface="黑体" panose="02010609060101010101"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3</a:t>
              </a:r>
              <a:endParaRPr lang="en-US" altLang="zh-CN" sz="2000">
                <a:ea typeface="黑体" panose="02010609060101010101"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1</a:t>
              </a:r>
              <a:endParaRPr lang="en-US" altLang="zh-CN" sz="2000">
                <a:ea typeface="黑体" panose="02010609060101010101"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2</a:t>
              </a:r>
              <a:endParaRPr lang="en-US" altLang="zh-CN" sz="2000">
                <a:ea typeface="黑体" panose="02010609060101010101"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s</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B0604020202020204" pitchFamily="34" charset="0"/>
                </a:rPr>
                <a:t>∞</a:t>
              </a:r>
              <a:endParaRPr lang="en-US" altLang="zh-CN" sz="2000" b="1">
                <a:latin typeface="Arial" panose="020B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F9CC534-CF39-4A5C-9272-DD8C7F50823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88470B5-4CDA-47E6-982A-AF339B52212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8.5.3</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anose="02010609060101010101" pitchFamily="2" charset="-122"/>
              </a:rPr>
              <a:t>所有顶点之间的</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最短路径</a:t>
            </a:r>
            <a:endPar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671F4D-E7F2-4882-95F9-9EB8038BBA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1CA37A6-1387-4A27-81E6-DDABB223603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7. </a:t>
            </a: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的度是与它相关联的边的条数。记作</a:t>
            </a:r>
            <a:r>
              <a:rPr lang="en-US" altLang="zh-CN" sz="3000" b="1">
                <a:solidFill>
                  <a:schemeClr val="tx2"/>
                </a:solidFill>
                <a:latin typeface="Times New Roman" panose="02020603050405020304" pitchFamily="18" charset="0"/>
                <a:ea typeface="仿宋_GB2312" pitchFamily="49" charset="-122"/>
              </a:rPr>
              <a:t>TD(</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顶点 </a:t>
            </a:r>
            <a:r>
              <a:rPr lang="en-US" altLang="zh-CN" sz="3000" b="1" i="1">
                <a:solidFill>
                  <a:schemeClr val="tx2"/>
                </a:solidFill>
                <a:latin typeface="Times New Roman" panose="02020603050405020304" pitchFamily="18" charset="0"/>
                <a:ea typeface="仿宋_GB2312" pitchFamily="49" charset="-122"/>
              </a:rPr>
              <a:t>v </a:t>
            </a:r>
            <a:r>
              <a:rPr lang="zh-CN" altLang="en-US" sz="3000" b="1">
                <a:solidFill>
                  <a:schemeClr val="tx2"/>
                </a:solidFill>
                <a:latin typeface="Times New Roman" panose="02020603050405020304" pitchFamily="18" charset="0"/>
                <a:ea typeface="仿宋_GB2312" pitchFamily="49" charset="-122"/>
              </a:rPr>
              <a:t>的入度</a:t>
            </a:r>
            <a:r>
              <a:rPr lang="zh-CN" altLang="en-US" sz="3000" b="1">
                <a:latin typeface="Times New Roman" panose="02020603050405020304" pitchFamily="18" charset="0"/>
                <a:ea typeface="仿宋_GB2312" pitchFamily="49" charset="-122"/>
              </a:rPr>
              <a:t>是以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为终点的有向边的条数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记作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ID(</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顶点 </a:t>
            </a:r>
            <a:r>
              <a:rPr lang="en-US" altLang="zh-CN" sz="3000" b="1" i="1">
                <a:solidFill>
                  <a:schemeClr val="tx2"/>
                </a:solidFill>
                <a:latin typeface="Times New Roman" panose="02020603050405020304" pitchFamily="18" charset="0"/>
                <a:ea typeface="仿宋_GB2312" pitchFamily="49" charset="-122"/>
              </a:rPr>
              <a:t>v </a:t>
            </a:r>
            <a:r>
              <a:rPr lang="zh-CN" altLang="en-US" sz="3000" b="1">
                <a:solidFill>
                  <a:schemeClr val="tx2"/>
                </a:solidFill>
                <a:latin typeface="Times New Roman" panose="02020603050405020304" pitchFamily="18" charset="0"/>
                <a:ea typeface="仿宋_GB2312" pitchFamily="49" charset="-122"/>
              </a:rPr>
              <a:t>的出度</a:t>
            </a:r>
            <a:r>
              <a:rPr lang="zh-CN" altLang="en-US" sz="3000" b="1">
                <a:latin typeface="Times New Roman" panose="02020603050405020304" pitchFamily="18" charset="0"/>
                <a:ea typeface="仿宋_GB2312" pitchFamily="49" charset="-122"/>
              </a:rPr>
              <a:t>是以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为始点的有向边的条数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记作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OD(</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endParaRPr lang="zh-CN" altLang="en-US" sz="3000" b="1">
              <a:latin typeface="Times New Roman" panose="02020603050405020304"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en-US" altLang="zh-CN" sz="4000" b="1">
                <a:solidFill>
                  <a:srgbClr val="CC0000"/>
                </a:solidFill>
                <a:ea typeface="华文新魏" panose="02010800040101010101" pitchFamily="2" charset="-122"/>
              </a:rPr>
              <a:t>8.1.1</a:t>
            </a:r>
            <a:r>
              <a:rPr lang="zh-CN" altLang="en-US" sz="4000" b="1">
                <a:solidFill>
                  <a:srgbClr val="CC0000"/>
                </a:solidFill>
                <a:ea typeface="华文新魏" panose="02010800040101010101" pitchFamily="2" charset="-122"/>
              </a:rPr>
              <a:t>  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8D257AD-64D5-4C14-82DF-D6D1AEB564C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619AC91-9B94-470D-AF68-7F1EE4EB20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anose="02010800040101010101" pitchFamily="2" charset="-122"/>
                <a:ea typeface="华文新魏" panose="02010800040101010101" pitchFamily="2" charset="-122"/>
              </a:rPr>
              <a:t>8.4</a:t>
            </a:r>
            <a:r>
              <a:rPr lang="zh-CN" altLang="en-US" sz="4000" b="1">
                <a:solidFill>
                  <a:schemeClr val="tx2"/>
                </a:solidFill>
                <a:latin typeface="华文新魏" panose="02010800040101010101" pitchFamily="2" charset="-122"/>
                <a:ea typeface="华文新魏" panose="02010800040101010101" pitchFamily="2" charset="-122"/>
              </a:rPr>
              <a:t> 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anose="02020603050405020304"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3BA1A4-2194-4D9A-9BBF-0ED1492F69B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97B9267-B2AF-43F6-BFA3-FA04D1C723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必须使用且仅使用该网络中的 </a:t>
            </a:r>
            <a:r>
              <a:rPr lang="en-US" altLang="zh-CN" sz="3000" b="1" i="1" dirty="0">
                <a:solidFill>
                  <a:srgbClr val="FF0000"/>
                </a:solidFill>
                <a:latin typeface="Times New Roman" panose="02020603050405020304" pitchFamily="18" charset="0"/>
                <a:ea typeface="仿宋_GB2312" pitchFamily="49" charset="-122"/>
              </a:rPr>
              <a:t>n</a:t>
            </a:r>
            <a:r>
              <a:rPr lang="en-US" altLang="zh-CN" sz="3000" b="1" dirty="0">
                <a:solidFill>
                  <a:srgbClr val="FF0000"/>
                </a:solidFill>
                <a:latin typeface="Courier New" panose="02070309020205020404" pitchFamily="49" charset="0"/>
                <a:ea typeface="仿宋_GB2312" pitchFamily="49" charset="-122"/>
              </a:rPr>
              <a:t>-</a:t>
            </a:r>
            <a:r>
              <a:rPr lang="en-US" altLang="zh-CN" sz="3000" b="1" dirty="0">
                <a:solidFill>
                  <a:srgbClr val="FF0000"/>
                </a:solidFill>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条边来联结网络中的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个顶点；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不能使用产生回路的边；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各边上的权值的总和达到</a:t>
            </a:r>
            <a:r>
              <a:rPr lang="zh-CN" altLang="en-US" sz="3000" b="1" dirty="0">
                <a:solidFill>
                  <a:srgbClr val="FF0000"/>
                </a:solidFill>
                <a:latin typeface="Times New Roman" panose="02020603050405020304" pitchFamily="18" charset="0"/>
                <a:ea typeface="仿宋_GB2312" pitchFamily="49" charset="-122"/>
              </a:rPr>
              <a:t>最小</a:t>
            </a:r>
            <a:r>
              <a:rPr lang="zh-CN" altLang="en-US" sz="3000" b="1" dirty="0">
                <a:latin typeface="Times New Roman" panose="02020603050405020304" pitchFamily="18" charset="0"/>
                <a:ea typeface="仿宋_GB2312" pitchFamily="49" charset="-122"/>
              </a:rPr>
              <a:t>。</a:t>
            </a:r>
            <a:endParaRPr lang="zh-CN" altLang="en-US" sz="3000" b="1" dirty="0">
              <a:latin typeface="Times New Roman" panose="02020603050405020304"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F3F705-E747-4C22-AE27-AA6730E5DC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E0DD150-80E8-42B5-B409-BFBCD2EC3106}"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anose="02010609060101010101" pitchFamily="2" charset="-122"/>
              </a:rPr>
              <a:t>讨论：如何求得最小生成树？</a:t>
            </a:r>
            <a:endParaRPr lang="zh-CN" sz="2800" b="1">
              <a:ea typeface="黑体" panose="02010609060101010101"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黑体" panose="02010609060101010101" pitchFamily="2" charset="-122"/>
              </a:rPr>
              <a:t>——</a:t>
            </a:r>
            <a:r>
              <a:rPr lang="zh-CN" altLang="en-US" sz="2400">
                <a:solidFill>
                  <a:srgbClr val="333300"/>
                </a:solidFill>
                <a:ea typeface="黑体" panose="02010609060101010101" pitchFamily="2" charset="-122"/>
              </a:rPr>
              <a:t>有多种算法，但最常用的是以下两种：</a:t>
            </a:r>
            <a:endParaRPr lang="zh-CN" altLang="en-US" sz="2400">
              <a:solidFill>
                <a:srgbClr val="333300"/>
              </a:solidFill>
              <a:ea typeface="黑体" panose="02010609060101010101"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Kruskal</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 action="ppaction://hlinkshowjump?jump=nextslide"/>
              </a:rPr>
              <a:t>克鲁斯卡尔</a:t>
            </a:r>
            <a:r>
              <a:rPr lang="zh-CN" altLang="en-US" sz="2800">
                <a:solidFill>
                  <a:srgbClr val="333300"/>
                </a:solidFill>
                <a:ea typeface="黑体" panose="02010609060101010101" pitchFamily="2" charset="-122"/>
              </a:rPr>
              <a:t>）算法</a:t>
            </a:r>
            <a:endParaRPr lang="zh-CN" altLang="en-US" sz="2800">
              <a:solidFill>
                <a:srgbClr val="333300"/>
              </a:solidFill>
              <a:ea typeface="黑体" panose="02010609060101010101" pitchFamily="2" charset="-122"/>
            </a:endParaRPr>
          </a:p>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Prim</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rId1" action="ppaction://hlinksldjump"/>
              </a:rPr>
              <a:t>普里姆</a:t>
            </a:r>
            <a:r>
              <a:rPr lang="zh-CN" altLang="en-US" sz="2800">
                <a:solidFill>
                  <a:srgbClr val="333300"/>
                </a:solidFill>
                <a:ea typeface="黑体" panose="02010609060101010101" pitchFamily="2" charset="-122"/>
              </a:rPr>
              <a:t>）算法 </a:t>
            </a:r>
            <a:endParaRPr lang="zh-CN" altLang="en-US" sz="2800">
              <a:solidFill>
                <a:srgbClr val="333300"/>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A3C3709-84C2-4EE9-BC16-E5684C16B73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F93B5521-4DCC-4C2D-94C4-3B1CA363F8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D9D3BB-4F71-477B-AABC-F387FD90802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EC7C42-E2A3-4AB9-9982-062B2B3E9F37}"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anose="02010609060101010101" pitchFamily="2" charset="-122"/>
              </a:rPr>
              <a:t>步骤</a:t>
            </a:r>
            <a:r>
              <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anose="02010609060101010101" pitchFamily="2" charset="-122"/>
              </a:rPr>
              <a:t>克鲁斯卡尔（</a:t>
            </a:r>
            <a:r>
              <a:rPr lang="en-US" altLang="zh-CN" sz="2800" b="1">
                <a:solidFill>
                  <a:srgbClr val="333300"/>
                </a:solidFill>
                <a:ea typeface="黑体" panose="02010609060101010101" pitchFamily="2" charset="-122"/>
              </a:rPr>
              <a:t>Kruskal</a:t>
            </a:r>
            <a:r>
              <a:rPr lang="zh-CN" altLang="en-US" sz="2800" b="1">
                <a:solidFill>
                  <a:srgbClr val="333300"/>
                </a:solidFill>
                <a:ea typeface="黑体" panose="02010609060101010101" pitchFamily="2" charset="-122"/>
              </a:rPr>
              <a:t>）算法</a:t>
            </a:r>
            <a:r>
              <a:rPr lang="en-US" altLang="zh-CN" sz="2800" b="1">
                <a:solidFill>
                  <a:srgbClr val="333300"/>
                </a:solidFill>
                <a:ea typeface="黑体" panose="02010609060101010101" pitchFamily="2" charset="-122"/>
              </a:rPr>
              <a:t>:</a:t>
            </a:r>
            <a:endParaRPr lang="en-US" altLang="zh-CN" sz="2800" b="1">
              <a:solidFill>
                <a:srgbClr val="333300"/>
              </a:solidFill>
              <a:ea typeface="黑体" panose="02010609060101010101"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anose="02010600030101010101" pitchFamily="2" charset="-122"/>
              </a:rPr>
              <a:t>设</a:t>
            </a:r>
            <a:r>
              <a:rPr lang="en-US" altLang="zh-CN" sz="2800" b="1" i="1">
                <a:solidFill>
                  <a:schemeClr val="tx2"/>
                </a:solidFill>
                <a:latin typeface="SimSun" panose="02010600030101010101" pitchFamily="2" charset="-122"/>
              </a:rPr>
              <a:t>N</a:t>
            </a:r>
            <a:r>
              <a:rPr lang="en-US" altLang="zh-CN" sz="2800" b="1">
                <a:solidFill>
                  <a:schemeClr val="tx2"/>
                </a:solidFill>
                <a:latin typeface="SimSun" panose="02010600030101010101" pitchFamily="2" charset="-122"/>
              </a:rPr>
              <a:t> = { </a:t>
            </a:r>
            <a:r>
              <a:rPr lang="en-US" altLang="zh-CN" sz="2800" b="1" i="1">
                <a:solidFill>
                  <a:schemeClr val="tx2"/>
                </a:solidFill>
                <a:latin typeface="SimSun" panose="02010600030101010101" pitchFamily="2" charset="-122"/>
              </a:rPr>
              <a:t>V</a:t>
            </a:r>
            <a:r>
              <a:rPr lang="en-US" altLang="zh-CN" sz="2800" b="1">
                <a:solidFill>
                  <a:schemeClr val="tx2"/>
                </a:solidFill>
                <a:latin typeface="SimSun" panose="02010600030101010101" pitchFamily="2" charset="-122"/>
              </a:rPr>
              <a:t>, </a:t>
            </a:r>
            <a:r>
              <a:rPr lang="en-US" altLang="zh-CN" sz="2800" b="1" i="1">
                <a:solidFill>
                  <a:schemeClr val="tx2"/>
                </a:solidFill>
                <a:latin typeface="SimSun" panose="02010600030101010101" pitchFamily="2" charset="-122"/>
              </a:rPr>
              <a:t>E</a:t>
            </a:r>
            <a:r>
              <a:rPr lang="en-US" altLang="zh-CN" sz="2800" b="1">
                <a:solidFill>
                  <a:schemeClr val="tx2"/>
                </a:solidFill>
                <a:latin typeface="SimSun" panose="02010600030101010101" pitchFamily="2" charset="-122"/>
              </a:rPr>
              <a:t> }</a:t>
            </a:r>
            <a:r>
              <a:rPr lang="zh-CN" altLang="en-US" sz="2800" b="1">
                <a:solidFill>
                  <a:srgbClr val="333300"/>
                </a:solidFill>
                <a:latin typeface="SimSun" panose="02010600030101010101" pitchFamily="2" charset="-122"/>
              </a:rPr>
              <a:t>是有 </a:t>
            </a:r>
            <a:r>
              <a:rPr lang="en-US" altLang="zh-CN" sz="2800" b="1" i="1">
                <a:solidFill>
                  <a:srgbClr val="333300"/>
                </a:solidFill>
                <a:latin typeface="SimSun" panose="02010600030101010101" pitchFamily="2" charset="-122"/>
              </a:rPr>
              <a:t>n </a:t>
            </a:r>
            <a:r>
              <a:rPr lang="zh-CN" altLang="en-US" sz="2800" b="1">
                <a:solidFill>
                  <a:srgbClr val="333300"/>
                </a:solidFill>
                <a:latin typeface="SimSun" panose="02010600030101010101" pitchFamily="2" charset="-122"/>
              </a:rPr>
              <a:t>个顶点的</a:t>
            </a:r>
            <a:r>
              <a:rPr lang="zh-CN" altLang="en-US" sz="2800" b="1">
                <a:solidFill>
                  <a:schemeClr val="tx2"/>
                </a:solidFill>
                <a:latin typeface="SimSun" panose="02010600030101010101" pitchFamily="2" charset="-122"/>
              </a:rPr>
              <a:t>连通网</a:t>
            </a:r>
            <a:r>
              <a:rPr lang="zh-CN" altLang="en-US" sz="2800" b="1">
                <a:solidFill>
                  <a:srgbClr val="333300"/>
                </a:solidFill>
                <a:latin typeface="SimSun" panose="02010600030101010101" pitchFamily="2" charset="-122"/>
              </a:rPr>
              <a:t>，</a:t>
            </a:r>
            <a:endParaRPr lang="zh-CN" altLang="en-US" sz="2800" b="1">
              <a:solidFill>
                <a:srgbClr val="333300"/>
              </a:solidFill>
              <a:latin typeface="SimSun" panose="02010600030101010101"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4E144C-ABBF-4283-8C58-23DD862C8FC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649EB-D401-497F-85CE-5D4BBAAF1A4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91B83DF-1159-4943-900A-2E0057B6186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D52EED8-B951-4CC1-B1DA-AB22077DE29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anose="02010600030101010101" pitchFamily="2" charset="-122"/>
              </a:rPr>
              <a:t>设：</a:t>
            </a:r>
            <a:r>
              <a:rPr lang="en-US" altLang="zh-CN" sz="2400" b="1">
                <a:latin typeface="SimSun" panose="02010600030101010101" pitchFamily="2" charset="-122"/>
              </a:rPr>
              <a:t>N =</a:t>
            </a:r>
            <a:r>
              <a:rPr lang="zh-CN" altLang="en-US" sz="2400" b="1">
                <a:latin typeface="SimSun" panose="02010600030101010101" pitchFamily="2" charset="-122"/>
              </a:rPr>
              <a:t>（</a:t>
            </a:r>
            <a:r>
              <a:rPr lang="en-US" altLang="zh-CN" sz="2400" b="1">
                <a:latin typeface="SimSun" panose="02010600030101010101" pitchFamily="2" charset="-122"/>
              </a:rPr>
              <a:t>V , E</a:t>
            </a:r>
            <a:r>
              <a:rPr lang="zh-CN" altLang="en-US" sz="2400" b="1">
                <a:latin typeface="SimSun" panose="02010600030101010101" pitchFamily="2" charset="-122"/>
              </a:rPr>
              <a:t>）是个连通网，</a:t>
            </a:r>
            <a:endParaRPr lang="zh-CN" altLang="en-US" sz="2400" b="1">
              <a:latin typeface="SimSun" panose="02010600030101010101" pitchFamily="2" charset="-122"/>
            </a:endParaRPr>
          </a:p>
          <a:p>
            <a:r>
              <a:rPr lang="zh-CN" altLang="en-US" sz="2400" b="1">
                <a:latin typeface="SimSun" panose="02010600030101010101" pitchFamily="2" charset="-122"/>
              </a:rPr>
              <a:t>另设</a:t>
            </a:r>
            <a:r>
              <a:rPr lang="en-US" altLang="zh-CN" sz="2400" b="1">
                <a:latin typeface="SimSun" panose="02010600030101010101" pitchFamily="2" charset="-122"/>
              </a:rPr>
              <a:t>U</a:t>
            </a:r>
            <a:r>
              <a:rPr lang="zh-CN" altLang="en-US" sz="2400" b="1">
                <a:latin typeface="SimSun" panose="02010600030101010101" pitchFamily="2" charset="-122"/>
              </a:rPr>
              <a:t>为最小生成树的顶点集，</a:t>
            </a:r>
            <a:r>
              <a:rPr lang="en-US" altLang="zh-CN" sz="2400" b="1">
                <a:latin typeface="SimSun" panose="02010600030101010101" pitchFamily="2" charset="-122"/>
              </a:rPr>
              <a:t>TE</a:t>
            </a:r>
            <a:r>
              <a:rPr lang="zh-CN" altLang="en-US" sz="2400" b="1">
                <a:latin typeface="SimSun" panose="02010600030101010101" pitchFamily="2" charset="-122"/>
              </a:rPr>
              <a:t>为最小生成树的边集。</a:t>
            </a:r>
            <a:endParaRPr lang="zh-CN" altLang="en-US" sz="2400" b="1">
              <a:latin typeface="SimSun" panose="02010600030101010101"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A2A51D8-65C6-4A81-9C4A-F604A1E697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EDCDD04-9F94-48CA-B3EA-1DFFADAEEA9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3D9D58-9121-4A3A-882C-C3CA81B7D0C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C316674-FA09-467E-A9A7-B970A4F055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endParaRPr lang="zh-CN" altLang="en-US" sz="3000" b="1">
              <a:latin typeface="Times New Roman" panose="02020603050405020304"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en-US" altLang="zh-CN" sz="4000" b="1">
                <a:solidFill>
                  <a:srgbClr val="CC0000"/>
                </a:solidFill>
                <a:ea typeface="华文新魏" panose="02010800040101010101" pitchFamily="2" charset="-122"/>
              </a:rPr>
              <a:t>8.1.1</a:t>
            </a:r>
            <a:r>
              <a:rPr lang="zh-CN" altLang="en-US" sz="4000" b="1">
                <a:solidFill>
                  <a:srgbClr val="CC0000"/>
                </a:solidFill>
                <a:ea typeface="华文新魏" panose="02010800040101010101" pitchFamily="2" charset="-122"/>
              </a:rPr>
              <a:t>  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dirty="0" smtClean="0">
                <a:solidFill>
                  <a:srgbClr val="CC0000"/>
                </a:solidFill>
                <a:ea typeface="华文新魏" panose="02010800040101010101" pitchFamily="2" charset="-122"/>
              </a:rPr>
              <a:t>并查集 </a:t>
            </a:r>
            <a:r>
              <a:rPr lang="en-US" altLang="zh-CN" sz="4000" b="1" smtClean="0">
                <a:solidFill>
                  <a:srgbClr val="CC0000"/>
                </a:solidFill>
                <a:ea typeface="华文新魏" panose="02010800040101010101" pitchFamily="2" charset="-122"/>
              </a:rPr>
              <a:t>disjointSet</a:t>
            </a:r>
            <a:endParaRPr lang="zh-CN" altLang="en-US" sz="4000" dirty="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013" y="909638"/>
            <a:ext cx="8916987" cy="561022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anose="02020603050405020304" pitchFamily="18" charset="0"/>
                <a:ea typeface="仿宋_GB2312" pitchFamily="49" charset="-122"/>
              </a:rPr>
              <a:t>1</a:t>
            </a:r>
            <a:r>
              <a:rPr lang="zh-CN" altLang="en-US" sz="2800" b="1" dirty="0" smtClean="0">
                <a:latin typeface="Times New Roman" panose="02020603050405020304" pitchFamily="18" charset="0"/>
                <a:ea typeface="仿宋_GB2312" pitchFamily="49" charset="-122"/>
              </a:rPr>
              <a:t>、将集合用树的形式展示出来</a:t>
            </a:r>
            <a:endParaRPr lang="en-US" altLang="zh-CN" sz="2800" b="1" dirty="0" smtClean="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en-US" sz="2800" b="1" dirty="0" smtClean="0">
                <a:latin typeface="Times New Roman" panose="02020603050405020304" pitchFamily="18" charset="0"/>
                <a:ea typeface="仿宋_GB2312" pitchFamily="49" charset="-122"/>
              </a:rPr>
              <a:t>		</a:t>
            </a:r>
            <a:r>
              <a:rPr lang="en-US" altLang="zh-CN" sz="2800" b="1" dirty="0" smtClean="0">
                <a:latin typeface="Times New Roman" panose="02020603050405020304" pitchFamily="18" charset="0"/>
                <a:ea typeface="仿宋_GB2312" pitchFamily="49" charset="-122"/>
              </a:rPr>
              <a:t>Parent</a:t>
            </a:r>
            <a:r>
              <a:rPr lang="zh-CN" altLang="en-US" sz="2800" b="1" dirty="0" smtClean="0">
                <a:latin typeface="Times New Roman" panose="02020603050405020304" pitchFamily="18" charset="0"/>
                <a:ea typeface="仿宋_GB2312" pitchFamily="49" charset="-122"/>
              </a:rPr>
              <a:t>数组</a:t>
            </a:r>
            <a:endParaRPr lang="en-US" altLang="zh-CN" sz="2800" b="1" dirty="0" smtClean="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endParaRPr lang="en-US" altLang="zh-CN" sz="2800" b="1" dirty="0" smtClean="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anose="02020603050405020304" pitchFamily="18" charset="0"/>
                <a:ea typeface="仿宋_GB2312" pitchFamily="49" charset="-122"/>
              </a:rPr>
              <a:t>2</a:t>
            </a:r>
            <a:r>
              <a:rPr lang="zh-CN" altLang="en-US" sz="2800" b="1" dirty="0" smtClean="0">
                <a:latin typeface="Times New Roman" panose="02020603050405020304" pitchFamily="18" charset="0"/>
                <a:ea typeface="仿宋_GB2312" pitchFamily="49" charset="-122"/>
              </a:rPr>
              <a:t>、如何进行拼接</a:t>
            </a:r>
            <a:endParaRPr lang="zh-CN" altLang="en-US" sz="2800" b="1" dirty="0" smtClean="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anose="02020603050405020304" pitchFamily="18" charset="0"/>
                <a:ea typeface="仿宋_GB2312" pitchFamily="49" charset="-122"/>
              </a:rPr>
              <a:t>		union（）</a:t>
            </a:r>
            <a:endParaRPr lang="en-US" altLang="zh-CN" sz="2800" b="1" dirty="0" smtClean="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endParaRPr lang="en-US" altLang="zh-CN" sz="2800" b="1" dirty="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zh-CN" sz="2800" b="1" dirty="0" smtClean="0">
                <a:latin typeface="Times New Roman" panose="02020603050405020304" pitchFamily="18" charset="0"/>
                <a:ea typeface="仿宋_GB2312" pitchFamily="49" charset="-122"/>
              </a:rPr>
              <a:t>3</a:t>
            </a:r>
            <a:r>
              <a:rPr lang="zh-CN" altLang="en-US" sz="2800" b="1" dirty="0" smtClean="0">
                <a:latin typeface="Times New Roman" panose="02020603050405020304" pitchFamily="18" charset="0"/>
                <a:ea typeface="仿宋_GB2312" pitchFamily="49" charset="-122"/>
              </a:rPr>
              <a:t>、如何找到当前结点的根</a:t>
            </a:r>
            <a:endParaRPr lang="en-US" altLang="zh-CN" sz="2800" b="1" dirty="0">
              <a:latin typeface="Times New Roman" panose="02020603050405020304" pitchFamily="18" charset="0"/>
              <a:ea typeface="仿宋_GB2312" pitchFamily="49" charset="-122"/>
            </a:endParaRPr>
          </a:p>
          <a:p>
            <a:pPr eaLnBrk="1" hangingPunct="1">
              <a:spcBef>
                <a:spcPct val="5000"/>
              </a:spcBef>
              <a:buClr>
                <a:srgbClr val="800080"/>
              </a:buClr>
              <a:buSzPct val="50000"/>
              <a:buFont typeface="Wingdings" panose="05000000000000000000" pitchFamily="2" charset="2"/>
              <a:buNone/>
            </a:pPr>
            <a:r>
              <a:rPr lang="en-US" altLang="en-US" sz="2800" b="1" dirty="0">
                <a:latin typeface="Times New Roman" panose="02020603050405020304" pitchFamily="18" charset="0"/>
                <a:ea typeface="仿宋_GB2312" pitchFamily="49" charset="-122"/>
              </a:rPr>
              <a:t>		find_root</a:t>
            </a:r>
            <a:endParaRPr lang="en-US" altLang="en-US" sz="2800" b="1" dirty="0">
              <a:latin typeface="Times New Roman" panose="02020603050405020304" pitchFamily="18" charset="0"/>
              <a:ea typeface="仿宋_GB2312"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88261" y="1039669"/>
            <a:ext cx="2504762" cy="3352381"/>
          </a:xfrm>
          <a:prstGeom prst="rect">
            <a:avLst/>
          </a:prstGeom>
        </p:spPr>
      </p:pic>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5656B3C-75C9-42BC-ACA0-C8E8155B275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475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8CA04F1-9DC6-46A3-8A73-C46B44E9561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4756" name="Rectangle 2"/>
          <p:cNvSpPr>
            <a:spLocks noGrp="1" noChangeArrowheads="1"/>
          </p:cNvSpPr>
          <p:nvPr>
            <p:ph type="title" idx="4294967295"/>
          </p:nvPr>
        </p:nvSpPr>
        <p:spPr>
          <a:xfrm>
            <a:off x="1431925" y="0"/>
            <a:ext cx="6402388" cy="685800"/>
          </a:xfrm>
        </p:spPr>
        <p:txBody>
          <a:bodyPr/>
          <a:lstStyle/>
          <a:p>
            <a:pPr eaLnBrk="1" hangingPunct="1"/>
            <a:r>
              <a:rPr lang="en-US" altLang="zh-CN" sz="3200" b="1">
                <a:solidFill>
                  <a:srgbClr val="333300"/>
                </a:solidFill>
                <a:ea typeface="黑体" panose="02010609060101010101" pitchFamily="2" charset="-122"/>
              </a:rPr>
              <a:t>8.6   </a:t>
            </a:r>
            <a:r>
              <a:rPr lang="zh-CN" altLang="en-US" sz="3200" b="1">
                <a:solidFill>
                  <a:srgbClr val="333300"/>
                </a:solidFill>
                <a:ea typeface="黑体" panose="02010609060101010101" pitchFamily="2" charset="-122"/>
              </a:rPr>
              <a:t>用顶点表示活动的网络</a:t>
            </a:r>
            <a:endParaRPr lang="zh-CN" altLang="en-US" sz="3200" b="1">
              <a:solidFill>
                <a:srgbClr val="333300"/>
              </a:solidFill>
              <a:ea typeface="黑体" panose="02010609060101010101" pitchFamily="2" charset="-122"/>
            </a:endParaRPr>
          </a:p>
        </p:txBody>
      </p:sp>
      <p:sp>
        <p:nvSpPr>
          <p:cNvPr id="97285" name="Rectangle 3"/>
          <p:cNvSpPr>
            <a:spLocks noChangeArrowheads="1"/>
          </p:cNvSpPr>
          <p:nvPr/>
        </p:nvSpPr>
        <p:spPr bwMode="auto">
          <a:xfrm>
            <a:off x="0" y="1420813"/>
            <a:ext cx="9144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tx2"/>
                </a:solidFill>
                <a:latin typeface="SimSun" panose="02010600030101010101" pitchFamily="2" charset="-122"/>
                <a:ea typeface="SimSun" panose="02010600030101010101" pitchFamily="2" charset="-122"/>
              </a:rPr>
              <a:t>① AOV</a:t>
            </a:r>
            <a:r>
              <a:rPr lang="zh-CN" altLang="en-US" sz="2800" b="1">
                <a:solidFill>
                  <a:schemeClr val="tx2"/>
                </a:solidFill>
                <a:latin typeface="SimSun" panose="02010600030101010101" pitchFamily="2" charset="-122"/>
                <a:ea typeface="SimSun" panose="02010600030101010101" pitchFamily="2" charset="-122"/>
              </a:rPr>
              <a:t>网</a:t>
            </a:r>
            <a:r>
              <a:rPr lang="en-US" altLang="zh-CN" sz="2800" b="1">
                <a:solidFill>
                  <a:srgbClr val="333300"/>
                </a:solidFill>
                <a:latin typeface="SimSun" panose="02010600030101010101" pitchFamily="2" charset="-122"/>
                <a:ea typeface="SimSun" panose="02010600030101010101" pitchFamily="2" charset="-122"/>
              </a:rPr>
              <a:t>(Activity On Vertices)</a:t>
            </a:r>
            <a:r>
              <a:rPr lang="zh-CN" altLang="en-US" sz="2800" b="1">
                <a:solidFill>
                  <a:srgbClr val="333300"/>
                </a:solidFill>
                <a:latin typeface="SimSun" panose="02010600030101010101" pitchFamily="2" charset="-122"/>
                <a:ea typeface="SimSun" panose="02010600030101010101" pitchFamily="2" charset="-122"/>
              </a:rPr>
              <a:t>用</a:t>
            </a:r>
            <a:r>
              <a:rPr lang="zh-CN" altLang="en-US" sz="2800" b="1">
                <a:solidFill>
                  <a:schemeClr val="tx2"/>
                </a:solidFill>
                <a:latin typeface="SimSun" panose="02010600030101010101" pitchFamily="2" charset="-122"/>
                <a:ea typeface="SimSun" panose="02010600030101010101" pitchFamily="2" charset="-122"/>
              </a:rPr>
              <a:t>顶点</a:t>
            </a:r>
            <a:r>
              <a:rPr lang="zh-CN" altLang="en-US" sz="2800" b="1">
                <a:solidFill>
                  <a:srgbClr val="333300"/>
                </a:solidFill>
                <a:latin typeface="SimSun" panose="02010600030101010101" pitchFamily="2" charset="-122"/>
                <a:ea typeface="SimSun" panose="02010600030101010101" pitchFamily="2" charset="-122"/>
              </a:rPr>
              <a:t>表示活动的网络</a:t>
            </a:r>
            <a:endParaRPr lang="zh-CN" altLang="en-US" sz="2800" b="1">
              <a:solidFill>
                <a:srgbClr val="333300"/>
              </a:solidFill>
              <a:latin typeface="SimSun" panose="02010600030101010101" pitchFamily="2" charset="-122"/>
              <a:ea typeface="SimSun" panose="02010600030101010101" pitchFamily="2" charset="-122"/>
            </a:endParaRPr>
          </a:p>
          <a:p>
            <a:pPr>
              <a:spcBef>
                <a:spcPct val="30000"/>
              </a:spcBef>
            </a:pPr>
            <a:r>
              <a:rPr lang="en-US" altLang="zh-CN" sz="2800" b="1">
                <a:solidFill>
                  <a:srgbClr val="333300"/>
                </a:solidFill>
                <a:latin typeface="SimSun" panose="02010600030101010101" pitchFamily="2" charset="-122"/>
                <a:ea typeface="SimSun" panose="02010600030101010101" pitchFamily="2" charset="-122"/>
              </a:rPr>
              <a:t>AOV</a:t>
            </a:r>
            <a:r>
              <a:rPr lang="zh-CN" altLang="en-US" sz="2800" b="1">
                <a:solidFill>
                  <a:srgbClr val="333300"/>
                </a:solidFill>
                <a:latin typeface="SimSun" panose="02010600030101010101" pitchFamily="2" charset="-122"/>
                <a:ea typeface="SimSun" panose="02010600030101010101" pitchFamily="2" charset="-122"/>
              </a:rPr>
              <a:t>网定义：若用有向图表示一个工程，在图中用顶点表示活动，用弧表示活动间的</a:t>
            </a:r>
            <a:r>
              <a:rPr lang="zh-CN" altLang="en-US" sz="2800" b="1">
                <a:solidFill>
                  <a:schemeClr val="tx2"/>
                </a:solidFill>
                <a:latin typeface="SimSun" panose="02010600030101010101" pitchFamily="2" charset="-122"/>
                <a:ea typeface="SimSun" panose="02010600030101010101" pitchFamily="2" charset="-122"/>
              </a:rPr>
              <a:t>优先关系</a:t>
            </a:r>
            <a:r>
              <a:rPr lang="zh-CN" altLang="en-US" sz="2800" b="1">
                <a:solidFill>
                  <a:srgbClr val="333300"/>
                </a:solidFill>
                <a:latin typeface="SimSun" panose="02010600030101010101" pitchFamily="2" charset="-122"/>
                <a:ea typeface="SimSun" panose="02010600030101010101" pitchFamily="2" charset="-122"/>
              </a:rPr>
              <a:t>。</a:t>
            </a:r>
            <a:r>
              <a:rPr lang="en-US" altLang="zh-CN" sz="2800" b="1">
                <a:solidFill>
                  <a:srgbClr val="333300"/>
                </a:solidFill>
                <a:latin typeface="SimSun" panose="02010600030101010101" pitchFamily="2" charset="-122"/>
                <a:ea typeface="SimSun" panose="02010600030101010101" pitchFamily="2" charset="-122"/>
              </a:rPr>
              <a:t>Vi </a:t>
            </a:r>
            <a:r>
              <a:rPr lang="zh-CN" altLang="en-US" sz="2800" b="1">
                <a:solidFill>
                  <a:srgbClr val="333300"/>
                </a:solidFill>
                <a:latin typeface="SimSun" panose="02010600030101010101" pitchFamily="2" charset="-122"/>
                <a:ea typeface="SimSun" panose="02010600030101010101" pitchFamily="2" charset="-122"/>
              </a:rPr>
              <a:t>必须先于活动</a:t>
            </a:r>
            <a:r>
              <a:rPr lang="en-US" altLang="zh-CN" sz="2800" b="1">
                <a:solidFill>
                  <a:srgbClr val="333300"/>
                </a:solidFill>
                <a:latin typeface="SimSun" panose="02010600030101010101" pitchFamily="2" charset="-122"/>
                <a:ea typeface="SimSun" panose="02010600030101010101" pitchFamily="2" charset="-122"/>
              </a:rPr>
              <a:t>Vj </a:t>
            </a:r>
            <a:r>
              <a:rPr lang="zh-CN" altLang="en-US" sz="2800" b="1">
                <a:solidFill>
                  <a:srgbClr val="333300"/>
                </a:solidFill>
                <a:latin typeface="SimSun" panose="02010600030101010101" pitchFamily="2" charset="-122"/>
                <a:ea typeface="SimSun" panose="02010600030101010101" pitchFamily="2" charset="-122"/>
              </a:rPr>
              <a:t>进行。则这样的有向图叫做</a:t>
            </a:r>
            <a:r>
              <a:rPr lang="zh-CN" altLang="en-US" sz="2800" b="1">
                <a:solidFill>
                  <a:schemeClr val="tx2"/>
                </a:solidFill>
                <a:latin typeface="SimSun" panose="02010600030101010101" pitchFamily="2" charset="-122"/>
                <a:ea typeface="SimSun" panose="02010600030101010101" pitchFamily="2" charset="-122"/>
              </a:rPr>
              <a:t>用顶点表示活动的网络</a:t>
            </a:r>
            <a:r>
              <a:rPr lang="zh-CN" altLang="en-US" sz="2800" b="1">
                <a:solidFill>
                  <a:srgbClr val="333300"/>
                </a:solidFill>
                <a:latin typeface="SimSun" panose="02010600030101010101" pitchFamily="2" charset="-122"/>
                <a:ea typeface="SimSun" panose="02010600030101010101" pitchFamily="2" charset="-122"/>
              </a:rPr>
              <a:t>，简称 </a:t>
            </a:r>
            <a:r>
              <a:rPr lang="en-US" altLang="zh-CN" sz="2800" b="1">
                <a:solidFill>
                  <a:srgbClr val="333300"/>
                </a:solidFill>
                <a:latin typeface="SimSun" panose="02010600030101010101" pitchFamily="2" charset="-122"/>
                <a:ea typeface="SimSun" panose="02010600030101010101" pitchFamily="2" charset="-122"/>
              </a:rPr>
              <a:t>AOV</a:t>
            </a:r>
            <a:r>
              <a:rPr lang="zh-CN" altLang="en-US" sz="2800" b="1">
                <a:solidFill>
                  <a:srgbClr val="333300"/>
                </a:solidFill>
                <a:latin typeface="SimSun" panose="02010600030101010101" pitchFamily="2" charset="-122"/>
                <a:ea typeface="SimSun" panose="02010600030101010101" pitchFamily="2" charset="-122"/>
              </a:rPr>
              <a:t>。</a:t>
            </a:r>
            <a:endParaRPr lang="zh-CN" altLang="en-US" sz="2800" b="1">
              <a:solidFill>
                <a:srgbClr val="333300"/>
              </a:solidFill>
              <a:latin typeface="SimSun" panose="02010600030101010101" pitchFamily="2" charset="-122"/>
              <a:ea typeface="SimSun" panose="02010600030101010101" pitchFamily="2" charset="-122"/>
            </a:endParaRPr>
          </a:p>
          <a:p>
            <a:r>
              <a:rPr lang="zh-CN" altLang="en-US" sz="2800" b="1">
                <a:solidFill>
                  <a:schemeClr val="tx2"/>
                </a:solidFill>
                <a:latin typeface="SimSun" panose="02010600030101010101" pitchFamily="2" charset="-122"/>
                <a:ea typeface="SimSun" panose="02010600030101010101" pitchFamily="2" charset="-122"/>
              </a:rPr>
              <a:t>② </a:t>
            </a:r>
            <a:r>
              <a:rPr lang="en-US" altLang="zh-CN" sz="2800" b="1">
                <a:solidFill>
                  <a:schemeClr val="tx2"/>
                </a:solidFill>
                <a:latin typeface="SimSun" panose="02010600030101010101" pitchFamily="2" charset="-122"/>
                <a:ea typeface="SimSun" panose="02010600030101010101" pitchFamily="2" charset="-122"/>
              </a:rPr>
              <a:t>AOE</a:t>
            </a:r>
            <a:r>
              <a:rPr lang="zh-CN" altLang="en-US" sz="2800" b="1">
                <a:solidFill>
                  <a:schemeClr val="tx2"/>
                </a:solidFill>
                <a:latin typeface="SimSun" panose="02010600030101010101" pitchFamily="2" charset="-122"/>
                <a:ea typeface="SimSun" panose="02010600030101010101" pitchFamily="2" charset="-122"/>
              </a:rPr>
              <a:t>网</a:t>
            </a:r>
            <a:r>
              <a:rPr lang="en-US" altLang="zh-CN" sz="2800" b="1">
                <a:solidFill>
                  <a:srgbClr val="333300"/>
                </a:solidFill>
                <a:latin typeface="SimSun" panose="02010600030101010101" pitchFamily="2" charset="-122"/>
                <a:ea typeface="SimSun" panose="02010600030101010101" pitchFamily="2" charset="-122"/>
              </a:rPr>
              <a:t>(Activity On Edges)</a:t>
            </a:r>
            <a:r>
              <a:rPr lang="zh-CN" altLang="en-US" sz="2800" b="1">
                <a:solidFill>
                  <a:srgbClr val="333300"/>
                </a:solidFill>
                <a:latin typeface="SimSun" panose="02010600030101010101" pitchFamily="2" charset="-122"/>
                <a:ea typeface="SimSun" panose="02010600030101010101" pitchFamily="2" charset="-122"/>
              </a:rPr>
              <a:t>用</a:t>
            </a:r>
            <a:r>
              <a:rPr lang="zh-CN" altLang="en-US" sz="2800" b="1">
                <a:solidFill>
                  <a:schemeClr val="tx2"/>
                </a:solidFill>
                <a:latin typeface="SimSun" panose="02010600030101010101" pitchFamily="2" charset="-122"/>
                <a:ea typeface="SimSun" panose="02010600030101010101" pitchFamily="2" charset="-122"/>
              </a:rPr>
              <a:t>边</a:t>
            </a:r>
            <a:r>
              <a:rPr lang="zh-CN" altLang="en-US" sz="2800" b="1">
                <a:solidFill>
                  <a:srgbClr val="333300"/>
                </a:solidFill>
                <a:latin typeface="SimSun" panose="02010600030101010101" pitchFamily="2" charset="-122"/>
                <a:ea typeface="SimSun" panose="02010600030101010101" pitchFamily="2" charset="-122"/>
              </a:rPr>
              <a:t>表示活动的网络</a:t>
            </a:r>
            <a:endParaRPr lang="zh-CN" altLang="en-US" sz="2800" b="1">
              <a:solidFill>
                <a:srgbClr val="333300"/>
              </a:solidFill>
              <a:latin typeface="SimSun" panose="02010600030101010101" pitchFamily="2" charset="-122"/>
              <a:ea typeface="SimSun" panose="02010600030101010101" pitchFamily="2" charset="-122"/>
            </a:endParaRPr>
          </a:p>
          <a:p>
            <a:pPr>
              <a:spcBef>
                <a:spcPct val="30000"/>
              </a:spcBef>
            </a:pPr>
            <a:r>
              <a:rPr lang="en-US" altLang="zh-CN" sz="2800" b="1">
                <a:solidFill>
                  <a:srgbClr val="333300"/>
                </a:solidFill>
                <a:latin typeface="SimSun" panose="02010600030101010101" pitchFamily="2" charset="-122"/>
                <a:ea typeface="SimSun" panose="02010600030101010101" pitchFamily="2" charset="-122"/>
              </a:rPr>
              <a:t>AOE</a:t>
            </a:r>
            <a:r>
              <a:rPr lang="zh-CN" altLang="en-US" sz="2800" b="1">
                <a:solidFill>
                  <a:srgbClr val="333300"/>
                </a:solidFill>
                <a:latin typeface="SimSun" panose="02010600030101010101" pitchFamily="2" charset="-122"/>
                <a:ea typeface="SimSun" panose="02010600030101010101" pitchFamily="2" charset="-122"/>
              </a:rPr>
              <a:t>网定义：如果在</a:t>
            </a:r>
            <a:r>
              <a:rPr lang="zh-CN" altLang="en-US" sz="2800" b="1">
                <a:solidFill>
                  <a:srgbClr val="FF0000"/>
                </a:solidFill>
                <a:latin typeface="SimSun" panose="02010600030101010101" pitchFamily="2" charset="-122"/>
                <a:ea typeface="SimSun" panose="02010600030101010101" pitchFamily="2" charset="-122"/>
              </a:rPr>
              <a:t>无环的</a:t>
            </a:r>
            <a:r>
              <a:rPr lang="zh-CN" altLang="en-US" sz="2800" b="1">
                <a:solidFill>
                  <a:srgbClr val="333300"/>
                </a:solidFill>
                <a:latin typeface="SimSun" panose="02010600030101010101" pitchFamily="2" charset="-122"/>
                <a:ea typeface="SimSun" panose="02010600030101010101" pitchFamily="2" charset="-122"/>
              </a:rPr>
              <a:t>带权有向图中， 用有向边表示一个工程中的活动，用边上权值表示活动持续时间，用顶点表示事件，则这样的有向图叫做</a:t>
            </a:r>
            <a:r>
              <a:rPr lang="zh-CN" altLang="en-US" sz="2800" b="1">
                <a:solidFill>
                  <a:schemeClr val="tx2"/>
                </a:solidFill>
                <a:latin typeface="SimSun" panose="02010600030101010101" pitchFamily="2" charset="-122"/>
                <a:ea typeface="SimSun" panose="02010600030101010101" pitchFamily="2" charset="-122"/>
              </a:rPr>
              <a:t>用边表示活动的网络</a:t>
            </a:r>
            <a:r>
              <a:rPr lang="zh-CN" altLang="en-US" sz="2800" b="1">
                <a:solidFill>
                  <a:srgbClr val="333300"/>
                </a:solidFill>
                <a:latin typeface="SimSun" panose="02010600030101010101" pitchFamily="2" charset="-122"/>
                <a:ea typeface="SimSun" panose="02010600030101010101" pitchFamily="2" charset="-122"/>
              </a:rPr>
              <a:t>，简称 </a:t>
            </a:r>
            <a:r>
              <a:rPr lang="en-US" altLang="zh-CN" sz="2800" b="1">
                <a:solidFill>
                  <a:srgbClr val="333300"/>
                </a:solidFill>
                <a:latin typeface="SimSun" panose="02010600030101010101" pitchFamily="2" charset="-122"/>
                <a:ea typeface="SimSun" panose="02010600030101010101" pitchFamily="2" charset="-122"/>
              </a:rPr>
              <a:t>AOE</a:t>
            </a:r>
            <a:r>
              <a:rPr lang="zh-CN" altLang="en-US" sz="2800" b="1">
                <a:solidFill>
                  <a:srgbClr val="333300"/>
                </a:solidFill>
                <a:latin typeface="SimSun" panose="02010600030101010101" pitchFamily="2" charset="-122"/>
                <a:ea typeface="SimSun" panose="02010600030101010101" pitchFamily="2" charset="-122"/>
              </a:rPr>
              <a:t>。</a:t>
            </a:r>
            <a:endParaRPr lang="zh-CN" altLang="en-US" sz="2800" b="1">
              <a:solidFill>
                <a:srgbClr val="333300"/>
              </a:solidFill>
              <a:latin typeface="SimSun" panose="02010600030101010101" pitchFamily="2" charset="-122"/>
              <a:ea typeface="SimSun" panose="02010600030101010101" pitchFamily="2" charset="-122"/>
            </a:endParaRPr>
          </a:p>
        </p:txBody>
      </p:sp>
      <p:sp>
        <p:nvSpPr>
          <p:cNvPr id="97286" name="AutoShape 4">
            <a:hlinkClick r:id="" action="ppaction://hlinkshowjump?jump=nextslide" highlightClick="1"/>
          </p:cNvPr>
          <p:cNvSpPr>
            <a:spLocks noChangeArrowheads="1"/>
          </p:cNvSpPr>
          <p:nvPr/>
        </p:nvSpPr>
        <p:spPr bwMode="auto">
          <a:xfrm>
            <a:off x="8001000" y="57912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4759" name="Text Box 5"/>
          <p:cNvSpPr txBox="1">
            <a:spLocks noChangeArrowheads="1"/>
          </p:cNvSpPr>
          <p:nvPr/>
        </p:nvSpPr>
        <p:spPr bwMode="auto">
          <a:xfrm>
            <a:off x="409575" y="800100"/>
            <a:ext cx="8288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333300"/>
                </a:solidFill>
              </a:rPr>
              <a:t>有两种常用的活动网络（ </a:t>
            </a:r>
            <a:r>
              <a:rPr lang="en-US" altLang="zh-CN" sz="2800" b="1">
                <a:solidFill>
                  <a:srgbClr val="333300"/>
                </a:solidFill>
              </a:rPr>
              <a:t>Activity  Network</a:t>
            </a:r>
            <a:r>
              <a:rPr lang="zh-CN" altLang="en-US" sz="2800" b="1">
                <a:solidFill>
                  <a:srgbClr val="333300"/>
                </a:solidFill>
              </a:rPr>
              <a:t>）：</a:t>
            </a:r>
            <a:endParaRPr lang="zh-CN" altLang="en-US" sz="2800" b="1">
              <a:solidFill>
                <a:srgbClr val="3333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72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728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7285">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8" presetClass="entr" presetSubtype="6" fill="hold" grpId="0" nodeType="afterEffect">
                                  <p:stCondLst>
                                    <p:cond delay="0"/>
                                  </p:stCondLst>
                                  <p:childTnLst>
                                    <p:set>
                                      <p:cBhvr>
                                        <p:cTn id="17" dur="1" fill="hold">
                                          <p:stCondLst>
                                            <p:cond delay="0"/>
                                          </p:stCondLst>
                                        </p:cTn>
                                        <p:tgtEl>
                                          <p:spTgt spid="97286"/>
                                        </p:tgtEl>
                                        <p:attrNameLst>
                                          <p:attrName>style.visibility</p:attrName>
                                        </p:attrNameLst>
                                      </p:cBhvr>
                                      <p:to>
                                        <p:strVal val="visible"/>
                                      </p:to>
                                    </p:set>
                                    <p:animEffect transition="in" filter="strips(downRight)">
                                      <p:cBhvr>
                                        <p:cTn id="18"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build="p"/>
      <p:bldP spid="9728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E856A13-78AB-40F7-AB09-00540D2B9E0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79" name="灯片编号占位符 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C539868-5950-4EA9-9476-5503429939A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9332" name="Text Box 2"/>
          <p:cNvSpPr txBox="1">
            <a:spLocks noChangeArrowheads="1"/>
          </p:cNvSpPr>
          <p:nvPr/>
        </p:nvSpPr>
        <p:spPr bwMode="auto">
          <a:xfrm>
            <a:off x="488950" y="1244600"/>
            <a:ext cx="8278813"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defRPr/>
            </a:pPr>
            <a:r>
              <a:rPr lang="en-US" sz="3200" b="1" dirty="0">
                <a:effectLst>
                  <a:outerShdw blurRad="38100" dist="38100" dir="2700000" algn="tl">
                    <a:srgbClr val="C0C0C0"/>
                  </a:outerShdw>
                </a:effectLst>
                <a:ea typeface="楷体_GB2312" pitchFamily="49" charset="-122"/>
              </a:rPr>
              <a:t>    </a:t>
            </a:r>
            <a:r>
              <a:rPr lang="en-US" sz="3200" b="1" dirty="0">
                <a:ea typeface="楷体_GB2312" pitchFamily="49" charset="-122"/>
              </a:rPr>
              <a:t>C</a:t>
            </a:r>
            <a:r>
              <a:rPr lang="en-US" sz="3200" b="1" baseline="-25000" dirty="0">
                <a:ea typeface="楷体_GB2312" pitchFamily="49" charset="-122"/>
              </a:rPr>
              <a:t>1</a:t>
            </a:r>
            <a:r>
              <a:rPr lang="en-US" sz="3200" b="1" dirty="0">
                <a:effectLst>
                  <a:outerShdw blurRad="38100" dist="38100" dir="2700000" algn="tl">
                    <a:srgbClr val="C0C0C0"/>
                  </a:outerShdw>
                </a:effectLst>
                <a:ea typeface="楷体_GB2312" pitchFamily="49" charset="-122"/>
              </a:rPr>
              <a:t>                       </a:t>
            </a:r>
            <a:r>
              <a:rPr lang="zh-CN" altLang="en-US" sz="3200" b="1" dirty="0"/>
              <a:t>高等数学</a:t>
            </a:r>
            <a:endParaRPr lang="zh-CN" altLang="en-US" sz="3200" b="1" dirty="0"/>
          </a:p>
          <a:p>
            <a:pPr eaLnBrk="1" hangingPunct="1">
              <a:lnSpc>
                <a:spcPct val="110000"/>
              </a:lnSpc>
              <a:defRPr/>
            </a:pPr>
            <a:r>
              <a:rPr lang="zh-CN" altLang="en-US" sz="3200" b="1" dirty="0"/>
              <a:t>    </a:t>
            </a:r>
            <a:r>
              <a:rPr lang="en-US" sz="3200" b="1" dirty="0"/>
              <a:t>C</a:t>
            </a:r>
            <a:r>
              <a:rPr lang="en-US" sz="3200" b="1" baseline="-25000" dirty="0"/>
              <a:t>2</a:t>
            </a:r>
            <a:r>
              <a:rPr lang="en-US" sz="3200" b="1" dirty="0"/>
              <a:t>                   </a:t>
            </a:r>
            <a:r>
              <a:rPr lang="zh-CN" altLang="en-US" sz="3200" b="1" dirty="0"/>
              <a:t>程序设计基础</a:t>
            </a:r>
            <a:endParaRPr lang="zh-CN" altLang="en-US" sz="3200" b="1" dirty="0"/>
          </a:p>
          <a:p>
            <a:pPr eaLnBrk="1" hangingPunct="1">
              <a:lnSpc>
                <a:spcPct val="110000"/>
              </a:lnSpc>
              <a:defRPr/>
            </a:pPr>
            <a:r>
              <a:rPr lang="zh-CN" altLang="en-US" sz="3200" b="1" dirty="0"/>
              <a:t>    </a:t>
            </a:r>
            <a:r>
              <a:rPr lang="en-US" sz="3200" b="1" dirty="0"/>
              <a:t>C</a:t>
            </a:r>
            <a:r>
              <a:rPr lang="en-US" sz="3200" b="1" baseline="-25000" dirty="0"/>
              <a:t>3</a:t>
            </a:r>
            <a:r>
              <a:rPr lang="en-US" sz="3200" b="1" dirty="0"/>
              <a:t>                       </a:t>
            </a:r>
            <a:r>
              <a:rPr lang="zh-CN" altLang="en-US" sz="3200" b="1" dirty="0"/>
              <a:t>离散数学                   </a:t>
            </a:r>
            <a:r>
              <a:rPr lang="en-US" sz="3200" b="1" dirty="0"/>
              <a:t>C</a:t>
            </a:r>
            <a:r>
              <a:rPr lang="en-US" sz="3200" b="1" baseline="-25000" dirty="0"/>
              <a:t>1</a:t>
            </a:r>
            <a:r>
              <a:rPr lang="en-US" sz="3200" b="1" dirty="0"/>
              <a:t>,  C</a:t>
            </a:r>
            <a:r>
              <a:rPr lang="en-US" sz="3200" b="1" baseline="-25000" dirty="0"/>
              <a:t>2</a:t>
            </a:r>
            <a:r>
              <a:rPr lang="en-US" sz="3200" b="1" dirty="0"/>
              <a:t>  </a:t>
            </a:r>
            <a:endParaRPr lang="en-US" sz="3200" b="1" dirty="0"/>
          </a:p>
          <a:p>
            <a:pPr eaLnBrk="1" hangingPunct="1">
              <a:lnSpc>
                <a:spcPct val="110000"/>
              </a:lnSpc>
              <a:defRPr/>
            </a:pPr>
            <a:r>
              <a:rPr lang="en-US" sz="3200" b="1" dirty="0"/>
              <a:t>    C</a:t>
            </a:r>
            <a:r>
              <a:rPr lang="en-US" sz="3200" b="1" baseline="-25000" dirty="0"/>
              <a:t>4</a:t>
            </a:r>
            <a:r>
              <a:rPr lang="en-US" sz="3200" b="1" dirty="0"/>
              <a:t>                       </a:t>
            </a:r>
            <a:r>
              <a:rPr lang="zh-CN" altLang="en-US" sz="3200" b="1" dirty="0"/>
              <a:t>数据结构                   </a:t>
            </a:r>
            <a:r>
              <a:rPr lang="en-US" sz="3200" b="1" dirty="0"/>
              <a:t>C</a:t>
            </a:r>
            <a:r>
              <a:rPr lang="en-US" sz="3200" b="1" baseline="-25000" dirty="0"/>
              <a:t>3</a:t>
            </a:r>
            <a:r>
              <a:rPr lang="en-US" sz="3200" b="1" dirty="0"/>
              <a:t>,  C</a:t>
            </a:r>
            <a:r>
              <a:rPr lang="en-US" sz="3200" b="1" baseline="-25000" dirty="0"/>
              <a:t>2</a:t>
            </a:r>
            <a:endParaRPr lang="en-US" sz="3200" b="1" dirty="0"/>
          </a:p>
          <a:p>
            <a:pPr eaLnBrk="1" hangingPunct="1">
              <a:lnSpc>
                <a:spcPct val="110000"/>
              </a:lnSpc>
              <a:defRPr/>
            </a:pPr>
            <a:r>
              <a:rPr lang="en-US" sz="3200" b="1" dirty="0"/>
              <a:t>    C</a:t>
            </a:r>
            <a:r>
              <a:rPr lang="en-US" sz="3200" b="1" baseline="-25000" dirty="0"/>
              <a:t>5</a:t>
            </a:r>
            <a:r>
              <a:rPr lang="en-US" sz="3200" b="1" dirty="0"/>
              <a:t>               </a:t>
            </a:r>
            <a:r>
              <a:rPr lang="zh-CN" altLang="en-US" sz="3200" b="1" dirty="0"/>
              <a:t>高级语言程序设计           </a:t>
            </a:r>
            <a:r>
              <a:rPr lang="en-US" sz="3200" b="1" dirty="0"/>
              <a:t>C</a:t>
            </a:r>
            <a:r>
              <a:rPr lang="en-US" sz="3200" b="1" baseline="-25000" dirty="0"/>
              <a:t>2</a:t>
            </a:r>
            <a:endParaRPr lang="en-US" sz="3200" b="1" dirty="0"/>
          </a:p>
          <a:p>
            <a:pPr eaLnBrk="1" hangingPunct="1">
              <a:lnSpc>
                <a:spcPct val="110000"/>
              </a:lnSpc>
              <a:defRPr/>
            </a:pPr>
            <a:r>
              <a:rPr lang="en-US" sz="3200" b="1" dirty="0"/>
              <a:t>    C</a:t>
            </a:r>
            <a:r>
              <a:rPr lang="en-US" sz="3200" b="1" baseline="-25000" dirty="0"/>
              <a:t>6</a:t>
            </a:r>
            <a:r>
              <a:rPr lang="en-US" sz="3200" b="1" dirty="0"/>
              <a:t>                       </a:t>
            </a:r>
            <a:r>
              <a:rPr lang="zh-CN" altLang="en-US" sz="3200" b="1" dirty="0"/>
              <a:t>编译方法                   </a:t>
            </a:r>
            <a:r>
              <a:rPr lang="en-US" sz="3200" b="1" dirty="0"/>
              <a:t>C</a:t>
            </a:r>
            <a:r>
              <a:rPr lang="en-US" sz="3200" b="1" baseline="-25000" dirty="0"/>
              <a:t>5</a:t>
            </a:r>
            <a:r>
              <a:rPr lang="en-US" sz="3200" b="1" dirty="0"/>
              <a:t>,  C</a:t>
            </a:r>
            <a:r>
              <a:rPr lang="en-US" sz="3200" b="1" baseline="-25000" dirty="0"/>
              <a:t>4</a:t>
            </a:r>
            <a:endParaRPr lang="en-US" sz="3200" b="1" dirty="0"/>
          </a:p>
          <a:p>
            <a:pPr eaLnBrk="1" hangingPunct="1">
              <a:lnSpc>
                <a:spcPct val="110000"/>
              </a:lnSpc>
              <a:defRPr/>
            </a:pPr>
            <a:r>
              <a:rPr lang="en-US" sz="3200" b="1" dirty="0"/>
              <a:t>    C</a:t>
            </a:r>
            <a:r>
              <a:rPr lang="en-US" sz="3200" b="1" baseline="-25000" dirty="0"/>
              <a:t>7</a:t>
            </a:r>
            <a:r>
              <a:rPr lang="en-US" sz="3200" b="1" dirty="0"/>
              <a:t>                       </a:t>
            </a:r>
            <a:r>
              <a:rPr lang="zh-CN" altLang="en-US" sz="3200" b="1" dirty="0"/>
              <a:t>操作系统                   </a:t>
            </a:r>
            <a:r>
              <a:rPr lang="en-US" sz="3200" b="1" dirty="0"/>
              <a:t>C</a:t>
            </a:r>
            <a:r>
              <a:rPr lang="en-US" sz="3200" b="1" baseline="-25000" dirty="0"/>
              <a:t>4</a:t>
            </a:r>
            <a:r>
              <a:rPr lang="en-US" sz="3200" b="1" dirty="0"/>
              <a:t>,  C</a:t>
            </a:r>
            <a:r>
              <a:rPr lang="en-US" sz="3200" b="1" baseline="-25000" dirty="0"/>
              <a:t>9</a:t>
            </a:r>
            <a:endParaRPr lang="en-US" sz="3200" b="1" dirty="0"/>
          </a:p>
          <a:p>
            <a:pPr eaLnBrk="1" hangingPunct="1">
              <a:lnSpc>
                <a:spcPct val="110000"/>
              </a:lnSpc>
              <a:defRPr/>
            </a:pPr>
            <a:r>
              <a:rPr lang="en-US" sz="3200" b="1" dirty="0"/>
              <a:t>    C</a:t>
            </a:r>
            <a:r>
              <a:rPr lang="en-US" sz="3200" b="1" baseline="-25000" dirty="0"/>
              <a:t>8</a:t>
            </a:r>
            <a:r>
              <a:rPr lang="en-US" sz="3200" b="1" dirty="0"/>
              <a:t>                       </a:t>
            </a:r>
            <a:r>
              <a:rPr lang="zh-CN" altLang="en-US" sz="3200" b="1" dirty="0"/>
              <a:t>普通物理                   </a:t>
            </a:r>
            <a:r>
              <a:rPr lang="en-US" sz="3200" b="1" dirty="0"/>
              <a:t>C</a:t>
            </a:r>
            <a:r>
              <a:rPr lang="en-US" sz="3200" b="1" baseline="-25000" dirty="0"/>
              <a:t>1</a:t>
            </a:r>
            <a:endParaRPr lang="en-US" sz="3200" b="1" dirty="0"/>
          </a:p>
          <a:p>
            <a:pPr eaLnBrk="1" hangingPunct="1">
              <a:lnSpc>
                <a:spcPct val="110000"/>
              </a:lnSpc>
              <a:defRPr/>
            </a:pPr>
            <a:r>
              <a:rPr lang="en-US" sz="3200" b="1" dirty="0"/>
              <a:t>    C</a:t>
            </a:r>
            <a:r>
              <a:rPr lang="en-US" sz="3200" b="1" baseline="-25000" dirty="0"/>
              <a:t>9</a:t>
            </a:r>
            <a:r>
              <a:rPr lang="en-US" sz="3200" b="1" dirty="0"/>
              <a:t>                      </a:t>
            </a:r>
            <a:r>
              <a:rPr lang="zh-CN" altLang="en-US" sz="3200" b="1" dirty="0"/>
              <a:t>计算机原理</a:t>
            </a:r>
            <a:r>
              <a:rPr lang="zh-CN" altLang="en-US" sz="3200" b="1" dirty="0">
                <a:effectLst>
                  <a:outerShdw blurRad="38100" dist="38100" dir="2700000" algn="tl">
                    <a:srgbClr val="C0C0C0"/>
                  </a:outerShdw>
                </a:effectLst>
                <a:ea typeface="楷体_GB2312" pitchFamily="49" charset="-122"/>
              </a:rPr>
              <a:t>                </a:t>
            </a:r>
            <a:r>
              <a:rPr lang="en-US" sz="3200" b="1" dirty="0">
                <a:effectLst>
                  <a:outerShdw blurRad="38100" dist="38100" dir="2700000" algn="tl">
                    <a:srgbClr val="C0C0C0"/>
                  </a:outerShdw>
                </a:effectLst>
                <a:ea typeface="楷体_GB2312" pitchFamily="49" charset="-122"/>
              </a:rPr>
              <a:t>C</a:t>
            </a:r>
            <a:r>
              <a:rPr lang="en-US" sz="3200" b="1" baseline="-25000" dirty="0">
                <a:effectLst>
                  <a:outerShdw blurRad="38100" dist="38100" dir="2700000" algn="tl">
                    <a:srgbClr val="C0C0C0"/>
                  </a:outerShdw>
                </a:effectLst>
                <a:ea typeface="楷体_GB2312" pitchFamily="49" charset="-122"/>
              </a:rPr>
              <a:t>8</a:t>
            </a:r>
            <a:r>
              <a:rPr lang="en-US" sz="3200" b="1" dirty="0">
                <a:effectLst>
                  <a:outerShdw blurRad="38100" dist="38100" dir="2700000" algn="tl">
                    <a:srgbClr val="C0C0C0"/>
                  </a:outerShdw>
                </a:effectLst>
                <a:ea typeface="楷体_GB2312" pitchFamily="49" charset="-122"/>
              </a:rPr>
              <a:t>     </a:t>
            </a:r>
            <a:endParaRPr lang="en-US" sz="3200" b="1" dirty="0">
              <a:effectLst>
                <a:outerShdw blurRad="38100" dist="38100" dir="2700000" algn="tl">
                  <a:srgbClr val="C0C0C0"/>
                </a:outerShdw>
              </a:effectLst>
              <a:ea typeface="楷体_GB2312" pitchFamily="49" charset="-122"/>
            </a:endParaRPr>
          </a:p>
        </p:txBody>
      </p:sp>
      <p:grpSp>
        <p:nvGrpSpPr>
          <p:cNvPr id="75781" name="Group 5"/>
          <p:cNvGrpSpPr/>
          <p:nvPr/>
        </p:nvGrpSpPr>
        <p:grpSpPr bwMode="auto">
          <a:xfrm>
            <a:off x="609600" y="657225"/>
            <a:ext cx="8201025" cy="485775"/>
            <a:chOff x="0" y="0"/>
            <a:chExt cx="5166" cy="306"/>
          </a:xfrm>
        </p:grpSpPr>
        <p:sp>
          <p:nvSpPr>
            <p:cNvPr id="75782" name="WordArt 3"/>
            <p:cNvSpPr>
              <a:spLocks noChangeArrowheads="1" noChangeShapeType="1" noTextEdit="1"/>
            </p:cNvSpPr>
            <p:nvPr/>
          </p:nvSpPr>
          <p:spPr bwMode="auto">
            <a:xfrm>
              <a:off x="0" y="18"/>
              <a:ext cx="1152" cy="240"/>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rPr>
                <a:t>课程代号</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endParaRPr>
            </a:p>
          </p:txBody>
        </p:sp>
        <p:sp>
          <p:nvSpPr>
            <p:cNvPr id="75783" name="WordArt 4"/>
            <p:cNvSpPr>
              <a:spLocks noChangeArrowheads="1" noChangeShapeType="1" noTextEdit="1"/>
            </p:cNvSpPr>
            <p:nvPr/>
          </p:nvSpPr>
          <p:spPr bwMode="auto">
            <a:xfrm>
              <a:off x="1953" y="0"/>
              <a:ext cx="1086" cy="258"/>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rPr>
                <a:t>课程名称</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endParaRPr>
            </a:p>
          </p:txBody>
        </p:sp>
        <p:sp>
          <p:nvSpPr>
            <p:cNvPr id="75784" name="WordArt 5"/>
            <p:cNvSpPr>
              <a:spLocks noChangeArrowheads="1" noChangeShapeType="1" noTextEdit="1"/>
            </p:cNvSpPr>
            <p:nvPr/>
          </p:nvSpPr>
          <p:spPr bwMode="auto">
            <a:xfrm>
              <a:off x="4080" y="0"/>
              <a:ext cx="1086" cy="258"/>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rPr>
                <a:t>先修课程</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仿宋_GB2312"/>
              </a:endParaRPr>
            </a:p>
          </p:txBody>
        </p:sp>
        <p:sp>
          <p:nvSpPr>
            <p:cNvPr id="75785" name="Line 6"/>
            <p:cNvSpPr>
              <a:spLocks noChangeShapeType="1"/>
            </p:cNvSpPr>
            <p:nvPr/>
          </p:nvSpPr>
          <p:spPr bwMode="auto">
            <a:xfrm>
              <a:off x="1968" y="306"/>
              <a:ext cx="1056"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7"/>
            <p:cNvSpPr>
              <a:spLocks noChangeShapeType="1"/>
            </p:cNvSpPr>
            <p:nvPr/>
          </p:nvSpPr>
          <p:spPr bwMode="auto">
            <a:xfrm>
              <a:off x="48" y="306"/>
              <a:ext cx="1056"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8"/>
            <p:cNvSpPr>
              <a:spLocks noChangeShapeType="1"/>
            </p:cNvSpPr>
            <p:nvPr/>
          </p:nvSpPr>
          <p:spPr bwMode="auto">
            <a:xfrm>
              <a:off x="4080" y="306"/>
              <a:ext cx="1056"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2F94B86-1D6F-4E19-92C6-8F88E1E032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6803" name="灯片编号占位符 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3EE5E577-B82F-469E-B76A-329235F6ABC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6804" name="Line 2"/>
          <p:cNvSpPr>
            <a:spLocks noChangeShapeType="1"/>
          </p:cNvSpPr>
          <p:nvPr/>
        </p:nvSpPr>
        <p:spPr bwMode="auto">
          <a:xfrm>
            <a:off x="5867400" y="3124200"/>
            <a:ext cx="1371600" cy="762000"/>
          </a:xfrm>
          <a:prstGeom prst="line">
            <a:avLst/>
          </a:prstGeom>
          <a:noFill/>
          <a:ln w="3492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Line 3"/>
          <p:cNvSpPr>
            <a:spLocks noChangeShapeType="1"/>
          </p:cNvSpPr>
          <p:nvPr/>
        </p:nvSpPr>
        <p:spPr bwMode="auto">
          <a:xfrm>
            <a:off x="1447800" y="3810000"/>
            <a:ext cx="2971800" cy="8382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6" name="Line 4"/>
          <p:cNvSpPr>
            <a:spLocks noChangeShapeType="1"/>
          </p:cNvSpPr>
          <p:nvPr/>
        </p:nvSpPr>
        <p:spPr bwMode="auto">
          <a:xfrm flipV="1">
            <a:off x="1600200" y="2590800"/>
            <a:ext cx="1676400" cy="990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7" name="Line 5"/>
          <p:cNvSpPr>
            <a:spLocks noChangeShapeType="1"/>
          </p:cNvSpPr>
          <p:nvPr/>
        </p:nvSpPr>
        <p:spPr bwMode="auto">
          <a:xfrm>
            <a:off x="1524000" y="2057400"/>
            <a:ext cx="1752600" cy="3048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8" name="Line 6"/>
          <p:cNvSpPr>
            <a:spLocks noChangeShapeType="1"/>
          </p:cNvSpPr>
          <p:nvPr/>
        </p:nvSpPr>
        <p:spPr bwMode="auto">
          <a:xfrm flipV="1">
            <a:off x="1524000" y="1295400"/>
            <a:ext cx="1600200" cy="685800"/>
          </a:xfrm>
          <a:prstGeom prst="line">
            <a:avLst/>
          </a:prstGeom>
          <a:noFill/>
          <a:ln w="28575">
            <a:solidFill>
              <a:srgbClr val="3333CC"/>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9" name="Rectangle 7"/>
          <p:cNvSpPr>
            <a:spLocks noChangeArrowheads="1"/>
          </p:cNvSpPr>
          <p:nvPr/>
        </p:nvSpPr>
        <p:spPr bwMode="auto">
          <a:xfrm>
            <a:off x="2514600" y="5181600"/>
            <a:ext cx="431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ea typeface="隶书" panose="02010509060101010101" pitchFamily="49" charset="-122"/>
              </a:rPr>
              <a:t>学生课程学习工程图</a:t>
            </a:r>
            <a:endParaRPr lang="zh-CN" altLang="en-US" sz="2400">
              <a:ea typeface="SimSun" panose="02010600030101010101" pitchFamily="2" charset="-122"/>
            </a:endParaRPr>
          </a:p>
        </p:txBody>
      </p:sp>
      <p:sp>
        <p:nvSpPr>
          <p:cNvPr id="76810"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8</a:t>
            </a:r>
            <a:endParaRPr lang="en-US" altLang="zh-CN" sz="2400">
              <a:ea typeface="SimSun" panose="02010600030101010101" pitchFamily="2" charset="-122"/>
            </a:endParaRPr>
          </a:p>
        </p:txBody>
      </p:sp>
      <p:sp>
        <p:nvSpPr>
          <p:cNvPr id="76811"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3</a:t>
            </a:r>
            <a:endParaRPr lang="en-US" altLang="zh-CN" sz="2400">
              <a:ea typeface="SimSun" panose="02010600030101010101" pitchFamily="2" charset="-122"/>
            </a:endParaRPr>
          </a:p>
        </p:txBody>
      </p:sp>
      <p:sp>
        <p:nvSpPr>
          <p:cNvPr id="76812"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5</a:t>
            </a:r>
            <a:endParaRPr lang="en-US" altLang="zh-CN" sz="2400">
              <a:ea typeface="SimSun" panose="02010600030101010101" pitchFamily="2" charset="-122"/>
            </a:endParaRPr>
          </a:p>
        </p:txBody>
      </p:sp>
      <p:sp>
        <p:nvSpPr>
          <p:cNvPr id="76813"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4</a:t>
            </a:r>
            <a:endParaRPr lang="en-US" altLang="zh-CN" sz="2400">
              <a:ea typeface="SimSun" panose="02010600030101010101" pitchFamily="2" charset="-122"/>
            </a:endParaRPr>
          </a:p>
        </p:txBody>
      </p:sp>
      <p:sp>
        <p:nvSpPr>
          <p:cNvPr id="76814"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9</a:t>
            </a:r>
            <a:endParaRPr lang="en-US" altLang="zh-CN" sz="2400">
              <a:ea typeface="SimSun" panose="02010600030101010101" pitchFamily="2" charset="-122"/>
            </a:endParaRPr>
          </a:p>
        </p:txBody>
      </p:sp>
      <p:sp>
        <p:nvSpPr>
          <p:cNvPr id="76815"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6</a:t>
            </a:r>
            <a:endParaRPr lang="en-US" altLang="zh-CN" sz="2400">
              <a:ea typeface="SimSun" panose="02010600030101010101" pitchFamily="2" charset="-122"/>
            </a:endParaRPr>
          </a:p>
        </p:txBody>
      </p:sp>
      <p:sp>
        <p:nvSpPr>
          <p:cNvPr id="76816"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7</a:t>
            </a:r>
            <a:endParaRPr lang="en-US" altLang="zh-CN" sz="2400">
              <a:ea typeface="SimSun" panose="02010600030101010101" pitchFamily="2" charset="-122"/>
            </a:endParaRPr>
          </a:p>
        </p:txBody>
      </p:sp>
      <p:sp>
        <p:nvSpPr>
          <p:cNvPr id="76817"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1</a:t>
            </a:r>
            <a:endParaRPr lang="en-US" altLang="zh-CN" sz="2400">
              <a:ea typeface="SimSun" panose="02010600030101010101" pitchFamily="2" charset="-122"/>
            </a:endParaRPr>
          </a:p>
        </p:txBody>
      </p:sp>
      <p:sp>
        <p:nvSpPr>
          <p:cNvPr id="76818"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r>
              <a:rPr lang="en-US" altLang="zh-CN" sz="2400" b="1">
                <a:ea typeface="SimSun" panose="02010600030101010101" pitchFamily="2" charset="-122"/>
              </a:rPr>
              <a:t>2</a:t>
            </a:r>
            <a:endParaRPr lang="en-US" altLang="zh-CN" sz="2400">
              <a:ea typeface="SimSun" panose="02010600030101010101" pitchFamily="2" charset="-122"/>
            </a:endParaRPr>
          </a:p>
        </p:txBody>
      </p:sp>
      <p:sp>
        <p:nvSpPr>
          <p:cNvPr id="76819" name="Line 17"/>
          <p:cNvSpPr>
            <a:spLocks noChangeShapeType="1"/>
          </p:cNvSpPr>
          <p:nvPr/>
        </p:nvSpPr>
        <p:spPr bwMode="auto">
          <a:xfrm>
            <a:off x="3581400" y="1219200"/>
            <a:ext cx="1600200" cy="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0" name="Line 18"/>
          <p:cNvSpPr>
            <a:spLocks noChangeShapeType="1"/>
          </p:cNvSpPr>
          <p:nvPr/>
        </p:nvSpPr>
        <p:spPr bwMode="auto">
          <a:xfrm>
            <a:off x="3810000" y="2514600"/>
            <a:ext cx="1676400" cy="3810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1" name="Line 19"/>
          <p:cNvSpPr>
            <a:spLocks noChangeShapeType="1"/>
          </p:cNvSpPr>
          <p:nvPr/>
        </p:nvSpPr>
        <p:spPr bwMode="auto">
          <a:xfrm flipV="1">
            <a:off x="1600200" y="3124200"/>
            <a:ext cx="3810000" cy="609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2" name="Line 20"/>
          <p:cNvSpPr>
            <a:spLocks noChangeShapeType="1"/>
          </p:cNvSpPr>
          <p:nvPr/>
        </p:nvSpPr>
        <p:spPr bwMode="auto">
          <a:xfrm>
            <a:off x="5715000" y="1295400"/>
            <a:ext cx="1676400" cy="6858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3" name="Line 21"/>
          <p:cNvSpPr>
            <a:spLocks noChangeShapeType="1"/>
          </p:cNvSpPr>
          <p:nvPr/>
        </p:nvSpPr>
        <p:spPr bwMode="auto">
          <a:xfrm flipV="1">
            <a:off x="5943600" y="2209800"/>
            <a:ext cx="1447800" cy="7620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4" name="Line 22"/>
          <p:cNvSpPr>
            <a:spLocks noChangeShapeType="1"/>
          </p:cNvSpPr>
          <p:nvPr/>
        </p:nvSpPr>
        <p:spPr bwMode="auto">
          <a:xfrm flipV="1">
            <a:off x="4953000" y="4114800"/>
            <a:ext cx="2286000" cy="609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DCE1B0D-A24E-4107-A9A4-671279B31E9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782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F766B69-92CD-4DCF-A924-2B9AC02BFB5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1380" name="Rectangle 2"/>
          <p:cNvSpPr>
            <a:spLocks noGrp="1" noChangeArrowheads="1"/>
          </p:cNvSpPr>
          <p:nvPr>
            <p:ph type="body" idx="4294967295"/>
          </p:nvPr>
        </p:nvSpPr>
        <p:spPr>
          <a:xfrm>
            <a:off x="190500" y="836613"/>
            <a:ext cx="8726488" cy="5545137"/>
          </a:xfrm>
        </p:spPr>
        <p:txBody>
          <a:bodyPr/>
          <a:lstStyle/>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网络中不能出现</a:t>
            </a:r>
            <a:r>
              <a:rPr lang="zh-CN" altLang="en-US" sz="4000" b="1">
                <a:solidFill>
                  <a:srgbClr val="FF0000"/>
                </a:solidFill>
                <a:latin typeface="Times New Roman" panose="02020603050405020304" pitchFamily="18" charset="0"/>
                <a:ea typeface="仿宋_GB2312" pitchFamily="49" charset="-122"/>
              </a:rPr>
              <a:t>有向回路</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即有向环。如果出现了有向环，则意味着某项活动应以自己作为先决条件。</a:t>
            </a:r>
            <a:endParaRPr lang="zh-CN" altLang="en-US" sz="3000" b="1">
              <a:latin typeface="Times New Roman" panose="02020603050405020304" pitchFamily="18" charset="0"/>
              <a:ea typeface="仿宋_GB2312" pitchFamily="49" charset="-122"/>
            </a:endParaRPr>
          </a:p>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因此，对给定的</a:t>
            </a:r>
            <a:r>
              <a:rPr lang="en-US" altLang="zh-CN" sz="3000" b="1">
                <a:latin typeface="Times New Roman" panose="02020603050405020304" pitchFamily="18" charset="0"/>
                <a:ea typeface="仿宋_GB2312" pitchFamily="49" charset="-122"/>
              </a:rPr>
              <a:t>AOV</a:t>
            </a:r>
            <a:r>
              <a:rPr lang="zh-CN" altLang="en-US" sz="3000" b="1">
                <a:latin typeface="Times New Roman" panose="02020603050405020304" pitchFamily="18" charset="0"/>
                <a:ea typeface="仿宋_GB2312" pitchFamily="49" charset="-122"/>
              </a:rPr>
              <a:t>网络，必须先判断它是否存在有向环。</a:t>
            </a:r>
            <a:endParaRPr lang="en-US" altLang="zh-CN" sz="3000" b="1">
              <a:latin typeface="Times New Roman" panose="02020603050405020304" pitchFamily="18" charset="0"/>
              <a:ea typeface="仿宋_GB2312" pitchFamily="49" charset="-122"/>
            </a:endParaRPr>
          </a:p>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方法：进行</a:t>
            </a:r>
            <a:r>
              <a:rPr lang="zh-CN" altLang="en-US" sz="3000" b="1">
                <a:solidFill>
                  <a:srgbClr val="FF0000"/>
                </a:solidFill>
                <a:latin typeface="Times New Roman" panose="02020603050405020304" pitchFamily="18" charset="0"/>
                <a:ea typeface="仿宋_GB2312" pitchFamily="49" charset="-122"/>
              </a:rPr>
              <a:t>拓扑排序</a:t>
            </a:r>
            <a:r>
              <a:rPr lang="zh-CN" altLang="en-US" sz="3000" b="1">
                <a:latin typeface="Times New Roman" panose="02020603050405020304" pitchFamily="18" charset="0"/>
                <a:ea typeface="仿宋_GB2312" pitchFamily="49" charset="-122"/>
              </a:rPr>
              <a:t>：依次删除图中的入度为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的顶点及其弧。</a:t>
            </a:r>
            <a:endParaRPr lang="en-US" altLang="zh-CN" sz="3000" b="1">
              <a:latin typeface="Times New Roman" panose="02020603050405020304" pitchFamily="18" charset="0"/>
              <a:ea typeface="仿宋_GB2312" pitchFamily="49" charset="-122"/>
            </a:endParaRPr>
          </a:p>
          <a:p>
            <a:pPr marL="0" indent="800100" eaLnBrk="1" hangingPunct="1">
              <a:lnSpc>
                <a:spcPct val="110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若最后还有未删除的顶点则存在回路，否则无回路。</a:t>
            </a:r>
            <a:endParaRPr lang="zh-CN" altLang="en-US" sz="30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8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B234834-D85D-4FDC-91F0-3F6E8FA63253}"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8851" name="Text Box 2"/>
          <p:cNvSpPr txBox="1">
            <a:spLocks noChangeArrowheads="1"/>
          </p:cNvSpPr>
          <p:nvPr/>
        </p:nvSpPr>
        <p:spPr bwMode="auto">
          <a:xfrm>
            <a:off x="344488" y="127000"/>
            <a:ext cx="621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r>
              <a:rPr lang="zh-CN" altLang="en-US" sz="3200" b="1">
                <a:solidFill>
                  <a:schemeClr val="tx2"/>
                </a:solidFill>
              </a:rPr>
              <a:t>拓扑排序的方法</a:t>
            </a:r>
            <a:endParaRPr lang="zh-CN" altLang="en-US" sz="3200" b="1">
              <a:solidFill>
                <a:schemeClr val="tx2"/>
              </a:solidFill>
            </a:endParaRPr>
          </a:p>
        </p:txBody>
      </p:sp>
      <p:sp>
        <p:nvSpPr>
          <p:cNvPr id="104452" name="Oval 3"/>
          <p:cNvSpPr>
            <a:spLocks noChangeArrowheads="1"/>
          </p:cNvSpPr>
          <p:nvPr/>
        </p:nvSpPr>
        <p:spPr bwMode="auto">
          <a:xfrm>
            <a:off x="879475" y="1255713"/>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1</a:t>
            </a:r>
            <a:endParaRPr lang="en-US" altLang="zh-CN" sz="2000">
              <a:ea typeface="楷体_GB2312" pitchFamily="49" charset="-122"/>
            </a:endParaRPr>
          </a:p>
        </p:txBody>
      </p:sp>
      <p:sp>
        <p:nvSpPr>
          <p:cNvPr id="104453" name="Oval 4"/>
          <p:cNvSpPr>
            <a:spLocks noChangeArrowheads="1"/>
          </p:cNvSpPr>
          <p:nvPr/>
        </p:nvSpPr>
        <p:spPr bwMode="auto">
          <a:xfrm>
            <a:off x="2057400" y="1295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2</a:t>
            </a:r>
            <a:endParaRPr lang="en-US" altLang="zh-CN" sz="2000">
              <a:ea typeface="楷体_GB2312" pitchFamily="49" charset="-122"/>
            </a:endParaRPr>
          </a:p>
        </p:txBody>
      </p:sp>
      <p:sp>
        <p:nvSpPr>
          <p:cNvPr id="104454" name="Oval 5"/>
          <p:cNvSpPr>
            <a:spLocks noChangeArrowheads="1"/>
          </p:cNvSpPr>
          <p:nvPr/>
        </p:nvSpPr>
        <p:spPr bwMode="auto">
          <a:xfrm>
            <a:off x="2057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3</a:t>
            </a:r>
            <a:endParaRPr lang="en-US" altLang="zh-CN" sz="2000">
              <a:ea typeface="楷体_GB2312" pitchFamily="49" charset="-122"/>
            </a:endParaRPr>
          </a:p>
        </p:txBody>
      </p:sp>
      <p:sp>
        <p:nvSpPr>
          <p:cNvPr id="104455" name="Oval 6"/>
          <p:cNvSpPr>
            <a:spLocks noChangeArrowheads="1"/>
          </p:cNvSpPr>
          <p:nvPr/>
        </p:nvSpPr>
        <p:spPr bwMode="auto">
          <a:xfrm>
            <a:off x="914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4</a:t>
            </a:r>
            <a:endParaRPr lang="en-US" altLang="zh-CN" sz="2000">
              <a:ea typeface="楷体_GB2312" pitchFamily="49" charset="-122"/>
            </a:endParaRPr>
          </a:p>
        </p:txBody>
      </p:sp>
      <p:sp>
        <p:nvSpPr>
          <p:cNvPr id="104456" name="Oval 7"/>
          <p:cNvSpPr>
            <a:spLocks noChangeArrowheads="1"/>
          </p:cNvSpPr>
          <p:nvPr/>
        </p:nvSpPr>
        <p:spPr bwMode="auto">
          <a:xfrm>
            <a:off x="2057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5</a:t>
            </a:r>
            <a:endParaRPr lang="en-US" altLang="zh-CN" sz="2000">
              <a:ea typeface="楷体_GB2312" pitchFamily="49" charset="-122"/>
            </a:endParaRPr>
          </a:p>
        </p:txBody>
      </p:sp>
      <p:sp>
        <p:nvSpPr>
          <p:cNvPr id="104457" name="Oval 8"/>
          <p:cNvSpPr>
            <a:spLocks noChangeArrowheads="1"/>
          </p:cNvSpPr>
          <p:nvPr/>
        </p:nvSpPr>
        <p:spPr bwMode="auto">
          <a:xfrm>
            <a:off x="914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6</a:t>
            </a:r>
            <a:endParaRPr lang="en-US" altLang="zh-CN" sz="2000">
              <a:ea typeface="楷体_GB2312" pitchFamily="49" charset="-122"/>
            </a:endParaRPr>
          </a:p>
        </p:txBody>
      </p:sp>
      <p:sp>
        <p:nvSpPr>
          <p:cNvPr id="104458" name="Line 9"/>
          <p:cNvSpPr>
            <a:spLocks noChangeShapeType="1"/>
          </p:cNvSpPr>
          <p:nvPr/>
        </p:nvSpPr>
        <p:spPr bwMode="auto">
          <a:xfrm>
            <a:off x="1295400" y="15240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59" name="Line 10"/>
          <p:cNvSpPr>
            <a:spLocks noChangeShapeType="1"/>
          </p:cNvSpPr>
          <p:nvPr/>
        </p:nvSpPr>
        <p:spPr bwMode="auto">
          <a:xfrm flipV="1">
            <a:off x="2209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0" name="Line 11"/>
          <p:cNvSpPr>
            <a:spLocks noChangeShapeType="1"/>
          </p:cNvSpPr>
          <p:nvPr/>
        </p:nvSpPr>
        <p:spPr bwMode="auto">
          <a:xfrm>
            <a:off x="1219200" y="1752600"/>
            <a:ext cx="838200" cy="914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1" name="Line 12"/>
          <p:cNvSpPr>
            <a:spLocks noChangeShapeType="1"/>
          </p:cNvSpPr>
          <p:nvPr/>
        </p:nvSpPr>
        <p:spPr bwMode="auto">
          <a:xfrm>
            <a:off x="1066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2" name="Line 13"/>
          <p:cNvSpPr>
            <a:spLocks noChangeShapeType="1"/>
          </p:cNvSpPr>
          <p:nvPr/>
        </p:nvSpPr>
        <p:spPr bwMode="auto">
          <a:xfrm>
            <a:off x="1219200" y="2895600"/>
            <a:ext cx="838200" cy="6858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3" name="Line 14"/>
          <p:cNvSpPr>
            <a:spLocks noChangeShapeType="1"/>
          </p:cNvSpPr>
          <p:nvPr/>
        </p:nvSpPr>
        <p:spPr bwMode="auto">
          <a:xfrm flipV="1">
            <a:off x="1066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4" name="Line 15"/>
          <p:cNvSpPr>
            <a:spLocks noChangeShapeType="1"/>
          </p:cNvSpPr>
          <p:nvPr/>
        </p:nvSpPr>
        <p:spPr bwMode="auto">
          <a:xfrm flipH="1">
            <a:off x="2209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5" name="Line 16"/>
          <p:cNvSpPr>
            <a:spLocks noChangeShapeType="1"/>
          </p:cNvSpPr>
          <p:nvPr/>
        </p:nvSpPr>
        <p:spPr bwMode="auto">
          <a:xfrm>
            <a:off x="1295400" y="38862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6" name="Text Box 17"/>
          <p:cNvSpPr txBox="1">
            <a:spLocks noChangeArrowheads="1"/>
          </p:cNvSpPr>
          <p:nvPr/>
        </p:nvSpPr>
        <p:spPr bwMode="auto">
          <a:xfrm>
            <a:off x="8239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67" name="Text Box 18"/>
          <p:cNvSpPr txBox="1">
            <a:spLocks noChangeArrowheads="1"/>
          </p:cNvSpPr>
          <p:nvPr/>
        </p:nvSpPr>
        <p:spPr bwMode="auto">
          <a:xfrm>
            <a:off x="2133600" y="83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8" name="Text Box 19"/>
          <p:cNvSpPr txBox="1">
            <a:spLocks noChangeArrowheads="1"/>
          </p:cNvSpPr>
          <p:nvPr/>
        </p:nvSpPr>
        <p:spPr bwMode="auto">
          <a:xfrm>
            <a:off x="6096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9" name="Text Box 20"/>
          <p:cNvSpPr txBox="1">
            <a:spLocks noChangeArrowheads="1"/>
          </p:cNvSpPr>
          <p:nvPr/>
        </p:nvSpPr>
        <p:spPr bwMode="auto">
          <a:xfrm>
            <a:off x="24384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70" name="Text Box 21"/>
          <p:cNvSpPr txBox="1">
            <a:spLocks noChangeArrowheads="1"/>
          </p:cNvSpPr>
          <p:nvPr/>
        </p:nvSpPr>
        <p:spPr bwMode="auto">
          <a:xfrm>
            <a:off x="914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71" name="Text Box 22"/>
          <p:cNvSpPr txBox="1">
            <a:spLocks noChangeArrowheads="1"/>
          </p:cNvSpPr>
          <p:nvPr/>
        </p:nvSpPr>
        <p:spPr bwMode="auto">
          <a:xfrm>
            <a:off x="2057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3</a:t>
            </a:r>
            <a:endParaRPr lang="en-US" altLang="zh-CN" sz="2000">
              <a:ea typeface="楷体_GB2312" pitchFamily="49" charset="-122"/>
            </a:endParaRPr>
          </a:p>
        </p:txBody>
      </p:sp>
      <p:sp>
        <p:nvSpPr>
          <p:cNvPr id="104472" name="Text Box 23"/>
          <p:cNvSpPr txBox="1">
            <a:spLocks noChangeArrowheads="1"/>
          </p:cNvSpPr>
          <p:nvPr/>
        </p:nvSpPr>
        <p:spPr bwMode="auto">
          <a:xfrm>
            <a:off x="32004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104473" name="Text Box 24"/>
          <p:cNvSpPr txBox="1">
            <a:spLocks noChangeArrowheads="1"/>
          </p:cNvSpPr>
          <p:nvPr/>
        </p:nvSpPr>
        <p:spPr bwMode="auto">
          <a:xfrm>
            <a:off x="2957513" y="782638"/>
            <a:ext cx="17287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b="1">
                <a:solidFill>
                  <a:srgbClr val="333300"/>
                </a:solidFill>
              </a:rPr>
              <a:t>拓扑序列：</a:t>
            </a:r>
            <a:endParaRPr lang="zh-CN" altLang="en-US" sz="2000" b="1">
              <a:solidFill>
                <a:srgbClr val="333300"/>
              </a:solidFill>
              <a:ea typeface="楷体_GB2312" pitchFamily="49" charset="-122"/>
            </a:endParaRPr>
          </a:p>
        </p:txBody>
      </p:sp>
      <p:sp>
        <p:nvSpPr>
          <p:cNvPr id="104474" name="Text Box 25"/>
          <p:cNvSpPr txBox="1">
            <a:spLocks noChangeArrowheads="1"/>
          </p:cNvSpPr>
          <p:nvPr/>
        </p:nvSpPr>
        <p:spPr bwMode="auto">
          <a:xfrm>
            <a:off x="3733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104475" name="Text Box 26"/>
          <p:cNvSpPr txBox="1">
            <a:spLocks noChangeArrowheads="1"/>
          </p:cNvSpPr>
          <p:nvPr/>
        </p:nvSpPr>
        <p:spPr bwMode="auto">
          <a:xfrm>
            <a:off x="42672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104476" name="Text Box 27"/>
          <p:cNvSpPr txBox="1">
            <a:spLocks noChangeArrowheads="1"/>
          </p:cNvSpPr>
          <p:nvPr/>
        </p:nvSpPr>
        <p:spPr bwMode="auto">
          <a:xfrm>
            <a:off x="48006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104477" name="Text Box 28"/>
          <p:cNvSpPr txBox="1">
            <a:spLocks noChangeArrowheads="1"/>
          </p:cNvSpPr>
          <p:nvPr/>
        </p:nvSpPr>
        <p:spPr bwMode="auto">
          <a:xfrm>
            <a:off x="5257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p:txBody>
      </p:sp>
      <p:sp>
        <p:nvSpPr>
          <p:cNvPr id="104478" name="Text Box 29"/>
          <p:cNvSpPr txBox="1">
            <a:spLocks noChangeArrowheads="1"/>
          </p:cNvSpPr>
          <p:nvPr/>
        </p:nvSpPr>
        <p:spPr bwMode="auto">
          <a:xfrm>
            <a:off x="5776913" y="14890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104482" name="Rectangle 33"/>
          <p:cNvSpPr>
            <a:spLocks noChangeArrowheads="1"/>
          </p:cNvSpPr>
          <p:nvPr/>
        </p:nvSpPr>
        <p:spPr bwMode="auto">
          <a:xfrm>
            <a:off x="838200" y="12192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3" name="Line 34"/>
          <p:cNvSpPr>
            <a:spLocks noChangeShapeType="1"/>
          </p:cNvSpPr>
          <p:nvPr/>
        </p:nvSpPr>
        <p:spPr bwMode="auto">
          <a:xfrm>
            <a:off x="1219200" y="1524000"/>
            <a:ext cx="8382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4" name="Rectangle 35"/>
          <p:cNvSpPr>
            <a:spLocks noChangeArrowheads="1"/>
          </p:cNvSpPr>
          <p:nvPr/>
        </p:nvSpPr>
        <p:spPr bwMode="auto">
          <a:xfrm>
            <a:off x="22098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5" name="Text Box 36"/>
          <p:cNvSpPr txBox="1">
            <a:spLocks noChangeArrowheads="1"/>
          </p:cNvSpPr>
          <p:nvPr/>
        </p:nvSpPr>
        <p:spPr bwMode="auto">
          <a:xfrm>
            <a:off x="24241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86" name="Line 37"/>
          <p:cNvSpPr>
            <a:spLocks noChangeShapeType="1"/>
          </p:cNvSpPr>
          <p:nvPr/>
        </p:nvSpPr>
        <p:spPr bwMode="auto">
          <a:xfrm>
            <a:off x="1219200" y="1752600"/>
            <a:ext cx="838200" cy="9144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7" name="Rectangle 38"/>
          <p:cNvSpPr>
            <a:spLocks noChangeArrowheads="1"/>
          </p:cNvSpPr>
          <p:nvPr/>
        </p:nvSpPr>
        <p:spPr bwMode="auto">
          <a:xfrm>
            <a:off x="2514600" y="2590800"/>
            <a:ext cx="228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8" name="Line 39"/>
          <p:cNvSpPr>
            <a:spLocks noChangeShapeType="1"/>
          </p:cNvSpPr>
          <p:nvPr/>
        </p:nvSpPr>
        <p:spPr bwMode="auto">
          <a:xfrm>
            <a:off x="1066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9" name="Rectangle 40"/>
          <p:cNvSpPr>
            <a:spLocks noChangeArrowheads="1"/>
          </p:cNvSpPr>
          <p:nvPr/>
        </p:nvSpPr>
        <p:spPr bwMode="auto">
          <a:xfrm>
            <a:off x="685800" y="2590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0" name="Text Box 41"/>
          <p:cNvSpPr txBox="1">
            <a:spLocks noChangeArrowheads="1"/>
          </p:cNvSpPr>
          <p:nvPr/>
        </p:nvSpPr>
        <p:spPr bwMode="auto">
          <a:xfrm>
            <a:off x="24241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1" name="Text Box 42"/>
          <p:cNvSpPr txBox="1">
            <a:spLocks noChangeArrowheads="1"/>
          </p:cNvSpPr>
          <p:nvPr/>
        </p:nvSpPr>
        <p:spPr bwMode="auto">
          <a:xfrm>
            <a:off x="6715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78889" name="Rectangle 43"/>
          <p:cNvSpPr>
            <a:spLocks noChangeArrowheads="1"/>
          </p:cNvSpPr>
          <p:nvPr/>
        </p:nvSpPr>
        <p:spPr bwMode="auto">
          <a:xfrm>
            <a:off x="1878013" y="1951038"/>
            <a:ext cx="18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3" name="Rectangle 44"/>
          <p:cNvSpPr>
            <a:spLocks noChangeArrowheads="1"/>
          </p:cNvSpPr>
          <p:nvPr/>
        </p:nvSpPr>
        <p:spPr bwMode="auto">
          <a:xfrm>
            <a:off x="838200" y="762000"/>
            <a:ext cx="304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4" name="Rectangle 45"/>
          <p:cNvSpPr>
            <a:spLocks noChangeArrowheads="1"/>
          </p:cNvSpPr>
          <p:nvPr/>
        </p:nvSpPr>
        <p:spPr bwMode="auto">
          <a:xfrm>
            <a:off x="2057400" y="24384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495" name="Rectangle 46"/>
          <p:cNvSpPr>
            <a:spLocks noChangeArrowheads="1"/>
          </p:cNvSpPr>
          <p:nvPr/>
        </p:nvSpPr>
        <p:spPr bwMode="auto">
          <a:xfrm>
            <a:off x="2514600" y="2286000"/>
            <a:ext cx="228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6" name="Line 47"/>
          <p:cNvSpPr>
            <a:spLocks noChangeShapeType="1"/>
          </p:cNvSpPr>
          <p:nvPr/>
        </p:nvSpPr>
        <p:spPr bwMode="auto">
          <a:xfrm flipV="1">
            <a:off x="2209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97" name="Rectangle 48"/>
          <p:cNvSpPr>
            <a:spLocks noChangeArrowheads="1"/>
          </p:cNvSpPr>
          <p:nvPr/>
        </p:nvSpPr>
        <p:spPr bwMode="auto">
          <a:xfrm>
            <a:off x="25146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8" name="Text Box 49"/>
          <p:cNvSpPr txBox="1">
            <a:spLocks noChangeArrowheads="1"/>
          </p:cNvSpPr>
          <p:nvPr/>
        </p:nvSpPr>
        <p:spPr bwMode="auto">
          <a:xfrm>
            <a:off x="2500313" y="1336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9" name="Line 50"/>
          <p:cNvSpPr>
            <a:spLocks noChangeShapeType="1"/>
          </p:cNvSpPr>
          <p:nvPr/>
        </p:nvSpPr>
        <p:spPr bwMode="auto">
          <a:xfrm>
            <a:off x="2209800" y="3048000"/>
            <a:ext cx="0" cy="4572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00" name="Rectangle 51"/>
          <p:cNvSpPr>
            <a:spLocks noChangeArrowheads="1"/>
          </p:cNvSpPr>
          <p:nvPr/>
        </p:nvSpPr>
        <p:spPr bwMode="auto">
          <a:xfrm>
            <a:off x="2133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1" name="Text Box 52"/>
          <p:cNvSpPr txBox="1">
            <a:spLocks noChangeArrowheads="1"/>
          </p:cNvSpPr>
          <p:nvPr/>
        </p:nvSpPr>
        <p:spPr bwMode="auto">
          <a:xfrm>
            <a:off x="2500313" y="3622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502" name="Rectangle 53"/>
          <p:cNvSpPr>
            <a:spLocks noChangeArrowheads="1"/>
          </p:cNvSpPr>
          <p:nvPr/>
        </p:nvSpPr>
        <p:spPr bwMode="auto">
          <a:xfrm>
            <a:off x="2057400" y="1219200"/>
            <a:ext cx="381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3" name="Rectangle 54"/>
          <p:cNvSpPr>
            <a:spLocks noChangeArrowheads="1"/>
          </p:cNvSpPr>
          <p:nvPr/>
        </p:nvSpPr>
        <p:spPr bwMode="auto">
          <a:xfrm>
            <a:off x="2438400" y="1447800"/>
            <a:ext cx="304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4" name="Rectangle 55"/>
          <p:cNvSpPr>
            <a:spLocks noChangeArrowheads="1"/>
          </p:cNvSpPr>
          <p:nvPr/>
        </p:nvSpPr>
        <p:spPr bwMode="auto">
          <a:xfrm>
            <a:off x="838200" y="3505200"/>
            <a:ext cx="5334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5" name="Rectangle 56"/>
          <p:cNvSpPr>
            <a:spLocks noChangeArrowheads="1"/>
          </p:cNvSpPr>
          <p:nvPr/>
        </p:nvSpPr>
        <p:spPr bwMode="auto">
          <a:xfrm>
            <a:off x="990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6" name="Line 57"/>
          <p:cNvSpPr>
            <a:spLocks noChangeShapeType="1"/>
          </p:cNvSpPr>
          <p:nvPr/>
        </p:nvSpPr>
        <p:spPr bwMode="auto">
          <a:xfrm>
            <a:off x="1371600" y="3886200"/>
            <a:ext cx="6858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904" name="Rectangle 58"/>
          <p:cNvSpPr>
            <a:spLocks noChangeArrowheads="1"/>
          </p:cNvSpPr>
          <p:nvPr/>
        </p:nvSpPr>
        <p:spPr bwMode="auto">
          <a:xfrm>
            <a:off x="2514600" y="3733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78905" name="Rectangle 59"/>
          <p:cNvSpPr>
            <a:spLocks noChangeArrowheads="1"/>
          </p:cNvSpPr>
          <p:nvPr/>
        </p:nvSpPr>
        <p:spPr bwMode="auto">
          <a:xfrm>
            <a:off x="5029200" y="3810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9" name="Rectangle 60"/>
          <p:cNvSpPr>
            <a:spLocks noChangeArrowheads="1"/>
          </p:cNvSpPr>
          <p:nvPr/>
        </p:nvSpPr>
        <p:spPr bwMode="auto">
          <a:xfrm>
            <a:off x="2590800" y="3733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0" name="Text Box 61"/>
          <p:cNvSpPr txBox="1">
            <a:spLocks noChangeArrowheads="1"/>
          </p:cNvSpPr>
          <p:nvPr/>
        </p:nvSpPr>
        <p:spPr bwMode="auto">
          <a:xfrm>
            <a:off x="2424113" y="3089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511" name="Line 62"/>
          <p:cNvSpPr>
            <a:spLocks noChangeShapeType="1"/>
          </p:cNvSpPr>
          <p:nvPr/>
        </p:nvSpPr>
        <p:spPr bwMode="auto">
          <a:xfrm flipV="1">
            <a:off x="1066800" y="2971800"/>
            <a:ext cx="0" cy="5334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12" name="Rectangle 63"/>
          <p:cNvSpPr>
            <a:spLocks noChangeArrowheads="1"/>
          </p:cNvSpPr>
          <p:nvPr/>
        </p:nvSpPr>
        <p:spPr bwMode="auto">
          <a:xfrm>
            <a:off x="685800" y="2286000"/>
            <a:ext cx="228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3" name="Text Box 64"/>
          <p:cNvSpPr txBox="1">
            <a:spLocks noChangeArrowheads="1"/>
          </p:cNvSpPr>
          <p:nvPr/>
        </p:nvSpPr>
        <p:spPr bwMode="auto">
          <a:xfrm>
            <a:off x="747713" y="2936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4" name="Rectangle 65"/>
          <p:cNvSpPr>
            <a:spLocks noChangeArrowheads="1"/>
          </p:cNvSpPr>
          <p:nvPr/>
        </p:nvSpPr>
        <p:spPr bwMode="auto">
          <a:xfrm>
            <a:off x="914400" y="2362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15" name="Rectangle 66"/>
          <p:cNvSpPr>
            <a:spLocks noChangeArrowheads="1"/>
          </p:cNvSpPr>
          <p:nvPr/>
        </p:nvSpPr>
        <p:spPr bwMode="auto">
          <a:xfrm>
            <a:off x="838200" y="3048000"/>
            <a:ext cx="15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6" name="Line 67"/>
          <p:cNvSpPr>
            <a:spLocks noChangeShapeType="1"/>
          </p:cNvSpPr>
          <p:nvPr/>
        </p:nvSpPr>
        <p:spPr bwMode="auto">
          <a:xfrm>
            <a:off x="1295400" y="2971800"/>
            <a:ext cx="762000" cy="6096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517" name="Rectangle 68"/>
          <p:cNvSpPr>
            <a:spLocks noChangeArrowheads="1"/>
          </p:cNvSpPr>
          <p:nvPr/>
        </p:nvSpPr>
        <p:spPr bwMode="auto">
          <a:xfrm>
            <a:off x="2438400" y="3124200"/>
            <a:ext cx="304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8" name="Text Box 69"/>
          <p:cNvSpPr txBox="1">
            <a:spLocks noChangeArrowheads="1"/>
          </p:cNvSpPr>
          <p:nvPr/>
        </p:nvSpPr>
        <p:spPr bwMode="auto">
          <a:xfrm>
            <a:off x="2652713" y="3546475"/>
            <a:ext cx="333375" cy="457200"/>
          </a:xfrm>
          <a:prstGeom prst="rect">
            <a:avLst/>
          </a:prstGeom>
          <a:solidFill>
            <a:srgbClr val="99CCFF"/>
          </a:solidFill>
          <a:ln w="12700" cap="sq">
            <a:solidFill>
              <a:srgbClr val="FFFFFF"/>
            </a:solidFill>
            <a:miter lim="800000"/>
          </a:ln>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9" name="Rectangle 70"/>
          <p:cNvSpPr>
            <a:spLocks noChangeArrowheads="1"/>
          </p:cNvSpPr>
          <p:nvPr/>
        </p:nvSpPr>
        <p:spPr bwMode="auto">
          <a:xfrm>
            <a:off x="1905000" y="3429000"/>
            <a:ext cx="609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20" name="Rectangle 71"/>
          <p:cNvSpPr>
            <a:spLocks noChangeArrowheads="1"/>
          </p:cNvSpPr>
          <p:nvPr/>
        </p:nvSpPr>
        <p:spPr bwMode="auto">
          <a:xfrm>
            <a:off x="2643188" y="3500438"/>
            <a:ext cx="642937"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checkerboard(across)">
                                      <p:cBhvr>
                                        <p:cTn id="10" dur="500"/>
                                        <p:tgtEl>
                                          <p:spTgt spid="1044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checkerboard(across)">
                                      <p:cBhvr>
                                        <p:cTn id="13" dur="500"/>
                                        <p:tgtEl>
                                          <p:spTgt spid="1044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checkerboard(across)">
                                      <p:cBhvr>
                                        <p:cTn id="16" dur="500"/>
                                        <p:tgtEl>
                                          <p:spTgt spid="10445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checkerboard(across)">
                                      <p:cBhvr>
                                        <p:cTn id="22" dur="500"/>
                                        <p:tgtEl>
                                          <p:spTgt spid="1044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checkerboard(across)">
                                      <p:cBhvr>
                                        <p:cTn id="25" dur="500"/>
                                        <p:tgtEl>
                                          <p:spTgt spid="1044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checkerboard(across)">
                                      <p:cBhvr>
                                        <p:cTn id="28" dur="500"/>
                                        <p:tgtEl>
                                          <p:spTgt spid="1044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checkerboard(across)">
                                      <p:cBhvr>
                                        <p:cTn id="31" dur="500"/>
                                        <p:tgtEl>
                                          <p:spTgt spid="1044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checkerboard(across)">
                                      <p:cBhvr>
                                        <p:cTn id="34" dur="500"/>
                                        <p:tgtEl>
                                          <p:spTgt spid="1044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checkerboard(across)">
                                      <p:cBhvr>
                                        <p:cTn id="37" dur="500"/>
                                        <p:tgtEl>
                                          <p:spTgt spid="1044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4463"/>
                                        </p:tgtEl>
                                        <p:attrNameLst>
                                          <p:attrName>style.visibility</p:attrName>
                                        </p:attrNameLst>
                                      </p:cBhvr>
                                      <p:to>
                                        <p:strVal val="visible"/>
                                      </p:to>
                                    </p:set>
                                    <p:animEffect transition="in" filter="checkerboard(across)">
                                      <p:cBhvr>
                                        <p:cTn id="40" dur="500"/>
                                        <p:tgtEl>
                                          <p:spTgt spid="1044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04464"/>
                                        </p:tgtEl>
                                        <p:attrNameLst>
                                          <p:attrName>style.visibility</p:attrName>
                                        </p:attrNameLst>
                                      </p:cBhvr>
                                      <p:to>
                                        <p:strVal val="visible"/>
                                      </p:to>
                                    </p:set>
                                    <p:animEffect transition="in" filter="checkerboard(across)">
                                      <p:cBhvr>
                                        <p:cTn id="43" dur="500"/>
                                        <p:tgtEl>
                                          <p:spTgt spid="1044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04465"/>
                                        </p:tgtEl>
                                        <p:attrNameLst>
                                          <p:attrName>style.visibility</p:attrName>
                                        </p:attrNameLst>
                                      </p:cBhvr>
                                      <p:to>
                                        <p:strVal val="visible"/>
                                      </p:to>
                                    </p:set>
                                    <p:animEffect transition="in" filter="checkerboard(across)">
                                      <p:cBhvr>
                                        <p:cTn id="46" dur="500"/>
                                        <p:tgtEl>
                                          <p:spTgt spid="10446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04473"/>
                                        </p:tgtEl>
                                        <p:attrNameLst>
                                          <p:attrName>style.visibility</p:attrName>
                                        </p:attrNameLst>
                                      </p:cBhvr>
                                      <p:to>
                                        <p:strVal val="visible"/>
                                      </p:to>
                                    </p:set>
                                    <p:animEffect transition="in" filter="checkerboard(across)">
                                      <p:cBhvr>
                                        <p:cTn id="51" dur="500"/>
                                        <p:tgtEl>
                                          <p:spTgt spid="1044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04466"/>
                                        </p:tgtEl>
                                        <p:attrNameLst>
                                          <p:attrName>style.visibility</p:attrName>
                                        </p:attrNameLst>
                                      </p:cBhvr>
                                      <p:to>
                                        <p:strVal val="visible"/>
                                      </p:to>
                                    </p:set>
                                    <p:animEffect transition="in" filter="dissolve">
                                      <p:cBhvr>
                                        <p:cTn id="56" dur="500"/>
                                        <p:tgtEl>
                                          <p:spTgt spid="10446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04467"/>
                                        </p:tgtEl>
                                        <p:attrNameLst>
                                          <p:attrName>style.visibility</p:attrName>
                                        </p:attrNameLst>
                                      </p:cBhvr>
                                      <p:to>
                                        <p:strVal val="visible"/>
                                      </p:to>
                                    </p:set>
                                    <p:animEffect transition="in" filter="dissolve">
                                      <p:cBhvr>
                                        <p:cTn id="60" dur="500"/>
                                        <p:tgtEl>
                                          <p:spTgt spid="10446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04468"/>
                                        </p:tgtEl>
                                        <p:attrNameLst>
                                          <p:attrName>style.visibility</p:attrName>
                                        </p:attrNameLst>
                                      </p:cBhvr>
                                      <p:to>
                                        <p:strVal val="visible"/>
                                      </p:to>
                                    </p:set>
                                    <p:animEffect transition="in" filter="dissolve">
                                      <p:cBhvr>
                                        <p:cTn id="64" dur="500"/>
                                        <p:tgtEl>
                                          <p:spTgt spid="104468"/>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04469"/>
                                        </p:tgtEl>
                                        <p:attrNameLst>
                                          <p:attrName>style.visibility</p:attrName>
                                        </p:attrNameLst>
                                      </p:cBhvr>
                                      <p:to>
                                        <p:strVal val="visible"/>
                                      </p:to>
                                    </p:set>
                                    <p:animEffect transition="in" filter="dissolve">
                                      <p:cBhvr>
                                        <p:cTn id="68" dur="500"/>
                                        <p:tgtEl>
                                          <p:spTgt spid="10446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104470"/>
                                        </p:tgtEl>
                                        <p:attrNameLst>
                                          <p:attrName>style.visibility</p:attrName>
                                        </p:attrNameLst>
                                      </p:cBhvr>
                                      <p:to>
                                        <p:strVal val="visible"/>
                                      </p:to>
                                    </p:set>
                                    <p:animEffect transition="in" filter="dissolve">
                                      <p:cBhvr>
                                        <p:cTn id="72" dur="500"/>
                                        <p:tgtEl>
                                          <p:spTgt spid="104470"/>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04471"/>
                                        </p:tgtEl>
                                        <p:attrNameLst>
                                          <p:attrName>style.visibility</p:attrName>
                                        </p:attrNameLst>
                                      </p:cBhvr>
                                      <p:to>
                                        <p:strVal val="visible"/>
                                      </p:to>
                                    </p:set>
                                    <p:animEffect transition="in" filter="dissolve">
                                      <p:cBhvr>
                                        <p:cTn id="76" dur="500"/>
                                        <p:tgtEl>
                                          <p:spTgt spid="10447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72"/>
                                        </p:tgtEl>
                                        <p:attrNameLst>
                                          <p:attrName>style.visibility</p:attrName>
                                        </p:attrNameLst>
                                      </p:cBhvr>
                                      <p:to>
                                        <p:strVal val="visible"/>
                                      </p:to>
                                    </p:set>
                                    <p:anim calcmode="lin" valueType="num">
                                      <p:cBhvr additive="base">
                                        <p:cTn id="81" dur="500" fill="hold"/>
                                        <p:tgtEl>
                                          <p:spTgt spid="104472"/>
                                        </p:tgtEl>
                                        <p:attrNameLst>
                                          <p:attrName>ppt_x</p:attrName>
                                        </p:attrNameLst>
                                      </p:cBhvr>
                                      <p:tavLst>
                                        <p:tav tm="0">
                                          <p:val>
                                            <p:strVal val="1+#ppt_w/2"/>
                                          </p:val>
                                        </p:tav>
                                        <p:tav tm="100000">
                                          <p:val>
                                            <p:strVal val="#ppt_x"/>
                                          </p:val>
                                        </p:tav>
                                      </p:tavLst>
                                    </p:anim>
                                    <p:anim calcmode="lin" valueType="num">
                                      <p:cBhvr additive="base">
                                        <p:cTn id="8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4482"/>
                                        </p:tgtEl>
                                        <p:attrNameLst>
                                          <p:attrName>style.visibility</p:attrName>
                                        </p:attrNameLst>
                                      </p:cBhvr>
                                      <p:to>
                                        <p:strVal val="visible"/>
                                      </p:to>
                                    </p:set>
                                    <p:animEffect transition="in" filter="dissolve">
                                      <p:cBhvr>
                                        <p:cTn id="87" dur="500"/>
                                        <p:tgtEl>
                                          <p:spTgt spid="10448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04493"/>
                                        </p:tgtEl>
                                        <p:attrNameLst>
                                          <p:attrName>style.visibility</p:attrName>
                                        </p:attrNameLst>
                                      </p:cBhvr>
                                      <p:to>
                                        <p:strVal val="visible"/>
                                      </p:to>
                                    </p:set>
                                    <p:animEffect transition="in" filter="dissolve">
                                      <p:cBhvr>
                                        <p:cTn id="91" dur="500"/>
                                        <p:tgtEl>
                                          <p:spTgt spid="10449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04483"/>
                                        </p:tgtEl>
                                        <p:attrNameLst>
                                          <p:attrName>style.visibility</p:attrName>
                                        </p:attrNameLst>
                                      </p:cBhvr>
                                      <p:to>
                                        <p:strVal val="visible"/>
                                      </p:to>
                                    </p:set>
                                    <p:animEffect transition="in" filter="slide(fromLeft)">
                                      <p:cBhvr>
                                        <p:cTn id="96" dur="500"/>
                                        <p:tgtEl>
                                          <p:spTgt spid="104483"/>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104484"/>
                                        </p:tgtEl>
                                        <p:attrNameLst>
                                          <p:attrName>style.visibility</p:attrName>
                                        </p:attrNameLst>
                                      </p:cBhvr>
                                      <p:to>
                                        <p:strVal val="visible"/>
                                      </p:to>
                                    </p:set>
                                    <p:animEffect transition="in" filter="dissolve">
                                      <p:cBhvr>
                                        <p:cTn id="100" dur="500"/>
                                        <p:tgtEl>
                                          <p:spTgt spid="104484"/>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4485"/>
                                        </p:tgtEl>
                                        <p:attrNameLst>
                                          <p:attrName>style.visibility</p:attrName>
                                        </p:attrNameLst>
                                      </p:cBhvr>
                                      <p:to>
                                        <p:strVal val="visible"/>
                                      </p:to>
                                    </p:set>
                                    <p:animEffect transition="in" filter="dissolve">
                                      <p:cBhvr>
                                        <p:cTn id="104" dur="500"/>
                                        <p:tgtEl>
                                          <p:spTgt spid="10448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grpId="0" nodeType="clickEffect">
                                  <p:stCondLst>
                                    <p:cond delay="0"/>
                                  </p:stCondLst>
                                  <p:childTnLst>
                                    <p:set>
                                      <p:cBhvr>
                                        <p:cTn id="108" dur="1" fill="hold">
                                          <p:stCondLst>
                                            <p:cond delay="0"/>
                                          </p:stCondLst>
                                        </p:cTn>
                                        <p:tgtEl>
                                          <p:spTgt spid="104486"/>
                                        </p:tgtEl>
                                        <p:attrNameLst>
                                          <p:attrName>style.visibility</p:attrName>
                                        </p:attrNameLst>
                                      </p:cBhvr>
                                      <p:to>
                                        <p:strVal val="visible"/>
                                      </p:to>
                                    </p:set>
                                    <p:animEffect transition="in" filter="slide(fromTop)">
                                      <p:cBhvr>
                                        <p:cTn id="109" dur="500"/>
                                        <p:tgtEl>
                                          <p:spTgt spid="10448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04487"/>
                                        </p:tgtEl>
                                        <p:attrNameLst>
                                          <p:attrName>style.visibility</p:attrName>
                                        </p:attrNameLst>
                                      </p:cBhvr>
                                      <p:to>
                                        <p:strVal val="visible"/>
                                      </p:to>
                                    </p:set>
                                    <p:animEffect transition="in" filter="dissolve">
                                      <p:cBhvr>
                                        <p:cTn id="113" dur="500"/>
                                        <p:tgtEl>
                                          <p:spTgt spid="104487"/>
                                        </p:tgtEl>
                                      </p:cBhvr>
                                    </p:animEffect>
                                  </p:childTnLst>
                                </p:cTn>
                              </p:par>
                            </p:childTnLst>
                          </p:cTn>
                        </p:par>
                        <p:par>
                          <p:cTn id="114" fill="hold">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104490"/>
                                        </p:tgtEl>
                                        <p:attrNameLst>
                                          <p:attrName>style.visibility</p:attrName>
                                        </p:attrNameLst>
                                      </p:cBhvr>
                                      <p:to>
                                        <p:strVal val="visible"/>
                                      </p:to>
                                    </p:set>
                                    <p:animEffect transition="in" filter="dissolve">
                                      <p:cBhvr>
                                        <p:cTn id="117" dur="500"/>
                                        <p:tgtEl>
                                          <p:spTgt spid="104490"/>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04488"/>
                                        </p:tgtEl>
                                        <p:attrNameLst>
                                          <p:attrName>style.visibility</p:attrName>
                                        </p:attrNameLst>
                                      </p:cBhvr>
                                      <p:to>
                                        <p:strVal val="visible"/>
                                      </p:to>
                                    </p:set>
                                    <p:animEffect transition="in" filter="slide(fromTop)">
                                      <p:cBhvr>
                                        <p:cTn id="122" dur="500"/>
                                        <p:tgtEl>
                                          <p:spTgt spid="104488"/>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04489"/>
                                        </p:tgtEl>
                                        <p:attrNameLst>
                                          <p:attrName>style.visibility</p:attrName>
                                        </p:attrNameLst>
                                      </p:cBhvr>
                                      <p:to>
                                        <p:strVal val="visible"/>
                                      </p:to>
                                    </p:set>
                                    <p:animEffect transition="in" filter="dissolve">
                                      <p:cBhvr>
                                        <p:cTn id="126" dur="500"/>
                                        <p:tgtEl>
                                          <p:spTgt spid="104489"/>
                                        </p:tgtEl>
                                      </p:cBhvr>
                                    </p:animEffect>
                                  </p:child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104491"/>
                                        </p:tgtEl>
                                        <p:attrNameLst>
                                          <p:attrName>style.visibility</p:attrName>
                                        </p:attrNameLst>
                                      </p:cBhvr>
                                      <p:to>
                                        <p:strVal val="visible"/>
                                      </p:to>
                                    </p:set>
                                    <p:animEffect transition="in" filter="dissolve">
                                      <p:cBhvr>
                                        <p:cTn id="130" dur="500"/>
                                        <p:tgtEl>
                                          <p:spTgt spid="104491"/>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04474"/>
                                        </p:tgtEl>
                                        <p:attrNameLst>
                                          <p:attrName>style.visibility</p:attrName>
                                        </p:attrNameLst>
                                      </p:cBhvr>
                                      <p:to>
                                        <p:strVal val="visible"/>
                                      </p:to>
                                    </p:set>
                                    <p:anim calcmode="lin" valueType="num">
                                      <p:cBhvr additive="base">
                                        <p:cTn id="135" dur="500" fill="hold"/>
                                        <p:tgtEl>
                                          <p:spTgt spid="104474"/>
                                        </p:tgtEl>
                                        <p:attrNameLst>
                                          <p:attrName>ppt_x</p:attrName>
                                        </p:attrNameLst>
                                      </p:cBhvr>
                                      <p:tavLst>
                                        <p:tav tm="0">
                                          <p:val>
                                            <p:strVal val="1+#ppt_w/2"/>
                                          </p:val>
                                        </p:tav>
                                        <p:tav tm="100000">
                                          <p:val>
                                            <p:strVal val="#ppt_x"/>
                                          </p:val>
                                        </p:tav>
                                      </p:tavLst>
                                    </p:anim>
                                    <p:anim calcmode="lin" valueType="num">
                                      <p:cBhvr additive="base">
                                        <p:cTn id="136" dur="500" fill="hold"/>
                                        <p:tgtEl>
                                          <p:spTgt spid="104474"/>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104494"/>
                                        </p:tgtEl>
                                        <p:attrNameLst>
                                          <p:attrName>style.visibility</p:attrName>
                                        </p:attrNameLst>
                                      </p:cBhvr>
                                      <p:to>
                                        <p:strVal val="visible"/>
                                      </p:to>
                                    </p:set>
                                    <p:animEffect transition="in" filter="dissolve">
                                      <p:cBhvr>
                                        <p:cTn id="141" dur="500"/>
                                        <p:tgtEl>
                                          <p:spTgt spid="104494"/>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104495"/>
                                        </p:tgtEl>
                                        <p:attrNameLst>
                                          <p:attrName>style.visibility</p:attrName>
                                        </p:attrNameLst>
                                      </p:cBhvr>
                                      <p:to>
                                        <p:strVal val="visible"/>
                                      </p:to>
                                    </p:set>
                                    <p:animEffect transition="in" filter="dissolve">
                                      <p:cBhvr>
                                        <p:cTn id="145" dur="500"/>
                                        <p:tgtEl>
                                          <p:spTgt spid="10449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104496"/>
                                        </p:tgtEl>
                                        <p:attrNameLst>
                                          <p:attrName>style.visibility</p:attrName>
                                        </p:attrNameLst>
                                      </p:cBhvr>
                                      <p:to>
                                        <p:strVal val="visible"/>
                                      </p:to>
                                    </p:set>
                                    <p:animEffect transition="in" filter="slide(fromBottom)">
                                      <p:cBhvr>
                                        <p:cTn id="150" dur="500"/>
                                        <p:tgtEl>
                                          <p:spTgt spid="104496"/>
                                        </p:tgtEl>
                                      </p:cBhvr>
                                    </p:animEffect>
                                  </p:childTnLst>
                                </p:cTn>
                              </p:par>
                            </p:childTnLst>
                          </p:cTn>
                        </p:par>
                        <p:par>
                          <p:cTn id="151" fill="hold">
                            <p:stCondLst>
                              <p:cond delay="500"/>
                            </p:stCondLst>
                            <p:childTnLst>
                              <p:par>
                                <p:cTn id="152" presetID="9" presetClass="entr" presetSubtype="0" fill="hold" grpId="0" nodeType="afterEffect">
                                  <p:stCondLst>
                                    <p:cond delay="0"/>
                                  </p:stCondLst>
                                  <p:childTnLst>
                                    <p:set>
                                      <p:cBhvr>
                                        <p:cTn id="153" dur="1" fill="hold">
                                          <p:stCondLst>
                                            <p:cond delay="0"/>
                                          </p:stCondLst>
                                        </p:cTn>
                                        <p:tgtEl>
                                          <p:spTgt spid="104497"/>
                                        </p:tgtEl>
                                        <p:attrNameLst>
                                          <p:attrName>style.visibility</p:attrName>
                                        </p:attrNameLst>
                                      </p:cBhvr>
                                      <p:to>
                                        <p:strVal val="visible"/>
                                      </p:to>
                                    </p:set>
                                    <p:animEffect transition="in" filter="dissolve">
                                      <p:cBhvr>
                                        <p:cTn id="154" dur="500"/>
                                        <p:tgtEl>
                                          <p:spTgt spid="104497"/>
                                        </p:tgtEl>
                                      </p:cBhvr>
                                    </p:animEffect>
                                  </p:childTnLst>
                                </p:cTn>
                              </p:par>
                            </p:childTnLst>
                          </p:cTn>
                        </p:par>
                        <p:par>
                          <p:cTn id="155" fill="hold">
                            <p:stCondLst>
                              <p:cond delay="1000"/>
                            </p:stCondLst>
                            <p:childTnLst>
                              <p:par>
                                <p:cTn id="156" presetID="9" presetClass="entr" presetSubtype="0" fill="hold" grpId="0" nodeType="afterEffect">
                                  <p:stCondLst>
                                    <p:cond delay="0"/>
                                  </p:stCondLst>
                                  <p:childTnLst>
                                    <p:set>
                                      <p:cBhvr>
                                        <p:cTn id="157" dur="1" fill="hold">
                                          <p:stCondLst>
                                            <p:cond delay="0"/>
                                          </p:stCondLst>
                                        </p:cTn>
                                        <p:tgtEl>
                                          <p:spTgt spid="104498"/>
                                        </p:tgtEl>
                                        <p:attrNameLst>
                                          <p:attrName>style.visibility</p:attrName>
                                        </p:attrNameLst>
                                      </p:cBhvr>
                                      <p:to>
                                        <p:strVal val="visible"/>
                                      </p:to>
                                    </p:set>
                                    <p:animEffect transition="in" filter="dissolve">
                                      <p:cBhvr>
                                        <p:cTn id="158" dur="500"/>
                                        <p:tgtEl>
                                          <p:spTgt spid="104498"/>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1" fill="hold" grpId="0" nodeType="clickEffect">
                                  <p:stCondLst>
                                    <p:cond delay="0"/>
                                  </p:stCondLst>
                                  <p:childTnLst>
                                    <p:set>
                                      <p:cBhvr>
                                        <p:cTn id="162" dur="1" fill="hold">
                                          <p:stCondLst>
                                            <p:cond delay="0"/>
                                          </p:stCondLst>
                                        </p:cTn>
                                        <p:tgtEl>
                                          <p:spTgt spid="104499"/>
                                        </p:tgtEl>
                                        <p:attrNameLst>
                                          <p:attrName>style.visibility</p:attrName>
                                        </p:attrNameLst>
                                      </p:cBhvr>
                                      <p:to>
                                        <p:strVal val="visible"/>
                                      </p:to>
                                    </p:set>
                                    <p:animEffect transition="in" filter="slide(fromTop)">
                                      <p:cBhvr>
                                        <p:cTn id="163" dur="500"/>
                                        <p:tgtEl>
                                          <p:spTgt spid="104499"/>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104500"/>
                                        </p:tgtEl>
                                        <p:attrNameLst>
                                          <p:attrName>style.visibility</p:attrName>
                                        </p:attrNameLst>
                                      </p:cBhvr>
                                      <p:to>
                                        <p:strVal val="visible"/>
                                      </p:to>
                                    </p:set>
                                    <p:animEffect transition="in" filter="dissolve">
                                      <p:cBhvr>
                                        <p:cTn id="167" dur="500"/>
                                        <p:tgtEl>
                                          <p:spTgt spid="104500"/>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104501"/>
                                        </p:tgtEl>
                                        <p:attrNameLst>
                                          <p:attrName>style.visibility</p:attrName>
                                        </p:attrNameLst>
                                      </p:cBhvr>
                                      <p:to>
                                        <p:strVal val="visible"/>
                                      </p:to>
                                    </p:set>
                                    <p:animEffect transition="in" filter="dissolve">
                                      <p:cBhvr>
                                        <p:cTn id="171" dur="500"/>
                                        <p:tgtEl>
                                          <p:spTgt spid="10450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2" fill="hold" grpId="0" nodeType="clickEffect">
                                  <p:stCondLst>
                                    <p:cond delay="0"/>
                                  </p:stCondLst>
                                  <p:childTnLst>
                                    <p:set>
                                      <p:cBhvr>
                                        <p:cTn id="175" dur="1" fill="hold">
                                          <p:stCondLst>
                                            <p:cond delay="0"/>
                                          </p:stCondLst>
                                        </p:cTn>
                                        <p:tgtEl>
                                          <p:spTgt spid="104475"/>
                                        </p:tgtEl>
                                        <p:attrNameLst>
                                          <p:attrName>style.visibility</p:attrName>
                                        </p:attrNameLst>
                                      </p:cBhvr>
                                      <p:to>
                                        <p:strVal val="visible"/>
                                      </p:to>
                                    </p:set>
                                    <p:anim calcmode="lin" valueType="num">
                                      <p:cBhvr additive="base">
                                        <p:cTn id="176" dur="500" fill="hold"/>
                                        <p:tgtEl>
                                          <p:spTgt spid="104475"/>
                                        </p:tgtEl>
                                        <p:attrNameLst>
                                          <p:attrName>ppt_x</p:attrName>
                                        </p:attrNameLst>
                                      </p:cBhvr>
                                      <p:tavLst>
                                        <p:tav tm="0">
                                          <p:val>
                                            <p:strVal val="1+#ppt_w/2"/>
                                          </p:val>
                                        </p:tav>
                                        <p:tav tm="100000">
                                          <p:val>
                                            <p:strVal val="#ppt_x"/>
                                          </p:val>
                                        </p:tav>
                                      </p:tavLst>
                                    </p:anim>
                                    <p:anim calcmode="lin" valueType="num">
                                      <p:cBhvr additive="base">
                                        <p:cTn id="177" dur="500" fill="hold"/>
                                        <p:tgtEl>
                                          <p:spTgt spid="10447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04502"/>
                                        </p:tgtEl>
                                        <p:attrNameLst>
                                          <p:attrName>style.visibility</p:attrName>
                                        </p:attrNameLst>
                                      </p:cBhvr>
                                      <p:to>
                                        <p:strVal val="visible"/>
                                      </p:to>
                                    </p:set>
                                    <p:animEffect transition="in" filter="dissolve">
                                      <p:cBhvr>
                                        <p:cTn id="182" dur="500"/>
                                        <p:tgtEl>
                                          <p:spTgt spid="104502"/>
                                        </p:tgtEl>
                                      </p:cBhvr>
                                    </p:animEffec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104503"/>
                                        </p:tgtEl>
                                        <p:attrNameLst>
                                          <p:attrName>style.visibility</p:attrName>
                                        </p:attrNameLst>
                                      </p:cBhvr>
                                      <p:to>
                                        <p:strVal val="visible"/>
                                      </p:to>
                                    </p:set>
                                    <p:animEffect transition="in" filter="dissolve">
                                      <p:cBhvr>
                                        <p:cTn id="186" dur="500"/>
                                        <p:tgtEl>
                                          <p:spTgt spid="10450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grpId="0" nodeType="clickEffect">
                                  <p:stCondLst>
                                    <p:cond delay="0"/>
                                  </p:stCondLst>
                                  <p:childTnLst>
                                    <p:set>
                                      <p:cBhvr>
                                        <p:cTn id="190" dur="1" fill="hold">
                                          <p:stCondLst>
                                            <p:cond delay="0"/>
                                          </p:stCondLst>
                                        </p:cTn>
                                        <p:tgtEl>
                                          <p:spTgt spid="104476"/>
                                        </p:tgtEl>
                                        <p:attrNameLst>
                                          <p:attrName>style.visibility</p:attrName>
                                        </p:attrNameLst>
                                      </p:cBhvr>
                                      <p:to>
                                        <p:strVal val="visible"/>
                                      </p:to>
                                    </p:set>
                                    <p:anim calcmode="lin" valueType="num">
                                      <p:cBhvr additive="base">
                                        <p:cTn id="191" dur="500" fill="hold"/>
                                        <p:tgtEl>
                                          <p:spTgt spid="104476"/>
                                        </p:tgtEl>
                                        <p:attrNameLst>
                                          <p:attrName>ppt_x</p:attrName>
                                        </p:attrNameLst>
                                      </p:cBhvr>
                                      <p:tavLst>
                                        <p:tav tm="0">
                                          <p:val>
                                            <p:strVal val="1+#ppt_w/2"/>
                                          </p:val>
                                        </p:tav>
                                        <p:tav tm="100000">
                                          <p:val>
                                            <p:strVal val="#ppt_x"/>
                                          </p:val>
                                        </p:tav>
                                      </p:tavLst>
                                    </p:anim>
                                    <p:anim calcmode="lin" valueType="num">
                                      <p:cBhvr additive="base">
                                        <p:cTn id="192"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4504"/>
                                        </p:tgtEl>
                                        <p:attrNameLst>
                                          <p:attrName>style.visibility</p:attrName>
                                        </p:attrNameLst>
                                      </p:cBhvr>
                                      <p:to>
                                        <p:strVal val="visible"/>
                                      </p:to>
                                    </p:set>
                                    <p:animEffect transition="in" filter="dissolve">
                                      <p:cBhvr>
                                        <p:cTn id="197" dur="500"/>
                                        <p:tgtEl>
                                          <p:spTgt spid="104504"/>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04505"/>
                                        </p:tgtEl>
                                        <p:attrNameLst>
                                          <p:attrName>style.visibility</p:attrName>
                                        </p:attrNameLst>
                                      </p:cBhvr>
                                      <p:to>
                                        <p:strVal val="visible"/>
                                      </p:to>
                                    </p:set>
                                    <p:animEffect transition="in" filter="dissolve">
                                      <p:cBhvr>
                                        <p:cTn id="201" dur="500"/>
                                        <p:tgtEl>
                                          <p:spTgt spid="104505"/>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104506"/>
                                        </p:tgtEl>
                                        <p:attrNameLst>
                                          <p:attrName>style.visibility</p:attrName>
                                        </p:attrNameLst>
                                      </p:cBhvr>
                                      <p:to>
                                        <p:strVal val="visible"/>
                                      </p:to>
                                    </p:set>
                                    <p:animEffect transition="in" filter="slide(fromLeft)">
                                      <p:cBhvr>
                                        <p:cTn id="206" dur="500"/>
                                        <p:tgtEl>
                                          <p:spTgt spid="104506"/>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04509"/>
                                        </p:tgtEl>
                                        <p:attrNameLst>
                                          <p:attrName>style.visibility</p:attrName>
                                        </p:attrNameLst>
                                      </p:cBhvr>
                                      <p:to>
                                        <p:strVal val="visible"/>
                                      </p:to>
                                    </p:set>
                                    <p:animEffect transition="in" filter="dissolve">
                                      <p:cBhvr>
                                        <p:cTn id="210" dur="500"/>
                                        <p:tgtEl>
                                          <p:spTgt spid="104509"/>
                                        </p:tgtEl>
                                      </p:cBhvr>
                                    </p:animEffect>
                                  </p:childTnLst>
                                </p:cTn>
                              </p:par>
                            </p:childTnLst>
                          </p:cTn>
                        </p:par>
                        <p:par>
                          <p:cTn id="211" fill="hold">
                            <p:stCondLst>
                              <p:cond delay="1000"/>
                            </p:stCondLst>
                            <p:childTnLst>
                              <p:par>
                                <p:cTn id="212" presetID="9" presetClass="entr" presetSubtype="0" fill="hold" grpId="0" nodeType="afterEffect">
                                  <p:stCondLst>
                                    <p:cond delay="0"/>
                                  </p:stCondLst>
                                  <p:childTnLst>
                                    <p:set>
                                      <p:cBhvr>
                                        <p:cTn id="213" dur="1" fill="hold">
                                          <p:stCondLst>
                                            <p:cond delay="0"/>
                                          </p:stCondLst>
                                        </p:cTn>
                                        <p:tgtEl>
                                          <p:spTgt spid="104510"/>
                                        </p:tgtEl>
                                        <p:attrNameLst>
                                          <p:attrName>style.visibility</p:attrName>
                                        </p:attrNameLst>
                                      </p:cBhvr>
                                      <p:to>
                                        <p:strVal val="visible"/>
                                      </p:to>
                                    </p:set>
                                    <p:animEffect transition="in" filter="dissolve">
                                      <p:cBhvr>
                                        <p:cTn id="214" dur="500"/>
                                        <p:tgtEl>
                                          <p:spTgt spid="104510"/>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104511"/>
                                        </p:tgtEl>
                                        <p:attrNameLst>
                                          <p:attrName>style.visibility</p:attrName>
                                        </p:attrNameLst>
                                      </p:cBhvr>
                                      <p:to>
                                        <p:strVal val="visible"/>
                                      </p:to>
                                    </p:set>
                                    <p:animEffect transition="in" filter="slide(fromBottom)">
                                      <p:cBhvr>
                                        <p:cTn id="219" dur="500"/>
                                        <p:tgtEl>
                                          <p:spTgt spid="104511"/>
                                        </p:tgtEl>
                                      </p:cBhvr>
                                    </p:animEffect>
                                  </p:childTnLst>
                                </p:cTn>
                              </p:par>
                            </p:childTnLst>
                          </p:cTn>
                        </p:par>
                        <p:par>
                          <p:cTn id="220" fill="hold">
                            <p:stCondLst>
                              <p:cond delay="500"/>
                            </p:stCondLst>
                            <p:childTnLst>
                              <p:par>
                                <p:cTn id="221" presetID="9" presetClass="entr" presetSubtype="0" fill="hold" grpId="0" nodeType="afterEffect">
                                  <p:stCondLst>
                                    <p:cond delay="0"/>
                                  </p:stCondLst>
                                  <p:childTnLst>
                                    <p:set>
                                      <p:cBhvr>
                                        <p:cTn id="222" dur="1" fill="hold">
                                          <p:stCondLst>
                                            <p:cond delay="0"/>
                                          </p:stCondLst>
                                        </p:cTn>
                                        <p:tgtEl>
                                          <p:spTgt spid="104512"/>
                                        </p:tgtEl>
                                        <p:attrNameLst>
                                          <p:attrName>style.visibility</p:attrName>
                                        </p:attrNameLst>
                                      </p:cBhvr>
                                      <p:to>
                                        <p:strVal val="visible"/>
                                      </p:to>
                                    </p:set>
                                    <p:animEffect transition="in" filter="dissolve">
                                      <p:cBhvr>
                                        <p:cTn id="223" dur="500"/>
                                        <p:tgtEl>
                                          <p:spTgt spid="104512"/>
                                        </p:tgtEl>
                                      </p:cBhvr>
                                    </p:animEffect>
                                  </p:childTnLst>
                                </p:cTn>
                              </p:par>
                            </p:childTnLst>
                          </p:cTn>
                        </p:par>
                        <p:par>
                          <p:cTn id="224" fill="hold">
                            <p:stCondLst>
                              <p:cond delay="1000"/>
                            </p:stCondLst>
                            <p:childTnLst>
                              <p:par>
                                <p:cTn id="225" presetID="9" presetClass="entr" presetSubtype="0" fill="hold" grpId="0" nodeType="afterEffect">
                                  <p:stCondLst>
                                    <p:cond delay="0"/>
                                  </p:stCondLst>
                                  <p:childTnLst>
                                    <p:set>
                                      <p:cBhvr>
                                        <p:cTn id="226" dur="1" fill="hold">
                                          <p:stCondLst>
                                            <p:cond delay="0"/>
                                          </p:stCondLst>
                                        </p:cTn>
                                        <p:tgtEl>
                                          <p:spTgt spid="104513"/>
                                        </p:tgtEl>
                                        <p:attrNameLst>
                                          <p:attrName>style.visibility</p:attrName>
                                        </p:attrNameLst>
                                      </p:cBhvr>
                                      <p:to>
                                        <p:strVal val="visible"/>
                                      </p:to>
                                    </p:set>
                                    <p:animEffect transition="in" filter="dissolve">
                                      <p:cBhvr>
                                        <p:cTn id="227" dur="500"/>
                                        <p:tgtEl>
                                          <p:spTgt spid="10451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04477"/>
                                        </p:tgtEl>
                                        <p:attrNameLst>
                                          <p:attrName>style.visibility</p:attrName>
                                        </p:attrNameLst>
                                      </p:cBhvr>
                                      <p:to>
                                        <p:strVal val="visible"/>
                                      </p:to>
                                    </p:set>
                                    <p:anim calcmode="lin" valueType="num">
                                      <p:cBhvr additive="base">
                                        <p:cTn id="232" dur="500" fill="hold"/>
                                        <p:tgtEl>
                                          <p:spTgt spid="104477"/>
                                        </p:tgtEl>
                                        <p:attrNameLst>
                                          <p:attrName>ppt_x</p:attrName>
                                        </p:attrNameLst>
                                      </p:cBhvr>
                                      <p:tavLst>
                                        <p:tav tm="0">
                                          <p:val>
                                            <p:strVal val="1+#ppt_w/2"/>
                                          </p:val>
                                        </p:tav>
                                        <p:tav tm="100000">
                                          <p:val>
                                            <p:strVal val="#ppt_x"/>
                                          </p:val>
                                        </p:tav>
                                      </p:tavLst>
                                    </p:anim>
                                    <p:anim calcmode="lin" valueType="num">
                                      <p:cBhvr additive="base">
                                        <p:cTn id="233"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04514"/>
                                        </p:tgtEl>
                                        <p:attrNameLst>
                                          <p:attrName>style.visibility</p:attrName>
                                        </p:attrNameLst>
                                      </p:cBhvr>
                                      <p:to>
                                        <p:strVal val="visible"/>
                                      </p:to>
                                    </p:set>
                                    <p:animEffect transition="in" filter="dissolve">
                                      <p:cBhvr>
                                        <p:cTn id="238" dur="500"/>
                                        <p:tgtEl>
                                          <p:spTgt spid="104514"/>
                                        </p:tgtEl>
                                      </p:cBhvr>
                                    </p:animEffect>
                                  </p:childTnLst>
                                </p:cTn>
                              </p:par>
                            </p:childTnLst>
                          </p:cTn>
                        </p:par>
                        <p:par>
                          <p:cTn id="239" fill="hold">
                            <p:stCondLst>
                              <p:cond delay="500"/>
                            </p:stCondLst>
                            <p:childTnLst>
                              <p:par>
                                <p:cTn id="240" presetID="9" presetClass="entr" presetSubtype="0" fill="hold" grpId="0" nodeType="afterEffect">
                                  <p:stCondLst>
                                    <p:cond delay="0"/>
                                  </p:stCondLst>
                                  <p:childTnLst>
                                    <p:set>
                                      <p:cBhvr>
                                        <p:cTn id="241" dur="1" fill="hold">
                                          <p:stCondLst>
                                            <p:cond delay="0"/>
                                          </p:stCondLst>
                                        </p:cTn>
                                        <p:tgtEl>
                                          <p:spTgt spid="104515"/>
                                        </p:tgtEl>
                                        <p:attrNameLst>
                                          <p:attrName>style.visibility</p:attrName>
                                        </p:attrNameLst>
                                      </p:cBhvr>
                                      <p:to>
                                        <p:strVal val="visible"/>
                                      </p:to>
                                    </p:set>
                                    <p:animEffect transition="in" filter="dissolve">
                                      <p:cBhvr>
                                        <p:cTn id="242" dur="500"/>
                                        <p:tgtEl>
                                          <p:spTgt spid="104515"/>
                                        </p:tgtEl>
                                      </p:cBhvr>
                                    </p:animEffect>
                                  </p:childTnLst>
                                </p:cTn>
                              </p:par>
                            </p:childTnLst>
                          </p:cTn>
                        </p:par>
                      </p:childTnLst>
                    </p:cTn>
                  </p:par>
                  <p:par>
                    <p:cTn id="243" fill="hold">
                      <p:stCondLst>
                        <p:cond delay="indefinite"/>
                      </p:stCondLst>
                      <p:childTnLst>
                        <p:par>
                          <p:cTn id="244" fill="hold">
                            <p:stCondLst>
                              <p:cond delay="0"/>
                            </p:stCondLst>
                            <p:childTnLst>
                              <p:par>
                                <p:cTn id="245" presetID="12" presetClass="entr" presetSubtype="1" fill="hold" grpId="0" nodeType="clickEffect">
                                  <p:stCondLst>
                                    <p:cond delay="0"/>
                                  </p:stCondLst>
                                  <p:childTnLst>
                                    <p:set>
                                      <p:cBhvr>
                                        <p:cTn id="246" dur="1" fill="hold">
                                          <p:stCondLst>
                                            <p:cond delay="0"/>
                                          </p:stCondLst>
                                        </p:cTn>
                                        <p:tgtEl>
                                          <p:spTgt spid="104516"/>
                                        </p:tgtEl>
                                        <p:attrNameLst>
                                          <p:attrName>style.visibility</p:attrName>
                                        </p:attrNameLst>
                                      </p:cBhvr>
                                      <p:to>
                                        <p:strVal val="visible"/>
                                      </p:to>
                                    </p:set>
                                    <p:animEffect transition="in" filter="slide(fromTop)">
                                      <p:cBhvr>
                                        <p:cTn id="247" dur="500"/>
                                        <p:tgtEl>
                                          <p:spTgt spid="104516"/>
                                        </p:tgtEl>
                                      </p:cBhvr>
                                    </p:animEffect>
                                  </p:childTnLst>
                                </p:cTn>
                              </p:par>
                            </p:childTnLst>
                          </p:cTn>
                        </p:par>
                        <p:par>
                          <p:cTn id="248" fill="hold">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104517"/>
                                        </p:tgtEl>
                                        <p:attrNameLst>
                                          <p:attrName>style.visibility</p:attrName>
                                        </p:attrNameLst>
                                      </p:cBhvr>
                                      <p:to>
                                        <p:strVal val="visible"/>
                                      </p:to>
                                    </p:set>
                                    <p:animEffect transition="in" filter="dissolve">
                                      <p:cBhvr>
                                        <p:cTn id="251" dur="500"/>
                                        <p:tgtEl>
                                          <p:spTgt spid="104517"/>
                                        </p:tgtEl>
                                      </p:cBhvr>
                                    </p:animEffect>
                                  </p:childTnLst>
                                </p:cTn>
                              </p:par>
                            </p:childTnLst>
                          </p:cTn>
                        </p:par>
                        <p:par>
                          <p:cTn id="252" fill="hold">
                            <p:stCondLst>
                              <p:cond delay="1000"/>
                            </p:stCondLst>
                            <p:childTnLst>
                              <p:par>
                                <p:cTn id="253" presetID="9" presetClass="entr" presetSubtype="0" fill="hold" grpId="0" nodeType="afterEffect">
                                  <p:stCondLst>
                                    <p:cond delay="0"/>
                                  </p:stCondLst>
                                  <p:childTnLst>
                                    <p:set>
                                      <p:cBhvr>
                                        <p:cTn id="254" dur="1" fill="hold">
                                          <p:stCondLst>
                                            <p:cond delay="0"/>
                                          </p:stCondLst>
                                        </p:cTn>
                                        <p:tgtEl>
                                          <p:spTgt spid="104518"/>
                                        </p:tgtEl>
                                        <p:attrNameLst>
                                          <p:attrName>style.visibility</p:attrName>
                                        </p:attrNameLst>
                                      </p:cBhvr>
                                      <p:to>
                                        <p:strVal val="visible"/>
                                      </p:to>
                                    </p:set>
                                    <p:animEffect transition="in" filter="dissolve">
                                      <p:cBhvr>
                                        <p:cTn id="255" dur="500"/>
                                        <p:tgtEl>
                                          <p:spTgt spid="104518"/>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2" fill="hold" grpId="0" nodeType="clickEffect">
                                  <p:stCondLst>
                                    <p:cond delay="0"/>
                                  </p:stCondLst>
                                  <p:childTnLst>
                                    <p:set>
                                      <p:cBhvr>
                                        <p:cTn id="259" dur="1" fill="hold">
                                          <p:stCondLst>
                                            <p:cond delay="0"/>
                                          </p:stCondLst>
                                        </p:cTn>
                                        <p:tgtEl>
                                          <p:spTgt spid="104478"/>
                                        </p:tgtEl>
                                        <p:attrNameLst>
                                          <p:attrName>style.visibility</p:attrName>
                                        </p:attrNameLst>
                                      </p:cBhvr>
                                      <p:to>
                                        <p:strVal val="visible"/>
                                      </p:to>
                                    </p:set>
                                    <p:anim calcmode="lin" valueType="num">
                                      <p:cBhvr additive="base">
                                        <p:cTn id="260" dur="500" fill="hold"/>
                                        <p:tgtEl>
                                          <p:spTgt spid="104478"/>
                                        </p:tgtEl>
                                        <p:attrNameLst>
                                          <p:attrName>ppt_x</p:attrName>
                                        </p:attrNameLst>
                                      </p:cBhvr>
                                      <p:tavLst>
                                        <p:tav tm="0">
                                          <p:val>
                                            <p:strVal val="1+#ppt_w/2"/>
                                          </p:val>
                                        </p:tav>
                                        <p:tav tm="100000">
                                          <p:val>
                                            <p:strVal val="#ppt_x"/>
                                          </p:val>
                                        </p:tav>
                                      </p:tavLst>
                                    </p:anim>
                                    <p:anim calcmode="lin" valueType="num">
                                      <p:cBhvr additive="base">
                                        <p:cTn id="261"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104519"/>
                                        </p:tgtEl>
                                        <p:attrNameLst>
                                          <p:attrName>style.visibility</p:attrName>
                                        </p:attrNameLst>
                                      </p:cBhvr>
                                      <p:to>
                                        <p:strVal val="visible"/>
                                      </p:to>
                                    </p:set>
                                    <p:animEffect transition="in" filter="dissolve">
                                      <p:cBhvr>
                                        <p:cTn id="266" dur="500"/>
                                        <p:tgtEl>
                                          <p:spTgt spid="104519"/>
                                        </p:tgtEl>
                                      </p:cBhvr>
                                    </p:animEffect>
                                  </p:childTnLst>
                                </p:cTn>
                              </p:par>
                            </p:childTnLst>
                          </p:cTn>
                        </p:par>
                        <p:par>
                          <p:cTn id="267" fill="hold">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104520"/>
                                        </p:tgtEl>
                                        <p:attrNameLst>
                                          <p:attrName>style.visibility</p:attrName>
                                        </p:attrNameLst>
                                      </p:cBhvr>
                                      <p:to>
                                        <p:strVal val="visible"/>
                                      </p:to>
                                    </p:set>
                                    <p:animEffect transition="in" filter="dissolve">
                                      <p:cBhvr>
                                        <p:cTn id="270" dur="500"/>
                                        <p:tgtEl>
                                          <p:spTgt spid="10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autoUpdateAnimBg="0"/>
      <p:bldP spid="104453" grpId="0" animBg="1" autoUpdateAnimBg="0"/>
      <p:bldP spid="104454" grpId="0" animBg="1" autoUpdateAnimBg="0"/>
      <p:bldP spid="104455" grpId="0" animBg="1" autoUpdateAnimBg="0"/>
      <p:bldP spid="104456" grpId="0" animBg="1" autoUpdateAnimBg="0"/>
      <p:bldP spid="104457" grpId="0" animBg="1" autoUpdateAnimBg="0"/>
      <p:bldP spid="104458" grpId="0" animBg="1"/>
      <p:bldP spid="104459" grpId="0" animBg="1"/>
      <p:bldP spid="104460" grpId="0" animBg="1"/>
      <p:bldP spid="104461" grpId="0" animBg="1"/>
      <p:bldP spid="104462" grpId="0" animBg="1"/>
      <p:bldP spid="104463" grpId="0" animBg="1"/>
      <p:bldP spid="104464" grpId="0" animBg="1"/>
      <p:bldP spid="104465" grpId="0" animBg="1"/>
      <p:bldP spid="104466" grpId="0" autoUpdateAnimBg="0"/>
      <p:bldP spid="104467" grpId="0" autoUpdateAnimBg="0"/>
      <p:bldP spid="104468" grpId="0" autoUpdateAnimBg="0"/>
      <p:bldP spid="104469" grpId="0" autoUpdateAnimBg="0"/>
      <p:bldP spid="104470" grpId="0" autoUpdateAnimBg="0"/>
      <p:bldP spid="104471" grpId="0" autoUpdateAnimBg="0"/>
      <p:bldP spid="104472" grpId="0" autoUpdateAnimBg="0"/>
      <p:bldP spid="104473" grpId="0" autoUpdateAnimBg="0"/>
      <p:bldP spid="104474" grpId="0" autoUpdateAnimBg="0"/>
      <p:bldP spid="104475" grpId="0" autoUpdateAnimBg="0"/>
      <p:bldP spid="104476" grpId="0" autoUpdateAnimBg="0"/>
      <p:bldP spid="104477" grpId="0" autoUpdateAnimBg="0"/>
      <p:bldP spid="104478" grpId="0" autoUpdateAnimBg="0"/>
      <p:bldP spid="104482" grpId="0" animBg="1" autoUpdateAnimBg="0"/>
      <p:bldP spid="104483" grpId="0" animBg="1"/>
      <p:bldP spid="104484" grpId="0" animBg="1" autoUpdateAnimBg="0"/>
      <p:bldP spid="104485" grpId="0" autoUpdateAnimBg="0"/>
      <p:bldP spid="104486" grpId="0" animBg="1"/>
      <p:bldP spid="104487" grpId="0" animBg="1" autoUpdateAnimBg="0"/>
      <p:bldP spid="104488" grpId="0" animBg="1"/>
      <p:bldP spid="104489" grpId="0" animBg="1" autoUpdateAnimBg="0"/>
      <p:bldP spid="104490" grpId="0" autoUpdateAnimBg="0"/>
      <p:bldP spid="104491" grpId="0" autoUpdateAnimBg="0"/>
      <p:bldP spid="104493" grpId="0" animBg="1" autoUpdateAnimBg="0"/>
      <p:bldP spid="104494" grpId="0" animBg="1" autoUpdateAnimBg="0"/>
      <p:bldP spid="104495" grpId="0" animBg="1" autoUpdateAnimBg="0"/>
      <p:bldP spid="104496" grpId="0" animBg="1"/>
      <p:bldP spid="104497" grpId="0" animBg="1" autoUpdateAnimBg="0"/>
      <p:bldP spid="104498" grpId="0" autoUpdateAnimBg="0"/>
      <p:bldP spid="104499" grpId="0" animBg="1"/>
      <p:bldP spid="104500" grpId="0" animBg="1" autoUpdateAnimBg="0"/>
      <p:bldP spid="104501" grpId="0" autoUpdateAnimBg="0"/>
      <p:bldP spid="104502" grpId="0" animBg="1" autoUpdateAnimBg="0"/>
      <p:bldP spid="104503" grpId="0" animBg="1" autoUpdateAnimBg="0"/>
      <p:bldP spid="104504" grpId="0" animBg="1" autoUpdateAnimBg="0"/>
      <p:bldP spid="104505" grpId="0" animBg="1" autoUpdateAnimBg="0"/>
      <p:bldP spid="104506" grpId="0" animBg="1"/>
      <p:bldP spid="104509" grpId="0" animBg="1" autoUpdateAnimBg="0"/>
      <p:bldP spid="104510" grpId="0" autoUpdateAnimBg="0"/>
      <p:bldP spid="104511" grpId="0" animBg="1"/>
      <p:bldP spid="104512" grpId="0" animBg="1" autoUpdateAnimBg="0"/>
      <p:bldP spid="104513" grpId="0" autoUpdateAnimBg="0"/>
      <p:bldP spid="104514" grpId="0" animBg="1" autoUpdateAnimBg="0"/>
      <p:bldP spid="104515" grpId="0" animBg="1" autoUpdateAnimBg="0"/>
      <p:bldP spid="104516" grpId="0" animBg="1"/>
      <p:bldP spid="104517" grpId="0" animBg="1" autoUpdateAnimBg="0"/>
      <p:bldP spid="104518" grpId="0" animBg="1" autoUpdateAnimBg="0"/>
      <p:bldP spid="104519" grpId="0" animBg="1" autoUpdateAnimBg="0"/>
      <p:bldP spid="104520"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02FA5D9-FDFC-4F2D-96B5-2442C617A62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987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D1BDD2F7-C71A-4227-BE66-56EAFC98ED5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9876" name="Rectangle 2"/>
          <p:cNvSpPr>
            <a:spLocks noGrp="1" noChangeArrowheads="1"/>
          </p:cNvSpPr>
          <p:nvPr>
            <p:ph type="title" idx="4294967295"/>
          </p:nvPr>
        </p:nvSpPr>
        <p:spPr>
          <a:xfrm>
            <a:off x="336550" y="0"/>
            <a:ext cx="8580438" cy="946150"/>
          </a:xfrm>
        </p:spPr>
        <p:txBody>
          <a:bodyPr/>
          <a:lstStyle/>
          <a:p>
            <a:pPr algn="ctr" eaLnBrk="1" hangingPunct="1"/>
            <a:r>
              <a:rPr lang="en-US" altLang="zh-CN" sz="4000" b="1">
                <a:solidFill>
                  <a:schemeClr val="tx2"/>
                </a:solidFill>
                <a:latin typeface="华文新魏" panose="02010800040101010101" pitchFamily="2" charset="-122"/>
                <a:ea typeface="华文新魏" panose="02010800040101010101" pitchFamily="2" charset="-122"/>
              </a:rPr>
              <a:t>8.7</a:t>
            </a:r>
            <a:r>
              <a:rPr lang="zh-CN" altLang="en-US" sz="4000" b="1">
                <a:solidFill>
                  <a:schemeClr val="tx2"/>
                </a:solidFill>
                <a:latin typeface="华文新魏" panose="02010800040101010101" pitchFamily="2" charset="-122"/>
                <a:ea typeface="华文新魏" panose="02010800040101010101" pitchFamily="2" charset="-122"/>
              </a:rPr>
              <a:t>用边表示活动的网络</a:t>
            </a:r>
            <a:r>
              <a:rPr lang="en-US" altLang="zh-CN" sz="4000" b="1">
                <a:solidFill>
                  <a:schemeClr val="tx2"/>
                </a:solidFill>
                <a:latin typeface="华文新魏" panose="02010800040101010101" pitchFamily="2" charset="-122"/>
                <a:ea typeface="华文新魏" panose="02010800040101010101" pitchFamily="2" charset="-122"/>
              </a:rPr>
              <a:t>(AOE</a:t>
            </a:r>
            <a:r>
              <a:rPr lang="zh-CN" altLang="en-US" sz="4000" b="1">
                <a:solidFill>
                  <a:schemeClr val="tx2"/>
                </a:solidFill>
                <a:latin typeface="华文新魏" panose="02010800040101010101" pitchFamily="2" charset="-122"/>
                <a:ea typeface="华文新魏" panose="02010800040101010101" pitchFamily="2" charset="-122"/>
              </a:rPr>
              <a:t>网络</a:t>
            </a:r>
            <a:r>
              <a:rPr lang="en-US" altLang="zh-CN" sz="4000" b="1">
                <a:solidFill>
                  <a:schemeClr val="tx2"/>
                </a:solidFill>
                <a:latin typeface="华文新魏" panose="02010800040101010101" pitchFamily="2" charset="-122"/>
                <a:ea typeface="华文新魏" panose="02010800040101010101" pitchFamily="2" charset="-122"/>
              </a:rPr>
              <a:t>)</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107525" name="Rectangle 3"/>
          <p:cNvSpPr>
            <a:spLocks noGrp="1" noChangeArrowheads="1"/>
          </p:cNvSpPr>
          <p:nvPr>
            <p:ph type="body" idx="4294967295"/>
          </p:nvPr>
        </p:nvSpPr>
        <p:spPr>
          <a:xfrm>
            <a:off x="482600" y="728663"/>
            <a:ext cx="8229600" cy="5805487"/>
          </a:xfrm>
        </p:spPr>
        <p:txBody>
          <a:bodyPr/>
          <a:lstStyle/>
          <a:p>
            <a:pPr eaLnBrk="1" hangingPunct="1">
              <a:lnSpc>
                <a:spcPct val="110000"/>
              </a:lnSpc>
              <a:buClr>
                <a:srgbClr val="800080"/>
              </a:buClr>
              <a:buSzPct val="50000"/>
            </a:pPr>
            <a:r>
              <a:rPr lang="zh-CN" altLang="en-US" sz="3000" b="1">
                <a:latin typeface="Times New Roman" panose="02020603050405020304" pitchFamily="18" charset="0"/>
                <a:ea typeface="仿宋_GB2312" pitchFamily="49" charset="-122"/>
              </a:rPr>
              <a:t>如果在</a:t>
            </a:r>
            <a:r>
              <a:rPr lang="zh-CN" altLang="en-US" sz="3000" b="1">
                <a:solidFill>
                  <a:schemeClr val="tx2"/>
                </a:solidFill>
                <a:latin typeface="Times New Roman" panose="02020603050405020304" pitchFamily="18" charset="0"/>
                <a:ea typeface="仿宋_GB2312" pitchFamily="49" charset="-122"/>
              </a:rPr>
              <a:t>无有向环的带权有向图</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用有向边表示一个工程中的</a:t>
            </a:r>
            <a:r>
              <a:rPr lang="zh-CN" altLang="en-US" sz="3000" b="1">
                <a:solidFill>
                  <a:schemeClr val="tx2"/>
                </a:solidFill>
                <a:latin typeface="Times New Roman" panose="02020603050405020304" pitchFamily="18" charset="0"/>
                <a:ea typeface="仿宋_GB2312" pitchFamily="49" charset="-122"/>
              </a:rPr>
              <a:t>活动</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(Activity), </a:t>
            </a:r>
            <a:r>
              <a:rPr lang="zh-CN" altLang="en-US" sz="3000" b="1">
                <a:latin typeface="Times New Roman" panose="02020603050405020304" pitchFamily="18" charset="0"/>
                <a:ea typeface="仿宋_GB2312" pitchFamily="49" charset="-122"/>
              </a:rPr>
              <a:t>用边上权值表示</a:t>
            </a:r>
            <a:r>
              <a:rPr lang="zh-CN" altLang="en-US" sz="3000" b="1">
                <a:solidFill>
                  <a:schemeClr val="tx2"/>
                </a:solidFill>
                <a:latin typeface="Times New Roman" panose="02020603050405020304" pitchFamily="18" charset="0"/>
                <a:ea typeface="仿宋_GB2312" pitchFamily="49" charset="-122"/>
              </a:rPr>
              <a:t>活动持续时间</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(Duration),  </a:t>
            </a:r>
            <a:r>
              <a:rPr lang="zh-CN" altLang="en-US" sz="3000" b="1">
                <a:latin typeface="Times New Roman" panose="02020603050405020304" pitchFamily="18" charset="0"/>
                <a:ea typeface="仿宋_GB2312" pitchFamily="49" charset="-122"/>
              </a:rPr>
              <a:t>用顶点表示</a:t>
            </a:r>
            <a:r>
              <a:rPr lang="zh-CN" altLang="en-US" sz="3000" b="1">
                <a:solidFill>
                  <a:schemeClr val="tx2"/>
                </a:solidFill>
                <a:latin typeface="Times New Roman" panose="02020603050405020304" pitchFamily="18" charset="0"/>
                <a:ea typeface="仿宋_GB2312" pitchFamily="49" charset="-122"/>
              </a:rPr>
              <a:t>事件</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(Event),  </a:t>
            </a:r>
            <a:r>
              <a:rPr lang="zh-CN" altLang="en-US" sz="3000" b="1">
                <a:latin typeface="Times New Roman" panose="02020603050405020304" pitchFamily="18" charset="0"/>
                <a:ea typeface="仿宋_GB2312" pitchFamily="49" charset="-122"/>
              </a:rPr>
              <a:t>则这样的有向图叫做用边表示活动的网络</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简称 </a:t>
            </a:r>
            <a:r>
              <a:rPr lang="en-US" altLang="zh-CN" sz="3000" b="1">
                <a:latin typeface="Times New Roman" panose="02020603050405020304" pitchFamily="18" charset="0"/>
                <a:ea typeface="仿宋_GB2312" pitchFamily="49" charset="-122"/>
              </a:rPr>
              <a:t>AOE ( Activity On Edges ) </a:t>
            </a:r>
            <a:r>
              <a:rPr lang="zh-CN" altLang="en-US" sz="3000" b="1">
                <a:latin typeface="Times New Roman" panose="02020603050405020304" pitchFamily="18" charset="0"/>
                <a:ea typeface="仿宋_GB2312" pitchFamily="49" charset="-122"/>
              </a:rPr>
              <a:t>网络。</a:t>
            </a:r>
            <a:endParaRPr lang="zh-CN" altLang="en-US" sz="3000" b="1">
              <a:latin typeface="Times New Roman" panose="02020603050405020304" pitchFamily="18" charset="0"/>
              <a:ea typeface="仿宋_GB2312" pitchFamily="49" charset="-122"/>
            </a:endParaRPr>
          </a:p>
          <a:p>
            <a:pPr eaLnBrk="1" hangingPunct="1">
              <a:lnSpc>
                <a:spcPct val="110000"/>
              </a:lnSpc>
              <a:buClr>
                <a:srgbClr val="800080"/>
              </a:buClr>
              <a:buSzPct val="50000"/>
            </a:pPr>
            <a:r>
              <a:rPr lang="en-US" altLang="zh-CN" sz="3000" b="1">
                <a:latin typeface="Times New Roman" panose="02020603050405020304" pitchFamily="18" charset="0"/>
                <a:ea typeface="仿宋_GB2312" pitchFamily="49" charset="-122"/>
              </a:rPr>
              <a:t>AOE</a:t>
            </a:r>
            <a:r>
              <a:rPr lang="zh-CN" altLang="en-US" sz="3000" b="1">
                <a:latin typeface="Times New Roman" panose="02020603050405020304" pitchFamily="18" charset="0"/>
                <a:ea typeface="仿宋_GB2312" pitchFamily="49" charset="-122"/>
              </a:rPr>
              <a:t>网络在某些工程估算方面非常有用。例如，可以使人们了解：</a:t>
            </a:r>
            <a:endParaRPr lang="zh-CN" altLang="en-US" sz="3000" b="1">
              <a:latin typeface="Times New Roman" panose="02020603050405020304" pitchFamily="18" charset="0"/>
              <a:ea typeface="仿宋_GB2312" pitchFamily="49" charset="-122"/>
            </a:endParaRPr>
          </a:p>
          <a:p>
            <a:pPr lvl="1" eaLnBrk="1" hangingPunct="1">
              <a:lnSpc>
                <a:spcPct val="110000"/>
              </a:lnSpc>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完成整个工程至少需要多少时间</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假设网络中没有环</a:t>
            </a:r>
            <a:r>
              <a:rPr lang="en-US" altLang="zh-CN"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a:p>
            <a:pPr lvl="1" eaLnBrk="1" hangingPunct="1">
              <a:lnSpc>
                <a:spcPct val="110000"/>
              </a:lnSpc>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为缩短完成工程所需的时间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应当加快哪些活动</a:t>
            </a:r>
            <a:r>
              <a:rPr lang="en-US" altLang="zh-CN"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a:p>
            <a:pPr lvl="1" eaLnBrk="1" hangingPunct="1">
              <a:lnSpc>
                <a:spcPct val="110000"/>
              </a:lnSpc>
              <a:buClr>
                <a:srgbClr val="008000"/>
              </a:buClr>
              <a:buSzPct val="50000"/>
              <a:buFont typeface="Wingdings" panose="05000000000000000000" pitchFamily="2" charset="2"/>
              <a:buChar char="u"/>
            </a:pPr>
            <a:endParaRPr lang="en-US" altLang="zh-CN" sz="3000">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17A001D-F0EC-4098-BD4B-4220F70299B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089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B2FF567F-AAA6-4E73-8ACC-C2F1957CC2D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1620" name="Rectangle 2"/>
          <p:cNvSpPr>
            <a:spLocks noGrp="1" noChangeArrowheads="1"/>
          </p:cNvSpPr>
          <p:nvPr>
            <p:ph type="body" idx="4294967295"/>
          </p:nvPr>
        </p:nvSpPr>
        <p:spPr>
          <a:xfrm>
            <a:off x="0" y="738188"/>
            <a:ext cx="9144000" cy="5715000"/>
          </a:xfrm>
        </p:spPr>
        <p:txBody>
          <a:bodyPr/>
          <a:lstStyle/>
          <a:p>
            <a:pPr eaLnBrk="1" hangingPunct="1">
              <a:lnSpc>
                <a:spcPct val="105000"/>
              </a:lnSpc>
              <a:spcBef>
                <a:spcPct val="0"/>
              </a:spcBef>
              <a:buClr>
                <a:srgbClr val="800080"/>
              </a:buClr>
              <a:buSzPct val="50000"/>
              <a:buFont typeface="Wingdings" panose="05000000000000000000" pitchFamily="2" charset="2"/>
              <a:buNone/>
            </a:pPr>
            <a:r>
              <a:rPr lang="zh-CN" altLang="en-US" sz="3000" b="1">
                <a:solidFill>
                  <a:srgbClr val="FF0000"/>
                </a:solidFill>
                <a:latin typeface="Times New Roman" panose="02020603050405020304" pitchFamily="18" charset="0"/>
                <a:ea typeface="仿宋_GB2312" pitchFamily="49" charset="-122"/>
              </a:rPr>
              <a:t>关键路径：</a:t>
            </a:r>
            <a:endParaRPr lang="en-US" sz="3000" b="1">
              <a:latin typeface="Times New Roman" panose="02020603050405020304"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None/>
            </a:pPr>
            <a:r>
              <a:rPr lang="zh-CN" altLang="en-US" sz="3000" b="1">
                <a:solidFill>
                  <a:srgbClr val="FF0000"/>
                </a:solidFill>
                <a:latin typeface="Times New Roman" panose="02020603050405020304" pitchFamily="18" charset="0"/>
                <a:ea typeface="仿宋_GB2312" pitchFamily="49" charset="-122"/>
              </a:rPr>
              <a:t>            完成整个工程所需的时间取决于从源点到汇点的最长路径长度</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即在这条路径上所有活动的持续时间之和。</a:t>
            </a:r>
            <a:r>
              <a:rPr lang="zh-CN" altLang="en-US" sz="3000" b="1">
                <a:solidFill>
                  <a:srgbClr val="FF0000"/>
                </a:solidFill>
                <a:latin typeface="Times New Roman" panose="02020603050405020304" pitchFamily="18" charset="0"/>
                <a:ea typeface="仿宋_GB2312" pitchFamily="49" charset="-122"/>
              </a:rPr>
              <a:t>这条路径长度最长的路径就叫做关键路径</a:t>
            </a:r>
            <a:r>
              <a:rPr lang="en-US" altLang="zh-CN" sz="3000" b="1">
                <a:latin typeface="Times New Roman" panose="02020603050405020304" pitchFamily="18" charset="0"/>
                <a:ea typeface="仿宋_GB2312" pitchFamily="49" charset="-122"/>
              </a:rPr>
              <a:t>(Critical Path)</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None/>
            </a:pPr>
            <a:endParaRPr lang="en-US" sz="3000" b="1">
              <a:latin typeface="Times New Roman" panose="02020603050405020304"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None/>
            </a:pPr>
            <a:r>
              <a:rPr lang="zh-CN" altLang="en-US" sz="3000" b="1">
                <a:solidFill>
                  <a:srgbClr val="FF0000"/>
                </a:solidFill>
              </a:rPr>
              <a:t>关键活动：</a:t>
            </a:r>
            <a:r>
              <a:rPr lang="zh-CN" altLang="en-US" sz="3000" b="1"/>
              <a:t>要找出关键路径，必须找出关键活动</a:t>
            </a:r>
            <a:r>
              <a:rPr lang="en-US" altLang="zh-CN" sz="3000" b="1"/>
              <a:t>, </a:t>
            </a:r>
            <a:r>
              <a:rPr lang="zh-CN" altLang="en-US" sz="3000" b="1"/>
              <a:t>即不按期完成就会影响整个工程完成的活动。</a:t>
            </a:r>
            <a:endParaRPr lang="zh-CN" altLang="en-US" sz="3000" b="1"/>
          </a:p>
          <a:p>
            <a:pPr eaLnBrk="1" hangingPunct="1">
              <a:lnSpc>
                <a:spcPct val="105000"/>
              </a:lnSpc>
              <a:spcBef>
                <a:spcPct val="0"/>
              </a:spcBef>
              <a:buClr>
                <a:srgbClr val="8000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E312B44-16EB-4FCC-931D-FE94AF9DC22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192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E1FABFC-EE4B-4CC4-B387-93DABEFB42B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44" name="Rectangle 30"/>
          <p:cNvSpPr>
            <a:spLocks noChangeArrowheads="1"/>
          </p:cNvSpPr>
          <p:nvPr/>
        </p:nvSpPr>
        <p:spPr bwMode="auto">
          <a:xfrm>
            <a:off x="0" y="800100"/>
            <a:ext cx="89535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10000"/>
              </a:lnSpc>
              <a:buClr>
                <a:srgbClr val="800080"/>
              </a:buClr>
              <a:buSzPct val="50000"/>
            </a:pPr>
            <a:r>
              <a:rPr lang="zh-CN" altLang="en-US" sz="3000" b="1">
                <a:solidFill>
                  <a:srgbClr val="FF0000"/>
                </a:solidFill>
              </a:rPr>
              <a:t>关键路径上的所有活动都是关键活动。</a:t>
            </a:r>
            <a:r>
              <a:rPr lang="zh-CN" altLang="en-US" sz="3000" b="1"/>
              <a:t>因此</a:t>
            </a:r>
            <a:r>
              <a:rPr lang="en-US" altLang="zh-CN" sz="3000" b="1"/>
              <a:t>, </a:t>
            </a:r>
            <a:r>
              <a:rPr lang="zh-CN" altLang="en-US" sz="3000" b="1"/>
              <a:t>只要找到了关键活动</a:t>
            </a:r>
            <a:r>
              <a:rPr lang="en-US" altLang="zh-CN" sz="3000" b="1"/>
              <a:t>, </a:t>
            </a:r>
            <a:r>
              <a:rPr lang="zh-CN" altLang="en-US" sz="3000" b="1"/>
              <a:t>就可以找到</a:t>
            </a:r>
            <a:r>
              <a:rPr lang="zh-CN" altLang="en-US" sz="3000" b="1">
                <a:solidFill>
                  <a:srgbClr val="FF0000"/>
                </a:solidFill>
              </a:rPr>
              <a:t>关键路径</a:t>
            </a:r>
            <a:r>
              <a:rPr lang="zh-CN" altLang="en-US" sz="3000" b="1"/>
              <a:t>。例如</a:t>
            </a:r>
            <a:r>
              <a:rPr lang="en-US" altLang="zh-CN" sz="3000" b="1"/>
              <a:t>, </a:t>
            </a:r>
            <a:r>
              <a:rPr lang="zh-CN" altLang="en-US" sz="3000" b="1"/>
              <a:t>下图就是一个</a:t>
            </a:r>
            <a:r>
              <a:rPr lang="en-US" altLang="zh-CN" sz="3000" b="1"/>
              <a:t>AOE</a:t>
            </a:r>
            <a:r>
              <a:rPr lang="zh-CN" altLang="en-US" sz="3000" b="1"/>
              <a:t>网。</a:t>
            </a:r>
            <a:endParaRPr lang="zh-CN" altLang="en-US" sz="3000" b="1"/>
          </a:p>
        </p:txBody>
      </p:sp>
      <p:grpSp>
        <p:nvGrpSpPr>
          <p:cNvPr id="81925" name="Group 5"/>
          <p:cNvGrpSpPr/>
          <p:nvPr/>
        </p:nvGrpSpPr>
        <p:grpSpPr bwMode="auto">
          <a:xfrm>
            <a:off x="2016125" y="2881313"/>
            <a:ext cx="6696075" cy="3684587"/>
            <a:chOff x="0" y="0"/>
            <a:chExt cx="6696571" cy="3611066"/>
          </a:xfrm>
        </p:grpSpPr>
        <p:sp>
          <p:nvSpPr>
            <p:cNvPr id="81926" name="Oval 4"/>
            <p:cNvSpPr>
              <a:spLocks noChangeArrowheads="1"/>
            </p:cNvSpPr>
            <p:nvPr/>
          </p:nvSpPr>
          <p:spPr bwMode="auto">
            <a:xfrm>
              <a:off x="0" y="98425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1</a:t>
              </a:r>
              <a:endParaRPr lang="en-US" altLang="zh-CN" sz="2000" b="1">
                <a:ea typeface="楷体_GB2312" pitchFamily="49" charset="-122"/>
              </a:endParaRPr>
            </a:p>
          </p:txBody>
        </p:sp>
        <p:sp>
          <p:nvSpPr>
            <p:cNvPr id="81927" name="Oval 5"/>
            <p:cNvSpPr>
              <a:spLocks noChangeArrowheads="1"/>
            </p:cNvSpPr>
            <p:nvPr/>
          </p:nvSpPr>
          <p:spPr bwMode="auto">
            <a:xfrm>
              <a:off x="1423988" y="762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2</a:t>
              </a:r>
              <a:endParaRPr lang="en-US" altLang="zh-CN" sz="2000" b="1">
                <a:ea typeface="楷体_GB2312" pitchFamily="49" charset="-122"/>
              </a:endParaRPr>
            </a:p>
          </p:txBody>
        </p:sp>
        <p:sp>
          <p:nvSpPr>
            <p:cNvPr id="81928" name="Oval 6"/>
            <p:cNvSpPr>
              <a:spLocks noChangeArrowheads="1"/>
            </p:cNvSpPr>
            <p:nvPr/>
          </p:nvSpPr>
          <p:spPr bwMode="auto">
            <a:xfrm>
              <a:off x="1423988" y="16002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3</a:t>
              </a:r>
              <a:endParaRPr lang="en-US" altLang="zh-CN" sz="2000" b="1">
                <a:ea typeface="楷体_GB2312" pitchFamily="49" charset="-122"/>
              </a:endParaRPr>
            </a:p>
          </p:txBody>
        </p:sp>
        <p:sp>
          <p:nvSpPr>
            <p:cNvPr id="81929" name="Oval 7"/>
            <p:cNvSpPr>
              <a:spLocks noChangeArrowheads="1"/>
            </p:cNvSpPr>
            <p:nvPr/>
          </p:nvSpPr>
          <p:spPr bwMode="auto">
            <a:xfrm>
              <a:off x="1423988" y="28956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4</a:t>
              </a:r>
              <a:endParaRPr lang="en-US" altLang="zh-CN" sz="2000" b="1">
                <a:ea typeface="楷体_GB2312" pitchFamily="49" charset="-122"/>
              </a:endParaRPr>
            </a:p>
          </p:txBody>
        </p:sp>
        <p:sp>
          <p:nvSpPr>
            <p:cNvPr id="81930" name="Oval 8"/>
            <p:cNvSpPr>
              <a:spLocks noChangeArrowheads="1"/>
            </p:cNvSpPr>
            <p:nvPr/>
          </p:nvSpPr>
          <p:spPr bwMode="auto">
            <a:xfrm>
              <a:off x="2947988" y="9144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5</a:t>
              </a:r>
              <a:endParaRPr lang="en-US" altLang="zh-CN" sz="2000" b="1">
                <a:ea typeface="楷体_GB2312" pitchFamily="49" charset="-122"/>
              </a:endParaRPr>
            </a:p>
          </p:txBody>
        </p:sp>
        <p:sp>
          <p:nvSpPr>
            <p:cNvPr id="81931" name="Oval 9"/>
            <p:cNvSpPr>
              <a:spLocks noChangeArrowheads="1"/>
            </p:cNvSpPr>
            <p:nvPr/>
          </p:nvSpPr>
          <p:spPr bwMode="auto">
            <a:xfrm>
              <a:off x="3024188" y="29718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6</a:t>
              </a:r>
              <a:endParaRPr lang="en-US" altLang="zh-CN" sz="2000" b="1">
                <a:ea typeface="楷体_GB2312" pitchFamily="49" charset="-122"/>
              </a:endParaRPr>
            </a:p>
          </p:txBody>
        </p:sp>
        <p:sp>
          <p:nvSpPr>
            <p:cNvPr id="81932" name="Oval 10"/>
            <p:cNvSpPr>
              <a:spLocks noChangeArrowheads="1"/>
            </p:cNvSpPr>
            <p:nvPr/>
          </p:nvSpPr>
          <p:spPr bwMode="auto">
            <a:xfrm>
              <a:off x="4471988" y="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7</a:t>
              </a:r>
              <a:endParaRPr lang="en-US" altLang="zh-CN" sz="2000" b="1">
                <a:ea typeface="楷体_GB2312" pitchFamily="49" charset="-122"/>
              </a:endParaRPr>
            </a:p>
          </p:txBody>
        </p:sp>
        <p:sp>
          <p:nvSpPr>
            <p:cNvPr id="81933" name="Oval 11"/>
            <p:cNvSpPr>
              <a:spLocks noChangeArrowheads="1"/>
            </p:cNvSpPr>
            <p:nvPr/>
          </p:nvSpPr>
          <p:spPr bwMode="auto">
            <a:xfrm>
              <a:off x="4471988" y="19050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8</a:t>
              </a:r>
              <a:endParaRPr lang="en-US" altLang="zh-CN" sz="2000" b="1">
                <a:ea typeface="楷体_GB2312" pitchFamily="49" charset="-122"/>
              </a:endParaRPr>
            </a:p>
          </p:txBody>
        </p:sp>
        <p:sp>
          <p:nvSpPr>
            <p:cNvPr id="81934" name="Oval 12"/>
            <p:cNvSpPr>
              <a:spLocks noChangeArrowheads="1"/>
            </p:cNvSpPr>
            <p:nvPr/>
          </p:nvSpPr>
          <p:spPr bwMode="auto">
            <a:xfrm>
              <a:off x="6224588" y="990600"/>
              <a:ext cx="471983" cy="639266"/>
            </a:xfrm>
            <a:prstGeom prst="ellipse">
              <a:avLst/>
            </a:prstGeom>
            <a:noFill/>
            <a:ln w="28575"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b="1">
                  <a:ea typeface="楷体_GB2312" pitchFamily="49" charset="-122"/>
                </a:rPr>
                <a:t>9</a:t>
              </a:r>
              <a:endParaRPr lang="en-US" altLang="zh-CN" sz="2000" b="1">
                <a:ea typeface="楷体_GB2312" pitchFamily="49" charset="-122"/>
              </a:endParaRPr>
            </a:p>
          </p:txBody>
        </p:sp>
        <p:sp>
          <p:nvSpPr>
            <p:cNvPr id="81935" name="Line 13"/>
            <p:cNvSpPr>
              <a:spLocks noChangeShapeType="1"/>
            </p:cNvSpPr>
            <p:nvPr/>
          </p:nvSpPr>
          <p:spPr bwMode="auto">
            <a:xfrm flipV="1">
              <a:off x="357188" y="381000"/>
              <a:ext cx="1066800" cy="6096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6" name="Line 14"/>
            <p:cNvSpPr>
              <a:spLocks noChangeShapeType="1"/>
            </p:cNvSpPr>
            <p:nvPr/>
          </p:nvSpPr>
          <p:spPr bwMode="auto">
            <a:xfrm>
              <a:off x="433388" y="1371600"/>
              <a:ext cx="990600" cy="5334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7" name="Line 15"/>
            <p:cNvSpPr>
              <a:spLocks noChangeShapeType="1"/>
            </p:cNvSpPr>
            <p:nvPr/>
          </p:nvSpPr>
          <p:spPr bwMode="auto">
            <a:xfrm>
              <a:off x="280988" y="1600200"/>
              <a:ext cx="1143000" cy="1524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8" name="Line 16"/>
            <p:cNvSpPr>
              <a:spLocks noChangeShapeType="1"/>
            </p:cNvSpPr>
            <p:nvPr/>
          </p:nvSpPr>
          <p:spPr bwMode="auto">
            <a:xfrm>
              <a:off x="1804988" y="381000"/>
              <a:ext cx="1143000" cy="6858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39" name="Line 17"/>
            <p:cNvSpPr>
              <a:spLocks noChangeShapeType="1"/>
            </p:cNvSpPr>
            <p:nvPr/>
          </p:nvSpPr>
          <p:spPr bwMode="auto">
            <a:xfrm flipV="1">
              <a:off x="1804988" y="1371600"/>
              <a:ext cx="1143000" cy="5334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0" name="Line 18"/>
            <p:cNvSpPr>
              <a:spLocks noChangeShapeType="1"/>
            </p:cNvSpPr>
            <p:nvPr/>
          </p:nvSpPr>
          <p:spPr bwMode="auto">
            <a:xfrm>
              <a:off x="1804988" y="3276600"/>
              <a:ext cx="1219200" cy="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1" name="Line 19"/>
            <p:cNvSpPr>
              <a:spLocks noChangeShapeType="1"/>
            </p:cNvSpPr>
            <p:nvPr/>
          </p:nvSpPr>
          <p:spPr bwMode="auto">
            <a:xfrm flipV="1">
              <a:off x="3328988" y="381000"/>
              <a:ext cx="1143000" cy="6858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2" name="Line 20"/>
            <p:cNvSpPr>
              <a:spLocks noChangeShapeType="1"/>
            </p:cNvSpPr>
            <p:nvPr/>
          </p:nvSpPr>
          <p:spPr bwMode="auto">
            <a:xfrm>
              <a:off x="3328988" y="1371600"/>
              <a:ext cx="1143000" cy="762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3" name="Line 21"/>
            <p:cNvSpPr>
              <a:spLocks noChangeShapeType="1"/>
            </p:cNvSpPr>
            <p:nvPr/>
          </p:nvSpPr>
          <p:spPr bwMode="auto">
            <a:xfrm flipV="1">
              <a:off x="3405188" y="2438400"/>
              <a:ext cx="1066800" cy="8382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4" name="Line 22"/>
            <p:cNvSpPr>
              <a:spLocks noChangeShapeType="1"/>
            </p:cNvSpPr>
            <p:nvPr/>
          </p:nvSpPr>
          <p:spPr bwMode="auto">
            <a:xfrm>
              <a:off x="4852988" y="381000"/>
              <a:ext cx="1371600" cy="762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5" name="Line 23"/>
            <p:cNvSpPr>
              <a:spLocks noChangeShapeType="1"/>
            </p:cNvSpPr>
            <p:nvPr/>
          </p:nvSpPr>
          <p:spPr bwMode="auto">
            <a:xfrm flipV="1">
              <a:off x="4929188" y="1447800"/>
              <a:ext cx="1295400" cy="762000"/>
            </a:xfrm>
            <a:prstGeom prst="line">
              <a:avLst/>
            </a:prstGeom>
            <a:noFill/>
            <a:ln w="28575"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1946" name="Text Box 24"/>
            <p:cNvSpPr txBox="1">
              <a:spLocks noChangeArrowheads="1"/>
            </p:cNvSpPr>
            <p:nvPr/>
          </p:nvSpPr>
          <p:spPr bwMode="auto">
            <a:xfrm>
              <a:off x="1905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a1=6</a:t>
              </a:r>
              <a:endParaRPr lang="en-US" altLang="zh-CN" sz="2000" b="1">
                <a:ea typeface="楷体_GB2312" pitchFamily="49" charset="-122"/>
              </a:endParaRPr>
            </a:p>
          </p:txBody>
        </p:sp>
        <p:sp>
          <p:nvSpPr>
            <p:cNvPr id="81947" name="Text Box 25"/>
            <p:cNvSpPr txBox="1">
              <a:spLocks noChangeArrowheads="1"/>
            </p:cNvSpPr>
            <p:nvPr/>
          </p:nvSpPr>
          <p:spPr bwMode="auto">
            <a:xfrm>
              <a:off x="585788" y="1219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a2=4</a:t>
              </a:r>
              <a:endParaRPr lang="en-US" altLang="zh-CN" sz="2000" b="1">
                <a:ea typeface="楷体_GB2312" pitchFamily="49" charset="-122"/>
              </a:endParaRPr>
            </a:p>
          </p:txBody>
        </p:sp>
        <p:sp>
          <p:nvSpPr>
            <p:cNvPr id="81948" name="Text Box 26"/>
            <p:cNvSpPr txBox="1">
              <a:spLocks noChangeArrowheads="1"/>
            </p:cNvSpPr>
            <p:nvPr/>
          </p:nvSpPr>
          <p:spPr bwMode="auto">
            <a:xfrm>
              <a:off x="266700" y="2300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a3=5</a:t>
              </a:r>
              <a:endParaRPr lang="en-US" altLang="zh-CN" sz="2000" b="1">
                <a:ea typeface="楷体_GB2312" pitchFamily="49" charset="-122"/>
              </a:endParaRPr>
            </a:p>
          </p:txBody>
        </p:sp>
        <p:sp>
          <p:nvSpPr>
            <p:cNvPr id="81949" name="Text Box 27"/>
            <p:cNvSpPr txBox="1">
              <a:spLocks noChangeArrowheads="1"/>
            </p:cNvSpPr>
            <p:nvPr/>
          </p:nvSpPr>
          <p:spPr bwMode="auto">
            <a:xfrm>
              <a:off x="2095500" y="242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a4=1</a:t>
              </a:r>
              <a:endParaRPr lang="en-US" altLang="zh-CN" sz="2000" b="1">
                <a:ea typeface="楷体_GB2312" pitchFamily="49" charset="-122"/>
              </a:endParaRPr>
            </a:p>
          </p:txBody>
        </p:sp>
        <p:sp>
          <p:nvSpPr>
            <p:cNvPr id="81950" name="Text Box 28"/>
            <p:cNvSpPr txBox="1">
              <a:spLocks noChangeArrowheads="1"/>
            </p:cNvSpPr>
            <p:nvPr/>
          </p:nvSpPr>
          <p:spPr bwMode="auto">
            <a:xfrm>
              <a:off x="19431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a5=1</a:t>
              </a:r>
              <a:endParaRPr lang="en-US" altLang="zh-CN" sz="2000" b="1">
                <a:ea typeface="楷体_GB2312" pitchFamily="49" charset="-122"/>
              </a:endParaRPr>
            </a:p>
          </p:txBody>
        </p:sp>
        <p:sp>
          <p:nvSpPr>
            <p:cNvPr id="81951" name="Text Box 29"/>
            <p:cNvSpPr txBox="1">
              <a:spLocks noChangeArrowheads="1"/>
            </p:cNvSpPr>
            <p:nvPr/>
          </p:nvSpPr>
          <p:spPr bwMode="auto">
            <a:xfrm>
              <a:off x="1943100" y="2909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a6=2</a:t>
              </a:r>
              <a:endParaRPr lang="en-US" altLang="zh-CN" sz="2000" b="1">
                <a:ea typeface="楷体_GB2312" pitchFamily="49" charset="-122"/>
              </a:endParaRPr>
            </a:p>
          </p:txBody>
        </p:sp>
        <p:sp>
          <p:nvSpPr>
            <p:cNvPr id="81952" name="Text Box 30"/>
            <p:cNvSpPr txBox="1">
              <a:spLocks noChangeArrowheads="1"/>
            </p:cNvSpPr>
            <p:nvPr/>
          </p:nvSpPr>
          <p:spPr bwMode="auto">
            <a:xfrm>
              <a:off x="33909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a7=9</a:t>
              </a:r>
              <a:endParaRPr lang="en-US" altLang="zh-CN" sz="2000" b="1">
                <a:ea typeface="楷体_GB2312" pitchFamily="49" charset="-122"/>
              </a:endParaRPr>
            </a:p>
          </p:txBody>
        </p:sp>
        <p:sp>
          <p:nvSpPr>
            <p:cNvPr id="81953" name="Text Box 31"/>
            <p:cNvSpPr txBox="1">
              <a:spLocks noChangeArrowheads="1"/>
            </p:cNvSpPr>
            <p:nvPr/>
          </p:nvSpPr>
          <p:spPr bwMode="auto">
            <a:xfrm>
              <a:off x="36195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a8=7</a:t>
              </a:r>
              <a:endParaRPr lang="en-US" altLang="zh-CN" sz="2000" b="1">
                <a:ea typeface="楷体_GB2312" pitchFamily="49" charset="-122"/>
              </a:endParaRPr>
            </a:p>
          </p:txBody>
        </p:sp>
        <p:sp>
          <p:nvSpPr>
            <p:cNvPr id="81954" name="Text Box 32"/>
            <p:cNvSpPr txBox="1">
              <a:spLocks noChangeArrowheads="1"/>
            </p:cNvSpPr>
            <p:nvPr/>
          </p:nvSpPr>
          <p:spPr bwMode="auto">
            <a:xfrm>
              <a:off x="3328988" y="2514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a9=4</a:t>
              </a:r>
              <a:endParaRPr lang="en-US" altLang="zh-CN" sz="2000" b="1">
                <a:ea typeface="楷体_GB2312" pitchFamily="49" charset="-122"/>
              </a:endParaRPr>
            </a:p>
          </p:txBody>
        </p:sp>
        <p:sp>
          <p:nvSpPr>
            <p:cNvPr id="81955" name="Text Box 33"/>
            <p:cNvSpPr txBox="1">
              <a:spLocks noChangeArrowheads="1"/>
            </p:cNvSpPr>
            <p:nvPr/>
          </p:nvSpPr>
          <p:spPr bwMode="auto">
            <a:xfrm>
              <a:off x="5295900" y="319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a10=2</a:t>
              </a:r>
              <a:endParaRPr lang="en-US" altLang="zh-CN" sz="2000" b="1">
                <a:ea typeface="楷体_GB2312" pitchFamily="49" charset="-122"/>
              </a:endParaRPr>
            </a:p>
          </p:txBody>
        </p:sp>
        <p:sp>
          <p:nvSpPr>
            <p:cNvPr id="81956" name="Text Box 34"/>
            <p:cNvSpPr txBox="1">
              <a:spLocks noChangeArrowheads="1"/>
            </p:cNvSpPr>
            <p:nvPr/>
          </p:nvSpPr>
          <p:spPr bwMode="auto">
            <a:xfrm>
              <a:off x="5219700" y="1843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b="1">
                  <a:ea typeface="楷体_GB2312" pitchFamily="49" charset="-122"/>
                </a:rPr>
                <a:t>a11=4</a:t>
              </a:r>
              <a:endParaRPr lang="en-US" altLang="zh-CN" sz="2000" b="1">
                <a:ea typeface="楷体_GB2312" pitchFamily="49"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1325C134-6543-42E8-88B4-8A2ED4DB7A9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294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C833D12F-81DB-4EF6-902B-EB72352471F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2948" name="Rectangle 2"/>
          <p:cNvSpPr>
            <a:spLocks noGrp="1" noChangeArrowheads="1"/>
          </p:cNvSpPr>
          <p:nvPr>
            <p:ph type="title" idx="4294967295"/>
          </p:nvPr>
        </p:nvSpPr>
        <p:spPr>
          <a:xfrm>
            <a:off x="555625" y="215900"/>
            <a:ext cx="7761288" cy="533400"/>
          </a:xfrm>
        </p:spPr>
        <p:txBody>
          <a:bodyPr/>
          <a:lstStyle/>
          <a:p>
            <a:pPr eaLnBrk="1" hangingPunct="1"/>
            <a:r>
              <a:rPr lang="zh-CN" sz="3600" b="1">
                <a:solidFill>
                  <a:schemeClr val="tx2"/>
                </a:solidFill>
                <a:ea typeface="华文新魏" panose="02010800040101010101" pitchFamily="2" charset="-122"/>
              </a:rPr>
              <a:t>几个与计算关键活动有关的量：</a:t>
            </a:r>
            <a:endParaRPr lang="zh-CN">
              <a:solidFill>
                <a:schemeClr val="tx2"/>
              </a:solidFill>
              <a:ea typeface="华文新魏" panose="02010800040101010101" pitchFamily="2" charset="-122"/>
            </a:endParaRPr>
          </a:p>
        </p:txBody>
      </p:sp>
      <p:sp>
        <p:nvSpPr>
          <p:cNvPr id="113669" name="Rectangle 3"/>
          <p:cNvSpPr>
            <a:spLocks noGrp="1" noChangeArrowheads="1"/>
          </p:cNvSpPr>
          <p:nvPr>
            <p:ph type="body" idx="4294967295"/>
          </p:nvPr>
        </p:nvSpPr>
        <p:spPr>
          <a:xfrm>
            <a:off x="503238" y="873125"/>
            <a:ext cx="8153400" cy="5724525"/>
          </a:xfrm>
        </p:spPr>
        <p:txBody>
          <a:bodyPr/>
          <a:lstStyle/>
          <a:p>
            <a:pPr marL="609600" indent="-609600" algn="just" eaLnBrk="1" hangingPunct="1">
              <a:spcBef>
                <a:spcPct val="10000"/>
              </a:spcBef>
              <a:buClr>
                <a:srgbClr val="008000"/>
              </a:buClr>
              <a:buSzTx/>
              <a:buFont typeface="Monotype Sorts" pitchFamily="2" charset="2"/>
              <a:buAutoNum type="arabicPeriod"/>
            </a:pPr>
            <a:r>
              <a:rPr lang="zh-CN" altLang="en-US" sz="3000" b="1">
                <a:latin typeface="Times New Roman" panose="02020603050405020304" pitchFamily="18" charset="0"/>
                <a:ea typeface="仿宋_GB2312" pitchFamily="49" charset="-122"/>
              </a:rPr>
              <a:t>事件</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rgbClr val="3333CC"/>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的最早可能开始时间</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是从</a:t>
            </a:r>
            <a:r>
              <a:rPr lang="zh-CN" altLang="en-US" sz="3000" b="1">
                <a:solidFill>
                  <a:schemeClr val="tx2"/>
                </a:solidFill>
                <a:latin typeface="Times New Roman" panose="02020603050405020304" pitchFamily="18" charset="0"/>
                <a:ea typeface="仿宋_GB2312" pitchFamily="49" charset="-122"/>
              </a:rPr>
              <a:t>源点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到</a:t>
            </a:r>
            <a:r>
              <a:rPr lang="zh-CN" altLang="en-US" sz="3000" b="1">
                <a:solidFill>
                  <a:schemeClr val="tx2"/>
                </a:solidFill>
                <a:latin typeface="Times New Roman" panose="02020603050405020304" pitchFamily="18" charset="0"/>
                <a:ea typeface="仿宋_GB2312" pitchFamily="49" charset="-122"/>
              </a:rPr>
              <a:t>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4000" b="1">
                <a:solidFill>
                  <a:srgbClr val="FF0000"/>
                </a:solidFill>
                <a:latin typeface="方正舒体" panose="02010601030101010101" pitchFamily="2" charset="-122"/>
                <a:ea typeface="方正舒体" panose="02010601030101010101" pitchFamily="2" charset="-122"/>
              </a:rPr>
              <a:t>最长</a:t>
            </a:r>
            <a:r>
              <a:rPr lang="zh-CN" altLang="en-US" sz="3000" b="1">
                <a:latin typeface="Times New Roman" panose="02020603050405020304" pitchFamily="18" charset="0"/>
                <a:ea typeface="仿宋_GB2312" pitchFamily="49" charset="-122"/>
              </a:rPr>
              <a:t>路径长度。</a:t>
            </a:r>
            <a:endParaRPr lang="zh-CN" altLang="en-US" sz="3000" b="1">
              <a:latin typeface="Times New Roman" panose="02020603050405020304"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AutoNum type="arabicPeriod" startAt="2"/>
            </a:pPr>
            <a:r>
              <a:rPr lang="zh-CN" altLang="en-US" sz="3000" b="1">
                <a:latin typeface="Times New Roman" panose="02020603050405020304" pitchFamily="18" charset="0"/>
                <a:ea typeface="仿宋_GB2312" pitchFamily="49" charset="-122"/>
              </a:rPr>
              <a:t>事件</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的最迟允许开始时间</a:t>
            </a:r>
            <a:r>
              <a:rPr lang="en-US" altLang="zh-CN" sz="3000" b="1" i="1">
                <a:solidFill>
                  <a:schemeClr val="tx2"/>
                </a:solidFill>
                <a:latin typeface="Times New Roman" panose="02020603050405020304" pitchFamily="18" charset="0"/>
                <a:ea typeface="仿宋_GB2312" pitchFamily="49" charset="-122"/>
              </a:rPr>
              <a:t>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是在保证汇点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n</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时刻完成的前提 下，事件</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的允许的最迟开始时间。</a:t>
            </a:r>
            <a:endParaRPr lang="zh-CN" altLang="en-US" sz="3000" b="1">
              <a:latin typeface="Times New Roman" panose="02020603050405020304" pitchFamily="18" charset="0"/>
              <a:ea typeface="仿宋_GB2312" pitchFamily="49" charset="-122"/>
            </a:endParaRPr>
          </a:p>
        </p:txBody>
      </p:sp>
      <p:grpSp>
        <p:nvGrpSpPr>
          <p:cNvPr id="82950" name="Group 6"/>
          <p:cNvGrpSpPr/>
          <p:nvPr/>
        </p:nvGrpSpPr>
        <p:grpSpPr bwMode="auto">
          <a:xfrm>
            <a:off x="2065338" y="3532188"/>
            <a:ext cx="4829175" cy="2741612"/>
            <a:chOff x="0" y="0"/>
            <a:chExt cx="4829175" cy="2741612"/>
          </a:xfrm>
        </p:grpSpPr>
        <p:sp>
          <p:nvSpPr>
            <p:cNvPr id="82951"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2952"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2953"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2954"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2955"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2956"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2957"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58"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59"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0"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1"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2"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3"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2964"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2965"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2966"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2967"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2968"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2969"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2970"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2971"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2972"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DEDE18E-C8FE-4918-9831-458D0808FDE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Rectangle 2"/>
          <p:cNvSpPr>
            <a:spLocks noGrp="1" noChangeArrowheads="1"/>
          </p:cNvSpPr>
          <p:nvPr>
            <p:ph type="body" idx="4294967295"/>
          </p:nvPr>
        </p:nvSpPr>
        <p:spPr>
          <a:xfrm>
            <a:off x="539750" y="657225"/>
            <a:ext cx="8077200" cy="5745163"/>
          </a:xfrm>
        </p:spPr>
        <p:txBody>
          <a:bodyPr/>
          <a:lstStyle/>
          <a:p>
            <a:pPr eaLnBrk="1" hangingPunct="1">
              <a:lnSpc>
                <a:spcPct val="105000"/>
              </a:lnSpc>
              <a:buClr>
                <a:srgbClr val="800080"/>
              </a:buClr>
              <a:buSzPct val="50000"/>
              <a:defRPr/>
            </a:pPr>
            <a:r>
              <a:rPr lang="zh-CN" altLang="en-US" sz="3000" b="1" dirty="0">
                <a:solidFill>
                  <a:schemeClr val="tx2"/>
                </a:solidFill>
                <a:latin typeface="Times New Roman" panose="02020603050405020304" pitchFamily="18" charset="0"/>
                <a:ea typeface="仿宋_GB2312" pitchFamily="49" charset="-122"/>
              </a:rPr>
              <a:t>连通图与连通分量</a:t>
            </a:r>
            <a:r>
              <a:rPr lang="zh-CN" altLang="en-US" sz="3000" b="1" dirty="0">
                <a:latin typeface="Times New Roman" panose="02020603050405020304" pitchFamily="18" charset="0"/>
                <a:ea typeface="仿宋_GB2312" pitchFamily="49" charset="-122"/>
              </a:rPr>
              <a:t>   在</a:t>
            </a:r>
            <a:r>
              <a:rPr lang="zh-CN" altLang="en-US" sz="3000" b="1" dirty="0">
                <a:solidFill>
                  <a:srgbClr val="0000FF"/>
                </a:solidFill>
                <a:latin typeface="Times New Roman" panose="02020603050405020304" pitchFamily="18" charset="0"/>
                <a:ea typeface="仿宋_GB2312" pitchFamily="49" charset="-122"/>
              </a:rPr>
              <a:t>无向</a:t>
            </a:r>
            <a:r>
              <a:rPr lang="zh-CN" altLang="en-US" sz="3000" b="1" dirty="0">
                <a:latin typeface="Times New Roman" panose="02020603050405020304" pitchFamily="18" charset="0"/>
                <a:ea typeface="仿宋_GB2312" pitchFamily="49" charset="-122"/>
              </a:rPr>
              <a:t>图中</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若从顶点</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到顶点</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有路径</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则称顶点</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与</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是连通的。如果图中</a:t>
            </a:r>
            <a:r>
              <a:rPr lang="zh-CN" altLang="en-US" sz="3000" b="1" dirty="0">
                <a:solidFill>
                  <a:srgbClr val="0A0AFF"/>
                </a:solidFill>
                <a:latin typeface="Times New Roman" panose="02020603050405020304" pitchFamily="18" charset="0"/>
                <a:ea typeface="仿宋_GB2312" pitchFamily="49" charset="-122"/>
              </a:rPr>
              <a:t>任意一对顶点</a:t>
            </a:r>
            <a:r>
              <a:rPr lang="zh-CN" altLang="en-US" sz="3000" b="1" dirty="0">
                <a:latin typeface="Times New Roman" panose="02020603050405020304" pitchFamily="18" charset="0"/>
                <a:ea typeface="仿宋_GB2312" pitchFamily="49" charset="-122"/>
              </a:rPr>
              <a:t>都是连通的</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则称此图是连通图。非连通图的极大连通子图叫做连通分量。</a:t>
            </a:r>
            <a:endParaRPr lang="zh-CN" altLang="en-US" sz="3000" b="1" dirty="0">
              <a:latin typeface="Times New Roman" panose="02020603050405020304" pitchFamily="18" charset="0"/>
              <a:ea typeface="仿宋_GB2312" pitchFamily="49" charset="-122"/>
            </a:endParaRPr>
          </a:p>
          <a:p>
            <a:pPr eaLnBrk="1" hangingPunct="1">
              <a:lnSpc>
                <a:spcPct val="105000"/>
              </a:lnSpc>
              <a:buClr>
                <a:srgbClr val="800080"/>
              </a:buClr>
              <a:buSzPct val="50000"/>
              <a:defRPr/>
            </a:pPr>
            <a:r>
              <a:rPr lang="zh-CN" altLang="en-US" sz="3000" b="1" dirty="0">
                <a:solidFill>
                  <a:schemeClr val="tx2"/>
                </a:solidFill>
                <a:latin typeface="Times New Roman" panose="02020603050405020304" pitchFamily="18" charset="0"/>
                <a:ea typeface="仿宋_GB2312" pitchFamily="49" charset="-122"/>
              </a:rPr>
              <a:t>强连通图与强连通分量</a:t>
            </a:r>
            <a:r>
              <a:rPr lang="zh-CN" altLang="en-US" sz="3000" b="1" dirty="0">
                <a:latin typeface="Times New Roman" panose="02020603050405020304" pitchFamily="18" charset="0"/>
                <a:ea typeface="仿宋_GB2312" pitchFamily="49" charset="-122"/>
              </a:rPr>
              <a:t>    在</a:t>
            </a:r>
            <a:r>
              <a:rPr lang="zh-CN" altLang="en-US" sz="3000" b="1" dirty="0">
                <a:solidFill>
                  <a:srgbClr val="0000FF"/>
                </a:solidFill>
                <a:latin typeface="Times New Roman" panose="02020603050405020304" pitchFamily="18" charset="0"/>
                <a:ea typeface="仿宋_GB2312" pitchFamily="49" charset="-122"/>
              </a:rPr>
              <a:t>有向</a:t>
            </a:r>
            <a:r>
              <a:rPr lang="zh-CN" altLang="en-US" sz="3000" b="1" dirty="0">
                <a:latin typeface="Times New Roman" panose="02020603050405020304" pitchFamily="18" charset="0"/>
                <a:ea typeface="仿宋_GB2312" pitchFamily="49" charset="-122"/>
              </a:rPr>
              <a:t>图中</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若对于</a:t>
            </a:r>
            <a:r>
              <a:rPr lang="zh-CN" altLang="en-US" sz="3000" b="1" dirty="0">
                <a:solidFill>
                  <a:srgbClr val="0A0AFF"/>
                </a:solidFill>
                <a:effectLst>
                  <a:outerShdw blurRad="38100" dist="38100" dir="2700000" algn="tl">
                    <a:srgbClr val="C0C0C0"/>
                  </a:outerShdw>
                </a:effectLst>
                <a:latin typeface="Times New Roman" panose="02020603050405020304" pitchFamily="18" charset="0"/>
                <a:ea typeface="仿宋_GB2312" pitchFamily="49" charset="-122"/>
              </a:rPr>
              <a:t>每一对</a:t>
            </a:r>
            <a:r>
              <a:rPr lang="zh-CN" altLang="en-US" sz="3000" b="1" dirty="0">
                <a:latin typeface="Times New Roman" panose="02020603050405020304" pitchFamily="18" charset="0"/>
                <a:ea typeface="仿宋_GB2312" pitchFamily="49" charset="-122"/>
              </a:rPr>
              <a:t>顶点</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和</a:t>
            </a:r>
            <a:r>
              <a:rPr lang="en-US" sz="3000" b="1" i="1" dirty="0" err="1">
                <a:solidFill>
                  <a:schemeClr val="tx2"/>
                </a:solidFill>
                <a:latin typeface="Times New Roman" panose="02020603050405020304" pitchFamily="18" charset="0"/>
                <a:ea typeface="仿宋_GB2312" pitchFamily="49" charset="-122"/>
              </a:rPr>
              <a:t>v</a:t>
            </a:r>
            <a:r>
              <a:rPr lang="en-US" sz="3000" b="1" baseline="-25000" dirty="0" err="1">
                <a:solidFill>
                  <a:schemeClr val="tx2"/>
                </a:solidFill>
                <a:latin typeface="Times New Roman" panose="02020603050405020304" pitchFamily="18" charset="0"/>
                <a:ea typeface="仿宋_GB2312" pitchFamily="49" charset="-122"/>
              </a:rPr>
              <a:t>j</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都存在一条从</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到</a:t>
            </a:r>
            <a:r>
              <a:rPr lang="en-US" sz="3000" b="1" i="1" dirty="0" err="1">
                <a:solidFill>
                  <a:schemeClr val="tx2"/>
                </a:solidFill>
                <a:latin typeface="Times New Roman" panose="02020603050405020304" pitchFamily="18" charset="0"/>
                <a:ea typeface="仿宋_GB2312" pitchFamily="49" charset="-122"/>
              </a:rPr>
              <a:t>v</a:t>
            </a:r>
            <a:r>
              <a:rPr lang="en-US" sz="3000" b="1" baseline="-25000" dirty="0" err="1">
                <a:solidFill>
                  <a:schemeClr val="tx2"/>
                </a:solidFill>
                <a:latin typeface="Times New Roman" panose="02020603050405020304" pitchFamily="18" charset="0"/>
                <a:ea typeface="仿宋_GB2312" pitchFamily="49" charset="-122"/>
              </a:rPr>
              <a:t>j</a:t>
            </a:r>
            <a:r>
              <a:rPr lang="zh-CN" altLang="en-US" sz="3000" b="1" dirty="0">
                <a:latin typeface="Times New Roman" panose="02020603050405020304" pitchFamily="18" charset="0"/>
                <a:ea typeface="仿宋_GB2312" pitchFamily="49" charset="-122"/>
              </a:rPr>
              <a:t>和从</a:t>
            </a:r>
            <a:r>
              <a:rPr lang="en-US" sz="3000" b="1" i="1" dirty="0" err="1">
                <a:solidFill>
                  <a:schemeClr val="tx2"/>
                </a:solidFill>
                <a:latin typeface="Times New Roman" panose="02020603050405020304" pitchFamily="18" charset="0"/>
                <a:ea typeface="仿宋_GB2312" pitchFamily="49" charset="-122"/>
              </a:rPr>
              <a:t>v</a:t>
            </a:r>
            <a:r>
              <a:rPr lang="en-US" sz="3000" b="1" baseline="-25000" dirty="0" err="1">
                <a:solidFill>
                  <a:schemeClr val="tx2"/>
                </a:solidFill>
                <a:latin typeface="Times New Roman" panose="02020603050405020304" pitchFamily="18" charset="0"/>
                <a:ea typeface="仿宋_GB2312" pitchFamily="49" charset="-122"/>
              </a:rPr>
              <a:t>j</a:t>
            </a:r>
            <a:r>
              <a:rPr lang="zh-CN" altLang="en-US" sz="3000" b="1" dirty="0">
                <a:latin typeface="Times New Roman" panose="02020603050405020304" pitchFamily="18" charset="0"/>
                <a:ea typeface="仿宋_GB2312" pitchFamily="49" charset="-122"/>
              </a:rPr>
              <a:t>到</a:t>
            </a:r>
            <a:r>
              <a:rPr lang="en-US" sz="3000" b="1" i="1" dirty="0">
                <a:solidFill>
                  <a:schemeClr val="tx2"/>
                </a:solidFill>
                <a:latin typeface="Times New Roman" panose="02020603050405020304" pitchFamily="18" charset="0"/>
                <a:ea typeface="仿宋_GB2312" pitchFamily="49" charset="-122"/>
              </a:rPr>
              <a:t>v</a:t>
            </a:r>
            <a:r>
              <a:rPr lang="en-US" sz="3000" b="1" baseline="-25000" dirty="0">
                <a:solidFill>
                  <a:schemeClr val="tx2"/>
                </a:solidFill>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的路径</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则称此图是强连通图。非强连通图的极大强连通子图叫做强连通分量。</a:t>
            </a:r>
            <a:endParaRPr lang="zh-CN" altLang="en-US" sz="3000" b="1" dirty="0">
              <a:latin typeface="Times New Roman" panose="02020603050405020304" pitchFamily="18" charset="0"/>
              <a:ea typeface="仿宋_GB2312" pitchFamily="49" charset="-122"/>
            </a:endParaRPr>
          </a:p>
          <a:p>
            <a:pPr eaLnBrk="1" hangingPunct="1">
              <a:lnSpc>
                <a:spcPct val="105000"/>
              </a:lnSpc>
              <a:buClr>
                <a:srgbClr val="800080"/>
              </a:buClr>
              <a:buSzPct val="50000"/>
              <a:defRPr/>
            </a:pPr>
            <a:r>
              <a:rPr lang="zh-CN" altLang="en-US" sz="3000" b="1" dirty="0">
                <a:solidFill>
                  <a:schemeClr val="tx2"/>
                </a:solidFill>
                <a:latin typeface="Times New Roman" panose="02020603050405020304" pitchFamily="18" charset="0"/>
                <a:ea typeface="仿宋_GB2312" pitchFamily="49" charset="-122"/>
              </a:rPr>
              <a:t>生成树</a:t>
            </a:r>
            <a:r>
              <a:rPr lang="zh-CN" altLang="en-US" sz="3000" b="1" dirty="0">
                <a:latin typeface="Times New Roman" panose="02020603050405020304" pitchFamily="18" charset="0"/>
                <a:ea typeface="仿宋_GB2312" pitchFamily="49" charset="-122"/>
              </a:rPr>
              <a:t>   一个连通图的生成树是其极小连通子图，在 </a:t>
            </a:r>
            <a:r>
              <a:rPr lang="en-US" sz="3000" b="1" i="1" dirty="0">
                <a:solidFill>
                  <a:schemeClr val="tx2"/>
                </a:solidFill>
                <a:latin typeface="Times New Roman" panose="02020603050405020304" pitchFamily="18" charset="0"/>
                <a:ea typeface="仿宋_GB2312" pitchFamily="49" charset="-122"/>
              </a:rPr>
              <a:t>n </a:t>
            </a:r>
            <a:r>
              <a:rPr lang="zh-CN" altLang="en-US" sz="3000" b="1" dirty="0">
                <a:latin typeface="Times New Roman" panose="02020603050405020304" pitchFamily="18" charset="0"/>
                <a:ea typeface="仿宋_GB2312" pitchFamily="49" charset="-122"/>
              </a:rPr>
              <a:t>个顶点的情形下，有</a:t>
            </a:r>
            <a:r>
              <a:rPr lang="zh-CN" altLang="en-US" sz="3000" b="1" dirty="0">
                <a:solidFill>
                  <a:schemeClr val="tx2"/>
                </a:solidFill>
                <a:latin typeface="Times New Roman" panose="02020603050405020304" pitchFamily="18" charset="0"/>
                <a:ea typeface="仿宋_GB2312" pitchFamily="49" charset="-122"/>
              </a:rPr>
              <a:t> </a:t>
            </a:r>
            <a:r>
              <a:rPr lang="en-US" sz="3000" b="1" i="1" dirty="0">
                <a:solidFill>
                  <a:schemeClr val="tx2"/>
                </a:solidFill>
                <a:latin typeface="Times New Roman" panose="02020603050405020304" pitchFamily="18" charset="0"/>
                <a:ea typeface="仿宋_GB2312" pitchFamily="49" charset="-122"/>
              </a:rPr>
              <a:t>n</a:t>
            </a:r>
            <a:r>
              <a:rPr lang="en-US" sz="3000" b="1" dirty="0">
                <a:solidFill>
                  <a:schemeClr val="tx2"/>
                </a:solidFill>
                <a:latin typeface="Courier New" panose="02070309020205020404" pitchFamily="49" charset="0"/>
                <a:ea typeface="仿宋_GB2312" pitchFamily="49" charset="-122"/>
              </a:rPr>
              <a:t>-</a:t>
            </a:r>
            <a:r>
              <a:rPr lang="en-US" sz="3000" b="1" dirty="0">
                <a:solidFill>
                  <a:schemeClr val="tx2"/>
                </a:solidFill>
                <a:latin typeface="Times New Roman" panose="02020603050405020304" pitchFamily="18" charset="0"/>
                <a:ea typeface="仿宋_GB2312" pitchFamily="49" charset="-122"/>
              </a:rPr>
              <a:t>1</a:t>
            </a:r>
            <a:r>
              <a:rPr lang="en-US"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条边。</a:t>
            </a:r>
            <a:endParaRPr lang="zh-CN" altLang="en-US" sz="3000" b="1" dirty="0">
              <a:latin typeface="Times New Roman" panose="02020603050405020304" pitchFamily="18" charset="0"/>
              <a:ea typeface="仿宋_GB2312" pitchFamily="49" charset="-122"/>
            </a:endParaRPr>
          </a:p>
        </p:txBody>
      </p:sp>
      <p:sp>
        <p:nvSpPr>
          <p:cNvPr id="15364" name="Rectangle 2"/>
          <p:cNvSpPr>
            <a:spLocks noGrp="1" noChangeArrowheads="1"/>
          </p:cNvSpPr>
          <p:nvPr>
            <p:ph type="title" idx="4294967295"/>
          </p:nvPr>
        </p:nvSpPr>
        <p:spPr>
          <a:xfrm>
            <a:off x="2235200" y="0"/>
            <a:ext cx="5002213" cy="704850"/>
          </a:xfrm>
        </p:spPr>
        <p:txBody>
          <a:bodyPr/>
          <a:lstStyle/>
          <a:p>
            <a:pPr eaLnBrk="1" hangingPunct="1"/>
            <a:r>
              <a:rPr lang="en-US" altLang="zh-CN" sz="4000" b="1">
                <a:solidFill>
                  <a:srgbClr val="CC0000"/>
                </a:solidFill>
                <a:ea typeface="华文新魏" panose="02010800040101010101" pitchFamily="2" charset="-122"/>
              </a:rPr>
              <a:t>8.1.1</a:t>
            </a:r>
            <a:r>
              <a:rPr lang="zh-CN" altLang="en-US" sz="4000" b="1">
                <a:solidFill>
                  <a:srgbClr val="CC0000"/>
                </a:solidFill>
                <a:ea typeface="华文新魏" panose="02010800040101010101" pitchFamily="2" charset="-122"/>
              </a:rPr>
              <a:t>  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6F5100F-8F5E-4D3C-BB8D-DB00B483E18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397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F7592AFF-BDEC-42D7-BB93-772D14ECC8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3972" name="Rectangle 2"/>
          <p:cNvSpPr>
            <a:spLocks noGrp="1" noChangeArrowheads="1"/>
          </p:cNvSpPr>
          <p:nvPr>
            <p:ph type="title" idx="4294967295"/>
          </p:nvPr>
        </p:nvSpPr>
        <p:spPr>
          <a:xfrm>
            <a:off x="555625" y="215900"/>
            <a:ext cx="7761288" cy="533400"/>
          </a:xfrm>
        </p:spPr>
        <p:txBody>
          <a:bodyPr/>
          <a:lstStyle/>
          <a:p>
            <a:pPr eaLnBrk="1" hangingPunct="1"/>
            <a:r>
              <a:rPr lang="zh-CN" sz="3600" b="1">
                <a:solidFill>
                  <a:schemeClr val="tx2"/>
                </a:solidFill>
                <a:ea typeface="华文新魏" panose="02010800040101010101" pitchFamily="2" charset="-122"/>
              </a:rPr>
              <a:t>几个与计算关键活动有关的量：</a:t>
            </a:r>
            <a:endParaRPr lang="zh-CN">
              <a:solidFill>
                <a:schemeClr val="tx2"/>
              </a:solidFill>
              <a:ea typeface="华文新魏" panose="02010800040101010101" pitchFamily="2" charset="-122"/>
            </a:endParaRPr>
          </a:p>
        </p:txBody>
      </p:sp>
      <p:sp>
        <p:nvSpPr>
          <p:cNvPr id="114693" name="Rectangle 3"/>
          <p:cNvSpPr>
            <a:spLocks noGrp="1" noChangeArrowheads="1"/>
          </p:cNvSpPr>
          <p:nvPr>
            <p:ph type="body" idx="4294967295"/>
          </p:nvPr>
        </p:nvSpPr>
        <p:spPr>
          <a:xfrm>
            <a:off x="503238" y="873125"/>
            <a:ext cx="8153400" cy="5724525"/>
          </a:xfrm>
        </p:spPr>
        <p:txBody>
          <a:bodyPr/>
          <a:lstStyle/>
          <a:p>
            <a:pPr marL="609600" indent="-609600" algn="just" eaLnBrk="1" hangingPunct="1">
              <a:spcBef>
                <a:spcPct val="10000"/>
              </a:spcBef>
              <a:buClr>
                <a:srgbClr val="008000"/>
              </a:buClr>
              <a:buSzTx/>
              <a:buFont typeface="Monotype Sorts" pitchFamily="2" charset="2"/>
              <a:buAutoNum type="arabicPeriod" startAt="3"/>
              <a:defRPr/>
            </a:pPr>
            <a:r>
              <a:rPr lang="zh-CN" altLang="en-US" sz="3000" b="1">
                <a:latin typeface="Times New Roman" panose="02020603050405020304" pitchFamily="18" charset="0"/>
                <a:ea typeface="仿宋_GB2312" pitchFamily="49" charset="-122"/>
              </a:rPr>
              <a:t>活动</a:t>
            </a:r>
            <a:r>
              <a:rPr lang="en-US" sz="3000" b="1" i="1">
                <a:solidFill>
                  <a:schemeClr val="tx2"/>
                </a:solidFill>
                <a:latin typeface="Times New Roman" panose="02020603050405020304" pitchFamily="18" charset="0"/>
                <a:ea typeface="仿宋_GB2312" pitchFamily="49" charset="-122"/>
              </a:rPr>
              <a:t>a</a:t>
            </a:r>
            <a:r>
              <a:rPr lang="en-US" sz="3000" b="1" i="1" baseline="-25000">
                <a:solidFill>
                  <a:schemeClr val="tx2"/>
                </a:solidFill>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的最早可能开始时间 </a:t>
            </a:r>
            <a:r>
              <a:rPr lang="en-US" sz="3000" b="1" i="1">
                <a:solidFill>
                  <a:schemeClr val="tx2"/>
                </a:solidFill>
                <a:latin typeface="Times New Roman" panose="02020603050405020304" pitchFamily="18" charset="0"/>
                <a:ea typeface="仿宋_GB2312" pitchFamily="49" charset="-122"/>
              </a:rPr>
              <a:t>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endParaRPr lang="en-US" sz="3000" b="1">
              <a:solidFill>
                <a:schemeClr val="tx2"/>
              </a:solidFill>
              <a:latin typeface="Times New Roman" panose="02020603050405020304"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defRPr/>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设活动</a:t>
            </a:r>
            <a:r>
              <a:rPr lang="en-US" sz="3000" b="1" i="1">
                <a:solidFill>
                  <a:srgbClr val="FF3300"/>
                </a:solidFill>
                <a:latin typeface="Times New Roman" panose="02020603050405020304" pitchFamily="18" charset="0"/>
                <a:ea typeface="仿宋_GB2312" pitchFamily="49" charset="-122"/>
              </a:rPr>
              <a:t>a</a:t>
            </a:r>
            <a:r>
              <a:rPr lang="en-US" sz="3000" b="1" i="1" baseline="-25000">
                <a:solidFill>
                  <a:srgbClr val="FF3300"/>
                </a:solidFill>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在边</a:t>
            </a:r>
            <a:r>
              <a:rPr lang="en-US" sz="3000" b="1">
                <a:solidFill>
                  <a:schemeClr val="tx2"/>
                </a:solidFill>
                <a:latin typeface="Times New Roman" panose="02020603050405020304" pitchFamily="18" charset="0"/>
                <a:ea typeface="仿宋_GB2312" pitchFamily="49" charset="-122"/>
              </a:rPr>
              <a:t>&lt;</a:t>
            </a:r>
            <a:r>
              <a:rPr lang="en-US" sz="3000" b="1" i="1">
                <a:solidFill>
                  <a:schemeClr val="tx2"/>
                </a:solidFill>
                <a:latin typeface="Times New Roman" panose="02020603050405020304" pitchFamily="18" charset="0"/>
                <a:ea typeface="仿宋_GB2312" pitchFamily="49" charset="-122"/>
              </a:rPr>
              <a:t>V</a:t>
            </a:r>
            <a:r>
              <a:rPr lang="en-US" sz="3000" b="1" i="1" baseline="-25000">
                <a:solidFill>
                  <a:schemeClr val="tx2"/>
                </a:solidFill>
                <a:latin typeface="Times New Roman" panose="02020603050405020304" pitchFamily="18" charset="0"/>
                <a:ea typeface="仿宋_GB2312" pitchFamily="49" charset="-122"/>
              </a:rPr>
              <a:t>i</a:t>
            </a:r>
            <a:r>
              <a:rPr lang="en-US" sz="3000" b="1">
                <a:solidFill>
                  <a:schemeClr val="tx2"/>
                </a:solidFill>
                <a:latin typeface="Times New Roman" panose="02020603050405020304" pitchFamily="18" charset="0"/>
                <a:ea typeface="仿宋_GB2312" pitchFamily="49" charset="-122"/>
              </a:rPr>
              <a:t>, </a:t>
            </a:r>
            <a:r>
              <a:rPr lang="en-US" sz="3000" b="1" i="1">
                <a:solidFill>
                  <a:schemeClr val="tx2"/>
                </a:solidFill>
                <a:latin typeface="Times New Roman" panose="02020603050405020304" pitchFamily="18" charset="0"/>
                <a:ea typeface="仿宋_GB2312" pitchFamily="49" charset="-122"/>
              </a:rPr>
              <a:t>V</a:t>
            </a:r>
            <a:r>
              <a:rPr lang="en-US" sz="3000" b="1" i="1" baseline="-25000">
                <a:solidFill>
                  <a:schemeClr val="tx2"/>
                </a:solidFill>
                <a:latin typeface="Times New Roman" panose="02020603050405020304" pitchFamily="18" charset="0"/>
                <a:ea typeface="仿宋_GB2312" pitchFamily="49" charset="-122"/>
              </a:rPr>
              <a:t>j</a:t>
            </a:r>
            <a:r>
              <a:rPr lang="en-US" sz="3000" b="1">
                <a:solidFill>
                  <a:schemeClr val="tx2"/>
                </a:solidFill>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上</a:t>
            </a: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a:t>
            </a:r>
            <a:r>
              <a:rPr lang="en-US" sz="3000" b="1" i="1">
                <a:solidFill>
                  <a:schemeClr val="tx2"/>
                </a:solidFill>
                <a:latin typeface="Times New Roman" panose="02020603050405020304" pitchFamily="18" charset="0"/>
                <a:ea typeface="仿宋_GB2312" pitchFamily="49" charset="-122"/>
              </a:rPr>
              <a:t>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是从源点</a:t>
            </a:r>
            <a:r>
              <a:rPr lang="en-US" sz="3000" b="1" i="1">
                <a:solidFill>
                  <a:schemeClr val="tx2"/>
                </a:solidFill>
                <a:latin typeface="Times New Roman" panose="02020603050405020304" pitchFamily="18" charset="0"/>
                <a:ea typeface="仿宋_GB2312" pitchFamily="49" charset="-122"/>
              </a:rPr>
              <a:t>V</a:t>
            </a:r>
            <a:r>
              <a:rPr lang="en-US" sz="3000" b="1" baseline="-25000">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到顶点</a:t>
            </a:r>
            <a:r>
              <a:rPr lang="en-US" sz="3000" b="1" i="1">
                <a:solidFill>
                  <a:schemeClr val="tx2"/>
                </a:solidFill>
                <a:latin typeface="Times New Roman" panose="02020603050405020304" pitchFamily="18" charset="0"/>
                <a:ea typeface="仿宋_GB2312" pitchFamily="49" charset="-122"/>
              </a:rPr>
              <a:t>V</a:t>
            </a:r>
            <a:r>
              <a:rPr lang="en-US" sz="3000" b="1" i="1" baseline="-25000">
                <a:solidFill>
                  <a:schemeClr val="tx2"/>
                </a:solidFill>
                <a:latin typeface="Times New Roman" panose="02020603050405020304" pitchFamily="18" charset="0"/>
                <a:ea typeface="仿宋_GB2312" pitchFamily="49" charset="-122"/>
              </a:rPr>
              <a:t>i</a:t>
            </a: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的最长路径长度。因此</a:t>
            </a:r>
            <a:r>
              <a:rPr lang="en-US" sz="3000" b="1">
                <a:latin typeface="Times New Roman" panose="02020603050405020304" pitchFamily="18" charset="0"/>
                <a:ea typeface="仿宋_GB2312" pitchFamily="49" charset="-122"/>
              </a:rPr>
              <a:t>, </a:t>
            </a:r>
            <a:endParaRPr lang="en-US" sz="3000" b="1">
              <a:latin typeface="Times New Roman" panose="02020603050405020304" pitchFamily="18" charset="0"/>
              <a:ea typeface="仿宋_GB2312" pitchFamily="49" charset="-122"/>
            </a:endParaRPr>
          </a:p>
          <a:p>
            <a:pPr marL="609600" indent="-609600" algn="just" eaLnBrk="1" hangingPunct="1">
              <a:spcBef>
                <a:spcPct val="10000"/>
              </a:spcBef>
              <a:buClr>
                <a:srgbClr val="008000"/>
              </a:buClr>
              <a:buSzTx/>
              <a:buFont typeface="Monotype Sorts" pitchFamily="2" charset="2"/>
              <a:buNone/>
              <a:defRPr/>
            </a:pPr>
            <a:r>
              <a:rPr lang="en-US" sz="3000" b="1">
                <a:latin typeface="Times New Roman" panose="02020603050405020304" pitchFamily="18" charset="0"/>
                <a:ea typeface="仿宋_GB2312" pitchFamily="49" charset="-122"/>
              </a:rPr>
              <a:t>              </a:t>
            </a:r>
            <a:r>
              <a:rPr lang="en-US" sz="3000" b="1" i="1">
                <a:solidFill>
                  <a:schemeClr val="tx2"/>
                </a:solidFill>
                <a:latin typeface="Times New Roman" panose="02020603050405020304" pitchFamily="18" charset="0"/>
                <a:ea typeface="仿宋_GB2312" pitchFamily="49" charset="-122"/>
              </a:rPr>
              <a:t>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 = </a:t>
            </a:r>
            <a:r>
              <a:rPr lang="en-US" sz="3000" b="1" i="1">
                <a:solidFill>
                  <a:schemeClr val="tx2"/>
                </a:solidFill>
                <a:latin typeface="Times New Roman" panose="02020603050405020304" pitchFamily="18" charset="0"/>
                <a:ea typeface="仿宋_GB2312" pitchFamily="49" charset="-122"/>
              </a:rPr>
              <a:t>Ve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i</a:t>
            </a:r>
            <a:r>
              <a:rPr lang="en-US" sz="3000" b="1">
                <a:solidFill>
                  <a:schemeClr val="tx2"/>
                </a:solidFill>
                <a:latin typeface="Times New Roman" panose="02020603050405020304" pitchFamily="18" charset="0"/>
                <a:ea typeface="仿宋_GB2312" pitchFamily="49" charset="-122"/>
              </a:rPr>
              <a:t>]</a:t>
            </a:r>
            <a:r>
              <a:rPr lang="zh-CN" altLang="en-US" sz="3000" b="1">
                <a:solidFill>
                  <a:srgbClr val="000066"/>
                </a:solidFill>
                <a:latin typeface="Times New Roman" panose="02020603050405020304" pitchFamily="18" charset="0"/>
                <a:ea typeface="仿宋_GB2312" pitchFamily="49" charset="-122"/>
              </a:rPr>
              <a:t>。</a:t>
            </a:r>
            <a:endParaRPr lang="zh-CN" altLang="en-US" sz="3000" b="1">
              <a:solidFill>
                <a:srgbClr val="000066"/>
              </a:solidFill>
              <a:latin typeface="Times New Roman" panose="02020603050405020304" pitchFamily="18" charset="0"/>
              <a:ea typeface="仿宋_GB2312" pitchFamily="49" charset="-122"/>
            </a:endParaRPr>
          </a:p>
          <a:p>
            <a:pPr marL="609600" indent="-609600" eaLnBrk="1" hangingPunct="1">
              <a:spcBef>
                <a:spcPct val="10000"/>
              </a:spcBef>
              <a:buClr>
                <a:srgbClr val="008000"/>
              </a:buClr>
              <a:buSzTx/>
              <a:buFont typeface="Monotype Sorts" pitchFamily="2" charset="2"/>
              <a:buAutoNum type="arabicPeriod" startAt="4"/>
              <a:defRPr/>
            </a:pPr>
            <a:r>
              <a:rPr lang="zh-CN" altLang="en-US" sz="3000" b="1">
                <a:latin typeface="Times New Roman" panose="02020603050405020304" pitchFamily="18" charset="0"/>
                <a:ea typeface="仿宋_GB2312" pitchFamily="49" charset="-122"/>
              </a:rPr>
              <a:t>活动</a:t>
            </a:r>
            <a:r>
              <a:rPr lang="en-US" sz="3000" b="1" i="1">
                <a:solidFill>
                  <a:schemeClr val="tx2"/>
                </a:solidFill>
                <a:latin typeface="Times New Roman" panose="02020603050405020304" pitchFamily="18" charset="0"/>
                <a:ea typeface="仿宋_GB2312" pitchFamily="49" charset="-122"/>
              </a:rPr>
              <a:t>a</a:t>
            </a:r>
            <a:r>
              <a:rPr lang="en-US" sz="3000" b="1" i="1" baseline="-25000">
                <a:solidFill>
                  <a:schemeClr val="tx2"/>
                </a:solidFill>
                <a:latin typeface="Times New Roman" panose="02020603050405020304" pitchFamily="18" charset="0"/>
                <a:ea typeface="仿宋_GB2312" pitchFamily="49" charset="-122"/>
              </a:rPr>
              <a:t>k</a:t>
            </a:r>
            <a:r>
              <a:rPr lang="en-US" sz="3000" b="1" i="1" baseline="-25000">
                <a:solidFill>
                  <a:schemeClr val="accent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的最迟允许开始时间 </a:t>
            </a:r>
            <a:r>
              <a:rPr lang="en-US" sz="3000" b="1" i="1">
                <a:solidFill>
                  <a:schemeClr val="tx2"/>
                </a:solidFill>
                <a:latin typeface="Times New Roman" panose="02020603050405020304" pitchFamily="18" charset="0"/>
                <a:ea typeface="仿宋_GB2312" pitchFamily="49" charset="-122"/>
              </a:rPr>
              <a:t>l</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en-US" b="1" i="1">
                <a:effectLst>
                  <a:outerShdw blurRad="38100" dist="38100" dir="2700000" algn="tl">
                    <a:srgbClr val="C0C0C0"/>
                  </a:outerShdw>
                </a:effectLst>
                <a:ea typeface="仿宋_GB2312" pitchFamily="49" charset="-122"/>
              </a:rPr>
              <a:t> </a:t>
            </a:r>
            <a:endParaRPr lang="en-US" b="1" i="1">
              <a:effectLst>
                <a:outerShdw blurRad="38100" dist="38100" dir="2700000" algn="tl">
                  <a:srgbClr val="C0C0C0"/>
                </a:outerShdw>
              </a:effectLst>
              <a:ea typeface="仿宋_GB2312" pitchFamily="49" charset="-122"/>
            </a:endParaRPr>
          </a:p>
          <a:p>
            <a:pPr marL="609600" indent="-609600" eaLnBrk="1" hangingPunct="1">
              <a:spcBef>
                <a:spcPct val="10000"/>
              </a:spcBef>
              <a:buClr>
                <a:srgbClr val="008000"/>
              </a:buClr>
              <a:buSzTx/>
              <a:buFont typeface="Wingdings" panose="05000000000000000000" pitchFamily="2" charset="2"/>
              <a:buNone/>
              <a:defRPr/>
            </a:pPr>
            <a:r>
              <a:rPr lang="en-US" b="1" i="1">
                <a:effectLst>
                  <a:outerShdw blurRad="38100" dist="38100" dir="2700000" algn="tl">
                    <a:srgbClr val="C0C0C0"/>
                  </a:outerShdw>
                </a:effectLst>
                <a:ea typeface="仿宋_GB2312" pitchFamily="49" charset="-122"/>
              </a:rPr>
              <a:t>   </a:t>
            </a:r>
            <a:endParaRPr lang="en-US" b="1">
              <a:effectLst>
                <a:outerShdw blurRad="38100" dist="38100" dir="2700000" algn="tl">
                  <a:srgbClr val="C0C0C0"/>
                </a:outerShdw>
              </a:effectLst>
              <a:ea typeface="仿宋_GB2312" pitchFamily="49" charset="-122"/>
            </a:endParaRPr>
          </a:p>
        </p:txBody>
      </p:sp>
      <p:grpSp>
        <p:nvGrpSpPr>
          <p:cNvPr id="83974" name="Group 6"/>
          <p:cNvGrpSpPr/>
          <p:nvPr/>
        </p:nvGrpSpPr>
        <p:grpSpPr bwMode="auto">
          <a:xfrm>
            <a:off x="4314825" y="3684588"/>
            <a:ext cx="4829175" cy="2741612"/>
            <a:chOff x="0" y="0"/>
            <a:chExt cx="4829175" cy="2741612"/>
          </a:xfrm>
        </p:grpSpPr>
        <p:sp>
          <p:nvSpPr>
            <p:cNvPr id="83976"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3977"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3978"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3979"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3980"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3981"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3982"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3"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4"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5"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6"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7"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88"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3989"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3990"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3991"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3992"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3993"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3994"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3995"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3996"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3997"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
        <p:nvSpPr>
          <p:cNvPr id="114717" name="TextBox 27"/>
          <p:cNvSpPr txBox="1">
            <a:spLocks noChangeArrowheads="1"/>
          </p:cNvSpPr>
          <p:nvPr/>
        </p:nvSpPr>
        <p:spPr bwMode="auto">
          <a:xfrm>
            <a:off x="190500" y="3502025"/>
            <a:ext cx="43084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buSzPct val="115000"/>
              <a:buFont typeface="Monotype Sorts" pitchFamily="2" charset="2"/>
              <a:buNone/>
            </a:pPr>
            <a:r>
              <a:rPr lang="en-US" altLang="zh-CN" sz="2800" b="1" i="1">
                <a:solidFill>
                  <a:schemeClr val="tx2"/>
                </a:solidFill>
              </a:rPr>
              <a:t>l</a:t>
            </a:r>
            <a:r>
              <a:rPr lang="en-US" altLang="zh-CN" sz="2800" b="1">
                <a:solidFill>
                  <a:schemeClr val="tx2"/>
                </a:solidFill>
              </a:rPr>
              <a:t>[</a:t>
            </a:r>
            <a:r>
              <a:rPr lang="en-US" altLang="zh-CN" sz="2800" b="1" i="1">
                <a:solidFill>
                  <a:schemeClr val="tx2"/>
                </a:solidFill>
              </a:rPr>
              <a:t>k</a:t>
            </a:r>
            <a:r>
              <a:rPr lang="en-US" altLang="zh-CN" sz="2800" b="1">
                <a:solidFill>
                  <a:schemeClr val="tx2"/>
                </a:solidFill>
              </a:rPr>
              <a:t>]</a:t>
            </a:r>
            <a:r>
              <a:rPr lang="zh-CN" altLang="en-US" sz="2800" b="1"/>
              <a:t>是在不会引起时间延误的前提下</a:t>
            </a:r>
            <a:r>
              <a:rPr lang="en-US" altLang="zh-CN" sz="2800" b="1"/>
              <a:t>, </a:t>
            </a:r>
            <a:r>
              <a:rPr lang="zh-CN" altLang="en-US" sz="2800" b="1"/>
              <a:t>该活动允许的最迟开始时间。</a:t>
            </a:r>
            <a:endParaRPr lang="zh-CN" altLang="en-US" sz="2800" b="1"/>
          </a:p>
          <a:p>
            <a:pPr eaLnBrk="1" hangingPunct="1">
              <a:buSzPct val="115000"/>
              <a:buFont typeface="Monotype Sorts" pitchFamily="2" charset="2"/>
              <a:buNone/>
            </a:pPr>
            <a:r>
              <a:rPr lang="en-US" altLang="zh-CN" sz="2800" b="1" i="1">
                <a:solidFill>
                  <a:schemeClr val="tx2"/>
                </a:solidFill>
              </a:rPr>
              <a:t>l</a:t>
            </a:r>
            <a:r>
              <a:rPr lang="en-US" altLang="zh-CN" sz="2800" b="1">
                <a:solidFill>
                  <a:schemeClr val="tx2"/>
                </a:solidFill>
              </a:rPr>
              <a:t>[</a:t>
            </a:r>
            <a:r>
              <a:rPr lang="en-US" altLang="zh-CN" sz="2800" b="1" i="1">
                <a:solidFill>
                  <a:schemeClr val="tx2"/>
                </a:solidFill>
              </a:rPr>
              <a:t>k</a:t>
            </a:r>
            <a:r>
              <a:rPr lang="en-US" altLang="zh-CN" sz="2800" b="1">
                <a:solidFill>
                  <a:schemeClr val="tx2"/>
                </a:solidFill>
              </a:rPr>
              <a:t>] =</a:t>
            </a:r>
            <a:r>
              <a:rPr lang="en-US" altLang="zh-CN" sz="2800" b="1" i="1">
                <a:solidFill>
                  <a:schemeClr val="tx2"/>
                </a:solidFill>
              </a:rPr>
              <a:t> Vl</a:t>
            </a:r>
            <a:r>
              <a:rPr lang="en-US" altLang="zh-CN" sz="2800" b="1">
                <a:solidFill>
                  <a:schemeClr val="tx2"/>
                </a:solidFill>
              </a:rPr>
              <a:t>[</a:t>
            </a:r>
            <a:r>
              <a:rPr lang="en-US" altLang="zh-CN" sz="2800" b="1" i="1">
                <a:solidFill>
                  <a:schemeClr val="tx2"/>
                </a:solidFill>
              </a:rPr>
              <a:t>j</a:t>
            </a:r>
            <a:r>
              <a:rPr lang="en-US" altLang="zh-CN" sz="2800" b="1">
                <a:solidFill>
                  <a:schemeClr val="tx2"/>
                </a:solidFill>
              </a:rPr>
              <a:t>]</a:t>
            </a:r>
            <a:r>
              <a:rPr lang="en-US" altLang="zh-CN" sz="2800">
                <a:solidFill>
                  <a:schemeClr val="tx2"/>
                </a:solidFill>
                <a:latin typeface="Courier New" panose="02070309020205020404" pitchFamily="49" charset="0"/>
              </a:rPr>
              <a:t>-</a:t>
            </a:r>
            <a:r>
              <a:rPr lang="en-US" altLang="zh-CN" sz="2800" b="1" i="1">
                <a:solidFill>
                  <a:schemeClr val="tx2"/>
                </a:solidFill>
              </a:rPr>
              <a:t>dur</a:t>
            </a:r>
            <a:r>
              <a:rPr lang="en-US" altLang="zh-CN" sz="2800" b="1">
                <a:solidFill>
                  <a:schemeClr val="tx2"/>
                </a:solidFill>
              </a:rPr>
              <a:t>(&lt;</a:t>
            </a:r>
            <a:r>
              <a:rPr lang="en-US" altLang="zh-CN" sz="2800" b="1" i="1">
                <a:solidFill>
                  <a:schemeClr val="tx2"/>
                </a:solidFill>
              </a:rPr>
              <a:t>i</a:t>
            </a:r>
            <a:r>
              <a:rPr lang="en-US" altLang="zh-CN" sz="2800" b="1">
                <a:solidFill>
                  <a:schemeClr val="tx2"/>
                </a:solidFill>
              </a:rPr>
              <a:t>, </a:t>
            </a:r>
            <a:r>
              <a:rPr lang="en-US" altLang="zh-CN" sz="2800" b="1" i="1">
                <a:solidFill>
                  <a:schemeClr val="tx2"/>
                </a:solidFill>
              </a:rPr>
              <a:t>j</a:t>
            </a:r>
            <a:r>
              <a:rPr lang="en-US" altLang="zh-CN" sz="2800" b="1">
                <a:solidFill>
                  <a:schemeClr val="tx2"/>
                </a:solidFill>
              </a:rPr>
              <a:t>&gt;)</a:t>
            </a:r>
            <a:r>
              <a:rPr lang="zh-CN" altLang="en-US" sz="2800" b="1">
                <a:solidFill>
                  <a:schemeClr val="tx2"/>
                </a:solidFill>
              </a:rPr>
              <a:t>。</a:t>
            </a:r>
            <a:endParaRPr lang="zh-CN" altLang="en-US" sz="2800" b="1"/>
          </a:p>
          <a:p>
            <a:pPr eaLnBrk="1" hangingPunct="1">
              <a:buSzPct val="115000"/>
              <a:buFont typeface="Monotype Sorts" pitchFamily="2" charset="2"/>
              <a:buNone/>
            </a:pPr>
            <a:r>
              <a:rPr lang="zh-CN" altLang="en-US" sz="2800" b="1"/>
              <a:t>其中</a:t>
            </a:r>
            <a:r>
              <a:rPr lang="en-US" altLang="zh-CN" sz="2800" b="1"/>
              <a:t>, </a:t>
            </a:r>
            <a:r>
              <a:rPr lang="en-US" altLang="zh-CN" sz="2800" b="1" i="1">
                <a:solidFill>
                  <a:schemeClr val="tx2"/>
                </a:solidFill>
              </a:rPr>
              <a:t>dur</a:t>
            </a:r>
            <a:r>
              <a:rPr lang="en-US" altLang="zh-CN" sz="2800" b="1">
                <a:solidFill>
                  <a:schemeClr val="tx2"/>
                </a:solidFill>
              </a:rPr>
              <a:t>(&lt;</a:t>
            </a:r>
            <a:r>
              <a:rPr lang="en-US" altLang="zh-CN" sz="2800" b="1" i="1">
                <a:solidFill>
                  <a:schemeClr val="tx2"/>
                </a:solidFill>
              </a:rPr>
              <a:t>i</a:t>
            </a:r>
            <a:r>
              <a:rPr lang="en-US" altLang="zh-CN" sz="2800" b="1">
                <a:solidFill>
                  <a:schemeClr val="tx2"/>
                </a:solidFill>
              </a:rPr>
              <a:t>, </a:t>
            </a:r>
            <a:r>
              <a:rPr lang="en-US" altLang="zh-CN" sz="2800" b="1" i="1">
                <a:solidFill>
                  <a:schemeClr val="tx2"/>
                </a:solidFill>
              </a:rPr>
              <a:t>j</a:t>
            </a:r>
            <a:r>
              <a:rPr lang="en-US" altLang="zh-CN" sz="2800" b="1">
                <a:solidFill>
                  <a:schemeClr val="tx2"/>
                </a:solidFill>
              </a:rPr>
              <a:t>&gt;)</a:t>
            </a:r>
            <a:r>
              <a:rPr lang="zh-CN" altLang="en-US" sz="2800" b="1"/>
              <a:t>是完成 </a:t>
            </a:r>
            <a:r>
              <a:rPr lang="en-US" altLang="zh-CN" sz="2800" b="1" i="1">
                <a:solidFill>
                  <a:schemeClr val="tx2"/>
                </a:solidFill>
              </a:rPr>
              <a:t>a</a:t>
            </a:r>
            <a:r>
              <a:rPr lang="en-US" altLang="zh-CN" sz="2800" b="1" i="1" baseline="-25000">
                <a:solidFill>
                  <a:schemeClr val="tx2"/>
                </a:solidFill>
              </a:rPr>
              <a:t>k </a:t>
            </a:r>
            <a:r>
              <a:rPr lang="en-US" altLang="zh-CN" sz="2800" b="1" i="1" baseline="-25000"/>
              <a:t> </a:t>
            </a:r>
            <a:r>
              <a:rPr lang="zh-CN" altLang="en-US" sz="2800" b="1"/>
              <a:t>所需的时间。</a:t>
            </a:r>
            <a:endParaRPr lang="zh-CN" altLang="en-US" sz="2800" b="1"/>
          </a:p>
          <a:p>
            <a:pPr eaLnBrk="1" hangingPunct="1"/>
            <a:endParaRPr lang="zh-CN" altLang="en-US" sz="28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69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71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71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7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7F7C39A-1B00-4F9E-8AF1-F7690CBFEC6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499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9885B7A-D186-44CD-ACEC-B6E7EE32AC6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5716" name="Rectangle 2"/>
          <p:cNvSpPr>
            <a:spLocks noGrp="1" noChangeArrowheads="1"/>
          </p:cNvSpPr>
          <p:nvPr>
            <p:ph type="body" idx="4294967295"/>
          </p:nvPr>
        </p:nvSpPr>
        <p:spPr>
          <a:xfrm>
            <a:off x="381000" y="215900"/>
            <a:ext cx="8305800" cy="5915025"/>
          </a:xfrm>
        </p:spPr>
        <p:txBody>
          <a:bodyPr/>
          <a:lstStyle/>
          <a:p>
            <a:pPr marL="609600" indent="-609600" eaLnBrk="1" hangingPunct="1">
              <a:buSzPct val="115000"/>
              <a:buFont typeface="Monotype Sorts" pitchFamily="2" charset="2"/>
              <a:buNone/>
              <a:defRPr/>
            </a:pPr>
            <a:r>
              <a:rPr lang="en-US" b="1" i="1">
                <a:effectLst>
                  <a:outerShdw blurRad="38100" dist="38100" dir="2700000" algn="tl">
                    <a:srgbClr val="C0C0C0"/>
                  </a:outerShdw>
                </a:effectLst>
                <a:ea typeface="仿宋_GB2312" pitchFamily="49" charset="-122"/>
              </a:rPr>
              <a:t>     5. </a:t>
            </a:r>
            <a:r>
              <a:rPr lang="zh-CN" altLang="en-US" sz="3000" b="1">
                <a:latin typeface="Times New Roman" panose="02020603050405020304" pitchFamily="18" charset="0"/>
                <a:ea typeface="仿宋_GB2312" pitchFamily="49" charset="-122"/>
              </a:rPr>
              <a:t>时间余量 </a:t>
            </a:r>
            <a:r>
              <a:rPr lang="en-US" sz="3000" b="1" i="1">
                <a:solidFill>
                  <a:schemeClr val="tx2"/>
                </a:solidFill>
                <a:latin typeface="Times New Roman" panose="02020603050405020304" pitchFamily="18" charset="0"/>
                <a:ea typeface="仿宋_GB2312" pitchFamily="49" charset="-122"/>
              </a:rPr>
              <a:t>l</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en-US" sz="3000" b="1">
                <a:solidFill>
                  <a:schemeClr val="tx2"/>
                </a:solidFill>
                <a:latin typeface="Courier New" panose="02070309020205020404" pitchFamily="49"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marL="609600" indent="-609600" eaLnBrk="1" hangingPunct="1">
              <a:buSzPct val="115000"/>
              <a:buFont typeface="Monotype Sorts" pitchFamily="2" charset="2"/>
              <a:buNone/>
              <a:defRPr/>
            </a:pPr>
            <a:r>
              <a:rPr lang="zh-CN" altLang="en-US" sz="3000" b="1">
                <a:latin typeface="Times New Roman" panose="02020603050405020304" pitchFamily="18" charset="0"/>
                <a:ea typeface="仿宋_GB2312" pitchFamily="49" charset="-122"/>
              </a:rPr>
              <a:t>表示活动</a:t>
            </a:r>
            <a:r>
              <a:rPr lang="en-US" sz="3000" b="1" i="1">
                <a:solidFill>
                  <a:schemeClr val="tx2"/>
                </a:solidFill>
                <a:latin typeface="Times New Roman" panose="02020603050405020304" pitchFamily="18" charset="0"/>
                <a:ea typeface="仿宋_GB2312" pitchFamily="49" charset="-122"/>
              </a:rPr>
              <a:t>a</a:t>
            </a:r>
            <a:r>
              <a:rPr lang="en-US" sz="3000" b="1" i="1" baseline="-25000">
                <a:solidFill>
                  <a:schemeClr val="tx2"/>
                </a:solidFill>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的最早可能开始时间和最迟允许开始时间的时间余量。</a:t>
            </a:r>
            <a:r>
              <a:rPr lang="en-US" sz="3000" b="1" i="1">
                <a:solidFill>
                  <a:schemeClr val="tx2"/>
                </a:solidFill>
                <a:latin typeface="Times New Roman" panose="02020603050405020304" pitchFamily="18" charset="0"/>
                <a:ea typeface="仿宋_GB2312" pitchFamily="49" charset="-122"/>
              </a:rPr>
              <a:t>l</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 </a:t>
            </a:r>
            <a:r>
              <a:rPr lang="en-US" sz="3000" b="1" i="1">
                <a:solidFill>
                  <a:schemeClr val="tx2"/>
                </a:solidFill>
                <a:latin typeface="Times New Roman" panose="02020603050405020304" pitchFamily="18" charset="0"/>
                <a:ea typeface="仿宋_GB2312" pitchFamily="49" charset="-122"/>
              </a:rPr>
              <a:t>== 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表示活动 </a:t>
            </a:r>
            <a:r>
              <a:rPr lang="en-US" sz="3000" b="1" i="1">
                <a:latin typeface="Times New Roman" panose="02020603050405020304" pitchFamily="18" charset="0"/>
                <a:ea typeface="仿宋_GB2312" pitchFamily="49" charset="-122"/>
              </a:rPr>
              <a:t>a</a:t>
            </a:r>
            <a:r>
              <a:rPr lang="en-US" sz="3000" b="1" i="1" baseline="-25000">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是没有时间余量的关键活动。</a:t>
            </a:r>
            <a:endParaRPr lang="zh-CN" altLang="en-US" sz="3000" b="1">
              <a:latin typeface="Times New Roman" panose="02020603050405020304" pitchFamily="18" charset="0"/>
              <a:ea typeface="仿宋_GB2312" pitchFamily="49" charset="-122"/>
            </a:endParaRPr>
          </a:p>
          <a:p>
            <a:pPr marL="609600" indent="-609600" eaLnBrk="1" hangingPunct="1">
              <a:buClr>
                <a:srgbClr val="800080"/>
              </a:buClr>
              <a:buSzPct val="50000"/>
              <a:buFont typeface="Wingdings" panose="05000000000000000000" pitchFamily="2" charset="2"/>
              <a:buNone/>
              <a:defRPr/>
            </a:pPr>
            <a:r>
              <a:rPr lang="zh-CN" altLang="en-US" sz="3000" b="1">
                <a:latin typeface="Times New Roman" panose="02020603050405020304" pitchFamily="18" charset="0"/>
                <a:ea typeface="仿宋_GB2312" pitchFamily="49" charset="-122"/>
              </a:rPr>
              <a:t>为找出关键活动</a:t>
            </a: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需要求各个活动的 </a:t>
            </a:r>
            <a:r>
              <a:rPr lang="en-US" sz="3000" b="1" i="1">
                <a:solidFill>
                  <a:schemeClr val="tx2"/>
                </a:solidFill>
                <a:latin typeface="Times New Roman" panose="02020603050405020304" pitchFamily="18" charset="0"/>
                <a:ea typeface="仿宋_GB2312" pitchFamily="49" charset="-122"/>
              </a:rPr>
              <a:t>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 </a:t>
            </a:r>
            <a:r>
              <a:rPr lang="en-US" sz="3000" b="1" i="1">
                <a:solidFill>
                  <a:schemeClr val="tx2"/>
                </a:solidFill>
                <a:latin typeface="Times New Roman" panose="02020603050405020304" pitchFamily="18" charset="0"/>
                <a:ea typeface="仿宋_GB2312" pitchFamily="49" charset="-122"/>
              </a:rPr>
              <a:t>l</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，以判别是否 </a:t>
            </a:r>
            <a:r>
              <a:rPr lang="en-US" sz="3000" b="1" i="1">
                <a:solidFill>
                  <a:schemeClr val="tx2"/>
                </a:solidFill>
                <a:latin typeface="Times New Roman" panose="02020603050405020304" pitchFamily="18" charset="0"/>
                <a:ea typeface="仿宋_GB2312" pitchFamily="49" charset="-122"/>
              </a:rPr>
              <a:t>l</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 </a:t>
            </a:r>
            <a:r>
              <a:rPr lang="en-US" sz="3000" b="1" i="1">
                <a:solidFill>
                  <a:schemeClr val="tx2"/>
                </a:solidFill>
                <a:latin typeface="Times New Roman" panose="02020603050405020304" pitchFamily="18" charset="0"/>
                <a:ea typeface="仿宋_GB2312" pitchFamily="49" charset="-122"/>
              </a:rPr>
              <a:t>== e</a:t>
            </a:r>
            <a:r>
              <a:rPr lang="en-US" sz="3000" b="1">
                <a:solidFill>
                  <a:schemeClr val="tx2"/>
                </a:solidFill>
                <a:latin typeface="Times New Roman" panose="02020603050405020304" pitchFamily="18" charset="0"/>
                <a:ea typeface="仿宋_GB2312" pitchFamily="49" charset="-122"/>
              </a:rPr>
              <a:t>[</a:t>
            </a:r>
            <a:r>
              <a:rPr lang="en-US" sz="3000" b="1" i="1">
                <a:solidFill>
                  <a:schemeClr val="tx2"/>
                </a:solidFill>
                <a:latin typeface="Times New Roman" panose="02020603050405020304" pitchFamily="18" charset="0"/>
                <a:ea typeface="仿宋_GB2312" pitchFamily="49" charset="-122"/>
              </a:rPr>
              <a:t>k</a:t>
            </a:r>
            <a:r>
              <a:rPr 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p:txBody>
      </p:sp>
      <p:grpSp>
        <p:nvGrpSpPr>
          <p:cNvPr id="84997" name="Group 5"/>
          <p:cNvGrpSpPr/>
          <p:nvPr/>
        </p:nvGrpSpPr>
        <p:grpSpPr bwMode="auto">
          <a:xfrm>
            <a:off x="2466975" y="3608388"/>
            <a:ext cx="4829175" cy="2741612"/>
            <a:chOff x="0" y="0"/>
            <a:chExt cx="4829175" cy="2741612"/>
          </a:xfrm>
        </p:grpSpPr>
        <p:sp>
          <p:nvSpPr>
            <p:cNvPr id="84998"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4999"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5000"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5001"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5002"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5003"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5004"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5"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6"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7"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8"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09"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10"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5011"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5012"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5013"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5014"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5015"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5016"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5017"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5018"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5019"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866104B-0DA9-45E8-B948-69E9E79BC104}"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6019" name="Text Box 3"/>
          <p:cNvSpPr txBox="1">
            <a:spLocks noChangeArrowheads="1"/>
          </p:cNvSpPr>
          <p:nvPr/>
        </p:nvSpPr>
        <p:spPr bwMode="auto">
          <a:xfrm>
            <a:off x="173038" y="42863"/>
            <a:ext cx="1309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3200">
                <a:solidFill>
                  <a:srgbClr val="333300"/>
                </a:solidFill>
                <a:ea typeface="黑体" panose="02010609060101010101" pitchFamily="2" charset="-122"/>
              </a:rPr>
              <a:t>例</a:t>
            </a:r>
            <a:r>
              <a:rPr lang="en-US" sz="3200">
                <a:solidFill>
                  <a:srgbClr val="333300"/>
                </a:solidFill>
                <a:ea typeface="黑体" panose="02010609060101010101" pitchFamily="2" charset="-122"/>
              </a:rPr>
              <a:t> </a:t>
            </a:r>
            <a:r>
              <a:rPr lang="en-US" altLang="zh-CN" sz="3200">
                <a:solidFill>
                  <a:srgbClr val="333300"/>
                </a:solidFill>
                <a:ea typeface="黑体" panose="02010609060101010101" pitchFamily="2" charset="-122"/>
              </a:rPr>
              <a:t>1</a:t>
            </a:r>
            <a:r>
              <a:rPr lang="zh-CN" altLang="en-US" sz="3200">
                <a:solidFill>
                  <a:srgbClr val="333300"/>
                </a:solidFill>
                <a:ea typeface="黑体" panose="02010609060101010101" pitchFamily="2" charset="-122"/>
              </a:rPr>
              <a:t>：</a:t>
            </a:r>
            <a:endParaRPr lang="zh-CN" altLang="en-US" sz="3200">
              <a:solidFill>
                <a:srgbClr val="333300"/>
              </a:solidFill>
              <a:ea typeface="楷体_GB2312" pitchFamily="49" charset="-122"/>
            </a:endParaRPr>
          </a:p>
        </p:txBody>
      </p:sp>
      <p:grpSp>
        <p:nvGrpSpPr>
          <p:cNvPr id="86020" name="Group 4"/>
          <p:cNvGrpSpPr/>
          <p:nvPr/>
        </p:nvGrpSpPr>
        <p:grpSpPr bwMode="auto">
          <a:xfrm>
            <a:off x="2247900" y="823913"/>
            <a:ext cx="6634163" cy="3594100"/>
            <a:chOff x="0" y="0"/>
            <a:chExt cx="6634163" cy="3594100"/>
          </a:xfrm>
        </p:grpSpPr>
        <p:sp>
          <p:nvSpPr>
            <p:cNvPr id="86068" name="Oval 4"/>
            <p:cNvSpPr>
              <a:spLocks noChangeArrowheads="1"/>
            </p:cNvSpPr>
            <p:nvPr/>
          </p:nvSpPr>
          <p:spPr bwMode="auto">
            <a:xfrm>
              <a:off x="0" y="98425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6069" name="Oval 5"/>
            <p:cNvSpPr>
              <a:spLocks noChangeArrowheads="1"/>
            </p:cNvSpPr>
            <p:nvPr/>
          </p:nvSpPr>
          <p:spPr bwMode="auto">
            <a:xfrm>
              <a:off x="1423988" y="762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6070" name="Oval 6"/>
            <p:cNvSpPr>
              <a:spLocks noChangeArrowheads="1"/>
            </p:cNvSpPr>
            <p:nvPr/>
          </p:nvSpPr>
          <p:spPr bwMode="auto">
            <a:xfrm>
              <a:off x="1423988" y="16002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6071" name="Oval 7"/>
            <p:cNvSpPr>
              <a:spLocks noChangeArrowheads="1"/>
            </p:cNvSpPr>
            <p:nvPr/>
          </p:nvSpPr>
          <p:spPr bwMode="auto">
            <a:xfrm>
              <a:off x="1423988" y="28956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6072" name="Oval 8"/>
            <p:cNvSpPr>
              <a:spLocks noChangeArrowheads="1"/>
            </p:cNvSpPr>
            <p:nvPr/>
          </p:nvSpPr>
          <p:spPr bwMode="auto">
            <a:xfrm>
              <a:off x="2947988" y="9144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6073" name="Oval 9"/>
            <p:cNvSpPr>
              <a:spLocks noChangeArrowheads="1"/>
            </p:cNvSpPr>
            <p:nvPr/>
          </p:nvSpPr>
          <p:spPr bwMode="auto">
            <a:xfrm>
              <a:off x="3024188" y="29718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6074" name="Oval 10"/>
            <p:cNvSpPr>
              <a:spLocks noChangeArrowheads="1"/>
            </p:cNvSpPr>
            <p:nvPr/>
          </p:nvSpPr>
          <p:spPr bwMode="auto">
            <a:xfrm>
              <a:off x="4471988" y="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7</a:t>
              </a:r>
              <a:endParaRPr lang="en-US" altLang="zh-CN" sz="2000">
                <a:solidFill>
                  <a:srgbClr val="333300"/>
                </a:solidFill>
                <a:ea typeface="楷体_GB2312" pitchFamily="49" charset="-122"/>
              </a:endParaRPr>
            </a:p>
          </p:txBody>
        </p:sp>
        <p:sp>
          <p:nvSpPr>
            <p:cNvPr id="86075" name="Oval 11"/>
            <p:cNvSpPr>
              <a:spLocks noChangeArrowheads="1"/>
            </p:cNvSpPr>
            <p:nvPr/>
          </p:nvSpPr>
          <p:spPr bwMode="auto">
            <a:xfrm>
              <a:off x="4471988" y="19050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8</a:t>
              </a:r>
              <a:endParaRPr lang="en-US" altLang="zh-CN" sz="2000">
                <a:solidFill>
                  <a:srgbClr val="333300"/>
                </a:solidFill>
                <a:ea typeface="楷体_GB2312" pitchFamily="49" charset="-122"/>
              </a:endParaRPr>
            </a:p>
          </p:txBody>
        </p:sp>
        <p:sp>
          <p:nvSpPr>
            <p:cNvPr id="86076" name="Oval 12"/>
            <p:cNvSpPr>
              <a:spLocks noChangeArrowheads="1"/>
            </p:cNvSpPr>
            <p:nvPr/>
          </p:nvSpPr>
          <p:spPr bwMode="auto">
            <a:xfrm>
              <a:off x="6224588" y="990600"/>
              <a:ext cx="409575" cy="622300"/>
            </a:xfrm>
            <a:prstGeom prst="ellipse">
              <a:avLst/>
            </a:prstGeom>
            <a:noFill/>
            <a:ln w="12700" cap="sq">
              <a:solidFill>
                <a:srgbClr val="000000"/>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9</a:t>
              </a:r>
              <a:endParaRPr lang="en-US" altLang="zh-CN" sz="2000">
                <a:solidFill>
                  <a:srgbClr val="333300"/>
                </a:solidFill>
                <a:ea typeface="楷体_GB2312" pitchFamily="49" charset="-122"/>
              </a:endParaRPr>
            </a:p>
          </p:txBody>
        </p:sp>
        <p:sp>
          <p:nvSpPr>
            <p:cNvPr id="86077" name="Line 13"/>
            <p:cNvSpPr>
              <a:spLocks noChangeShapeType="1"/>
            </p:cNvSpPr>
            <p:nvPr/>
          </p:nvSpPr>
          <p:spPr bwMode="auto">
            <a:xfrm flipV="1">
              <a:off x="357188" y="381000"/>
              <a:ext cx="1066800" cy="6096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78" name="Line 14"/>
            <p:cNvSpPr>
              <a:spLocks noChangeShapeType="1"/>
            </p:cNvSpPr>
            <p:nvPr/>
          </p:nvSpPr>
          <p:spPr bwMode="auto">
            <a:xfrm>
              <a:off x="433388" y="1371600"/>
              <a:ext cx="990600" cy="5334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79" name="Line 15"/>
            <p:cNvSpPr>
              <a:spLocks noChangeShapeType="1"/>
            </p:cNvSpPr>
            <p:nvPr/>
          </p:nvSpPr>
          <p:spPr bwMode="auto">
            <a:xfrm>
              <a:off x="280988" y="1600200"/>
              <a:ext cx="1143000" cy="1524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0" name="Line 16"/>
            <p:cNvSpPr>
              <a:spLocks noChangeShapeType="1"/>
            </p:cNvSpPr>
            <p:nvPr/>
          </p:nvSpPr>
          <p:spPr bwMode="auto">
            <a:xfrm>
              <a:off x="1804988" y="381000"/>
              <a:ext cx="1143000" cy="6858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1" name="Line 17"/>
            <p:cNvSpPr>
              <a:spLocks noChangeShapeType="1"/>
            </p:cNvSpPr>
            <p:nvPr/>
          </p:nvSpPr>
          <p:spPr bwMode="auto">
            <a:xfrm flipV="1">
              <a:off x="1804988" y="1371600"/>
              <a:ext cx="1143000" cy="5334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2" name="Line 18"/>
            <p:cNvSpPr>
              <a:spLocks noChangeShapeType="1"/>
            </p:cNvSpPr>
            <p:nvPr/>
          </p:nvSpPr>
          <p:spPr bwMode="auto">
            <a:xfrm>
              <a:off x="1804988" y="3276600"/>
              <a:ext cx="1219200" cy="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3" name="Line 19"/>
            <p:cNvSpPr>
              <a:spLocks noChangeShapeType="1"/>
            </p:cNvSpPr>
            <p:nvPr/>
          </p:nvSpPr>
          <p:spPr bwMode="auto">
            <a:xfrm flipV="1">
              <a:off x="3328988" y="381000"/>
              <a:ext cx="1143000" cy="6858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4" name="Line 20"/>
            <p:cNvSpPr>
              <a:spLocks noChangeShapeType="1"/>
            </p:cNvSpPr>
            <p:nvPr/>
          </p:nvSpPr>
          <p:spPr bwMode="auto">
            <a:xfrm>
              <a:off x="3328988" y="1371600"/>
              <a:ext cx="1143000" cy="762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5" name="Line 21"/>
            <p:cNvSpPr>
              <a:spLocks noChangeShapeType="1"/>
            </p:cNvSpPr>
            <p:nvPr/>
          </p:nvSpPr>
          <p:spPr bwMode="auto">
            <a:xfrm flipV="1">
              <a:off x="3405188" y="2438400"/>
              <a:ext cx="1066800" cy="8382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6" name="Line 22"/>
            <p:cNvSpPr>
              <a:spLocks noChangeShapeType="1"/>
            </p:cNvSpPr>
            <p:nvPr/>
          </p:nvSpPr>
          <p:spPr bwMode="auto">
            <a:xfrm>
              <a:off x="4852988" y="381000"/>
              <a:ext cx="1371600" cy="762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7" name="Line 23"/>
            <p:cNvSpPr>
              <a:spLocks noChangeShapeType="1"/>
            </p:cNvSpPr>
            <p:nvPr/>
          </p:nvSpPr>
          <p:spPr bwMode="auto">
            <a:xfrm flipV="1">
              <a:off x="4929188" y="1447800"/>
              <a:ext cx="1295400" cy="762000"/>
            </a:xfrm>
            <a:prstGeom prst="line">
              <a:avLst/>
            </a:prstGeom>
            <a:noFill/>
            <a:ln w="12700" cap="sq">
              <a:solidFill>
                <a:srgbClr val="000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6088" name="Text Box 24"/>
            <p:cNvSpPr txBox="1">
              <a:spLocks noChangeArrowheads="1"/>
            </p:cNvSpPr>
            <p:nvPr/>
          </p:nvSpPr>
          <p:spPr bwMode="auto">
            <a:xfrm>
              <a:off x="1905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a1=6</a:t>
              </a:r>
              <a:endParaRPr lang="en-US" altLang="zh-CN" sz="2000">
                <a:solidFill>
                  <a:srgbClr val="333300"/>
                </a:solidFill>
                <a:ea typeface="楷体_GB2312" pitchFamily="49" charset="-122"/>
              </a:endParaRPr>
            </a:p>
          </p:txBody>
        </p:sp>
        <p:sp>
          <p:nvSpPr>
            <p:cNvPr id="86089" name="Text Box 25"/>
            <p:cNvSpPr txBox="1">
              <a:spLocks noChangeArrowheads="1"/>
            </p:cNvSpPr>
            <p:nvPr/>
          </p:nvSpPr>
          <p:spPr bwMode="auto">
            <a:xfrm>
              <a:off x="585788" y="1219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a2=4</a:t>
              </a:r>
              <a:endParaRPr lang="en-US" altLang="zh-CN" sz="2000">
                <a:solidFill>
                  <a:srgbClr val="333300"/>
                </a:solidFill>
                <a:ea typeface="楷体_GB2312" pitchFamily="49" charset="-122"/>
              </a:endParaRPr>
            </a:p>
          </p:txBody>
        </p:sp>
        <p:sp>
          <p:nvSpPr>
            <p:cNvPr id="86090" name="Text Box 26"/>
            <p:cNvSpPr txBox="1">
              <a:spLocks noChangeArrowheads="1"/>
            </p:cNvSpPr>
            <p:nvPr/>
          </p:nvSpPr>
          <p:spPr bwMode="auto">
            <a:xfrm>
              <a:off x="266700" y="2300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a3=5</a:t>
              </a:r>
              <a:endParaRPr lang="en-US" altLang="zh-CN" sz="2000">
                <a:solidFill>
                  <a:srgbClr val="333300"/>
                </a:solidFill>
                <a:ea typeface="楷体_GB2312" pitchFamily="49" charset="-122"/>
              </a:endParaRPr>
            </a:p>
          </p:txBody>
        </p:sp>
        <p:sp>
          <p:nvSpPr>
            <p:cNvPr id="86091" name="Text Box 27"/>
            <p:cNvSpPr txBox="1">
              <a:spLocks noChangeArrowheads="1"/>
            </p:cNvSpPr>
            <p:nvPr/>
          </p:nvSpPr>
          <p:spPr bwMode="auto">
            <a:xfrm>
              <a:off x="2095500" y="242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a4=1</a:t>
              </a:r>
              <a:endParaRPr lang="en-US" altLang="zh-CN" sz="2000">
                <a:solidFill>
                  <a:srgbClr val="333300"/>
                </a:solidFill>
                <a:ea typeface="楷体_GB2312" pitchFamily="49" charset="-122"/>
              </a:endParaRPr>
            </a:p>
          </p:txBody>
        </p:sp>
        <p:sp>
          <p:nvSpPr>
            <p:cNvPr id="86092" name="Text Box 28"/>
            <p:cNvSpPr txBox="1">
              <a:spLocks noChangeArrowheads="1"/>
            </p:cNvSpPr>
            <p:nvPr/>
          </p:nvSpPr>
          <p:spPr bwMode="auto">
            <a:xfrm>
              <a:off x="19431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a5=1</a:t>
              </a:r>
              <a:endParaRPr lang="en-US" altLang="zh-CN" sz="2000">
                <a:solidFill>
                  <a:srgbClr val="333300"/>
                </a:solidFill>
                <a:ea typeface="楷体_GB2312" pitchFamily="49" charset="-122"/>
              </a:endParaRPr>
            </a:p>
          </p:txBody>
        </p:sp>
        <p:sp>
          <p:nvSpPr>
            <p:cNvPr id="86093" name="Text Box 29"/>
            <p:cNvSpPr txBox="1">
              <a:spLocks noChangeArrowheads="1"/>
            </p:cNvSpPr>
            <p:nvPr/>
          </p:nvSpPr>
          <p:spPr bwMode="auto">
            <a:xfrm>
              <a:off x="1943100" y="29098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a6=2</a:t>
              </a:r>
              <a:endParaRPr lang="en-US" altLang="zh-CN" sz="2000">
                <a:solidFill>
                  <a:srgbClr val="333300"/>
                </a:solidFill>
                <a:ea typeface="楷体_GB2312" pitchFamily="49" charset="-122"/>
              </a:endParaRPr>
            </a:p>
          </p:txBody>
        </p:sp>
        <p:sp>
          <p:nvSpPr>
            <p:cNvPr id="86094" name="Text Box 30"/>
            <p:cNvSpPr txBox="1">
              <a:spLocks noChangeArrowheads="1"/>
            </p:cNvSpPr>
            <p:nvPr/>
          </p:nvSpPr>
          <p:spPr bwMode="auto">
            <a:xfrm>
              <a:off x="3390900" y="3952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a7=9</a:t>
              </a:r>
              <a:endParaRPr lang="en-US" altLang="zh-CN" sz="2000">
                <a:solidFill>
                  <a:srgbClr val="333300"/>
                </a:solidFill>
                <a:ea typeface="楷体_GB2312" pitchFamily="49" charset="-122"/>
              </a:endParaRPr>
            </a:p>
          </p:txBody>
        </p:sp>
        <p:sp>
          <p:nvSpPr>
            <p:cNvPr id="86095" name="Text Box 31"/>
            <p:cNvSpPr txBox="1">
              <a:spLocks noChangeArrowheads="1"/>
            </p:cNvSpPr>
            <p:nvPr/>
          </p:nvSpPr>
          <p:spPr bwMode="auto">
            <a:xfrm>
              <a:off x="3619500" y="1309687"/>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a8=7</a:t>
              </a:r>
              <a:endParaRPr lang="en-US" altLang="zh-CN" sz="2000">
                <a:solidFill>
                  <a:srgbClr val="333300"/>
                </a:solidFill>
                <a:ea typeface="楷体_GB2312" pitchFamily="49" charset="-122"/>
              </a:endParaRPr>
            </a:p>
          </p:txBody>
        </p:sp>
        <p:sp>
          <p:nvSpPr>
            <p:cNvPr id="86096" name="Text Box 32"/>
            <p:cNvSpPr txBox="1">
              <a:spLocks noChangeArrowheads="1"/>
            </p:cNvSpPr>
            <p:nvPr/>
          </p:nvSpPr>
          <p:spPr bwMode="auto">
            <a:xfrm>
              <a:off x="3328988" y="2514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a9=4</a:t>
              </a:r>
              <a:endParaRPr lang="en-US" altLang="zh-CN" sz="2000">
                <a:solidFill>
                  <a:srgbClr val="333300"/>
                </a:solidFill>
                <a:ea typeface="楷体_GB2312" pitchFamily="49" charset="-122"/>
              </a:endParaRPr>
            </a:p>
          </p:txBody>
        </p:sp>
        <p:sp>
          <p:nvSpPr>
            <p:cNvPr id="86097" name="Text Box 33"/>
            <p:cNvSpPr txBox="1">
              <a:spLocks noChangeArrowheads="1"/>
            </p:cNvSpPr>
            <p:nvPr/>
          </p:nvSpPr>
          <p:spPr bwMode="auto">
            <a:xfrm>
              <a:off x="5295900" y="319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a10=2</a:t>
              </a:r>
              <a:endParaRPr lang="en-US" altLang="zh-CN" sz="2000">
                <a:solidFill>
                  <a:srgbClr val="333300"/>
                </a:solidFill>
                <a:ea typeface="楷体_GB2312" pitchFamily="49" charset="-122"/>
              </a:endParaRPr>
            </a:p>
          </p:txBody>
        </p:sp>
        <p:sp>
          <p:nvSpPr>
            <p:cNvPr id="86098" name="Text Box 34"/>
            <p:cNvSpPr txBox="1">
              <a:spLocks noChangeArrowheads="1"/>
            </p:cNvSpPr>
            <p:nvPr/>
          </p:nvSpPr>
          <p:spPr bwMode="auto">
            <a:xfrm>
              <a:off x="5219700" y="1843087"/>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a11=4</a:t>
              </a:r>
              <a:endParaRPr lang="en-US" altLang="zh-CN" sz="2000">
                <a:solidFill>
                  <a:srgbClr val="333300"/>
                </a:solidFill>
                <a:ea typeface="楷体_GB2312" pitchFamily="49" charset="-122"/>
              </a:endParaRPr>
            </a:p>
          </p:txBody>
        </p:sp>
      </p:grpSp>
      <p:sp>
        <p:nvSpPr>
          <p:cNvPr id="116772" name="Text Box 35"/>
          <p:cNvSpPr txBox="1">
            <a:spLocks noChangeArrowheads="1"/>
          </p:cNvSpPr>
          <p:nvPr/>
        </p:nvSpPr>
        <p:spPr bwMode="auto">
          <a:xfrm>
            <a:off x="0" y="2717800"/>
            <a:ext cx="4714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Vi</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1</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5</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7</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8</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9</a:t>
            </a:r>
            <a:endParaRPr lang="en-US" altLang="zh-CN" sz="2400">
              <a:solidFill>
                <a:srgbClr val="333300"/>
              </a:solidFill>
              <a:ea typeface="楷体_GB2312" pitchFamily="49" charset="-122"/>
            </a:endParaRPr>
          </a:p>
        </p:txBody>
      </p:sp>
      <p:sp>
        <p:nvSpPr>
          <p:cNvPr id="116773" name="Text Box 36"/>
          <p:cNvSpPr txBox="1">
            <a:spLocks noChangeArrowheads="1"/>
          </p:cNvSpPr>
          <p:nvPr/>
        </p:nvSpPr>
        <p:spPr bwMode="auto">
          <a:xfrm>
            <a:off x="609600" y="2717800"/>
            <a:ext cx="660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chemeClr val="tx2"/>
                </a:solidFill>
                <a:ea typeface="楷体_GB2312" pitchFamily="49" charset="-122"/>
              </a:rPr>
              <a:t>VE</a:t>
            </a:r>
            <a:endParaRPr lang="en-US" altLang="zh-CN" sz="2800">
              <a:solidFill>
                <a:schemeClr val="tx2"/>
              </a:solidFill>
              <a:ea typeface="楷体_GB2312" pitchFamily="49" charset="-122"/>
            </a:endParaRPr>
          </a:p>
        </p:txBody>
      </p:sp>
      <p:sp>
        <p:nvSpPr>
          <p:cNvPr id="116774" name="Text Box 37"/>
          <p:cNvSpPr txBox="1">
            <a:spLocks noChangeArrowheads="1"/>
          </p:cNvSpPr>
          <p:nvPr/>
        </p:nvSpPr>
        <p:spPr bwMode="auto">
          <a:xfrm>
            <a:off x="685800" y="30988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0</a:t>
            </a:r>
            <a:endParaRPr lang="en-US" altLang="zh-CN" sz="2800">
              <a:solidFill>
                <a:srgbClr val="333300"/>
              </a:solidFill>
              <a:ea typeface="楷体_GB2312" pitchFamily="49" charset="-122"/>
            </a:endParaRPr>
          </a:p>
        </p:txBody>
      </p:sp>
      <p:sp>
        <p:nvSpPr>
          <p:cNvPr id="116775" name="Text Box 38"/>
          <p:cNvSpPr txBox="1">
            <a:spLocks noChangeArrowheads="1"/>
          </p:cNvSpPr>
          <p:nvPr/>
        </p:nvSpPr>
        <p:spPr bwMode="auto">
          <a:xfrm>
            <a:off x="685800" y="3403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6</a:t>
            </a:r>
            <a:endParaRPr lang="en-US" altLang="zh-CN" sz="2800">
              <a:solidFill>
                <a:srgbClr val="333300"/>
              </a:solidFill>
              <a:ea typeface="楷体_GB2312" pitchFamily="49" charset="-122"/>
            </a:endParaRPr>
          </a:p>
        </p:txBody>
      </p:sp>
      <p:sp>
        <p:nvSpPr>
          <p:cNvPr id="116776" name="Text Box 39"/>
          <p:cNvSpPr txBox="1">
            <a:spLocks noChangeArrowheads="1"/>
          </p:cNvSpPr>
          <p:nvPr/>
        </p:nvSpPr>
        <p:spPr bwMode="auto">
          <a:xfrm>
            <a:off x="685800" y="3784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4</a:t>
            </a:r>
            <a:endParaRPr lang="en-US" altLang="zh-CN" sz="2800">
              <a:solidFill>
                <a:srgbClr val="333300"/>
              </a:solidFill>
              <a:ea typeface="楷体_GB2312" pitchFamily="49" charset="-122"/>
            </a:endParaRPr>
          </a:p>
        </p:txBody>
      </p:sp>
      <p:sp>
        <p:nvSpPr>
          <p:cNvPr id="116777" name="Text Box 40"/>
          <p:cNvSpPr txBox="1">
            <a:spLocks noChangeArrowheads="1"/>
          </p:cNvSpPr>
          <p:nvPr/>
        </p:nvSpPr>
        <p:spPr bwMode="auto">
          <a:xfrm>
            <a:off x="685800" y="4165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5</a:t>
            </a:r>
            <a:endParaRPr lang="en-US" altLang="zh-CN" sz="2800">
              <a:solidFill>
                <a:srgbClr val="333300"/>
              </a:solidFill>
              <a:ea typeface="楷体_GB2312" pitchFamily="49" charset="-122"/>
            </a:endParaRPr>
          </a:p>
        </p:txBody>
      </p:sp>
      <p:sp>
        <p:nvSpPr>
          <p:cNvPr id="116778" name="Text Box 41"/>
          <p:cNvSpPr txBox="1">
            <a:spLocks noChangeArrowheads="1"/>
          </p:cNvSpPr>
          <p:nvPr/>
        </p:nvSpPr>
        <p:spPr bwMode="auto">
          <a:xfrm>
            <a:off x="685800" y="4546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7</a:t>
            </a:r>
            <a:endParaRPr lang="en-US" altLang="zh-CN" sz="2800">
              <a:solidFill>
                <a:srgbClr val="333300"/>
              </a:solidFill>
              <a:ea typeface="楷体_GB2312" pitchFamily="49" charset="-122"/>
            </a:endParaRPr>
          </a:p>
        </p:txBody>
      </p:sp>
      <p:sp>
        <p:nvSpPr>
          <p:cNvPr id="116779" name="Text Box 42"/>
          <p:cNvSpPr txBox="1">
            <a:spLocks noChangeArrowheads="1"/>
          </p:cNvSpPr>
          <p:nvPr/>
        </p:nvSpPr>
        <p:spPr bwMode="auto">
          <a:xfrm>
            <a:off x="685800" y="49276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7</a:t>
            </a:r>
            <a:endParaRPr lang="en-US" altLang="zh-CN" sz="2800">
              <a:solidFill>
                <a:srgbClr val="333300"/>
              </a:solidFill>
              <a:ea typeface="楷体_GB2312" pitchFamily="49" charset="-122"/>
            </a:endParaRPr>
          </a:p>
        </p:txBody>
      </p:sp>
      <p:sp>
        <p:nvSpPr>
          <p:cNvPr id="116780" name="Text Box 43"/>
          <p:cNvSpPr txBox="1">
            <a:spLocks noChangeArrowheads="1"/>
          </p:cNvSpPr>
          <p:nvPr/>
        </p:nvSpPr>
        <p:spPr bwMode="auto">
          <a:xfrm>
            <a:off x="609600" y="53086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16</a:t>
            </a:r>
            <a:endParaRPr lang="en-US" altLang="zh-CN" sz="2800">
              <a:solidFill>
                <a:srgbClr val="333300"/>
              </a:solidFill>
              <a:ea typeface="楷体_GB2312" pitchFamily="49" charset="-122"/>
            </a:endParaRPr>
          </a:p>
        </p:txBody>
      </p:sp>
      <p:sp>
        <p:nvSpPr>
          <p:cNvPr id="116781" name="Text Box 44"/>
          <p:cNvSpPr txBox="1">
            <a:spLocks noChangeArrowheads="1"/>
          </p:cNvSpPr>
          <p:nvPr/>
        </p:nvSpPr>
        <p:spPr bwMode="auto">
          <a:xfrm>
            <a:off x="609600" y="5613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14</a:t>
            </a:r>
            <a:endParaRPr lang="en-US" altLang="zh-CN" sz="2800">
              <a:solidFill>
                <a:srgbClr val="333300"/>
              </a:solidFill>
              <a:ea typeface="楷体_GB2312" pitchFamily="49" charset="-122"/>
            </a:endParaRPr>
          </a:p>
        </p:txBody>
      </p:sp>
      <p:sp>
        <p:nvSpPr>
          <p:cNvPr id="116782" name="Text Box 45"/>
          <p:cNvSpPr txBox="1">
            <a:spLocks noChangeArrowheads="1"/>
          </p:cNvSpPr>
          <p:nvPr/>
        </p:nvSpPr>
        <p:spPr bwMode="auto">
          <a:xfrm>
            <a:off x="609600" y="5994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18</a:t>
            </a:r>
            <a:endParaRPr lang="en-US" altLang="zh-CN" sz="2800">
              <a:solidFill>
                <a:srgbClr val="333300"/>
              </a:solidFill>
              <a:ea typeface="楷体_GB2312" pitchFamily="49" charset="-122"/>
            </a:endParaRPr>
          </a:p>
        </p:txBody>
      </p:sp>
      <p:sp>
        <p:nvSpPr>
          <p:cNvPr id="116783" name="Text Box 46"/>
          <p:cNvSpPr txBox="1">
            <a:spLocks noChangeArrowheads="1"/>
          </p:cNvSpPr>
          <p:nvPr/>
        </p:nvSpPr>
        <p:spPr bwMode="auto">
          <a:xfrm>
            <a:off x="1295400" y="2717800"/>
            <a:ext cx="660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chemeClr val="tx2"/>
                </a:solidFill>
                <a:ea typeface="楷体_GB2312" pitchFamily="49" charset="-122"/>
              </a:rPr>
              <a:t>VL</a:t>
            </a:r>
            <a:endParaRPr lang="en-US" altLang="zh-CN" sz="2800">
              <a:solidFill>
                <a:schemeClr val="tx2"/>
              </a:solidFill>
              <a:ea typeface="楷体_GB2312" pitchFamily="49" charset="-122"/>
            </a:endParaRPr>
          </a:p>
        </p:txBody>
      </p:sp>
      <p:sp>
        <p:nvSpPr>
          <p:cNvPr id="116784" name="Text Box 47"/>
          <p:cNvSpPr txBox="1">
            <a:spLocks noChangeArrowheads="1"/>
          </p:cNvSpPr>
          <p:nvPr/>
        </p:nvSpPr>
        <p:spPr bwMode="auto">
          <a:xfrm>
            <a:off x="1447800" y="5994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FF3300"/>
                </a:solidFill>
                <a:ea typeface="楷体_GB2312" pitchFamily="49" charset="-122"/>
              </a:rPr>
              <a:t>18</a:t>
            </a:r>
            <a:endParaRPr lang="en-US" altLang="zh-CN" sz="2800">
              <a:solidFill>
                <a:srgbClr val="FF3300"/>
              </a:solidFill>
              <a:ea typeface="楷体_GB2312" pitchFamily="49" charset="-122"/>
            </a:endParaRPr>
          </a:p>
        </p:txBody>
      </p:sp>
      <p:sp>
        <p:nvSpPr>
          <p:cNvPr id="116785" name="Text Box 48"/>
          <p:cNvSpPr txBox="1">
            <a:spLocks noChangeArrowheads="1"/>
          </p:cNvSpPr>
          <p:nvPr/>
        </p:nvSpPr>
        <p:spPr bwMode="auto">
          <a:xfrm>
            <a:off x="1447800" y="56134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FF3300"/>
                </a:solidFill>
                <a:ea typeface="楷体_GB2312" pitchFamily="49" charset="-122"/>
              </a:rPr>
              <a:t>14</a:t>
            </a:r>
            <a:endParaRPr lang="en-US" altLang="zh-CN" sz="2800">
              <a:solidFill>
                <a:srgbClr val="FF3300"/>
              </a:solidFill>
              <a:ea typeface="楷体_GB2312" pitchFamily="49" charset="-122"/>
            </a:endParaRPr>
          </a:p>
        </p:txBody>
      </p:sp>
      <p:sp>
        <p:nvSpPr>
          <p:cNvPr id="116786" name="Text Box 49"/>
          <p:cNvSpPr txBox="1">
            <a:spLocks noChangeArrowheads="1"/>
          </p:cNvSpPr>
          <p:nvPr/>
        </p:nvSpPr>
        <p:spPr bwMode="auto">
          <a:xfrm>
            <a:off x="1447800" y="5308600"/>
            <a:ext cx="541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FF3300"/>
                </a:solidFill>
                <a:ea typeface="楷体_GB2312" pitchFamily="49" charset="-122"/>
              </a:rPr>
              <a:t>16</a:t>
            </a:r>
            <a:endParaRPr lang="en-US" altLang="zh-CN" sz="2800">
              <a:solidFill>
                <a:srgbClr val="FF3300"/>
              </a:solidFill>
              <a:ea typeface="楷体_GB2312" pitchFamily="49" charset="-122"/>
            </a:endParaRPr>
          </a:p>
        </p:txBody>
      </p:sp>
      <p:sp>
        <p:nvSpPr>
          <p:cNvPr id="116787" name="Text Box 50"/>
          <p:cNvSpPr txBox="1">
            <a:spLocks noChangeArrowheads="1"/>
          </p:cNvSpPr>
          <p:nvPr/>
        </p:nvSpPr>
        <p:spPr bwMode="auto">
          <a:xfrm>
            <a:off x="1382713" y="4873625"/>
            <a:ext cx="5413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10</a:t>
            </a:r>
            <a:endParaRPr lang="en-US" altLang="zh-CN" sz="2800">
              <a:solidFill>
                <a:srgbClr val="333300"/>
              </a:solidFill>
              <a:ea typeface="楷体_GB2312" pitchFamily="49" charset="-122"/>
            </a:endParaRPr>
          </a:p>
        </p:txBody>
      </p:sp>
      <p:sp>
        <p:nvSpPr>
          <p:cNvPr id="116788" name="Text Box 51"/>
          <p:cNvSpPr txBox="1">
            <a:spLocks noChangeArrowheads="1"/>
          </p:cNvSpPr>
          <p:nvPr/>
        </p:nvSpPr>
        <p:spPr bwMode="auto">
          <a:xfrm>
            <a:off x="1435100" y="4518025"/>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FF3300"/>
                </a:solidFill>
                <a:ea typeface="楷体_GB2312" pitchFamily="49" charset="-122"/>
              </a:rPr>
              <a:t>7</a:t>
            </a:r>
            <a:endParaRPr lang="en-US" altLang="zh-CN" sz="2800">
              <a:solidFill>
                <a:srgbClr val="FF3300"/>
              </a:solidFill>
              <a:ea typeface="楷体_GB2312" pitchFamily="49" charset="-122"/>
            </a:endParaRPr>
          </a:p>
        </p:txBody>
      </p:sp>
      <p:sp>
        <p:nvSpPr>
          <p:cNvPr id="116789" name="Text Box 52"/>
          <p:cNvSpPr txBox="1">
            <a:spLocks noChangeArrowheads="1"/>
          </p:cNvSpPr>
          <p:nvPr/>
        </p:nvSpPr>
        <p:spPr bwMode="auto">
          <a:xfrm>
            <a:off x="1420813" y="4137025"/>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8</a:t>
            </a:r>
            <a:endParaRPr lang="en-US" altLang="zh-CN" sz="2800">
              <a:solidFill>
                <a:srgbClr val="333300"/>
              </a:solidFill>
              <a:ea typeface="楷体_GB2312" pitchFamily="49" charset="-122"/>
            </a:endParaRPr>
          </a:p>
        </p:txBody>
      </p:sp>
      <p:sp>
        <p:nvSpPr>
          <p:cNvPr id="116790" name="Text Box 53"/>
          <p:cNvSpPr txBox="1">
            <a:spLocks noChangeArrowheads="1"/>
          </p:cNvSpPr>
          <p:nvPr/>
        </p:nvSpPr>
        <p:spPr bwMode="auto">
          <a:xfrm>
            <a:off x="1382713" y="3808413"/>
            <a:ext cx="3619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333300"/>
                </a:solidFill>
                <a:ea typeface="楷体_GB2312" pitchFamily="49" charset="-122"/>
              </a:rPr>
              <a:t>6</a:t>
            </a:r>
            <a:endParaRPr lang="en-US" altLang="zh-CN" sz="2800">
              <a:solidFill>
                <a:srgbClr val="333300"/>
              </a:solidFill>
              <a:ea typeface="楷体_GB2312" pitchFamily="49" charset="-122"/>
            </a:endParaRPr>
          </a:p>
        </p:txBody>
      </p:sp>
      <p:sp>
        <p:nvSpPr>
          <p:cNvPr id="116791" name="Text Box 54"/>
          <p:cNvSpPr txBox="1">
            <a:spLocks noChangeArrowheads="1"/>
          </p:cNvSpPr>
          <p:nvPr/>
        </p:nvSpPr>
        <p:spPr bwMode="auto">
          <a:xfrm>
            <a:off x="1403350" y="34290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FF3300"/>
                </a:solidFill>
                <a:ea typeface="楷体_GB2312" pitchFamily="49" charset="-122"/>
              </a:rPr>
              <a:t>6</a:t>
            </a:r>
            <a:endParaRPr lang="en-US" altLang="zh-CN" sz="2800">
              <a:solidFill>
                <a:srgbClr val="FF3300"/>
              </a:solidFill>
              <a:ea typeface="楷体_GB2312" pitchFamily="49" charset="-122"/>
            </a:endParaRPr>
          </a:p>
        </p:txBody>
      </p:sp>
      <p:sp>
        <p:nvSpPr>
          <p:cNvPr id="116792" name="Text Box 55"/>
          <p:cNvSpPr txBox="1">
            <a:spLocks noChangeArrowheads="1"/>
          </p:cNvSpPr>
          <p:nvPr/>
        </p:nvSpPr>
        <p:spPr bwMode="auto">
          <a:xfrm>
            <a:off x="1371600" y="3098800"/>
            <a:ext cx="3619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a:solidFill>
                  <a:srgbClr val="FF3300"/>
                </a:solidFill>
                <a:ea typeface="楷体_GB2312" pitchFamily="49" charset="-122"/>
              </a:rPr>
              <a:t>0</a:t>
            </a:r>
            <a:endParaRPr lang="en-US" altLang="zh-CN" sz="2800">
              <a:solidFill>
                <a:srgbClr val="FF3300"/>
              </a:solidFill>
              <a:ea typeface="楷体_GB2312" pitchFamily="49" charset="-122"/>
            </a:endParaRPr>
          </a:p>
        </p:txBody>
      </p:sp>
      <p:sp>
        <p:nvSpPr>
          <p:cNvPr id="116793" name="Text Box 57"/>
          <p:cNvSpPr txBox="1">
            <a:spLocks noChangeArrowheads="1"/>
          </p:cNvSpPr>
          <p:nvPr/>
        </p:nvSpPr>
        <p:spPr bwMode="auto">
          <a:xfrm>
            <a:off x="2808288" y="4437063"/>
            <a:ext cx="633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a1  a2  a3  a4  a5  a6  a7  a8   a9  a10  a11</a:t>
            </a:r>
            <a:endParaRPr lang="en-US" altLang="zh-CN" sz="2800">
              <a:solidFill>
                <a:srgbClr val="333300"/>
              </a:solidFill>
            </a:endParaRPr>
          </a:p>
        </p:txBody>
      </p:sp>
      <p:sp>
        <p:nvSpPr>
          <p:cNvPr id="116794" name="Text Box 58"/>
          <p:cNvSpPr txBox="1">
            <a:spLocks noChangeArrowheads="1"/>
          </p:cNvSpPr>
          <p:nvPr/>
        </p:nvSpPr>
        <p:spPr bwMode="auto">
          <a:xfrm>
            <a:off x="1908175" y="4902200"/>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AE</a:t>
            </a:r>
            <a:endParaRPr lang="en-US" altLang="zh-CN" sz="2800">
              <a:solidFill>
                <a:srgbClr val="333300"/>
              </a:solidFill>
            </a:endParaRPr>
          </a:p>
        </p:txBody>
      </p:sp>
      <p:sp>
        <p:nvSpPr>
          <p:cNvPr id="116795" name="Text Box 59"/>
          <p:cNvSpPr txBox="1">
            <a:spLocks noChangeArrowheads="1"/>
          </p:cNvSpPr>
          <p:nvPr/>
        </p:nvSpPr>
        <p:spPr bwMode="auto">
          <a:xfrm>
            <a:off x="2773363"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0</a:t>
            </a:r>
            <a:endParaRPr lang="en-US" altLang="zh-CN" sz="2800">
              <a:solidFill>
                <a:srgbClr val="333300"/>
              </a:solidFill>
            </a:endParaRPr>
          </a:p>
        </p:txBody>
      </p:sp>
      <p:sp>
        <p:nvSpPr>
          <p:cNvPr id="116796" name="Text Box 60"/>
          <p:cNvSpPr txBox="1">
            <a:spLocks noChangeArrowheads="1"/>
          </p:cNvSpPr>
          <p:nvPr/>
        </p:nvSpPr>
        <p:spPr bwMode="auto">
          <a:xfrm>
            <a:off x="3421063"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0</a:t>
            </a:r>
            <a:endParaRPr lang="en-US" altLang="zh-CN" sz="2800">
              <a:solidFill>
                <a:srgbClr val="333300"/>
              </a:solidFill>
            </a:endParaRPr>
          </a:p>
        </p:txBody>
      </p:sp>
      <p:sp>
        <p:nvSpPr>
          <p:cNvPr id="116797" name="Text Box 61"/>
          <p:cNvSpPr txBox="1">
            <a:spLocks noChangeArrowheads="1"/>
          </p:cNvSpPr>
          <p:nvPr/>
        </p:nvSpPr>
        <p:spPr bwMode="auto">
          <a:xfrm>
            <a:off x="3924300"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0</a:t>
            </a:r>
            <a:endParaRPr lang="en-US" altLang="zh-CN" sz="2800">
              <a:solidFill>
                <a:srgbClr val="333300"/>
              </a:solidFill>
            </a:endParaRPr>
          </a:p>
        </p:txBody>
      </p:sp>
      <p:sp>
        <p:nvSpPr>
          <p:cNvPr id="116798" name="Text Box 62"/>
          <p:cNvSpPr txBox="1">
            <a:spLocks noChangeArrowheads="1"/>
          </p:cNvSpPr>
          <p:nvPr/>
        </p:nvSpPr>
        <p:spPr bwMode="auto">
          <a:xfrm>
            <a:off x="4500563"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6</a:t>
            </a:r>
            <a:endParaRPr lang="en-US" altLang="zh-CN" sz="2800">
              <a:solidFill>
                <a:srgbClr val="333300"/>
              </a:solidFill>
            </a:endParaRPr>
          </a:p>
        </p:txBody>
      </p:sp>
      <p:sp>
        <p:nvSpPr>
          <p:cNvPr id="116799" name="Text Box 63"/>
          <p:cNvSpPr txBox="1">
            <a:spLocks noChangeArrowheads="1"/>
          </p:cNvSpPr>
          <p:nvPr/>
        </p:nvSpPr>
        <p:spPr bwMode="auto">
          <a:xfrm>
            <a:off x="5003800"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4</a:t>
            </a:r>
            <a:endParaRPr lang="en-US" altLang="zh-CN" sz="2800">
              <a:solidFill>
                <a:srgbClr val="333300"/>
              </a:solidFill>
            </a:endParaRPr>
          </a:p>
        </p:txBody>
      </p:sp>
      <p:sp>
        <p:nvSpPr>
          <p:cNvPr id="116800" name="Text Box 64"/>
          <p:cNvSpPr txBox="1">
            <a:spLocks noChangeArrowheads="1"/>
          </p:cNvSpPr>
          <p:nvPr/>
        </p:nvSpPr>
        <p:spPr bwMode="auto">
          <a:xfrm>
            <a:off x="5508625"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5</a:t>
            </a:r>
            <a:endParaRPr lang="en-US" altLang="zh-CN" sz="2800">
              <a:solidFill>
                <a:srgbClr val="333300"/>
              </a:solidFill>
            </a:endParaRPr>
          </a:p>
        </p:txBody>
      </p:sp>
      <p:sp>
        <p:nvSpPr>
          <p:cNvPr id="116801" name="Text Box 65"/>
          <p:cNvSpPr txBox="1">
            <a:spLocks noChangeArrowheads="1"/>
          </p:cNvSpPr>
          <p:nvPr/>
        </p:nvSpPr>
        <p:spPr bwMode="auto">
          <a:xfrm>
            <a:off x="6084888"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7</a:t>
            </a:r>
            <a:endParaRPr lang="en-US" altLang="zh-CN" sz="2800">
              <a:solidFill>
                <a:srgbClr val="333300"/>
              </a:solidFill>
            </a:endParaRPr>
          </a:p>
        </p:txBody>
      </p:sp>
      <p:sp>
        <p:nvSpPr>
          <p:cNvPr id="116802" name="Text Box 66"/>
          <p:cNvSpPr txBox="1">
            <a:spLocks noChangeArrowheads="1"/>
          </p:cNvSpPr>
          <p:nvPr/>
        </p:nvSpPr>
        <p:spPr bwMode="auto">
          <a:xfrm>
            <a:off x="6588125"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7</a:t>
            </a:r>
            <a:endParaRPr lang="en-US" altLang="zh-CN" sz="2800">
              <a:solidFill>
                <a:srgbClr val="333300"/>
              </a:solidFill>
            </a:endParaRPr>
          </a:p>
        </p:txBody>
      </p:sp>
      <p:sp>
        <p:nvSpPr>
          <p:cNvPr id="116803" name="Text Box 67"/>
          <p:cNvSpPr txBox="1">
            <a:spLocks noChangeArrowheads="1"/>
          </p:cNvSpPr>
          <p:nvPr/>
        </p:nvSpPr>
        <p:spPr bwMode="auto">
          <a:xfrm>
            <a:off x="7164388" y="4902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7</a:t>
            </a:r>
            <a:endParaRPr lang="en-US" altLang="zh-CN" sz="2800">
              <a:solidFill>
                <a:srgbClr val="333300"/>
              </a:solidFill>
            </a:endParaRPr>
          </a:p>
        </p:txBody>
      </p:sp>
      <p:sp>
        <p:nvSpPr>
          <p:cNvPr id="116804" name="Text Box 68"/>
          <p:cNvSpPr txBox="1">
            <a:spLocks noChangeArrowheads="1"/>
          </p:cNvSpPr>
          <p:nvPr/>
        </p:nvSpPr>
        <p:spPr bwMode="auto">
          <a:xfrm>
            <a:off x="7712075" y="48895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16</a:t>
            </a:r>
            <a:endParaRPr lang="en-US" altLang="zh-CN" sz="2800">
              <a:solidFill>
                <a:srgbClr val="333300"/>
              </a:solidFill>
            </a:endParaRPr>
          </a:p>
        </p:txBody>
      </p:sp>
      <p:sp>
        <p:nvSpPr>
          <p:cNvPr id="116805" name="Text Box 69"/>
          <p:cNvSpPr txBox="1">
            <a:spLocks noChangeArrowheads="1"/>
          </p:cNvSpPr>
          <p:nvPr/>
        </p:nvSpPr>
        <p:spPr bwMode="auto">
          <a:xfrm>
            <a:off x="8532813" y="4902200"/>
            <a:ext cx="61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14</a:t>
            </a:r>
            <a:endParaRPr lang="en-US" altLang="zh-CN" sz="2800">
              <a:solidFill>
                <a:srgbClr val="333300"/>
              </a:solidFill>
            </a:endParaRPr>
          </a:p>
        </p:txBody>
      </p:sp>
      <p:sp>
        <p:nvSpPr>
          <p:cNvPr id="116806" name="Text Box 70"/>
          <p:cNvSpPr txBox="1">
            <a:spLocks noChangeArrowheads="1"/>
          </p:cNvSpPr>
          <p:nvPr/>
        </p:nvSpPr>
        <p:spPr bwMode="auto">
          <a:xfrm>
            <a:off x="1908175" y="5295900"/>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AL</a:t>
            </a:r>
            <a:endParaRPr lang="en-US" altLang="zh-CN" sz="2800">
              <a:solidFill>
                <a:srgbClr val="333300"/>
              </a:solidFill>
            </a:endParaRPr>
          </a:p>
        </p:txBody>
      </p:sp>
      <p:sp>
        <p:nvSpPr>
          <p:cNvPr id="116807" name="Text Box 71"/>
          <p:cNvSpPr txBox="1">
            <a:spLocks noChangeArrowheads="1"/>
          </p:cNvSpPr>
          <p:nvPr/>
        </p:nvSpPr>
        <p:spPr bwMode="auto">
          <a:xfrm>
            <a:off x="2773363"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tx2"/>
                </a:solidFill>
              </a:rPr>
              <a:t>0</a:t>
            </a:r>
            <a:endParaRPr lang="en-US" altLang="zh-CN" sz="2800">
              <a:solidFill>
                <a:schemeClr val="tx2"/>
              </a:solidFill>
            </a:endParaRPr>
          </a:p>
        </p:txBody>
      </p:sp>
      <p:sp>
        <p:nvSpPr>
          <p:cNvPr id="116808" name="Text Box 72"/>
          <p:cNvSpPr txBox="1">
            <a:spLocks noChangeArrowheads="1"/>
          </p:cNvSpPr>
          <p:nvPr/>
        </p:nvSpPr>
        <p:spPr bwMode="auto">
          <a:xfrm>
            <a:off x="3421063"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2</a:t>
            </a:r>
            <a:endParaRPr lang="en-US" altLang="zh-CN" sz="2800">
              <a:solidFill>
                <a:srgbClr val="333300"/>
              </a:solidFill>
            </a:endParaRPr>
          </a:p>
        </p:txBody>
      </p:sp>
      <p:sp>
        <p:nvSpPr>
          <p:cNvPr id="116809" name="Text Box 73"/>
          <p:cNvSpPr txBox="1">
            <a:spLocks noChangeArrowheads="1"/>
          </p:cNvSpPr>
          <p:nvPr/>
        </p:nvSpPr>
        <p:spPr bwMode="auto">
          <a:xfrm>
            <a:off x="3924300"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3</a:t>
            </a:r>
            <a:endParaRPr lang="en-US" altLang="zh-CN" sz="2800">
              <a:solidFill>
                <a:srgbClr val="333300"/>
              </a:solidFill>
            </a:endParaRPr>
          </a:p>
        </p:txBody>
      </p:sp>
      <p:sp>
        <p:nvSpPr>
          <p:cNvPr id="116810" name="Text Box 74"/>
          <p:cNvSpPr txBox="1">
            <a:spLocks noChangeArrowheads="1"/>
          </p:cNvSpPr>
          <p:nvPr/>
        </p:nvSpPr>
        <p:spPr bwMode="auto">
          <a:xfrm>
            <a:off x="4500563"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tx2"/>
                </a:solidFill>
              </a:rPr>
              <a:t>6</a:t>
            </a:r>
            <a:endParaRPr lang="en-US" altLang="zh-CN" sz="2800">
              <a:solidFill>
                <a:schemeClr val="tx2"/>
              </a:solidFill>
            </a:endParaRPr>
          </a:p>
        </p:txBody>
      </p:sp>
      <p:sp>
        <p:nvSpPr>
          <p:cNvPr id="116811" name="Text Box 75"/>
          <p:cNvSpPr txBox="1">
            <a:spLocks noChangeArrowheads="1"/>
          </p:cNvSpPr>
          <p:nvPr/>
        </p:nvSpPr>
        <p:spPr bwMode="auto">
          <a:xfrm>
            <a:off x="5003800"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6</a:t>
            </a:r>
            <a:endParaRPr lang="en-US" altLang="zh-CN" sz="2800">
              <a:solidFill>
                <a:srgbClr val="333300"/>
              </a:solidFill>
            </a:endParaRPr>
          </a:p>
        </p:txBody>
      </p:sp>
      <p:sp>
        <p:nvSpPr>
          <p:cNvPr id="116812" name="Text Box 76"/>
          <p:cNvSpPr txBox="1">
            <a:spLocks noChangeArrowheads="1"/>
          </p:cNvSpPr>
          <p:nvPr/>
        </p:nvSpPr>
        <p:spPr bwMode="auto">
          <a:xfrm>
            <a:off x="5508625"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8</a:t>
            </a:r>
            <a:endParaRPr lang="en-US" altLang="zh-CN" sz="2800">
              <a:solidFill>
                <a:srgbClr val="333300"/>
              </a:solidFill>
            </a:endParaRPr>
          </a:p>
        </p:txBody>
      </p:sp>
      <p:sp>
        <p:nvSpPr>
          <p:cNvPr id="116813" name="Text Box 77"/>
          <p:cNvSpPr txBox="1">
            <a:spLocks noChangeArrowheads="1"/>
          </p:cNvSpPr>
          <p:nvPr/>
        </p:nvSpPr>
        <p:spPr bwMode="auto">
          <a:xfrm>
            <a:off x="6084888"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tx2"/>
                </a:solidFill>
              </a:rPr>
              <a:t>7</a:t>
            </a:r>
            <a:endParaRPr lang="en-US" altLang="zh-CN" sz="2800">
              <a:solidFill>
                <a:schemeClr val="tx2"/>
              </a:solidFill>
            </a:endParaRPr>
          </a:p>
        </p:txBody>
      </p:sp>
      <p:sp>
        <p:nvSpPr>
          <p:cNvPr id="116814" name="Text Box 78"/>
          <p:cNvSpPr txBox="1">
            <a:spLocks noChangeArrowheads="1"/>
          </p:cNvSpPr>
          <p:nvPr/>
        </p:nvSpPr>
        <p:spPr bwMode="auto">
          <a:xfrm>
            <a:off x="6588125" y="52959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tx2"/>
                </a:solidFill>
              </a:rPr>
              <a:t>7</a:t>
            </a:r>
            <a:endParaRPr lang="en-US" altLang="zh-CN" sz="2800">
              <a:solidFill>
                <a:schemeClr val="tx2"/>
              </a:solidFill>
            </a:endParaRPr>
          </a:p>
        </p:txBody>
      </p:sp>
      <p:sp>
        <p:nvSpPr>
          <p:cNvPr id="116815" name="Text Box 79"/>
          <p:cNvSpPr txBox="1">
            <a:spLocks noChangeArrowheads="1"/>
          </p:cNvSpPr>
          <p:nvPr/>
        </p:nvSpPr>
        <p:spPr bwMode="auto">
          <a:xfrm>
            <a:off x="7164388" y="52959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333300"/>
                </a:solidFill>
              </a:rPr>
              <a:t>10</a:t>
            </a:r>
            <a:endParaRPr lang="en-US" altLang="zh-CN" sz="2800">
              <a:solidFill>
                <a:srgbClr val="333300"/>
              </a:solidFill>
            </a:endParaRPr>
          </a:p>
        </p:txBody>
      </p:sp>
      <p:sp>
        <p:nvSpPr>
          <p:cNvPr id="116816" name="Text Box 80"/>
          <p:cNvSpPr txBox="1">
            <a:spLocks noChangeArrowheads="1"/>
          </p:cNvSpPr>
          <p:nvPr/>
        </p:nvSpPr>
        <p:spPr bwMode="auto">
          <a:xfrm>
            <a:off x="7748588" y="5291138"/>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tx2"/>
                </a:solidFill>
              </a:rPr>
              <a:t>16</a:t>
            </a:r>
            <a:endParaRPr lang="en-US" altLang="zh-CN" sz="2800">
              <a:solidFill>
                <a:schemeClr val="tx2"/>
              </a:solidFill>
            </a:endParaRPr>
          </a:p>
        </p:txBody>
      </p:sp>
      <p:sp>
        <p:nvSpPr>
          <p:cNvPr id="116817" name="Text Box 81"/>
          <p:cNvSpPr txBox="1">
            <a:spLocks noChangeArrowheads="1"/>
          </p:cNvSpPr>
          <p:nvPr/>
        </p:nvSpPr>
        <p:spPr bwMode="auto">
          <a:xfrm>
            <a:off x="8532813" y="5295900"/>
            <a:ext cx="61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tx2"/>
                </a:solidFill>
              </a:rPr>
              <a:t>14</a:t>
            </a:r>
            <a:endParaRPr lang="en-US" altLang="zh-CN" sz="2800">
              <a:solidFill>
                <a:schemeClr val="tx2"/>
              </a:solidFill>
            </a:endParaRPr>
          </a:p>
        </p:txBody>
      </p:sp>
      <p:sp>
        <p:nvSpPr>
          <p:cNvPr id="116818" name="Text Box 83"/>
          <p:cNvSpPr txBox="1">
            <a:spLocks noChangeArrowheads="1"/>
          </p:cNvSpPr>
          <p:nvPr/>
        </p:nvSpPr>
        <p:spPr bwMode="auto">
          <a:xfrm>
            <a:off x="1763713" y="5897563"/>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a:t>关键路径</a:t>
            </a:r>
            <a:r>
              <a:rPr lang="en-US" altLang="zh-CN" sz="2800"/>
              <a:t>:</a:t>
            </a:r>
            <a:r>
              <a:rPr lang="en-US" altLang="zh-CN" sz="2800">
                <a:solidFill>
                  <a:schemeClr val="tx2"/>
                </a:solidFill>
              </a:rPr>
              <a:t>a1-a4-a7-a10, a1-a4-a8-a11</a:t>
            </a:r>
            <a:endParaRPr lang="en-US" altLang="zh-CN" sz="2800">
              <a:solidFill>
                <a:schemeClr val="tx2"/>
              </a:solidFill>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6772"/>
                                        </p:tgtEl>
                                        <p:attrNameLst>
                                          <p:attrName>style.visibility</p:attrName>
                                        </p:attrNameLst>
                                      </p:cBhvr>
                                      <p:to>
                                        <p:strVal val="visible"/>
                                      </p:to>
                                    </p:set>
                                    <p:animEffect transition="in" filter="slide(fromLeft)">
                                      <p:cBhvr>
                                        <p:cTn id="7" dur="500"/>
                                        <p:tgtEl>
                                          <p:spTgt spid="1167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6773"/>
                                        </p:tgtEl>
                                        <p:attrNameLst>
                                          <p:attrName>style.visibility</p:attrName>
                                        </p:attrNameLst>
                                      </p:cBhvr>
                                      <p:to>
                                        <p:strVal val="visible"/>
                                      </p:to>
                                    </p:set>
                                    <p:animEffect transition="in" filter="slide(fromTop)">
                                      <p:cBhvr>
                                        <p:cTn id="12" dur="500"/>
                                        <p:tgtEl>
                                          <p:spTgt spid="1167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16774"/>
                                        </p:tgtEl>
                                        <p:attrNameLst>
                                          <p:attrName>style.visibility</p:attrName>
                                        </p:attrNameLst>
                                      </p:cBhvr>
                                      <p:to>
                                        <p:strVal val="visible"/>
                                      </p:to>
                                    </p:set>
                                    <p:animEffect transition="in" filter="slide(fromRight)">
                                      <p:cBhvr>
                                        <p:cTn id="17" dur="500"/>
                                        <p:tgtEl>
                                          <p:spTgt spid="11677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16775"/>
                                        </p:tgtEl>
                                        <p:attrNameLst>
                                          <p:attrName>style.visibility</p:attrName>
                                        </p:attrNameLst>
                                      </p:cBhvr>
                                      <p:to>
                                        <p:strVal val="visible"/>
                                      </p:to>
                                    </p:set>
                                    <p:animEffect transition="in" filter="slide(fromRight)">
                                      <p:cBhvr>
                                        <p:cTn id="22" dur="500"/>
                                        <p:tgtEl>
                                          <p:spTgt spid="11677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116776"/>
                                        </p:tgtEl>
                                        <p:attrNameLst>
                                          <p:attrName>style.visibility</p:attrName>
                                        </p:attrNameLst>
                                      </p:cBhvr>
                                      <p:to>
                                        <p:strVal val="visible"/>
                                      </p:to>
                                    </p:set>
                                    <p:animEffect transition="in" filter="slide(fromRight)">
                                      <p:cBhvr>
                                        <p:cTn id="27" dur="500"/>
                                        <p:tgtEl>
                                          <p:spTgt spid="11677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16777"/>
                                        </p:tgtEl>
                                        <p:attrNameLst>
                                          <p:attrName>style.visibility</p:attrName>
                                        </p:attrNameLst>
                                      </p:cBhvr>
                                      <p:to>
                                        <p:strVal val="visible"/>
                                      </p:to>
                                    </p:set>
                                    <p:animEffect transition="in" filter="slide(fromRight)">
                                      <p:cBhvr>
                                        <p:cTn id="32" dur="500"/>
                                        <p:tgtEl>
                                          <p:spTgt spid="11677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116778"/>
                                        </p:tgtEl>
                                        <p:attrNameLst>
                                          <p:attrName>style.visibility</p:attrName>
                                        </p:attrNameLst>
                                      </p:cBhvr>
                                      <p:to>
                                        <p:strVal val="visible"/>
                                      </p:to>
                                    </p:set>
                                    <p:animEffect transition="in" filter="slide(fromRight)">
                                      <p:cBhvr>
                                        <p:cTn id="37" dur="500"/>
                                        <p:tgtEl>
                                          <p:spTgt spid="11677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16779"/>
                                        </p:tgtEl>
                                        <p:attrNameLst>
                                          <p:attrName>style.visibility</p:attrName>
                                        </p:attrNameLst>
                                      </p:cBhvr>
                                      <p:to>
                                        <p:strVal val="visible"/>
                                      </p:to>
                                    </p:set>
                                    <p:animEffect transition="in" filter="slide(fromRight)">
                                      <p:cBhvr>
                                        <p:cTn id="42" dur="500"/>
                                        <p:tgtEl>
                                          <p:spTgt spid="11677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116780"/>
                                        </p:tgtEl>
                                        <p:attrNameLst>
                                          <p:attrName>style.visibility</p:attrName>
                                        </p:attrNameLst>
                                      </p:cBhvr>
                                      <p:to>
                                        <p:strVal val="visible"/>
                                      </p:to>
                                    </p:set>
                                    <p:animEffect transition="in" filter="slide(fromRight)">
                                      <p:cBhvr>
                                        <p:cTn id="47" dur="500"/>
                                        <p:tgtEl>
                                          <p:spTgt spid="11678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116781"/>
                                        </p:tgtEl>
                                        <p:attrNameLst>
                                          <p:attrName>style.visibility</p:attrName>
                                        </p:attrNameLst>
                                      </p:cBhvr>
                                      <p:to>
                                        <p:strVal val="visible"/>
                                      </p:to>
                                    </p:set>
                                    <p:animEffect transition="in" filter="slide(fromRight)">
                                      <p:cBhvr>
                                        <p:cTn id="52" dur="500"/>
                                        <p:tgtEl>
                                          <p:spTgt spid="11678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116782"/>
                                        </p:tgtEl>
                                        <p:attrNameLst>
                                          <p:attrName>style.visibility</p:attrName>
                                        </p:attrNameLst>
                                      </p:cBhvr>
                                      <p:to>
                                        <p:strVal val="visible"/>
                                      </p:to>
                                    </p:set>
                                    <p:animEffect transition="in" filter="slide(fromRight)">
                                      <p:cBhvr>
                                        <p:cTn id="57" dur="500"/>
                                        <p:tgtEl>
                                          <p:spTgt spid="11678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116783"/>
                                        </p:tgtEl>
                                        <p:attrNameLst>
                                          <p:attrName>style.visibility</p:attrName>
                                        </p:attrNameLst>
                                      </p:cBhvr>
                                      <p:to>
                                        <p:strVal val="visible"/>
                                      </p:to>
                                    </p:set>
                                    <p:animEffect transition="in" filter="slide(fromTop)">
                                      <p:cBhvr>
                                        <p:cTn id="62" dur="500"/>
                                        <p:tgtEl>
                                          <p:spTgt spid="11678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16784"/>
                                        </p:tgtEl>
                                        <p:attrNameLst>
                                          <p:attrName>style.visibility</p:attrName>
                                        </p:attrNameLst>
                                      </p:cBhvr>
                                      <p:to>
                                        <p:strVal val="visible"/>
                                      </p:to>
                                    </p:set>
                                    <p:animEffect transition="in" filter="slide(fromBottom)">
                                      <p:cBhvr>
                                        <p:cTn id="67" dur="500"/>
                                        <p:tgtEl>
                                          <p:spTgt spid="116784"/>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116785"/>
                                        </p:tgtEl>
                                        <p:attrNameLst>
                                          <p:attrName>style.visibility</p:attrName>
                                        </p:attrNameLst>
                                      </p:cBhvr>
                                      <p:to>
                                        <p:strVal val="visible"/>
                                      </p:to>
                                    </p:set>
                                    <p:animEffect transition="in" filter="slide(fromBottom)">
                                      <p:cBhvr>
                                        <p:cTn id="72" dur="500"/>
                                        <p:tgtEl>
                                          <p:spTgt spid="11678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16786"/>
                                        </p:tgtEl>
                                        <p:attrNameLst>
                                          <p:attrName>style.visibility</p:attrName>
                                        </p:attrNameLst>
                                      </p:cBhvr>
                                      <p:to>
                                        <p:strVal val="visible"/>
                                      </p:to>
                                    </p:set>
                                    <p:animEffect transition="in" filter="slide(fromBottom)">
                                      <p:cBhvr>
                                        <p:cTn id="77" dur="500"/>
                                        <p:tgtEl>
                                          <p:spTgt spid="11678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116787"/>
                                        </p:tgtEl>
                                        <p:attrNameLst>
                                          <p:attrName>style.visibility</p:attrName>
                                        </p:attrNameLst>
                                      </p:cBhvr>
                                      <p:to>
                                        <p:strVal val="visible"/>
                                      </p:to>
                                    </p:set>
                                    <p:animEffect transition="in" filter="slide(fromBottom)">
                                      <p:cBhvr>
                                        <p:cTn id="82" dur="500"/>
                                        <p:tgtEl>
                                          <p:spTgt spid="11678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116788"/>
                                        </p:tgtEl>
                                        <p:attrNameLst>
                                          <p:attrName>style.visibility</p:attrName>
                                        </p:attrNameLst>
                                      </p:cBhvr>
                                      <p:to>
                                        <p:strVal val="visible"/>
                                      </p:to>
                                    </p:set>
                                    <p:animEffect transition="in" filter="slide(fromBottom)">
                                      <p:cBhvr>
                                        <p:cTn id="87" dur="500"/>
                                        <p:tgtEl>
                                          <p:spTgt spid="116788"/>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116789"/>
                                        </p:tgtEl>
                                        <p:attrNameLst>
                                          <p:attrName>style.visibility</p:attrName>
                                        </p:attrNameLst>
                                      </p:cBhvr>
                                      <p:to>
                                        <p:strVal val="visible"/>
                                      </p:to>
                                    </p:set>
                                    <p:animEffect transition="in" filter="slide(fromBottom)">
                                      <p:cBhvr>
                                        <p:cTn id="92" dur="500"/>
                                        <p:tgtEl>
                                          <p:spTgt spid="116789"/>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16790"/>
                                        </p:tgtEl>
                                        <p:attrNameLst>
                                          <p:attrName>style.visibility</p:attrName>
                                        </p:attrNameLst>
                                      </p:cBhvr>
                                      <p:to>
                                        <p:strVal val="visible"/>
                                      </p:to>
                                    </p:set>
                                    <p:animEffect transition="in" filter="slide(fromBottom)">
                                      <p:cBhvr>
                                        <p:cTn id="97" dur="500"/>
                                        <p:tgtEl>
                                          <p:spTgt spid="116790"/>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116791"/>
                                        </p:tgtEl>
                                        <p:attrNameLst>
                                          <p:attrName>style.visibility</p:attrName>
                                        </p:attrNameLst>
                                      </p:cBhvr>
                                      <p:to>
                                        <p:strVal val="visible"/>
                                      </p:to>
                                    </p:set>
                                    <p:animEffect transition="in" filter="slide(fromBottom)">
                                      <p:cBhvr>
                                        <p:cTn id="102" dur="500"/>
                                        <p:tgtEl>
                                          <p:spTgt spid="116791"/>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116792"/>
                                        </p:tgtEl>
                                        <p:attrNameLst>
                                          <p:attrName>style.visibility</p:attrName>
                                        </p:attrNameLst>
                                      </p:cBhvr>
                                      <p:to>
                                        <p:strVal val="visible"/>
                                      </p:to>
                                    </p:set>
                                    <p:animEffect transition="in" filter="slide(fromBottom)">
                                      <p:cBhvr>
                                        <p:cTn id="107" dur="500"/>
                                        <p:tgtEl>
                                          <p:spTgt spid="116792"/>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116793"/>
                                        </p:tgtEl>
                                        <p:attrNameLst>
                                          <p:attrName>style.visibility</p:attrName>
                                        </p:attrNameLst>
                                      </p:cBhvr>
                                      <p:to>
                                        <p:strVal val="visible"/>
                                      </p:to>
                                    </p:set>
                                    <p:animEffect transition="in" filter="slide(fromBottom)">
                                      <p:cBhvr>
                                        <p:cTn id="112" dur="500"/>
                                        <p:tgtEl>
                                          <p:spTgt spid="116793"/>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116794"/>
                                        </p:tgtEl>
                                        <p:attrNameLst>
                                          <p:attrName>style.visibility</p:attrName>
                                        </p:attrNameLst>
                                      </p:cBhvr>
                                      <p:to>
                                        <p:strVal val="visible"/>
                                      </p:to>
                                    </p:set>
                                    <p:animEffect transition="in" filter="slide(fromBottom)">
                                      <p:cBhvr>
                                        <p:cTn id="117" dur="500"/>
                                        <p:tgtEl>
                                          <p:spTgt spid="116794"/>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4" fill="hold" grpId="0" nodeType="clickEffect">
                                  <p:stCondLst>
                                    <p:cond delay="0"/>
                                  </p:stCondLst>
                                  <p:childTnLst>
                                    <p:set>
                                      <p:cBhvr>
                                        <p:cTn id="121" dur="1" fill="hold">
                                          <p:stCondLst>
                                            <p:cond delay="0"/>
                                          </p:stCondLst>
                                        </p:cTn>
                                        <p:tgtEl>
                                          <p:spTgt spid="116795"/>
                                        </p:tgtEl>
                                        <p:attrNameLst>
                                          <p:attrName>style.visibility</p:attrName>
                                        </p:attrNameLst>
                                      </p:cBhvr>
                                      <p:to>
                                        <p:strVal val="visible"/>
                                      </p:to>
                                    </p:set>
                                    <p:animEffect transition="in" filter="slide(fromBottom)">
                                      <p:cBhvr>
                                        <p:cTn id="122" dur="500"/>
                                        <p:tgtEl>
                                          <p:spTgt spid="116795"/>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4" fill="hold" grpId="0" nodeType="clickEffect">
                                  <p:stCondLst>
                                    <p:cond delay="0"/>
                                  </p:stCondLst>
                                  <p:childTnLst>
                                    <p:set>
                                      <p:cBhvr>
                                        <p:cTn id="126" dur="1" fill="hold">
                                          <p:stCondLst>
                                            <p:cond delay="0"/>
                                          </p:stCondLst>
                                        </p:cTn>
                                        <p:tgtEl>
                                          <p:spTgt spid="116796"/>
                                        </p:tgtEl>
                                        <p:attrNameLst>
                                          <p:attrName>style.visibility</p:attrName>
                                        </p:attrNameLst>
                                      </p:cBhvr>
                                      <p:to>
                                        <p:strVal val="visible"/>
                                      </p:to>
                                    </p:set>
                                    <p:animEffect transition="in" filter="slide(fromBottom)">
                                      <p:cBhvr>
                                        <p:cTn id="127" dur="500"/>
                                        <p:tgtEl>
                                          <p:spTgt spid="116796"/>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4" fill="hold" grpId="0" nodeType="clickEffect">
                                  <p:stCondLst>
                                    <p:cond delay="0"/>
                                  </p:stCondLst>
                                  <p:childTnLst>
                                    <p:set>
                                      <p:cBhvr>
                                        <p:cTn id="131" dur="1" fill="hold">
                                          <p:stCondLst>
                                            <p:cond delay="0"/>
                                          </p:stCondLst>
                                        </p:cTn>
                                        <p:tgtEl>
                                          <p:spTgt spid="116797"/>
                                        </p:tgtEl>
                                        <p:attrNameLst>
                                          <p:attrName>style.visibility</p:attrName>
                                        </p:attrNameLst>
                                      </p:cBhvr>
                                      <p:to>
                                        <p:strVal val="visible"/>
                                      </p:to>
                                    </p:set>
                                    <p:animEffect transition="in" filter="slide(fromBottom)">
                                      <p:cBhvr>
                                        <p:cTn id="132" dur="500"/>
                                        <p:tgtEl>
                                          <p:spTgt spid="116797"/>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116798"/>
                                        </p:tgtEl>
                                        <p:attrNameLst>
                                          <p:attrName>style.visibility</p:attrName>
                                        </p:attrNameLst>
                                      </p:cBhvr>
                                      <p:to>
                                        <p:strVal val="visible"/>
                                      </p:to>
                                    </p:set>
                                    <p:animEffect transition="in" filter="slide(fromBottom)">
                                      <p:cBhvr>
                                        <p:cTn id="137" dur="500"/>
                                        <p:tgtEl>
                                          <p:spTgt spid="116798"/>
                                        </p:tgtEl>
                                      </p:cBhvr>
                                    </p:animEffect>
                                  </p:childTnLst>
                                </p:cTn>
                              </p:par>
                            </p:childTnLst>
                          </p:cTn>
                        </p:par>
                      </p:childTnLst>
                    </p:cTn>
                  </p:par>
                  <p:par>
                    <p:cTn id="138" fill="hold">
                      <p:stCondLst>
                        <p:cond delay="indefinite"/>
                      </p:stCondLst>
                      <p:childTnLst>
                        <p:par>
                          <p:cTn id="139" fill="hold">
                            <p:stCondLst>
                              <p:cond delay="0"/>
                            </p:stCondLst>
                            <p:childTnLst>
                              <p:par>
                                <p:cTn id="140" presetID="12" presetClass="entr" presetSubtype="4" fill="hold" grpId="0" nodeType="clickEffect">
                                  <p:stCondLst>
                                    <p:cond delay="0"/>
                                  </p:stCondLst>
                                  <p:childTnLst>
                                    <p:set>
                                      <p:cBhvr>
                                        <p:cTn id="141" dur="1" fill="hold">
                                          <p:stCondLst>
                                            <p:cond delay="0"/>
                                          </p:stCondLst>
                                        </p:cTn>
                                        <p:tgtEl>
                                          <p:spTgt spid="116799"/>
                                        </p:tgtEl>
                                        <p:attrNameLst>
                                          <p:attrName>style.visibility</p:attrName>
                                        </p:attrNameLst>
                                      </p:cBhvr>
                                      <p:to>
                                        <p:strVal val="visible"/>
                                      </p:to>
                                    </p:set>
                                    <p:animEffect transition="in" filter="slide(fromBottom)">
                                      <p:cBhvr>
                                        <p:cTn id="142" dur="500"/>
                                        <p:tgtEl>
                                          <p:spTgt spid="116799"/>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ntr" presetSubtype="4" fill="hold" grpId="0" nodeType="clickEffect">
                                  <p:stCondLst>
                                    <p:cond delay="0"/>
                                  </p:stCondLst>
                                  <p:childTnLst>
                                    <p:set>
                                      <p:cBhvr>
                                        <p:cTn id="146" dur="1" fill="hold">
                                          <p:stCondLst>
                                            <p:cond delay="0"/>
                                          </p:stCondLst>
                                        </p:cTn>
                                        <p:tgtEl>
                                          <p:spTgt spid="116800"/>
                                        </p:tgtEl>
                                        <p:attrNameLst>
                                          <p:attrName>style.visibility</p:attrName>
                                        </p:attrNameLst>
                                      </p:cBhvr>
                                      <p:to>
                                        <p:strVal val="visible"/>
                                      </p:to>
                                    </p:set>
                                    <p:animEffect transition="in" filter="slide(fromBottom)">
                                      <p:cBhvr>
                                        <p:cTn id="147" dur="500"/>
                                        <p:tgtEl>
                                          <p:spTgt spid="116800"/>
                                        </p:tgtEl>
                                      </p:cBhvr>
                                    </p:animEffect>
                                  </p:childTnLst>
                                </p:cTn>
                              </p:par>
                            </p:childTnLst>
                          </p:cTn>
                        </p:par>
                      </p:childTnLst>
                    </p:cTn>
                  </p:par>
                  <p:par>
                    <p:cTn id="148" fill="hold">
                      <p:stCondLst>
                        <p:cond delay="indefinite"/>
                      </p:stCondLst>
                      <p:childTnLst>
                        <p:par>
                          <p:cTn id="149" fill="hold">
                            <p:stCondLst>
                              <p:cond delay="0"/>
                            </p:stCondLst>
                            <p:childTnLst>
                              <p:par>
                                <p:cTn id="150" presetID="12" presetClass="entr" presetSubtype="4" fill="hold" grpId="0" nodeType="clickEffect">
                                  <p:stCondLst>
                                    <p:cond delay="0"/>
                                  </p:stCondLst>
                                  <p:childTnLst>
                                    <p:set>
                                      <p:cBhvr>
                                        <p:cTn id="151" dur="1" fill="hold">
                                          <p:stCondLst>
                                            <p:cond delay="0"/>
                                          </p:stCondLst>
                                        </p:cTn>
                                        <p:tgtEl>
                                          <p:spTgt spid="116801"/>
                                        </p:tgtEl>
                                        <p:attrNameLst>
                                          <p:attrName>style.visibility</p:attrName>
                                        </p:attrNameLst>
                                      </p:cBhvr>
                                      <p:to>
                                        <p:strVal val="visible"/>
                                      </p:to>
                                    </p:set>
                                    <p:animEffect transition="in" filter="slide(fromBottom)">
                                      <p:cBhvr>
                                        <p:cTn id="152" dur="500"/>
                                        <p:tgtEl>
                                          <p:spTgt spid="116801"/>
                                        </p:tgtEl>
                                      </p:cBhvr>
                                    </p:animEffect>
                                  </p:childTnLst>
                                </p:cTn>
                              </p:par>
                            </p:childTnLst>
                          </p:cTn>
                        </p:par>
                      </p:childTnLst>
                    </p:cTn>
                  </p:par>
                  <p:par>
                    <p:cTn id="153" fill="hold">
                      <p:stCondLst>
                        <p:cond delay="indefinite"/>
                      </p:stCondLst>
                      <p:childTnLst>
                        <p:par>
                          <p:cTn id="154" fill="hold">
                            <p:stCondLst>
                              <p:cond delay="0"/>
                            </p:stCondLst>
                            <p:childTnLst>
                              <p:par>
                                <p:cTn id="155" presetID="12" presetClass="entr" presetSubtype="4" fill="hold" grpId="0" nodeType="clickEffect">
                                  <p:stCondLst>
                                    <p:cond delay="0"/>
                                  </p:stCondLst>
                                  <p:childTnLst>
                                    <p:set>
                                      <p:cBhvr>
                                        <p:cTn id="156" dur="1" fill="hold">
                                          <p:stCondLst>
                                            <p:cond delay="0"/>
                                          </p:stCondLst>
                                        </p:cTn>
                                        <p:tgtEl>
                                          <p:spTgt spid="116802"/>
                                        </p:tgtEl>
                                        <p:attrNameLst>
                                          <p:attrName>style.visibility</p:attrName>
                                        </p:attrNameLst>
                                      </p:cBhvr>
                                      <p:to>
                                        <p:strVal val="visible"/>
                                      </p:to>
                                    </p:set>
                                    <p:animEffect transition="in" filter="slide(fromBottom)">
                                      <p:cBhvr>
                                        <p:cTn id="157" dur="500"/>
                                        <p:tgtEl>
                                          <p:spTgt spid="116802"/>
                                        </p:tgtEl>
                                      </p:cBhvr>
                                    </p:animEffect>
                                  </p:childTnLst>
                                </p:cTn>
                              </p:par>
                            </p:childTnLst>
                          </p:cTn>
                        </p:par>
                      </p:childTnLst>
                    </p:cTn>
                  </p:par>
                  <p:par>
                    <p:cTn id="158" fill="hold">
                      <p:stCondLst>
                        <p:cond delay="indefinite"/>
                      </p:stCondLst>
                      <p:childTnLst>
                        <p:par>
                          <p:cTn id="159" fill="hold">
                            <p:stCondLst>
                              <p:cond delay="0"/>
                            </p:stCondLst>
                            <p:childTnLst>
                              <p:par>
                                <p:cTn id="160" presetID="12" presetClass="entr" presetSubtype="4" fill="hold" grpId="0" nodeType="clickEffect">
                                  <p:stCondLst>
                                    <p:cond delay="0"/>
                                  </p:stCondLst>
                                  <p:childTnLst>
                                    <p:set>
                                      <p:cBhvr>
                                        <p:cTn id="161" dur="1" fill="hold">
                                          <p:stCondLst>
                                            <p:cond delay="0"/>
                                          </p:stCondLst>
                                        </p:cTn>
                                        <p:tgtEl>
                                          <p:spTgt spid="116803"/>
                                        </p:tgtEl>
                                        <p:attrNameLst>
                                          <p:attrName>style.visibility</p:attrName>
                                        </p:attrNameLst>
                                      </p:cBhvr>
                                      <p:to>
                                        <p:strVal val="visible"/>
                                      </p:to>
                                    </p:set>
                                    <p:animEffect transition="in" filter="slide(fromBottom)">
                                      <p:cBhvr>
                                        <p:cTn id="162" dur="500"/>
                                        <p:tgtEl>
                                          <p:spTgt spid="116803"/>
                                        </p:tgtEl>
                                      </p:cBhvr>
                                    </p:animEffect>
                                  </p:childTnLst>
                                </p:cTn>
                              </p:par>
                            </p:childTnLst>
                          </p:cTn>
                        </p:par>
                      </p:childTnLst>
                    </p:cTn>
                  </p:par>
                  <p:par>
                    <p:cTn id="163" fill="hold">
                      <p:stCondLst>
                        <p:cond delay="indefinite"/>
                      </p:stCondLst>
                      <p:childTnLst>
                        <p:par>
                          <p:cTn id="164" fill="hold">
                            <p:stCondLst>
                              <p:cond delay="0"/>
                            </p:stCondLst>
                            <p:childTnLst>
                              <p:par>
                                <p:cTn id="165" presetID="12" presetClass="entr" presetSubtype="4" fill="hold" grpId="0" nodeType="clickEffect">
                                  <p:stCondLst>
                                    <p:cond delay="0"/>
                                  </p:stCondLst>
                                  <p:childTnLst>
                                    <p:set>
                                      <p:cBhvr>
                                        <p:cTn id="166" dur="1" fill="hold">
                                          <p:stCondLst>
                                            <p:cond delay="0"/>
                                          </p:stCondLst>
                                        </p:cTn>
                                        <p:tgtEl>
                                          <p:spTgt spid="116804"/>
                                        </p:tgtEl>
                                        <p:attrNameLst>
                                          <p:attrName>style.visibility</p:attrName>
                                        </p:attrNameLst>
                                      </p:cBhvr>
                                      <p:to>
                                        <p:strVal val="visible"/>
                                      </p:to>
                                    </p:set>
                                    <p:animEffect transition="in" filter="slide(fromBottom)">
                                      <p:cBhvr>
                                        <p:cTn id="167" dur="500"/>
                                        <p:tgtEl>
                                          <p:spTgt spid="116804"/>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4" fill="hold" grpId="0" nodeType="clickEffect">
                                  <p:stCondLst>
                                    <p:cond delay="0"/>
                                  </p:stCondLst>
                                  <p:childTnLst>
                                    <p:set>
                                      <p:cBhvr>
                                        <p:cTn id="171" dur="1" fill="hold">
                                          <p:stCondLst>
                                            <p:cond delay="0"/>
                                          </p:stCondLst>
                                        </p:cTn>
                                        <p:tgtEl>
                                          <p:spTgt spid="116805"/>
                                        </p:tgtEl>
                                        <p:attrNameLst>
                                          <p:attrName>style.visibility</p:attrName>
                                        </p:attrNameLst>
                                      </p:cBhvr>
                                      <p:to>
                                        <p:strVal val="visible"/>
                                      </p:to>
                                    </p:set>
                                    <p:animEffect transition="in" filter="slide(fromBottom)">
                                      <p:cBhvr>
                                        <p:cTn id="172" dur="500"/>
                                        <p:tgtEl>
                                          <p:spTgt spid="116805"/>
                                        </p:tgtEl>
                                      </p:cBhvr>
                                    </p:animEffect>
                                  </p:childTnLst>
                                </p:cTn>
                              </p:par>
                            </p:childTnLst>
                          </p:cTn>
                        </p:par>
                      </p:childTnLst>
                    </p:cTn>
                  </p:par>
                  <p:par>
                    <p:cTn id="173" fill="hold">
                      <p:stCondLst>
                        <p:cond delay="indefinite"/>
                      </p:stCondLst>
                      <p:childTnLst>
                        <p:par>
                          <p:cTn id="174" fill="hold">
                            <p:stCondLst>
                              <p:cond delay="0"/>
                            </p:stCondLst>
                            <p:childTnLst>
                              <p:par>
                                <p:cTn id="175" presetID="12" presetClass="entr" presetSubtype="4" fill="hold" grpId="0" nodeType="clickEffect">
                                  <p:stCondLst>
                                    <p:cond delay="0"/>
                                  </p:stCondLst>
                                  <p:childTnLst>
                                    <p:set>
                                      <p:cBhvr>
                                        <p:cTn id="176" dur="1" fill="hold">
                                          <p:stCondLst>
                                            <p:cond delay="0"/>
                                          </p:stCondLst>
                                        </p:cTn>
                                        <p:tgtEl>
                                          <p:spTgt spid="116806"/>
                                        </p:tgtEl>
                                        <p:attrNameLst>
                                          <p:attrName>style.visibility</p:attrName>
                                        </p:attrNameLst>
                                      </p:cBhvr>
                                      <p:to>
                                        <p:strVal val="visible"/>
                                      </p:to>
                                    </p:set>
                                    <p:animEffect transition="in" filter="slide(fromBottom)">
                                      <p:cBhvr>
                                        <p:cTn id="177" dur="500"/>
                                        <p:tgtEl>
                                          <p:spTgt spid="116806"/>
                                        </p:tgtEl>
                                      </p:cBhvr>
                                    </p:animEffect>
                                  </p:childTnLst>
                                </p:cTn>
                              </p:par>
                            </p:childTnLst>
                          </p:cTn>
                        </p:par>
                      </p:childTnLst>
                    </p:cTn>
                  </p:par>
                  <p:par>
                    <p:cTn id="178" fill="hold">
                      <p:stCondLst>
                        <p:cond delay="indefinite"/>
                      </p:stCondLst>
                      <p:childTnLst>
                        <p:par>
                          <p:cTn id="179" fill="hold">
                            <p:stCondLst>
                              <p:cond delay="0"/>
                            </p:stCondLst>
                            <p:childTnLst>
                              <p:par>
                                <p:cTn id="180" presetID="12" presetClass="entr" presetSubtype="4" fill="hold" grpId="0" nodeType="clickEffect">
                                  <p:stCondLst>
                                    <p:cond delay="0"/>
                                  </p:stCondLst>
                                  <p:childTnLst>
                                    <p:set>
                                      <p:cBhvr>
                                        <p:cTn id="181" dur="1" fill="hold">
                                          <p:stCondLst>
                                            <p:cond delay="0"/>
                                          </p:stCondLst>
                                        </p:cTn>
                                        <p:tgtEl>
                                          <p:spTgt spid="116817"/>
                                        </p:tgtEl>
                                        <p:attrNameLst>
                                          <p:attrName>style.visibility</p:attrName>
                                        </p:attrNameLst>
                                      </p:cBhvr>
                                      <p:to>
                                        <p:strVal val="visible"/>
                                      </p:to>
                                    </p:set>
                                    <p:animEffect transition="in" filter="slide(fromBottom)">
                                      <p:cBhvr>
                                        <p:cTn id="182" dur="500"/>
                                        <p:tgtEl>
                                          <p:spTgt spid="116817"/>
                                        </p:tgtEl>
                                      </p:cBhvr>
                                    </p:animEffect>
                                  </p:childTnLst>
                                </p:cTn>
                              </p:par>
                            </p:childTnLst>
                          </p:cTn>
                        </p:par>
                      </p:childTnLst>
                    </p:cTn>
                  </p:par>
                  <p:par>
                    <p:cTn id="183" fill="hold">
                      <p:stCondLst>
                        <p:cond delay="indefinite"/>
                      </p:stCondLst>
                      <p:childTnLst>
                        <p:par>
                          <p:cTn id="184" fill="hold">
                            <p:stCondLst>
                              <p:cond delay="0"/>
                            </p:stCondLst>
                            <p:childTnLst>
                              <p:par>
                                <p:cTn id="185" presetID="12" presetClass="entr" presetSubtype="4" fill="hold" grpId="0" nodeType="clickEffect">
                                  <p:stCondLst>
                                    <p:cond delay="0"/>
                                  </p:stCondLst>
                                  <p:childTnLst>
                                    <p:set>
                                      <p:cBhvr>
                                        <p:cTn id="186" dur="1" fill="hold">
                                          <p:stCondLst>
                                            <p:cond delay="0"/>
                                          </p:stCondLst>
                                        </p:cTn>
                                        <p:tgtEl>
                                          <p:spTgt spid="116816"/>
                                        </p:tgtEl>
                                        <p:attrNameLst>
                                          <p:attrName>style.visibility</p:attrName>
                                        </p:attrNameLst>
                                      </p:cBhvr>
                                      <p:to>
                                        <p:strVal val="visible"/>
                                      </p:to>
                                    </p:set>
                                    <p:animEffect transition="in" filter="slide(fromBottom)">
                                      <p:cBhvr>
                                        <p:cTn id="187" dur="500"/>
                                        <p:tgtEl>
                                          <p:spTgt spid="116816"/>
                                        </p:tgtEl>
                                      </p:cBhvr>
                                    </p:animEffect>
                                  </p:childTnLst>
                                </p:cTn>
                              </p:par>
                            </p:childTnLst>
                          </p:cTn>
                        </p:par>
                      </p:childTnLst>
                    </p:cTn>
                  </p:par>
                  <p:par>
                    <p:cTn id="188" fill="hold">
                      <p:stCondLst>
                        <p:cond delay="indefinite"/>
                      </p:stCondLst>
                      <p:childTnLst>
                        <p:par>
                          <p:cTn id="189" fill="hold">
                            <p:stCondLst>
                              <p:cond delay="0"/>
                            </p:stCondLst>
                            <p:childTnLst>
                              <p:par>
                                <p:cTn id="190" presetID="12" presetClass="entr" presetSubtype="4" fill="hold" grpId="0" nodeType="clickEffect">
                                  <p:stCondLst>
                                    <p:cond delay="0"/>
                                  </p:stCondLst>
                                  <p:childTnLst>
                                    <p:set>
                                      <p:cBhvr>
                                        <p:cTn id="191" dur="1" fill="hold">
                                          <p:stCondLst>
                                            <p:cond delay="0"/>
                                          </p:stCondLst>
                                        </p:cTn>
                                        <p:tgtEl>
                                          <p:spTgt spid="116815"/>
                                        </p:tgtEl>
                                        <p:attrNameLst>
                                          <p:attrName>style.visibility</p:attrName>
                                        </p:attrNameLst>
                                      </p:cBhvr>
                                      <p:to>
                                        <p:strVal val="visible"/>
                                      </p:to>
                                    </p:set>
                                    <p:animEffect transition="in" filter="slide(fromBottom)">
                                      <p:cBhvr>
                                        <p:cTn id="192" dur="500"/>
                                        <p:tgtEl>
                                          <p:spTgt spid="116815"/>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4" fill="hold" grpId="0" nodeType="clickEffect">
                                  <p:stCondLst>
                                    <p:cond delay="0"/>
                                  </p:stCondLst>
                                  <p:childTnLst>
                                    <p:set>
                                      <p:cBhvr>
                                        <p:cTn id="196" dur="1" fill="hold">
                                          <p:stCondLst>
                                            <p:cond delay="0"/>
                                          </p:stCondLst>
                                        </p:cTn>
                                        <p:tgtEl>
                                          <p:spTgt spid="116814"/>
                                        </p:tgtEl>
                                        <p:attrNameLst>
                                          <p:attrName>style.visibility</p:attrName>
                                        </p:attrNameLst>
                                      </p:cBhvr>
                                      <p:to>
                                        <p:strVal val="visible"/>
                                      </p:to>
                                    </p:set>
                                    <p:animEffect transition="in" filter="slide(fromBottom)">
                                      <p:cBhvr>
                                        <p:cTn id="197" dur="500"/>
                                        <p:tgtEl>
                                          <p:spTgt spid="116814"/>
                                        </p:tgtEl>
                                      </p:cBhvr>
                                    </p:animEffect>
                                  </p:childTnLst>
                                </p:cTn>
                              </p:par>
                            </p:childTnLst>
                          </p:cTn>
                        </p:par>
                      </p:childTnLst>
                    </p:cTn>
                  </p:par>
                  <p:par>
                    <p:cTn id="198" fill="hold">
                      <p:stCondLst>
                        <p:cond delay="indefinite"/>
                      </p:stCondLst>
                      <p:childTnLst>
                        <p:par>
                          <p:cTn id="199" fill="hold">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116813"/>
                                        </p:tgtEl>
                                        <p:attrNameLst>
                                          <p:attrName>style.visibility</p:attrName>
                                        </p:attrNameLst>
                                      </p:cBhvr>
                                      <p:to>
                                        <p:strVal val="visible"/>
                                      </p:to>
                                    </p:set>
                                    <p:animEffect transition="in" filter="slide(fromBottom)">
                                      <p:cBhvr>
                                        <p:cTn id="202" dur="500"/>
                                        <p:tgtEl>
                                          <p:spTgt spid="116813"/>
                                        </p:tgtEl>
                                      </p:cBhvr>
                                    </p:animEffect>
                                  </p:childTnLst>
                                </p:cTn>
                              </p:par>
                            </p:childTnLst>
                          </p:cTn>
                        </p:par>
                      </p:childTnLst>
                    </p:cTn>
                  </p:par>
                  <p:par>
                    <p:cTn id="203" fill="hold">
                      <p:stCondLst>
                        <p:cond delay="indefinite"/>
                      </p:stCondLst>
                      <p:childTnLst>
                        <p:par>
                          <p:cTn id="204" fill="hold">
                            <p:stCondLst>
                              <p:cond delay="0"/>
                            </p:stCondLst>
                            <p:childTnLst>
                              <p:par>
                                <p:cTn id="205" presetID="12" presetClass="entr" presetSubtype="4" fill="hold" grpId="0" nodeType="clickEffect">
                                  <p:stCondLst>
                                    <p:cond delay="0"/>
                                  </p:stCondLst>
                                  <p:childTnLst>
                                    <p:set>
                                      <p:cBhvr>
                                        <p:cTn id="206" dur="1" fill="hold">
                                          <p:stCondLst>
                                            <p:cond delay="0"/>
                                          </p:stCondLst>
                                        </p:cTn>
                                        <p:tgtEl>
                                          <p:spTgt spid="116812"/>
                                        </p:tgtEl>
                                        <p:attrNameLst>
                                          <p:attrName>style.visibility</p:attrName>
                                        </p:attrNameLst>
                                      </p:cBhvr>
                                      <p:to>
                                        <p:strVal val="visible"/>
                                      </p:to>
                                    </p:set>
                                    <p:animEffect transition="in" filter="slide(fromBottom)">
                                      <p:cBhvr>
                                        <p:cTn id="207" dur="500"/>
                                        <p:tgtEl>
                                          <p:spTgt spid="116812"/>
                                        </p:tgtEl>
                                      </p:cBhvr>
                                    </p:animEffect>
                                  </p:childTnLst>
                                </p:cTn>
                              </p:par>
                            </p:childTnLst>
                          </p:cTn>
                        </p:par>
                      </p:childTnLst>
                    </p:cTn>
                  </p:par>
                  <p:par>
                    <p:cTn id="208" fill="hold">
                      <p:stCondLst>
                        <p:cond delay="indefinite"/>
                      </p:stCondLst>
                      <p:childTnLst>
                        <p:par>
                          <p:cTn id="209" fill="hold">
                            <p:stCondLst>
                              <p:cond delay="0"/>
                            </p:stCondLst>
                            <p:childTnLst>
                              <p:par>
                                <p:cTn id="210" presetID="12" presetClass="entr" presetSubtype="4" fill="hold" grpId="0" nodeType="clickEffect">
                                  <p:stCondLst>
                                    <p:cond delay="0"/>
                                  </p:stCondLst>
                                  <p:childTnLst>
                                    <p:set>
                                      <p:cBhvr>
                                        <p:cTn id="211" dur="1" fill="hold">
                                          <p:stCondLst>
                                            <p:cond delay="0"/>
                                          </p:stCondLst>
                                        </p:cTn>
                                        <p:tgtEl>
                                          <p:spTgt spid="116811"/>
                                        </p:tgtEl>
                                        <p:attrNameLst>
                                          <p:attrName>style.visibility</p:attrName>
                                        </p:attrNameLst>
                                      </p:cBhvr>
                                      <p:to>
                                        <p:strVal val="visible"/>
                                      </p:to>
                                    </p:set>
                                    <p:animEffect transition="in" filter="slide(fromBottom)">
                                      <p:cBhvr>
                                        <p:cTn id="212" dur="500"/>
                                        <p:tgtEl>
                                          <p:spTgt spid="116811"/>
                                        </p:tgtEl>
                                      </p:cBhvr>
                                    </p:animEffect>
                                  </p:childTnLst>
                                </p:cTn>
                              </p:par>
                            </p:childTnLst>
                          </p:cTn>
                        </p:par>
                      </p:childTnLst>
                    </p:cTn>
                  </p:par>
                  <p:par>
                    <p:cTn id="213" fill="hold">
                      <p:stCondLst>
                        <p:cond delay="indefinite"/>
                      </p:stCondLst>
                      <p:childTnLst>
                        <p:par>
                          <p:cTn id="214" fill="hold">
                            <p:stCondLst>
                              <p:cond delay="0"/>
                            </p:stCondLst>
                            <p:childTnLst>
                              <p:par>
                                <p:cTn id="215" presetID="12" presetClass="entr" presetSubtype="4" fill="hold" grpId="0" nodeType="clickEffect">
                                  <p:stCondLst>
                                    <p:cond delay="0"/>
                                  </p:stCondLst>
                                  <p:childTnLst>
                                    <p:set>
                                      <p:cBhvr>
                                        <p:cTn id="216" dur="1" fill="hold">
                                          <p:stCondLst>
                                            <p:cond delay="0"/>
                                          </p:stCondLst>
                                        </p:cTn>
                                        <p:tgtEl>
                                          <p:spTgt spid="116810"/>
                                        </p:tgtEl>
                                        <p:attrNameLst>
                                          <p:attrName>style.visibility</p:attrName>
                                        </p:attrNameLst>
                                      </p:cBhvr>
                                      <p:to>
                                        <p:strVal val="visible"/>
                                      </p:to>
                                    </p:set>
                                    <p:animEffect transition="in" filter="slide(fromBottom)">
                                      <p:cBhvr>
                                        <p:cTn id="217" dur="500"/>
                                        <p:tgtEl>
                                          <p:spTgt spid="116810"/>
                                        </p:tgtEl>
                                      </p:cBhvr>
                                    </p:animEffect>
                                  </p:childTnLst>
                                </p:cTn>
                              </p:par>
                            </p:childTnLst>
                          </p:cTn>
                        </p:par>
                      </p:childTnLst>
                    </p:cTn>
                  </p:par>
                  <p:par>
                    <p:cTn id="218" fill="hold">
                      <p:stCondLst>
                        <p:cond delay="indefinite"/>
                      </p:stCondLst>
                      <p:childTnLst>
                        <p:par>
                          <p:cTn id="219" fill="hold">
                            <p:stCondLst>
                              <p:cond delay="0"/>
                            </p:stCondLst>
                            <p:childTnLst>
                              <p:par>
                                <p:cTn id="220" presetID="12" presetClass="entr" presetSubtype="4" fill="hold" grpId="0" nodeType="clickEffect">
                                  <p:stCondLst>
                                    <p:cond delay="0"/>
                                  </p:stCondLst>
                                  <p:childTnLst>
                                    <p:set>
                                      <p:cBhvr>
                                        <p:cTn id="221" dur="1" fill="hold">
                                          <p:stCondLst>
                                            <p:cond delay="0"/>
                                          </p:stCondLst>
                                        </p:cTn>
                                        <p:tgtEl>
                                          <p:spTgt spid="116809"/>
                                        </p:tgtEl>
                                        <p:attrNameLst>
                                          <p:attrName>style.visibility</p:attrName>
                                        </p:attrNameLst>
                                      </p:cBhvr>
                                      <p:to>
                                        <p:strVal val="visible"/>
                                      </p:to>
                                    </p:set>
                                    <p:animEffect transition="in" filter="slide(fromBottom)">
                                      <p:cBhvr>
                                        <p:cTn id="222" dur="500"/>
                                        <p:tgtEl>
                                          <p:spTgt spid="116809"/>
                                        </p:tgtEl>
                                      </p:cBhvr>
                                    </p:animEffect>
                                  </p:childTnLst>
                                </p:cTn>
                              </p:par>
                            </p:childTnLst>
                          </p:cTn>
                        </p:par>
                      </p:childTnLst>
                    </p:cTn>
                  </p:par>
                  <p:par>
                    <p:cTn id="223" fill="hold">
                      <p:stCondLst>
                        <p:cond delay="indefinite"/>
                      </p:stCondLst>
                      <p:childTnLst>
                        <p:par>
                          <p:cTn id="224" fill="hold">
                            <p:stCondLst>
                              <p:cond delay="0"/>
                            </p:stCondLst>
                            <p:childTnLst>
                              <p:par>
                                <p:cTn id="225" presetID="12" presetClass="entr" presetSubtype="4" fill="hold" grpId="0" nodeType="clickEffect">
                                  <p:stCondLst>
                                    <p:cond delay="0"/>
                                  </p:stCondLst>
                                  <p:childTnLst>
                                    <p:set>
                                      <p:cBhvr>
                                        <p:cTn id="226" dur="1" fill="hold">
                                          <p:stCondLst>
                                            <p:cond delay="0"/>
                                          </p:stCondLst>
                                        </p:cTn>
                                        <p:tgtEl>
                                          <p:spTgt spid="116808"/>
                                        </p:tgtEl>
                                        <p:attrNameLst>
                                          <p:attrName>style.visibility</p:attrName>
                                        </p:attrNameLst>
                                      </p:cBhvr>
                                      <p:to>
                                        <p:strVal val="visible"/>
                                      </p:to>
                                    </p:set>
                                    <p:animEffect transition="in" filter="slide(fromBottom)">
                                      <p:cBhvr>
                                        <p:cTn id="227" dur="500"/>
                                        <p:tgtEl>
                                          <p:spTgt spid="116808"/>
                                        </p:tgtEl>
                                      </p:cBhvr>
                                    </p:animEffect>
                                  </p:childTnLst>
                                </p:cTn>
                              </p:par>
                            </p:childTnLst>
                          </p:cTn>
                        </p:par>
                      </p:childTnLst>
                    </p:cTn>
                  </p:par>
                  <p:par>
                    <p:cTn id="228" fill="hold">
                      <p:stCondLst>
                        <p:cond delay="indefinite"/>
                      </p:stCondLst>
                      <p:childTnLst>
                        <p:par>
                          <p:cTn id="229" fill="hold">
                            <p:stCondLst>
                              <p:cond delay="0"/>
                            </p:stCondLst>
                            <p:childTnLst>
                              <p:par>
                                <p:cTn id="230" presetID="12" presetClass="entr" presetSubtype="4" fill="hold" grpId="0" nodeType="clickEffect">
                                  <p:stCondLst>
                                    <p:cond delay="0"/>
                                  </p:stCondLst>
                                  <p:childTnLst>
                                    <p:set>
                                      <p:cBhvr>
                                        <p:cTn id="231" dur="1" fill="hold">
                                          <p:stCondLst>
                                            <p:cond delay="0"/>
                                          </p:stCondLst>
                                        </p:cTn>
                                        <p:tgtEl>
                                          <p:spTgt spid="116807"/>
                                        </p:tgtEl>
                                        <p:attrNameLst>
                                          <p:attrName>style.visibility</p:attrName>
                                        </p:attrNameLst>
                                      </p:cBhvr>
                                      <p:to>
                                        <p:strVal val="visible"/>
                                      </p:to>
                                    </p:set>
                                    <p:animEffect transition="in" filter="slide(fromBottom)">
                                      <p:cBhvr>
                                        <p:cTn id="232" dur="500"/>
                                        <p:tgtEl>
                                          <p:spTgt spid="116807"/>
                                        </p:tgtEl>
                                      </p:cBhvr>
                                    </p:animEffect>
                                  </p:childTnLst>
                                </p:cTn>
                              </p:par>
                            </p:childTnLst>
                          </p:cTn>
                        </p:par>
                      </p:childTnLst>
                    </p:cTn>
                  </p:par>
                  <p:par>
                    <p:cTn id="233" fill="hold">
                      <p:stCondLst>
                        <p:cond delay="indefinite"/>
                      </p:stCondLst>
                      <p:childTnLst>
                        <p:par>
                          <p:cTn id="234" fill="hold">
                            <p:stCondLst>
                              <p:cond delay="0"/>
                            </p:stCondLst>
                            <p:childTnLst>
                              <p:par>
                                <p:cTn id="235" presetID="8" presetClass="entr" presetSubtype="16" fill="hold" grpId="0" nodeType="clickEffect">
                                  <p:stCondLst>
                                    <p:cond delay="0"/>
                                  </p:stCondLst>
                                  <p:childTnLst>
                                    <p:set>
                                      <p:cBhvr>
                                        <p:cTn id="236" dur="1" fill="hold">
                                          <p:stCondLst>
                                            <p:cond delay="0"/>
                                          </p:stCondLst>
                                        </p:cTn>
                                        <p:tgtEl>
                                          <p:spTgt spid="116818"/>
                                        </p:tgtEl>
                                        <p:attrNameLst>
                                          <p:attrName>style.visibility</p:attrName>
                                        </p:attrNameLst>
                                      </p:cBhvr>
                                      <p:to>
                                        <p:strVal val="visible"/>
                                      </p:to>
                                    </p:set>
                                    <p:animEffect transition="in" filter="diamond(in)">
                                      <p:cBhvr>
                                        <p:cTn id="237" dur="500"/>
                                        <p:tgtEl>
                                          <p:spTgt spid="116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2" grpId="0" autoUpdateAnimBg="0"/>
      <p:bldP spid="116773" grpId="0" autoUpdateAnimBg="0"/>
      <p:bldP spid="116774" grpId="0" autoUpdateAnimBg="0"/>
      <p:bldP spid="116775" grpId="0" autoUpdateAnimBg="0"/>
      <p:bldP spid="116776" grpId="0" autoUpdateAnimBg="0"/>
      <p:bldP spid="116777" grpId="0" autoUpdateAnimBg="0"/>
      <p:bldP spid="116778" grpId="0" autoUpdateAnimBg="0"/>
      <p:bldP spid="116779" grpId="0" autoUpdateAnimBg="0"/>
      <p:bldP spid="116780" grpId="0" autoUpdateAnimBg="0"/>
      <p:bldP spid="116781" grpId="0" autoUpdateAnimBg="0"/>
      <p:bldP spid="116782" grpId="0" autoUpdateAnimBg="0"/>
      <p:bldP spid="116783" grpId="0" autoUpdateAnimBg="0"/>
      <p:bldP spid="116784" grpId="0" autoUpdateAnimBg="0"/>
      <p:bldP spid="116785" grpId="0" autoUpdateAnimBg="0"/>
      <p:bldP spid="116786" grpId="0" autoUpdateAnimBg="0"/>
      <p:bldP spid="116787" grpId="0" autoUpdateAnimBg="0"/>
      <p:bldP spid="116788" grpId="0" autoUpdateAnimBg="0"/>
      <p:bldP spid="116789" grpId="0" autoUpdateAnimBg="0"/>
      <p:bldP spid="116790" grpId="0" autoUpdateAnimBg="0"/>
      <p:bldP spid="116791" grpId="0" autoUpdateAnimBg="0"/>
      <p:bldP spid="116792" grpId="0" autoUpdateAnimBg="0"/>
      <p:bldP spid="116793" grpId="0" autoUpdateAnimBg="0"/>
      <p:bldP spid="116794" grpId="0" autoUpdateAnimBg="0"/>
      <p:bldP spid="116795" grpId="0" autoUpdateAnimBg="0"/>
      <p:bldP spid="116796" grpId="0" autoUpdateAnimBg="0"/>
      <p:bldP spid="116797" grpId="0" autoUpdateAnimBg="0"/>
      <p:bldP spid="116798" grpId="0" autoUpdateAnimBg="0"/>
      <p:bldP spid="116799" grpId="0" autoUpdateAnimBg="0"/>
      <p:bldP spid="116800" grpId="0" autoUpdateAnimBg="0"/>
      <p:bldP spid="116801" grpId="0" autoUpdateAnimBg="0"/>
      <p:bldP spid="116802" grpId="0" autoUpdateAnimBg="0"/>
      <p:bldP spid="116803" grpId="0" autoUpdateAnimBg="0"/>
      <p:bldP spid="116804" grpId="0" autoUpdateAnimBg="0"/>
      <p:bldP spid="116805" grpId="0" autoUpdateAnimBg="0"/>
      <p:bldP spid="116806" grpId="0" autoUpdateAnimBg="0"/>
      <p:bldP spid="116807" grpId="0" autoUpdateAnimBg="0"/>
      <p:bldP spid="116808" grpId="0" autoUpdateAnimBg="0"/>
      <p:bldP spid="116809" grpId="0" autoUpdateAnimBg="0"/>
      <p:bldP spid="116810" grpId="0" autoUpdateAnimBg="0"/>
      <p:bldP spid="116811" grpId="0" autoUpdateAnimBg="0"/>
      <p:bldP spid="116812" grpId="0" autoUpdateAnimBg="0"/>
      <p:bldP spid="116813" grpId="0" autoUpdateAnimBg="0"/>
      <p:bldP spid="116814" grpId="0" autoUpdateAnimBg="0"/>
      <p:bldP spid="116815" grpId="0" autoUpdateAnimBg="0"/>
      <p:bldP spid="116816" grpId="0" autoUpdateAnimBg="0"/>
      <p:bldP spid="116817" grpId="0" autoUpdateAnimBg="0"/>
      <p:bldP spid="11681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36627AC-3FD8-4B9D-A2F8-A52077AE4592}"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7043" name="Text Box 3"/>
          <p:cNvSpPr txBox="1">
            <a:spLocks noChangeArrowheads="1"/>
          </p:cNvSpPr>
          <p:nvPr/>
        </p:nvSpPr>
        <p:spPr bwMode="auto">
          <a:xfrm>
            <a:off x="227013" y="215900"/>
            <a:ext cx="12080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3200">
                <a:solidFill>
                  <a:srgbClr val="333300"/>
                </a:solidFill>
              </a:rPr>
              <a:t>例</a:t>
            </a:r>
            <a:r>
              <a:rPr lang="en-US" altLang="zh-CN" sz="3200">
                <a:solidFill>
                  <a:srgbClr val="333300"/>
                </a:solidFill>
              </a:rPr>
              <a:t>2</a:t>
            </a:r>
            <a:r>
              <a:rPr lang="zh-CN" altLang="en-US" sz="3200">
                <a:solidFill>
                  <a:srgbClr val="333300"/>
                </a:solidFill>
              </a:rPr>
              <a:t>：</a:t>
            </a:r>
            <a:endParaRPr lang="zh-CN" altLang="en-US" sz="3200">
              <a:solidFill>
                <a:srgbClr val="333300"/>
              </a:solidFill>
              <a:ea typeface="楷体_GB2312" pitchFamily="49" charset="-122"/>
            </a:endParaRPr>
          </a:p>
        </p:txBody>
      </p:sp>
      <p:grpSp>
        <p:nvGrpSpPr>
          <p:cNvPr id="87044" name="Group 4"/>
          <p:cNvGrpSpPr/>
          <p:nvPr/>
        </p:nvGrpSpPr>
        <p:grpSpPr bwMode="auto">
          <a:xfrm>
            <a:off x="914400" y="623888"/>
            <a:ext cx="4829175" cy="2741612"/>
            <a:chOff x="0" y="0"/>
            <a:chExt cx="4829175" cy="2741612"/>
          </a:xfrm>
        </p:grpSpPr>
        <p:sp>
          <p:nvSpPr>
            <p:cNvPr id="87051" name="Oval 4"/>
            <p:cNvSpPr>
              <a:spLocks noChangeArrowheads="1"/>
            </p:cNvSpPr>
            <p:nvPr/>
          </p:nvSpPr>
          <p:spPr bwMode="auto">
            <a:xfrm>
              <a:off x="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87052" name="Oval 5"/>
            <p:cNvSpPr>
              <a:spLocks noChangeArrowheads="1"/>
            </p:cNvSpPr>
            <p:nvPr/>
          </p:nvSpPr>
          <p:spPr bwMode="auto">
            <a:xfrm>
              <a:off x="10668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87053" name="Oval 6"/>
            <p:cNvSpPr>
              <a:spLocks noChangeArrowheads="1"/>
            </p:cNvSpPr>
            <p:nvPr/>
          </p:nvSpPr>
          <p:spPr bwMode="auto">
            <a:xfrm>
              <a:off x="1066800" y="21193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87054" name="Oval 7"/>
            <p:cNvSpPr>
              <a:spLocks noChangeArrowheads="1"/>
            </p:cNvSpPr>
            <p:nvPr/>
          </p:nvSpPr>
          <p:spPr bwMode="auto">
            <a:xfrm>
              <a:off x="2438400" y="11287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4</a:t>
              </a:r>
              <a:endParaRPr lang="en-US" altLang="zh-CN" sz="2000">
                <a:solidFill>
                  <a:srgbClr val="333300"/>
                </a:solidFill>
                <a:ea typeface="楷体_GB2312" pitchFamily="49" charset="-122"/>
              </a:endParaRPr>
            </a:p>
          </p:txBody>
        </p:sp>
        <p:sp>
          <p:nvSpPr>
            <p:cNvPr id="87055" name="Oval 8"/>
            <p:cNvSpPr>
              <a:spLocks noChangeArrowheads="1"/>
            </p:cNvSpPr>
            <p:nvPr/>
          </p:nvSpPr>
          <p:spPr bwMode="auto">
            <a:xfrm>
              <a:off x="3200400" y="138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87056" name="Oval 9"/>
            <p:cNvSpPr>
              <a:spLocks noChangeArrowheads="1"/>
            </p:cNvSpPr>
            <p:nvPr/>
          </p:nvSpPr>
          <p:spPr bwMode="auto">
            <a:xfrm>
              <a:off x="4419600" y="900112"/>
              <a:ext cx="409575" cy="622300"/>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87057" name="Line 10"/>
            <p:cNvSpPr>
              <a:spLocks noChangeShapeType="1"/>
            </p:cNvSpPr>
            <p:nvPr/>
          </p:nvSpPr>
          <p:spPr bwMode="auto">
            <a:xfrm flipV="1">
              <a:off x="381000" y="519112"/>
              <a:ext cx="685800" cy="5334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58" name="Line 11"/>
            <p:cNvSpPr>
              <a:spLocks noChangeShapeType="1"/>
            </p:cNvSpPr>
            <p:nvPr/>
          </p:nvSpPr>
          <p:spPr bwMode="auto">
            <a:xfrm>
              <a:off x="381000" y="1433512"/>
              <a:ext cx="685800" cy="838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59" name="Line 12"/>
            <p:cNvSpPr>
              <a:spLocks noChangeShapeType="1"/>
            </p:cNvSpPr>
            <p:nvPr/>
          </p:nvSpPr>
          <p:spPr bwMode="auto">
            <a:xfrm>
              <a:off x="1447800" y="366712"/>
              <a:ext cx="16764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0" name="Line 13"/>
            <p:cNvSpPr>
              <a:spLocks noChangeShapeType="1"/>
            </p:cNvSpPr>
            <p:nvPr/>
          </p:nvSpPr>
          <p:spPr bwMode="auto">
            <a:xfrm>
              <a:off x="1447800" y="5191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1" name="Line 14"/>
            <p:cNvSpPr>
              <a:spLocks noChangeShapeType="1"/>
            </p:cNvSpPr>
            <p:nvPr/>
          </p:nvSpPr>
          <p:spPr bwMode="auto">
            <a:xfrm flipV="1">
              <a:off x="1447800" y="1585912"/>
              <a:ext cx="990600" cy="7620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2" name="Line 15"/>
            <p:cNvSpPr>
              <a:spLocks noChangeShapeType="1"/>
            </p:cNvSpPr>
            <p:nvPr/>
          </p:nvSpPr>
          <p:spPr bwMode="auto">
            <a:xfrm flipV="1">
              <a:off x="1447800" y="1357312"/>
              <a:ext cx="2971800" cy="12192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3" name="Line 16"/>
            <p:cNvSpPr>
              <a:spLocks noChangeShapeType="1"/>
            </p:cNvSpPr>
            <p:nvPr/>
          </p:nvSpPr>
          <p:spPr bwMode="auto">
            <a:xfrm flipV="1">
              <a:off x="2819400" y="1281112"/>
              <a:ext cx="1600200" cy="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7064" name="Line 17"/>
            <p:cNvSpPr>
              <a:spLocks noChangeShapeType="1"/>
            </p:cNvSpPr>
            <p:nvPr/>
          </p:nvSpPr>
          <p:spPr bwMode="auto">
            <a:xfrm>
              <a:off x="3581400" y="442912"/>
              <a:ext cx="914400" cy="609600"/>
            </a:xfrm>
            <a:prstGeom prst="line">
              <a:avLst/>
            </a:prstGeom>
            <a:noFill/>
            <a:ln w="12700" cap="sq">
              <a:solidFill>
                <a:srgbClr val="33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87065" name="Text Box 18"/>
            <p:cNvSpPr txBox="1">
              <a:spLocks noChangeArrowheads="1"/>
            </p:cNvSpPr>
            <p:nvPr/>
          </p:nvSpPr>
          <p:spPr bwMode="auto">
            <a:xfrm>
              <a:off x="152400" y="366712"/>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a1=3</a:t>
              </a:r>
              <a:endParaRPr lang="en-US" altLang="zh-CN" sz="2000">
                <a:solidFill>
                  <a:srgbClr val="333300"/>
                </a:solidFill>
                <a:ea typeface="楷体_GB2312" pitchFamily="49" charset="-122"/>
              </a:endParaRPr>
            </a:p>
          </p:txBody>
        </p:sp>
        <p:sp>
          <p:nvSpPr>
            <p:cNvPr id="87066" name="Text Box 19"/>
            <p:cNvSpPr txBox="1">
              <a:spLocks noChangeArrowheads="1"/>
            </p:cNvSpPr>
            <p:nvPr/>
          </p:nvSpPr>
          <p:spPr bwMode="auto">
            <a:xfrm>
              <a:off x="138113" y="1752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a2=2</a:t>
              </a:r>
              <a:endParaRPr lang="en-US" altLang="zh-CN" sz="2000">
                <a:solidFill>
                  <a:srgbClr val="333300"/>
                </a:solidFill>
                <a:ea typeface="楷体_GB2312" pitchFamily="49" charset="-122"/>
              </a:endParaRPr>
            </a:p>
          </p:txBody>
        </p:sp>
        <p:sp>
          <p:nvSpPr>
            <p:cNvPr id="87067" name="Text Box 20"/>
            <p:cNvSpPr txBox="1">
              <a:spLocks noChangeArrowheads="1"/>
            </p:cNvSpPr>
            <p:nvPr/>
          </p:nvSpPr>
          <p:spPr bwMode="auto">
            <a:xfrm>
              <a:off x="1281113" y="8382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a3=2</a:t>
              </a:r>
              <a:endParaRPr lang="en-US" altLang="zh-CN" sz="2000">
                <a:solidFill>
                  <a:srgbClr val="333300"/>
                </a:solidFill>
                <a:ea typeface="楷体_GB2312" pitchFamily="49" charset="-122"/>
              </a:endParaRPr>
            </a:p>
          </p:txBody>
        </p:sp>
        <p:sp>
          <p:nvSpPr>
            <p:cNvPr id="87068" name="Text Box 21"/>
            <p:cNvSpPr txBox="1">
              <a:spLocks noChangeArrowheads="1"/>
            </p:cNvSpPr>
            <p:nvPr/>
          </p:nvSpPr>
          <p:spPr bwMode="auto">
            <a:xfrm>
              <a:off x="1814513" y="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a4=3</a:t>
              </a:r>
              <a:endParaRPr lang="en-US" altLang="zh-CN" sz="2000">
                <a:solidFill>
                  <a:srgbClr val="333300"/>
                </a:solidFill>
                <a:ea typeface="楷体_GB2312" pitchFamily="49" charset="-122"/>
              </a:endParaRPr>
            </a:p>
          </p:txBody>
        </p:sp>
        <p:sp>
          <p:nvSpPr>
            <p:cNvPr id="87069" name="Text Box 22"/>
            <p:cNvSpPr txBox="1">
              <a:spLocks noChangeArrowheads="1"/>
            </p:cNvSpPr>
            <p:nvPr/>
          </p:nvSpPr>
          <p:spPr bwMode="auto">
            <a:xfrm>
              <a:off x="1433513" y="1676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a5=4</a:t>
              </a:r>
              <a:endParaRPr lang="en-US" altLang="zh-CN" sz="2000">
                <a:solidFill>
                  <a:srgbClr val="333300"/>
                </a:solidFill>
                <a:ea typeface="楷体_GB2312" pitchFamily="49" charset="-122"/>
              </a:endParaRPr>
            </a:p>
          </p:txBody>
        </p:sp>
        <p:sp>
          <p:nvSpPr>
            <p:cNvPr id="87070" name="Text Box 23"/>
            <p:cNvSpPr txBox="1">
              <a:spLocks noChangeArrowheads="1"/>
            </p:cNvSpPr>
            <p:nvPr/>
          </p:nvSpPr>
          <p:spPr bwMode="auto">
            <a:xfrm>
              <a:off x="2500313" y="2133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a6=3</a:t>
              </a:r>
              <a:endParaRPr lang="en-US" altLang="zh-CN" sz="2000">
                <a:solidFill>
                  <a:srgbClr val="333300"/>
                </a:solidFill>
                <a:ea typeface="楷体_GB2312" pitchFamily="49" charset="-122"/>
              </a:endParaRPr>
            </a:p>
          </p:txBody>
        </p:sp>
        <p:sp>
          <p:nvSpPr>
            <p:cNvPr id="87071" name="Text Box 24"/>
            <p:cNvSpPr txBox="1">
              <a:spLocks noChangeArrowheads="1"/>
            </p:cNvSpPr>
            <p:nvPr/>
          </p:nvSpPr>
          <p:spPr bwMode="auto">
            <a:xfrm>
              <a:off x="3033713" y="9144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a7=2</a:t>
              </a:r>
              <a:endParaRPr lang="en-US" altLang="zh-CN" sz="2000">
                <a:solidFill>
                  <a:srgbClr val="333300"/>
                </a:solidFill>
                <a:ea typeface="楷体_GB2312" pitchFamily="49" charset="-122"/>
              </a:endParaRPr>
            </a:p>
          </p:txBody>
        </p:sp>
        <p:sp>
          <p:nvSpPr>
            <p:cNvPr id="87072" name="Text Box 25"/>
            <p:cNvSpPr txBox="1">
              <a:spLocks noChangeArrowheads="1"/>
            </p:cNvSpPr>
            <p:nvPr/>
          </p:nvSpPr>
          <p:spPr bwMode="auto">
            <a:xfrm>
              <a:off x="3871913" y="228600"/>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000">
                  <a:solidFill>
                    <a:srgbClr val="333300"/>
                  </a:solidFill>
                  <a:ea typeface="楷体_GB2312" pitchFamily="49" charset="-122"/>
                </a:rPr>
                <a:t>a8=1</a:t>
              </a:r>
              <a:endParaRPr lang="en-US" altLang="zh-CN" sz="2000">
                <a:solidFill>
                  <a:srgbClr val="333300"/>
                </a:solidFill>
                <a:ea typeface="楷体_GB2312" pitchFamily="49" charset="-122"/>
              </a:endParaRPr>
            </a:p>
          </p:txBody>
        </p:sp>
      </p:grpSp>
      <p:sp>
        <p:nvSpPr>
          <p:cNvPr id="117787" name="Text Box 26"/>
          <p:cNvSpPr txBox="1">
            <a:spLocks noChangeArrowheads="1"/>
          </p:cNvSpPr>
          <p:nvPr/>
        </p:nvSpPr>
        <p:spPr bwMode="auto">
          <a:xfrm>
            <a:off x="976313" y="3470275"/>
            <a:ext cx="6381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FF3300"/>
                </a:solidFill>
                <a:ea typeface="楷体_GB2312" pitchFamily="49" charset="-122"/>
              </a:rPr>
              <a:t>Vi</a:t>
            </a:r>
            <a:r>
              <a:rPr lang="en-US" altLang="zh-CN" sz="2400">
                <a:solidFill>
                  <a:srgbClr val="CC99FF"/>
                </a:solidFill>
                <a:ea typeface="楷体_GB2312" pitchFamily="49" charset="-122"/>
              </a:rPr>
              <a:t> </a:t>
            </a:r>
            <a:r>
              <a:rPr lang="en-US" altLang="zh-CN" sz="2400">
                <a:ea typeface="楷体_GB2312" pitchFamily="49" charset="-122"/>
              </a:rPr>
              <a:t> </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1</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5</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p:txBody>
      </p:sp>
      <p:sp>
        <p:nvSpPr>
          <p:cNvPr id="117788" name="Text Box 27"/>
          <p:cNvSpPr txBox="1">
            <a:spLocks noChangeArrowheads="1"/>
          </p:cNvSpPr>
          <p:nvPr/>
        </p:nvSpPr>
        <p:spPr bwMode="auto">
          <a:xfrm>
            <a:off x="1600200" y="3505200"/>
            <a:ext cx="604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FF3300"/>
                </a:solidFill>
                <a:ea typeface="楷体_GB2312" pitchFamily="49" charset="-122"/>
              </a:rPr>
              <a:t>VE</a:t>
            </a:r>
            <a:endParaRPr lang="en-US" altLang="zh-CN" sz="2400">
              <a:solidFill>
                <a:srgbClr val="FF3300"/>
              </a:solidFill>
              <a:ea typeface="楷体_GB2312" pitchFamily="49" charset="-122"/>
            </a:endParaRPr>
          </a:p>
          <a:p>
            <a:pPr algn="ctr" eaLnBrk="1" hangingPunct="1"/>
            <a:r>
              <a:rPr lang="en-US" altLang="zh-CN" sz="2400">
                <a:solidFill>
                  <a:srgbClr val="333300"/>
                </a:solidFill>
                <a:ea typeface="楷体_GB2312" pitchFamily="49" charset="-122"/>
              </a:rPr>
              <a:t>0</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8</a:t>
            </a:r>
            <a:endParaRPr lang="en-US" altLang="zh-CN" sz="2400">
              <a:solidFill>
                <a:srgbClr val="333300"/>
              </a:solidFill>
              <a:ea typeface="楷体_GB2312" pitchFamily="49" charset="-122"/>
            </a:endParaRPr>
          </a:p>
        </p:txBody>
      </p:sp>
      <p:sp>
        <p:nvSpPr>
          <p:cNvPr id="117789" name="Text Box 28"/>
          <p:cNvSpPr txBox="1">
            <a:spLocks noChangeArrowheads="1"/>
          </p:cNvSpPr>
          <p:nvPr/>
        </p:nvSpPr>
        <p:spPr bwMode="auto">
          <a:xfrm>
            <a:off x="2286000" y="3505200"/>
            <a:ext cx="604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FF3300"/>
                </a:solidFill>
                <a:ea typeface="楷体_GB2312" pitchFamily="49" charset="-122"/>
              </a:rPr>
              <a:t>VL</a:t>
            </a:r>
            <a:endParaRPr lang="en-US" altLang="zh-CN" sz="2400">
              <a:solidFill>
                <a:srgbClr val="FF3300"/>
              </a:solidFill>
              <a:ea typeface="楷体_GB2312" pitchFamily="49" charset="-122"/>
            </a:endParaRPr>
          </a:p>
          <a:p>
            <a:pPr algn="ctr" eaLnBrk="1" hangingPunct="1"/>
            <a:r>
              <a:rPr lang="en-US" altLang="zh-CN" sz="2400">
                <a:solidFill>
                  <a:schemeClr val="tx2"/>
                </a:solidFill>
                <a:ea typeface="楷体_GB2312" pitchFamily="49" charset="-122"/>
              </a:rPr>
              <a:t>0</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2</a:t>
            </a:r>
            <a:endParaRPr lang="en-US" altLang="zh-CN" sz="2400">
              <a:solidFill>
                <a:schemeClr val="tx2"/>
              </a:solidFill>
              <a:ea typeface="楷体_GB2312" pitchFamily="49" charset="-122"/>
            </a:endParaRPr>
          </a:p>
          <a:p>
            <a:pPr algn="ctr" eaLnBrk="1" hangingPunct="1"/>
            <a:r>
              <a:rPr lang="en-US" altLang="zh-CN" sz="2400">
                <a:solidFill>
                  <a:schemeClr val="tx2"/>
                </a:solidFill>
                <a:ea typeface="楷体_GB2312" pitchFamily="49" charset="-122"/>
              </a:rPr>
              <a:t>6</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7</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8</a:t>
            </a:r>
            <a:endParaRPr lang="en-US" altLang="zh-CN" sz="2400">
              <a:solidFill>
                <a:schemeClr val="tx2"/>
              </a:solidFill>
              <a:ea typeface="楷体_GB2312" pitchFamily="49" charset="-122"/>
            </a:endParaRPr>
          </a:p>
        </p:txBody>
      </p:sp>
      <p:sp>
        <p:nvSpPr>
          <p:cNvPr id="117790" name="Text Box 29"/>
          <p:cNvSpPr txBox="1">
            <a:spLocks noChangeArrowheads="1"/>
          </p:cNvSpPr>
          <p:nvPr/>
        </p:nvSpPr>
        <p:spPr bwMode="auto">
          <a:xfrm>
            <a:off x="4495800" y="3124200"/>
            <a:ext cx="5810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e</a:t>
            </a:r>
            <a:r>
              <a:rPr lang="en-US" altLang="zh-CN" sz="2400" baseline="-25000">
                <a:solidFill>
                  <a:schemeClr val="tx2"/>
                </a:solidFill>
                <a:ea typeface="楷体_GB2312" pitchFamily="49" charset="-122"/>
              </a:rPr>
              <a:t>k</a:t>
            </a:r>
            <a:r>
              <a:rPr lang="en-US" altLang="zh-CN" sz="2400">
                <a:ea typeface="楷体_GB2312" pitchFamily="49" charset="-122"/>
              </a:rPr>
              <a:t>  </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a1</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a5</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a7</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a8</a:t>
            </a:r>
            <a:endParaRPr lang="en-US" altLang="zh-CN" sz="2400">
              <a:solidFill>
                <a:srgbClr val="333300"/>
              </a:solidFill>
              <a:ea typeface="楷体_GB2312" pitchFamily="49" charset="-122"/>
            </a:endParaRPr>
          </a:p>
        </p:txBody>
      </p:sp>
      <p:sp>
        <p:nvSpPr>
          <p:cNvPr id="117791" name="Text Box 30"/>
          <p:cNvSpPr txBox="1">
            <a:spLocks noChangeArrowheads="1"/>
          </p:cNvSpPr>
          <p:nvPr/>
        </p:nvSpPr>
        <p:spPr bwMode="auto">
          <a:xfrm>
            <a:off x="5638800" y="3124200"/>
            <a:ext cx="60483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AE</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0</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0</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3</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2</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6</a:t>
            </a:r>
            <a:endParaRPr lang="en-US" altLang="zh-CN" sz="2400">
              <a:solidFill>
                <a:srgbClr val="333300"/>
              </a:solidFill>
              <a:ea typeface="楷体_GB2312" pitchFamily="49" charset="-122"/>
            </a:endParaRPr>
          </a:p>
        </p:txBody>
      </p:sp>
      <p:sp>
        <p:nvSpPr>
          <p:cNvPr id="117792" name="Text Box 31"/>
          <p:cNvSpPr txBox="1">
            <a:spLocks noChangeArrowheads="1"/>
          </p:cNvSpPr>
          <p:nvPr/>
        </p:nvSpPr>
        <p:spPr bwMode="auto">
          <a:xfrm>
            <a:off x="6477000" y="3124200"/>
            <a:ext cx="60483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AL</a:t>
            </a:r>
            <a:endParaRPr lang="en-US" altLang="zh-CN" sz="2400">
              <a:ea typeface="楷体_GB2312" pitchFamily="49" charset="-122"/>
            </a:endParaRPr>
          </a:p>
          <a:p>
            <a:pPr algn="ctr" eaLnBrk="1" hangingPunct="1"/>
            <a:r>
              <a:rPr lang="en-US" altLang="zh-CN" sz="2400">
                <a:solidFill>
                  <a:srgbClr val="333300"/>
                </a:solidFill>
                <a:ea typeface="楷体_GB2312" pitchFamily="49" charset="-122"/>
              </a:rPr>
              <a:t>1</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0</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2</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5</a:t>
            </a:r>
            <a:endParaRPr lang="en-US" altLang="zh-CN" sz="2400">
              <a:solidFill>
                <a:srgbClr val="333300"/>
              </a:solidFill>
              <a:ea typeface="楷体_GB2312" pitchFamily="49" charset="-122"/>
            </a:endParaRPr>
          </a:p>
          <a:p>
            <a:pPr algn="ctr" eaLnBrk="1" hangingPunct="1"/>
            <a:r>
              <a:rPr lang="en-US" altLang="zh-CN" sz="2400">
                <a:solidFill>
                  <a:schemeClr val="tx2"/>
                </a:solidFill>
                <a:ea typeface="楷体_GB2312" pitchFamily="49" charset="-122"/>
              </a:rPr>
              <a:t>6</a:t>
            </a:r>
            <a:endParaRPr lang="en-US" altLang="zh-CN" sz="2400">
              <a:solidFill>
                <a:schemeClr val="tx2"/>
              </a:solidFill>
              <a:ea typeface="楷体_GB2312" pitchFamily="49" charset="-122"/>
            </a:endParaRPr>
          </a:p>
          <a:p>
            <a:pPr algn="ctr" eaLnBrk="1" hangingPunct="1"/>
            <a:r>
              <a:rPr lang="en-US" altLang="zh-CN" sz="2400">
                <a:solidFill>
                  <a:srgbClr val="333300"/>
                </a:solidFill>
                <a:ea typeface="楷体_GB2312" pitchFamily="49" charset="-122"/>
              </a:rPr>
              <a:t>7</a:t>
            </a:r>
            <a:endParaRPr lang="en-US" altLang="zh-CN" sz="2400">
              <a:solidFill>
                <a:srgbClr val="333300"/>
              </a:solidFill>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7787"/>
                                        </p:tgtEl>
                                        <p:attrNameLst>
                                          <p:attrName>style.visibility</p:attrName>
                                        </p:attrNameLst>
                                      </p:cBhvr>
                                      <p:to>
                                        <p:strVal val="visible"/>
                                      </p:to>
                                    </p:set>
                                    <p:animEffect transition="in" filter="slide(fromLeft)">
                                      <p:cBhvr>
                                        <p:cTn id="7" dur="500"/>
                                        <p:tgtEl>
                                          <p:spTgt spid="1177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88"/>
                                        </p:tgtEl>
                                        <p:attrNameLst>
                                          <p:attrName>style.visibility</p:attrName>
                                        </p:attrNameLst>
                                      </p:cBhvr>
                                      <p:to>
                                        <p:strVal val="visible"/>
                                      </p:to>
                                    </p:set>
                                    <p:animEffect transition="in" filter="dissolve">
                                      <p:cBhvr>
                                        <p:cTn id="12" dur="500"/>
                                        <p:tgtEl>
                                          <p:spTgt spid="1177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89"/>
                                        </p:tgtEl>
                                        <p:attrNameLst>
                                          <p:attrName>style.visibility</p:attrName>
                                        </p:attrNameLst>
                                      </p:cBhvr>
                                      <p:to>
                                        <p:strVal val="visible"/>
                                      </p:to>
                                    </p:set>
                                    <p:animEffect transition="in" filter="dissolve">
                                      <p:cBhvr>
                                        <p:cTn id="17" dur="500"/>
                                        <p:tgtEl>
                                          <p:spTgt spid="11778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7790"/>
                                        </p:tgtEl>
                                        <p:attrNameLst>
                                          <p:attrName>style.visibility</p:attrName>
                                        </p:attrNameLst>
                                      </p:cBhvr>
                                      <p:to>
                                        <p:strVal val="visible"/>
                                      </p:to>
                                    </p:set>
                                    <p:animEffect transition="in" filter="slide(fromLeft)">
                                      <p:cBhvr>
                                        <p:cTn id="22" dur="500"/>
                                        <p:tgtEl>
                                          <p:spTgt spid="11779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17791"/>
                                        </p:tgtEl>
                                        <p:attrNameLst>
                                          <p:attrName>style.visibility</p:attrName>
                                        </p:attrNameLst>
                                      </p:cBhvr>
                                      <p:to>
                                        <p:strVal val="visible"/>
                                      </p:to>
                                    </p:set>
                                    <p:animEffect transition="in" filter="slide(fromLeft)">
                                      <p:cBhvr>
                                        <p:cTn id="27" dur="500"/>
                                        <p:tgtEl>
                                          <p:spTgt spid="11779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17792"/>
                                        </p:tgtEl>
                                        <p:attrNameLst>
                                          <p:attrName>style.visibility</p:attrName>
                                        </p:attrNameLst>
                                      </p:cBhvr>
                                      <p:to>
                                        <p:strVal val="visible"/>
                                      </p:to>
                                    </p:set>
                                    <p:animEffect transition="in" filter="slide(fromRight)">
                                      <p:cBhvr>
                                        <p:cTn id="32" dur="500"/>
                                        <p:tgtEl>
                                          <p:spTgt spid="117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7" grpId="0" autoUpdateAnimBg="0"/>
      <p:bldP spid="117788" grpId="0" autoUpdateAnimBg="0"/>
      <p:bldP spid="117789" grpId="0" autoUpdateAnimBg="0"/>
      <p:bldP spid="117790" grpId="0" autoUpdateAnimBg="0"/>
      <p:bldP spid="117791" grpId="0" autoUpdateAnimBg="0"/>
      <p:bldP spid="11779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608E18C-27D8-4228-BA36-5F0CC4D8C2D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80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D10AF3D6-F352-4401-9338-56B1B28FB6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8788" name="Rectangle 2"/>
          <p:cNvSpPr>
            <a:spLocks noGrp="1" noChangeArrowheads="1"/>
          </p:cNvSpPr>
          <p:nvPr>
            <p:ph type="body" idx="4294967295"/>
          </p:nvPr>
        </p:nvSpPr>
        <p:spPr>
          <a:xfrm>
            <a:off x="511175" y="800100"/>
            <a:ext cx="8382000" cy="3744913"/>
          </a:xfrm>
        </p:spPr>
        <p:txBody>
          <a:bodyPr/>
          <a:lstStyle/>
          <a:p>
            <a:pPr eaLnBrk="1" hangingPunct="1">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①</a:t>
            </a:r>
            <a:r>
              <a:rPr lang="zh-CN" altLang="en-US" sz="3000" b="1">
                <a:latin typeface="Times New Roman" panose="02020603050405020304" pitchFamily="18" charset="0"/>
                <a:ea typeface="仿宋_GB2312" pitchFamily="49" charset="-122"/>
              </a:rPr>
              <a:t>先求得从源点</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到各个顶点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a:p>
            <a:pPr eaLnBrk="1" hangingPunct="1">
              <a:spcBef>
                <a:spcPct val="15000"/>
              </a:spcBef>
              <a:buClr>
                <a:srgbClr val="800080"/>
              </a:buClr>
              <a:buSzPct val="50000"/>
            </a:pPr>
            <a:r>
              <a:rPr lang="zh-CN" altLang="en-US" sz="3000" b="1">
                <a:latin typeface="Times New Roman" panose="02020603050405020304" pitchFamily="18" charset="0"/>
                <a:ea typeface="仿宋_GB2312" pitchFamily="49" charset="-122"/>
              </a:rPr>
              <a:t>求</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的递推公式</a:t>
            </a:r>
            <a:endParaRPr lang="zh-CN" altLang="en-US" sz="3000" b="1">
              <a:latin typeface="Times New Roman" panose="02020603050405020304"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Char char="u"/>
            </a:pPr>
            <a:r>
              <a:rPr lang="zh-CN" altLang="en-US" sz="3000" b="1">
                <a:solidFill>
                  <a:srgbClr val="000066"/>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 </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[0] = 0 </a:t>
            </a:r>
            <a:r>
              <a:rPr lang="zh-CN" altLang="en-US" sz="3000" b="1">
                <a:latin typeface="Times New Roman" panose="02020603050405020304" pitchFamily="18" charset="0"/>
                <a:ea typeface="仿宋_GB2312" pitchFamily="49" charset="-122"/>
              </a:rPr>
              <a:t>开始，向前递推</a:t>
            </a:r>
            <a:endParaRPr lang="zh-CN" altLang="en-US" sz="3000" b="1">
              <a:latin typeface="Times New Roman" panose="02020603050405020304"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Char char="u"/>
            </a:pPr>
            <a:endParaRPr lang="zh-CN" altLang="en-US" sz="3000" b="1">
              <a:solidFill>
                <a:srgbClr val="000066"/>
              </a:solidFill>
              <a:latin typeface="Times New Roman" panose="02020603050405020304"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None/>
            </a:pPr>
            <a:r>
              <a:rPr lang="zh-CN" altLang="en-US" sz="3000" b="1">
                <a:solidFill>
                  <a:srgbClr val="000066"/>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 </a:t>
            </a:r>
            <a:r>
              <a:rPr lang="en-US" altLang="zh-CN" sz="3000" b="1">
                <a:latin typeface="Times New Roman" panose="02020603050405020304" pitchFamily="18" charset="0"/>
                <a:ea typeface="仿宋_GB2312" pitchFamily="49" charset="-122"/>
              </a:rPr>
              <a:t>&gt; </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i="1">
                <a:latin typeface="Times New Roman" panose="02020603050405020304" pitchFamily="18" charset="0"/>
                <a:ea typeface="仿宋_GB2312" pitchFamily="49" charset="-122"/>
                <a:sym typeface="Symbol" panose="05050102010706020507" pitchFamily="18" charset="2"/>
              </a:rPr>
              <a:t>S</a:t>
            </a:r>
            <a:r>
              <a:rPr lang="en-US" altLang="zh-CN" sz="3000" b="1">
                <a:latin typeface="Times New Roman" panose="02020603050405020304" pitchFamily="18" charset="0"/>
                <a:ea typeface="仿宋_GB2312" pitchFamily="49" charset="-122"/>
                <a:sym typeface="Symbol" panose="05050102010706020507" pitchFamily="18" charset="2"/>
              </a:rPr>
              <a:t>2,   </a:t>
            </a:r>
            <a:r>
              <a:rPr lang="en-US" altLang="zh-CN" sz="3000" b="1" i="1">
                <a:latin typeface="Times New Roman" panose="02020603050405020304" pitchFamily="18" charset="0"/>
                <a:ea typeface="仿宋_GB2312" pitchFamily="49" charset="-122"/>
                <a:sym typeface="Symbol" panose="05050102010706020507" pitchFamily="18" charset="2"/>
              </a:rPr>
              <a:t>j</a:t>
            </a:r>
            <a:r>
              <a:rPr lang="en-US" altLang="zh-CN" sz="3000" b="1">
                <a:latin typeface="Times New Roman" panose="02020603050405020304" pitchFamily="18" charset="0"/>
                <a:ea typeface="仿宋_GB2312" pitchFamily="49" charset="-122"/>
                <a:sym typeface="Symbol" panose="05050102010706020507" pitchFamily="18" charset="2"/>
              </a:rPr>
              <a:t> = 1, 2, , </a:t>
            </a:r>
            <a:r>
              <a:rPr lang="en-US" altLang="zh-CN" sz="3000" b="1" i="1">
                <a:latin typeface="Times New Roman" panose="02020603050405020304" pitchFamily="18" charset="0"/>
                <a:ea typeface="仿宋_GB2312" pitchFamily="49" charset="-122"/>
                <a:sym typeface="Symbol" panose="05050102010706020507" pitchFamily="18" charset="2"/>
              </a:rPr>
              <a:t>n</a:t>
            </a:r>
            <a:r>
              <a:rPr lang="en-US" altLang="zh-CN" sz="3000" b="1">
                <a:latin typeface="Times New Roman" panose="02020603050405020304" pitchFamily="18" charset="0"/>
                <a:ea typeface="仿宋_GB2312" pitchFamily="49" charset="-122"/>
                <a:sym typeface="Symbol" panose="05050102010706020507" pitchFamily="18" charset="2"/>
              </a:rPr>
              <a:t>-1</a:t>
            </a:r>
            <a:r>
              <a:rPr lang="en-US" altLang="zh-CN"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a:p>
            <a:pPr lvl="1" eaLnBrk="1" hangingPunct="1">
              <a:spcBef>
                <a:spcPct val="15000"/>
              </a:spcBef>
              <a:buClr>
                <a:srgbClr val="339966"/>
              </a:buClr>
              <a:buSzPct val="50000"/>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    S</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accent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是所有指向</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的有向边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的集合。</a:t>
            </a:r>
            <a:endParaRPr lang="zh-CN" altLang="en-US" sz="3000" b="1">
              <a:latin typeface="Times New Roman" panose="02020603050405020304" pitchFamily="18" charset="0"/>
              <a:ea typeface="仿宋_GB2312" pitchFamily="49" charset="-122"/>
            </a:endParaRPr>
          </a:p>
        </p:txBody>
      </p:sp>
      <p:graphicFrame>
        <p:nvGraphicFramePr>
          <p:cNvPr id="118789" name="Object 5"/>
          <p:cNvGraphicFramePr>
            <a:graphicFrameLocks noChangeAspect="1"/>
          </p:cNvGraphicFramePr>
          <p:nvPr/>
        </p:nvGraphicFramePr>
        <p:xfrm>
          <a:off x="1870075" y="2333625"/>
          <a:ext cx="6011863" cy="760413"/>
        </p:xfrm>
        <a:graphic>
          <a:graphicData uri="http://schemas.openxmlformats.org/presentationml/2006/ole">
            <mc:AlternateContent xmlns:mc="http://schemas.openxmlformats.org/markup-compatibility/2006">
              <mc:Choice xmlns:v="urn:schemas-microsoft-com:vml" Requires="v">
                <p:oleObj spid="_x0000_s9226" name="" r:id="rId1" imgW="2414270" imgH="279400" progId="Equation.3">
                  <p:embed/>
                </p:oleObj>
              </mc:Choice>
              <mc:Fallback>
                <p:oleObj name="" r:id="rId1" imgW="2414270" imgH="279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5" y="2333625"/>
                        <a:ext cx="60118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90" name="Oval 4"/>
          <p:cNvSpPr>
            <a:spLocks noChangeArrowheads="1"/>
          </p:cNvSpPr>
          <p:nvPr/>
        </p:nvSpPr>
        <p:spPr bwMode="auto">
          <a:xfrm>
            <a:off x="5232400" y="5080000"/>
            <a:ext cx="241300" cy="241300"/>
          </a:xfrm>
          <a:prstGeom prst="ellipse">
            <a:avLst/>
          </a:prstGeom>
          <a:gradFill rotWithShape="0">
            <a:gsLst>
              <a:gs pos="0">
                <a:srgbClr val="3333CC"/>
              </a:gs>
              <a:gs pos="100000">
                <a:srgbClr val="18185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1" name="Line 5"/>
          <p:cNvSpPr>
            <a:spLocks noChangeShapeType="1"/>
          </p:cNvSpPr>
          <p:nvPr/>
        </p:nvSpPr>
        <p:spPr bwMode="auto">
          <a:xfrm>
            <a:off x="3873500" y="4787900"/>
            <a:ext cx="1397000" cy="355600"/>
          </a:xfrm>
          <a:prstGeom prst="line">
            <a:avLst/>
          </a:prstGeom>
          <a:noFill/>
          <a:ln w="25400">
            <a:solidFill>
              <a:srgbClr val="CC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8792" name="Line 6"/>
          <p:cNvSpPr>
            <a:spLocks noChangeShapeType="1"/>
          </p:cNvSpPr>
          <p:nvPr/>
        </p:nvSpPr>
        <p:spPr bwMode="auto">
          <a:xfrm flipV="1">
            <a:off x="3848100" y="5207000"/>
            <a:ext cx="1409700" cy="139700"/>
          </a:xfrm>
          <a:prstGeom prst="line">
            <a:avLst/>
          </a:prstGeom>
          <a:noFill/>
          <a:ln w="25400">
            <a:solidFill>
              <a:srgbClr val="CC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8793" name="Line 7"/>
          <p:cNvSpPr>
            <a:spLocks noChangeShapeType="1"/>
          </p:cNvSpPr>
          <p:nvPr/>
        </p:nvSpPr>
        <p:spPr bwMode="auto">
          <a:xfrm flipV="1">
            <a:off x="3810000" y="5283200"/>
            <a:ext cx="1473200" cy="635000"/>
          </a:xfrm>
          <a:prstGeom prst="line">
            <a:avLst/>
          </a:prstGeom>
          <a:noFill/>
          <a:ln w="25400">
            <a:solidFill>
              <a:srgbClr val="CC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8794" name="Oval 8"/>
          <p:cNvSpPr>
            <a:spLocks noChangeArrowheads="1"/>
          </p:cNvSpPr>
          <p:nvPr/>
        </p:nvSpPr>
        <p:spPr bwMode="auto">
          <a:xfrm>
            <a:off x="3657600" y="4622800"/>
            <a:ext cx="241300" cy="2413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5" name="Oval 9"/>
          <p:cNvSpPr>
            <a:spLocks noChangeArrowheads="1"/>
          </p:cNvSpPr>
          <p:nvPr/>
        </p:nvSpPr>
        <p:spPr bwMode="auto">
          <a:xfrm>
            <a:off x="3606800" y="5232400"/>
            <a:ext cx="241300" cy="2413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6" name="Oval 10"/>
          <p:cNvSpPr>
            <a:spLocks noChangeArrowheads="1"/>
          </p:cNvSpPr>
          <p:nvPr/>
        </p:nvSpPr>
        <p:spPr bwMode="auto">
          <a:xfrm>
            <a:off x="3606800" y="5829300"/>
            <a:ext cx="241300" cy="2413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8797" name="Text Box 11"/>
          <p:cNvSpPr txBox="1">
            <a:spLocks noChangeArrowheads="1"/>
          </p:cNvSpPr>
          <p:nvPr/>
        </p:nvSpPr>
        <p:spPr bwMode="auto">
          <a:xfrm>
            <a:off x="2511425" y="4435475"/>
            <a:ext cx="1157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CC0000"/>
                </a:solidFill>
                <a:ea typeface="SimSun" panose="02010600030101010101" pitchFamily="2" charset="-122"/>
              </a:rPr>
              <a:t>Ve = 6</a:t>
            </a:r>
            <a:endParaRPr lang="en-US" altLang="zh-CN" sz="2800" b="1">
              <a:solidFill>
                <a:srgbClr val="CC0000"/>
              </a:solidFill>
              <a:ea typeface="SimSun" panose="02010600030101010101" pitchFamily="2" charset="-122"/>
            </a:endParaRPr>
          </a:p>
        </p:txBody>
      </p:sp>
      <p:sp>
        <p:nvSpPr>
          <p:cNvPr id="118798" name="Text Box 12"/>
          <p:cNvSpPr txBox="1">
            <a:spLocks noChangeArrowheads="1"/>
          </p:cNvSpPr>
          <p:nvPr/>
        </p:nvSpPr>
        <p:spPr bwMode="auto">
          <a:xfrm>
            <a:off x="2320925" y="5057775"/>
            <a:ext cx="1335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CC0000"/>
                </a:solidFill>
                <a:ea typeface="SimSun" panose="02010600030101010101" pitchFamily="2" charset="-122"/>
              </a:rPr>
              <a:t>Ve = 12</a:t>
            </a:r>
            <a:endParaRPr lang="en-US" altLang="zh-CN" sz="2800" b="1">
              <a:solidFill>
                <a:srgbClr val="CC0000"/>
              </a:solidFill>
              <a:ea typeface="SimSun" panose="02010600030101010101" pitchFamily="2" charset="-122"/>
            </a:endParaRPr>
          </a:p>
        </p:txBody>
      </p:sp>
      <p:sp>
        <p:nvSpPr>
          <p:cNvPr id="118799" name="Text Box 13"/>
          <p:cNvSpPr txBox="1">
            <a:spLocks noChangeArrowheads="1"/>
          </p:cNvSpPr>
          <p:nvPr/>
        </p:nvSpPr>
        <p:spPr bwMode="auto">
          <a:xfrm>
            <a:off x="2409825" y="5743575"/>
            <a:ext cx="1157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CC0000"/>
                </a:solidFill>
                <a:ea typeface="SimSun" panose="02010600030101010101" pitchFamily="2" charset="-122"/>
              </a:rPr>
              <a:t>Ve = 9</a:t>
            </a:r>
            <a:endParaRPr lang="en-US" altLang="zh-CN" sz="2800" b="1">
              <a:solidFill>
                <a:srgbClr val="CC0000"/>
              </a:solidFill>
              <a:ea typeface="SimSun" panose="02010600030101010101" pitchFamily="2" charset="-122"/>
            </a:endParaRPr>
          </a:p>
        </p:txBody>
      </p:sp>
      <p:sp>
        <p:nvSpPr>
          <p:cNvPr id="118800" name="Text Box 14"/>
          <p:cNvSpPr txBox="1">
            <a:spLocks noChangeArrowheads="1"/>
          </p:cNvSpPr>
          <p:nvPr/>
        </p:nvSpPr>
        <p:spPr bwMode="auto">
          <a:xfrm>
            <a:off x="4314825" y="44481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b="1">
              <a:ea typeface="SimSun" panose="02010600030101010101" pitchFamily="2" charset="-122"/>
            </a:endParaRPr>
          </a:p>
        </p:txBody>
      </p:sp>
      <p:sp>
        <p:nvSpPr>
          <p:cNvPr id="118801" name="Text Box 15"/>
          <p:cNvSpPr txBox="1">
            <a:spLocks noChangeArrowheads="1"/>
          </p:cNvSpPr>
          <p:nvPr/>
        </p:nvSpPr>
        <p:spPr bwMode="auto">
          <a:xfrm>
            <a:off x="4048125" y="48545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b="1">
              <a:ea typeface="SimSun" panose="02010600030101010101" pitchFamily="2" charset="-122"/>
            </a:endParaRPr>
          </a:p>
        </p:txBody>
      </p:sp>
      <p:sp>
        <p:nvSpPr>
          <p:cNvPr id="118802" name="Text Box 16"/>
          <p:cNvSpPr txBox="1">
            <a:spLocks noChangeArrowheads="1"/>
          </p:cNvSpPr>
          <p:nvPr/>
        </p:nvSpPr>
        <p:spPr bwMode="auto">
          <a:xfrm>
            <a:off x="4505325" y="55022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b="1">
              <a:ea typeface="SimSun" panose="02010600030101010101" pitchFamily="2" charset="-122"/>
            </a:endParaRPr>
          </a:p>
        </p:txBody>
      </p:sp>
      <p:sp>
        <p:nvSpPr>
          <p:cNvPr id="118803" name="Text Box 17"/>
          <p:cNvSpPr txBox="1">
            <a:spLocks noChangeArrowheads="1"/>
          </p:cNvSpPr>
          <p:nvPr/>
        </p:nvSpPr>
        <p:spPr bwMode="auto">
          <a:xfrm>
            <a:off x="5445125" y="4918075"/>
            <a:ext cx="2757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CC0000"/>
                </a:solidFill>
                <a:ea typeface="SimSun" panose="02010600030101010101" pitchFamily="2" charset="-122"/>
              </a:rPr>
              <a:t>Ve = 11? 14? 13?</a:t>
            </a:r>
            <a:endParaRPr lang="en-US" altLang="zh-CN" sz="2800" b="1">
              <a:solidFill>
                <a:srgbClr val="CC0000"/>
              </a:solidFill>
              <a:ea typeface="SimSun" panose="02010600030101010101" pitchFamily="2" charset="-122"/>
            </a:endParaRPr>
          </a:p>
        </p:txBody>
      </p:sp>
      <p:sp>
        <p:nvSpPr>
          <p:cNvPr id="118804" name="Text Box 18"/>
          <p:cNvSpPr txBox="1">
            <a:spLocks noChangeArrowheads="1"/>
          </p:cNvSpPr>
          <p:nvPr/>
        </p:nvSpPr>
        <p:spPr bwMode="auto">
          <a:xfrm>
            <a:off x="6956425" y="5368925"/>
            <a:ext cx="379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sym typeface="Symbol" panose="05050102010706020507" pitchFamily="18" charset="2"/>
              </a:rPr>
              <a:t></a:t>
            </a:r>
            <a:endParaRPr lang="en-US" altLang="zh-CN" sz="2800" b="1">
              <a:solidFill>
                <a:schemeClr val="tx2"/>
              </a:solidFill>
              <a:ea typeface="SimSun" panose="02010600030101010101" pitchFamily="2" charset="-122"/>
            </a:endParaRPr>
          </a:p>
        </p:txBody>
      </p:sp>
      <p:sp>
        <p:nvSpPr>
          <p:cNvPr id="118805" name="Line 19"/>
          <p:cNvSpPr>
            <a:spLocks noChangeShapeType="1"/>
          </p:cNvSpPr>
          <p:nvPr/>
        </p:nvSpPr>
        <p:spPr bwMode="auto">
          <a:xfrm>
            <a:off x="4784725" y="6211888"/>
            <a:ext cx="1955800" cy="0"/>
          </a:xfrm>
          <a:prstGeom prst="line">
            <a:avLst/>
          </a:prstGeom>
          <a:noFill/>
          <a:ln w="38100" cmpd="dbl">
            <a:solidFill>
              <a:srgbClr val="FF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806" name="Text Box 20"/>
          <p:cNvSpPr txBox="1">
            <a:spLocks noChangeArrowheads="1"/>
          </p:cNvSpPr>
          <p:nvPr/>
        </p:nvSpPr>
        <p:spPr bwMode="auto">
          <a:xfrm>
            <a:off x="3917950" y="59134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ea typeface="隶书" panose="02010509060101010101" pitchFamily="49" charset="-122"/>
                <a:sym typeface="Symbol" panose="05050102010706020507" pitchFamily="18" charset="2"/>
              </a:rPr>
              <a:t>已知</a:t>
            </a:r>
            <a:endParaRPr lang="zh-CN" altLang="en-US" sz="2800">
              <a:ea typeface="隶书" panose="02010509060101010101" pitchFamily="49" charset="-122"/>
              <a:sym typeface="Symbol" panose="05050102010706020507" pitchFamily="18" charset="2"/>
            </a:endParaRPr>
          </a:p>
        </p:txBody>
      </p:sp>
      <p:sp>
        <p:nvSpPr>
          <p:cNvPr id="118807" name="Text Box 21"/>
          <p:cNvSpPr txBox="1">
            <a:spLocks noChangeArrowheads="1"/>
          </p:cNvSpPr>
          <p:nvPr/>
        </p:nvSpPr>
        <p:spPr bwMode="auto">
          <a:xfrm>
            <a:off x="6737350" y="59134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ea typeface="隶书" panose="02010509060101010101" pitchFamily="49" charset="-122"/>
                <a:sym typeface="Symbol" panose="05050102010706020507" pitchFamily="18" charset="2"/>
              </a:rPr>
              <a:t>求解</a:t>
            </a:r>
            <a:endParaRPr lang="zh-CN" altLang="en-US" sz="2800">
              <a:ea typeface="隶书" panose="02010509060101010101" pitchFamily="49" charset="-122"/>
              <a:sym typeface="Symbol" panose="05050102010706020507" pitchFamily="18" charset="2"/>
            </a:endParaRPr>
          </a:p>
        </p:txBody>
      </p:sp>
      <p:sp>
        <p:nvSpPr>
          <p:cNvPr id="88088" name="Text Box 3"/>
          <p:cNvSpPr txBox="1">
            <a:spLocks noChangeArrowheads="1"/>
          </p:cNvSpPr>
          <p:nvPr/>
        </p:nvSpPr>
        <p:spPr bwMode="auto">
          <a:xfrm>
            <a:off x="227013" y="215900"/>
            <a:ext cx="51244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3200" b="1"/>
              <a:t>计算关键路径的算法分析</a:t>
            </a:r>
            <a:r>
              <a:rPr lang="zh-CN" altLang="en-US" sz="3200"/>
              <a:t>：</a:t>
            </a:r>
            <a:endParaRPr lang="zh-CN" altLang="en-US" sz="320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7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87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7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7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7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87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87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7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7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88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88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8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88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88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88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88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nimBg="1" autoUpdateAnimBg="0"/>
      <p:bldP spid="118791" grpId="0" animBg="1"/>
      <p:bldP spid="118792" grpId="0" animBg="1"/>
      <p:bldP spid="118793" grpId="0" animBg="1"/>
      <p:bldP spid="118794" grpId="0" animBg="1" autoUpdateAnimBg="0"/>
      <p:bldP spid="118795" grpId="0" animBg="1" autoUpdateAnimBg="0"/>
      <p:bldP spid="118796" grpId="0" animBg="1" autoUpdateAnimBg="0"/>
      <p:bldP spid="118797" grpId="0" autoUpdateAnimBg="0"/>
      <p:bldP spid="118798" grpId="0" autoUpdateAnimBg="0"/>
      <p:bldP spid="118799" grpId="0" autoUpdateAnimBg="0"/>
      <p:bldP spid="118800" grpId="0" autoUpdateAnimBg="0"/>
      <p:bldP spid="118801" grpId="0" autoUpdateAnimBg="0"/>
      <p:bldP spid="118802" grpId="0" autoUpdateAnimBg="0"/>
      <p:bldP spid="118803" grpId="0" autoUpdateAnimBg="0"/>
      <p:bldP spid="118804" grpId="0" autoUpdateAnimBg="0"/>
      <p:bldP spid="118805" grpId="0" animBg="1"/>
      <p:bldP spid="118806" grpId="0" autoUpdateAnimBg="0"/>
      <p:bldP spid="11880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10EEBB2-991F-4FFA-916D-5A2AF04CD80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890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CA76B680-AED3-4F80-9238-AD1B3E2C934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9812" name="Rectangle 2"/>
          <p:cNvSpPr>
            <a:spLocks noGrp="1" noChangeArrowheads="1"/>
          </p:cNvSpPr>
          <p:nvPr>
            <p:ph type="body" idx="4294967295"/>
          </p:nvPr>
        </p:nvSpPr>
        <p:spPr>
          <a:xfrm>
            <a:off x="474663" y="763588"/>
            <a:ext cx="8382000" cy="6229350"/>
          </a:xfrm>
        </p:spPr>
        <p:txBody>
          <a:bodyPr/>
          <a:lstStyle/>
          <a:p>
            <a:pPr eaLnBrk="1" hangingPunct="1">
              <a:lnSpc>
                <a:spcPct val="105000"/>
              </a:lnSpc>
              <a:buClr>
                <a:srgbClr val="800080"/>
              </a:buClr>
              <a:buSzPct val="50000"/>
            </a:pPr>
            <a:r>
              <a:rPr lang="zh-CN" altLang="en-US" sz="3000" b="1">
                <a:solidFill>
                  <a:srgbClr val="000066"/>
                </a:solidFill>
                <a:latin typeface="Times New Roman" panose="02020603050405020304" pitchFamily="18" charset="0"/>
                <a:ea typeface="仿宋_GB2312" pitchFamily="49" charset="-122"/>
              </a:rPr>
              <a:t>从</a:t>
            </a:r>
            <a:r>
              <a:rPr lang="en-US" altLang="zh-CN" sz="3000" b="1" i="1">
                <a:solidFill>
                  <a:schemeClr val="tx2"/>
                </a:solidFill>
                <a:latin typeface="Times New Roman" panose="02020603050405020304" pitchFamily="18" charset="0"/>
                <a:ea typeface="仿宋_GB2312" pitchFamily="49" charset="-122"/>
              </a:rPr>
              <a:t>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rgbClr val="000066"/>
                </a:solidFill>
                <a:latin typeface="Times New Roman" panose="02020603050405020304" pitchFamily="18" charset="0"/>
                <a:ea typeface="仿宋_GB2312" pitchFamily="49" charset="-122"/>
              </a:rPr>
              <a:t>开始，反向递推</a:t>
            </a:r>
            <a:endParaRPr lang="zh-CN" altLang="en-US" sz="3000" b="1">
              <a:solidFill>
                <a:srgbClr val="000066"/>
              </a:solidFill>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Char char="n"/>
            </a:pPr>
            <a:endParaRPr lang="zh-CN" altLang="en-US" sz="3000" b="1">
              <a:solidFill>
                <a:srgbClr val="000066"/>
              </a:solidFill>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r>
              <a:rPr lang="zh-CN" altLang="en-US" sz="3000" b="1">
                <a:solidFill>
                  <a:srgbClr val="000066"/>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&lt;</a:t>
            </a:r>
            <a:r>
              <a:rPr lang="en-US" altLang="zh-CN" sz="3000" b="1" i="1">
                <a:latin typeface="Times New Roman" panose="02020603050405020304" pitchFamily="18" charset="0"/>
                <a:ea typeface="仿宋_GB2312" pitchFamily="49" charset="-122"/>
              </a:rPr>
              <a:t> V</a:t>
            </a:r>
            <a:r>
              <a:rPr lang="en-US" altLang="zh-CN" sz="3000" b="1" i="1" baseline="-25000">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&gt; </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i="1">
                <a:latin typeface="Times New Roman" panose="02020603050405020304" pitchFamily="18" charset="0"/>
                <a:ea typeface="仿宋_GB2312" pitchFamily="49" charset="-122"/>
                <a:sym typeface="Symbol" panose="05050102010706020507" pitchFamily="18" charset="2"/>
              </a:rPr>
              <a:t>S</a:t>
            </a:r>
            <a:r>
              <a:rPr lang="en-US" altLang="zh-CN" sz="3000" b="1">
                <a:latin typeface="Times New Roman" panose="02020603050405020304" pitchFamily="18" charset="0"/>
                <a:ea typeface="仿宋_GB2312" pitchFamily="49" charset="-122"/>
                <a:sym typeface="Symbol" panose="05050102010706020507" pitchFamily="18" charset="2"/>
              </a:rPr>
              <a:t>1, </a:t>
            </a:r>
            <a:r>
              <a:rPr lang="en-US" altLang="zh-CN" sz="3000" b="1" i="1">
                <a:latin typeface="Times New Roman" panose="02020603050405020304" pitchFamily="18" charset="0"/>
                <a:ea typeface="仿宋_GB2312" pitchFamily="49" charset="-122"/>
                <a:sym typeface="Symbol" panose="05050102010706020507" pitchFamily="18" charset="2"/>
              </a:rPr>
              <a:t>j</a:t>
            </a:r>
            <a:r>
              <a:rPr lang="en-US" altLang="zh-CN" sz="3000" b="1">
                <a:latin typeface="Times New Roman" panose="02020603050405020304" pitchFamily="18" charset="0"/>
                <a:ea typeface="仿宋_GB2312" pitchFamily="49" charset="-122"/>
                <a:sym typeface="Symbol" panose="05050102010706020507" pitchFamily="18" charset="2"/>
              </a:rPr>
              <a:t> = </a:t>
            </a:r>
            <a:r>
              <a:rPr lang="en-US" altLang="zh-CN" sz="3000" b="1" i="1">
                <a:latin typeface="Times New Roman" panose="02020603050405020304" pitchFamily="18" charset="0"/>
                <a:ea typeface="仿宋_GB2312" pitchFamily="49" charset="-122"/>
                <a:sym typeface="Symbol" panose="05050102010706020507" pitchFamily="18" charset="2"/>
              </a:rPr>
              <a:t>n</a:t>
            </a:r>
            <a:r>
              <a:rPr lang="en-US" altLang="zh-CN" sz="3000" b="1">
                <a:latin typeface="Times New Roman" panose="02020603050405020304" pitchFamily="18" charset="0"/>
                <a:ea typeface="仿宋_GB2312" pitchFamily="49" charset="-122"/>
                <a:sym typeface="Symbol" panose="05050102010706020507" pitchFamily="18" charset="2"/>
              </a:rPr>
              <a:t>-2, </a:t>
            </a:r>
            <a:r>
              <a:rPr lang="en-US" altLang="zh-CN" sz="3000" b="1" i="1">
                <a:latin typeface="Times New Roman" panose="02020603050405020304" pitchFamily="18" charset="0"/>
                <a:ea typeface="仿宋_GB2312" pitchFamily="49" charset="-122"/>
                <a:sym typeface="Symbol" panose="05050102010706020507" pitchFamily="18" charset="2"/>
              </a:rPr>
              <a:t>n</a:t>
            </a:r>
            <a:r>
              <a:rPr lang="en-US" altLang="zh-CN" sz="3000" b="1">
                <a:latin typeface="Times New Roman" panose="02020603050405020304" pitchFamily="18" charset="0"/>
                <a:ea typeface="仿宋_GB2312" pitchFamily="49" charset="-122"/>
                <a:sym typeface="Symbol" panose="05050102010706020507" pitchFamily="18" charset="2"/>
              </a:rPr>
              <a:t>-3, , 0</a:t>
            </a:r>
            <a:endParaRPr lang="en-US" altLang="zh-CN" sz="3000" b="1">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是所有源自</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的有向边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的集合。</a:t>
            </a:r>
            <a:endParaRPr lang="zh-CN" altLang="en-US" sz="3000" b="1">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1" eaLnBrk="1" hangingPunct="1">
              <a:lnSpc>
                <a:spcPct val="105000"/>
              </a:lnSpc>
              <a:buClr>
                <a:srgbClr val="FF7C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这两个递推公式的计算必须分别在</a:t>
            </a:r>
            <a:r>
              <a:rPr lang="zh-CN" altLang="en-US" sz="3000" b="1">
                <a:solidFill>
                  <a:schemeClr val="tx2"/>
                </a:solidFill>
                <a:latin typeface="Times New Roman" panose="02020603050405020304" pitchFamily="18" charset="0"/>
                <a:ea typeface="仿宋_GB2312" pitchFamily="49" charset="-122"/>
              </a:rPr>
              <a:t>拓扑有序</a:t>
            </a:r>
            <a:r>
              <a:rPr lang="zh-CN" altLang="en-US" sz="3000" b="1">
                <a:latin typeface="Times New Roman" panose="02020603050405020304" pitchFamily="18" charset="0"/>
                <a:ea typeface="仿宋_GB2312" pitchFamily="49" charset="-122"/>
              </a:rPr>
              <a:t>及</a:t>
            </a:r>
            <a:r>
              <a:rPr lang="zh-CN" altLang="en-US" sz="3000" b="1">
                <a:solidFill>
                  <a:schemeClr val="tx2"/>
                </a:solidFill>
                <a:latin typeface="Times New Roman" panose="02020603050405020304" pitchFamily="18" charset="0"/>
                <a:ea typeface="仿宋_GB2312" pitchFamily="49" charset="-122"/>
              </a:rPr>
              <a:t>逆拓扑有序</a:t>
            </a:r>
            <a:r>
              <a:rPr lang="zh-CN" altLang="en-US" sz="3000" b="1">
                <a:latin typeface="Times New Roman" panose="02020603050405020304" pitchFamily="18" charset="0"/>
                <a:ea typeface="仿宋_GB2312" pitchFamily="49" charset="-122"/>
              </a:rPr>
              <a:t>的前提下进行。</a:t>
            </a:r>
            <a:endParaRPr lang="zh-CN" altLang="en-US" sz="3000" b="1">
              <a:latin typeface="Times New Roman" panose="02020603050405020304" pitchFamily="18" charset="0"/>
              <a:ea typeface="仿宋_GB2312" pitchFamily="49" charset="-122"/>
            </a:endParaRPr>
          </a:p>
        </p:txBody>
      </p:sp>
      <p:graphicFrame>
        <p:nvGraphicFramePr>
          <p:cNvPr id="89093" name="Object 5"/>
          <p:cNvGraphicFramePr>
            <a:graphicFrameLocks noChangeAspect="1"/>
          </p:cNvGraphicFramePr>
          <p:nvPr/>
        </p:nvGraphicFramePr>
        <p:xfrm>
          <a:off x="1285875" y="1311275"/>
          <a:ext cx="5842000" cy="755650"/>
        </p:xfrm>
        <a:graphic>
          <a:graphicData uri="http://schemas.openxmlformats.org/presentationml/2006/ole">
            <mc:AlternateContent xmlns:mc="http://schemas.openxmlformats.org/markup-compatibility/2006">
              <mc:Choice xmlns:v="urn:schemas-microsoft-com:vml" Requires="v">
                <p:oleObj spid="_x0000_s10250" name="" r:id="rId1" imgW="2363470" imgH="279400" progId="Equation.3">
                  <p:embed/>
                </p:oleObj>
              </mc:Choice>
              <mc:Fallback>
                <p:oleObj name="" r:id="rId1" imgW="2363470" imgH="279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311275"/>
                        <a:ext cx="58420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4" name="Oval 5"/>
          <p:cNvSpPr>
            <a:spLocks noChangeArrowheads="1"/>
          </p:cNvSpPr>
          <p:nvPr/>
        </p:nvSpPr>
        <p:spPr bwMode="auto">
          <a:xfrm>
            <a:off x="4127500" y="3757613"/>
            <a:ext cx="215900" cy="215900"/>
          </a:xfrm>
          <a:prstGeom prst="ellipse">
            <a:avLst/>
          </a:prstGeom>
          <a:gradFill rotWithShape="0">
            <a:gsLst>
              <a:gs pos="0">
                <a:srgbClr val="CC0000"/>
              </a:gs>
              <a:gs pos="100000">
                <a:srgbClr val="5E00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15" name="Line 6"/>
          <p:cNvSpPr>
            <a:spLocks noChangeShapeType="1"/>
          </p:cNvSpPr>
          <p:nvPr/>
        </p:nvSpPr>
        <p:spPr bwMode="auto">
          <a:xfrm flipV="1">
            <a:off x="4305300" y="3275013"/>
            <a:ext cx="1346200" cy="533400"/>
          </a:xfrm>
          <a:prstGeom prst="line">
            <a:avLst/>
          </a:prstGeom>
          <a:noFill/>
          <a:ln w="2540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9816" name="Line 7"/>
          <p:cNvSpPr>
            <a:spLocks noChangeShapeType="1"/>
          </p:cNvSpPr>
          <p:nvPr/>
        </p:nvSpPr>
        <p:spPr bwMode="auto">
          <a:xfrm flipV="1">
            <a:off x="4330700" y="3859213"/>
            <a:ext cx="1409700" cy="12700"/>
          </a:xfrm>
          <a:prstGeom prst="line">
            <a:avLst/>
          </a:prstGeom>
          <a:noFill/>
          <a:ln w="2540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9817" name="Line 8"/>
          <p:cNvSpPr>
            <a:spLocks noChangeShapeType="1"/>
          </p:cNvSpPr>
          <p:nvPr/>
        </p:nvSpPr>
        <p:spPr bwMode="auto">
          <a:xfrm>
            <a:off x="4305300" y="3935413"/>
            <a:ext cx="1384300" cy="457200"/>
          </a:xfrm>
          <a:prstGeom prst="line">
            <a:avLst/>
          </a:prstGeom>
          <a:noFill/>
          <a:ln w="2540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9818" name="Oval 9"/>
          <p:cNvSpPr>
            <a:spLocks noChangeArrowheads="1"/>
          </p:cNvSpPr>
          <p:nvPr/>
        </p:nvSpPr>
        <p:spPr bwMode="auto">
          <a:xfrm>
            <a:off x="5638800" y="3148013"/>
            <a:ext cx="215900" cy="2159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19" name="Oval 10"/>
          <p:cNvSpPr>
            <a:spLocks noChangeArrowheads="1"/>
          </p:cNvSpPr>
          <p:nvPr/>
        </p:nvSpPr>
        <p:spPr bwMode="auto">
          <a:xfrm>
            <a:off x="5753100" y="3770313"/>
            <a:ext cx="215900" cy="2159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20" name="Oval 11"/>
          <p:cNvSpPr>
            <a:spLocks noChangeArrowheads="1"/>
          </p:cNvSpPr>
          <p:nvPr/>
        </p:nvSpPr>
        <p:spPr bwMode="auto">
          <a:xfrm>
            <a:off x="5676900" y="4316413"/>
            <a:ext cx="215900" cy="215900"/>
          </a:xfrm>
          <a:prstGeom prst="ellipse">
            <a:avLst/>
          </a:prstGeom>
          <a:gradFill rotWithShape="0">
            <a:gsLst>
              <a:gs pos="0">
                <a:srgbClr val="339966"/>
              </a:gs>
              <a:gs pos="100000">
                <a:srgbClr val="18472F"/>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19821" name="Line 12"/>
          <p:cNvSpPr>
            <a:spLocks noChangeShapeType="1"/>
          </p:cNvSpPr>
          <p:nvPr/>
        </p:nvSpPr>
        <p:spPr bwMode="auto">
          <a:xfrm flipH="1">
            <a:off x="4191000" y="4964113"/>
            <a:ext cx="1739900" cy="0"/>
          </a:xfrm>
          <a:prstGeom prst="line">
            <a:avLst/>
          </a:prstGeom>
          <a:noFill/>
          <a:ln w="38100" cmpd="dbl">
            <a:solidFill>
              <a:srgbClr val="FF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822" name="Text Box 13"/>
          <p:cNvSpPr txBox="1">
            <a:spLocks noChangeArrowheads="1"/>
          </p:cNvSpPr>
          <p:nvPr/>
        </p:nvSpPr>
        <p:spPr bwMode="auto">
          <a:xfrm>
            <a:off x="4695825" y="31003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800" b="1">
              <a:solidFill>
                <a:schemeClr val="tx2"/>
              </a:solidFill>
              <a:ea typeface="SimSun" panose="02010600030101010101" pitchFamily="2" charset="-122"/>
            </a:endParaRPr>
          </a:p>
        </p:txBody>
      </p:sp>
      <p:sp>
        <p:nvSpPr>
          <p:cNvPr id="119823" name="Text Box 14"/>
          <p:cNvSpPr txBox="1">
            <a:spLocks noChangeArrowheads="1"/>
          </p:cNvSpPr>
          <p:nvPr/>
        </p:nvSpPr>
        <p:spPr bwMode="auto">
          <a:xfrm>
            <a:off x="5127625" y="34305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7</a:t>
            </a:r>
            <a:endParaRPr lang="en-US" altLang="zh-CN" sz="2800" b="1">
              <a:solidFill>
                <a:schemeClr val="tx2"/>
              </a:solidFill>
              <a:ea typeface="SimSun" panose="02010600030101010101" pitchFamily="2" charset="-122"/>
            </a:endParaRPr>
          </a:p>
        </p:txBody>
      </p:sp>
      <p:sp>
        <p:nvSpPr>
          <p:cNvPr id="119824" name="Text Box 15"/>
          <p:cNvSpPr txBox="1">
            <a:spLocks noChangeArrowheads="1"/>
          </p:cNvSpPr>
          <p:nvPr/>
        </p:nvSpPr>
        <p:spPr bwMode="auto">
          <a:xfrm>
            <a:off x="4568825" y="40528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800" b="1">
              <a:solidFill>
                <a:schemeClr val="tx2"/>
              </a:solidFill>
              <a:ea typeface="SimSun" panose="02010600030101010101" pitchFamily="2" charset="-122"/>
            </a:endParaRPr>
          </a:p>
        </p:txBody>
      </p:sp>
      <p:sp>
        <p:nvSpPr>
          <p:cNvPr id="119825" name="Text Box 16"/>
          <p:cNvSpPr txBox="1">
            <a:spLocks noChangeArrowheads="1"/>
          </p:cNvSpPr>
          <p:nvPr/>
        </p:nvSpPr>
        <p:spPr bwMode="auto">
          <a:xfrm>
            <a:off x="5889625" y="29606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i="1">
                <a:solidFill>
                  <a:srgbClr val="0000CC"/>
                </a:solidFill>
                <a:ea typeface="SimSun" panose="02010600030101010101" pitchFamily="2" charset="-122"/>
              </a:rPr>
              <a:t>Vl </a:t>
            </a:r>
            <a:r>
              <a:rPr lang="en-US" altLang="zh-CN" sz="2800" b="1">
                <a:solidFill>
                  <a:srgbClr val="0000CC"/>
                </a:solidFill>
                <a:ea typeface="SimSun" panose="02010600030101010101" pitchFamily="2" charset="-122"/>
              </a:rPr>
              <a:t>= 19</a:t>
            </a:r>
            <a:endParaRPr lang="en-US" altLang="zh-CN" sz="2800" b="1">
              <a:solidFill>
                <a:srgbClr val="0000CC"/>
              </a:solidFill>
              <a:ea typeface="SimSun" panose="02010600030101010101" pitchFamily="2" charset="-122"/>
            </a:endParaRPr>
          </a:p>
        </p:txBody>
      </p:sp>
      <p:sp>
        <p:nvSpPr>
          <p:cNvPr id="119826" name="Text Box 17"/>
          <p:cNvSpPr txBox="1">
            <a:spLocks noChangeArrowheads="1"/>
          </p:cNvSpPr>
          <p:nvPr/>
        </p:nvSpPr>
        <p:spPr bwMode="auto">
          <a:xfrm>
            <a:off x="5940425" y="36083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i="1">
                <a:solidFill>
                  <a:srgbClr val="0000CC"/>
                </a:solidFill>
                <a:ea typeface="SimSun" panose="02010600030101010101" pitchFamily="2" charset="-122"/>
              </a:rPr>
              <a:t>Vl </a:t>
            </a:r>
            <a:r>
              <a:rPr lang="en-US" altLang="zh-CN" sz="2800" b="1">
                <a:solidFill>
                  <a:srgbClr val="0000CC"/>
                </a:solidFill>
                <a:ea typeface="SimSun" panose="02010600030101010101" pitchFamily="2" charset="-122"/>
              </a:rPr>
              <a:t>= 24</a:t>
            </a:r>
            <a:endParaRPr lang="en-US" altLang="zh-CN" sz="2800" b="1">
              <a:solidFill>
                <a:srgbClr val="0000CC"/>
              </a:solidFill>
              <a:ea typeface="SimSun" panose="02010600030101010101" pitchFamily="2" charset="-122"/>
            </a:endParaRPr>
          </a:p>
        </p:txBody>
      </p:sp>
      <p:sp>
        <p:nvSpPr>
          <p:cNvPr id="119827" name="Text Box 18"/>
          <p:cNvSpPr txBox="1">
            <a:spLocks noChangeArrowheads="1"/>
          </p:cNvSpPr>
          <p:nvPr/>
        </p:nvSpPr>
        <p:spPr bwMode="auto">
          <a:xfrm>
            <a:off x="5851525" y="4179888"/>
            <a:ext cx="135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i="1">
                <a:solidFill>
                  <a:srgbClr val="0000CC"/>
                </a:solidFill>
                <a:ea typeface="SimSun" panose="02010600030101010101" pitchFamily="2" charset="-122"/>
              </a:rPr>
              <a:t>Vl </a:t>
            </a:r>
            <a:r>
              <a:rPr lang="en-US" altLang="zh-CN" sz="2800" b="1">
                <a:solidFill>
                  <a:srgbClr val="0000CC"/>
                </a:solidFill>
                <a:ea typeface="SimSun" panose="02010600030101010101" pitchFamily="2" charset="-122"/>
              </a:rPr>
              <a:t>= 11</a:t>
            </a:r>
            <a:endParaRPr lang="en-US" altLang="zh-CN" sz="2800" b="1">
              <a:solidFill>
                <a:srgbClr val="0000CC"/>
              </a:solidFill>
              <a:ea typeface="SimSun" panose="02010600030101010101" pitchFamily="2" charset="-122"/>
            </a:endParaRPr>
          </a:p>
        </p:txBody>
      </p:sp>
      <p:sp>
        <p:nvSpPr>
          <p:cNvPr id="119828" name="Text Box 19"/>
          <p:cNvSpPr txBox="1">
            <a:spLocks noChangeArrowheads="1"/>
          </p:cNvSpPr>
          <p:nvPr/>
        </p:nvSpPr>
        <p:spPr bwMode="auto">
          <a:xfrm>
            <a:off x="1647825" y="3595688"/>
            <a:ext cx="2482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i="1">
                <a:solidFill>
                  <a:srgbClr val="0000CC"/>
                </a:solidFill>
                <a:ea typeface="SimSun" panose="02010600030101010101" pitchFamily="2" charset="-122"/>
              </a:rPr>
              <a:t>Vl </a:t>
            </a:r>
            <a:r>
              <a:rPr lang="en-US" altLang="zh-CN" sz="2800" b="1">
                <a:solidFill>
                  <a:srgbClr val="0000CC"/>
                </a:solidFill>
                <a:ea typeface="SimSun" panose="02010600030101010101" pitchFamily="2" charset="-122"/>
              </a:rPr>
              <a:t>= 13? 17? 6?</a:t>
            </a:r>
            <a:endParaRPr lang="en-US" altLang="zh-CN" sz="2800" b="1">
              <a:solidFill>
                <a:srgbClr val="0000CC"/>
              </a:solidFill>
              <a:ea typeface="SimSun" panose="02010600030101010101" pitchFamily="2" charset="-122"/>
            </a:endParaRPr>
          </a:p>
        </p:txBody>
      </p:sp>
      <p:sp>
        <p:nvSpPr>
          <p:cNvPr id="119829" name="Text Box 20"/>
          <p:cNvSpPr txBox="1">
            <a:spLocks noChangeArrowheads="1"/>
          </p:cNvSpPr>
          <p:nvPr/>
        </p:nvSpPr>
        <p:spPr bwMode="auto">
          <a:xfrm>
            <a:off x="3578225" y="4021138"/>
            <a:ext cx="379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sym typeface="Symbol" panose="05050102010706020507" pitchFamily="18" charset="2"/>
              </a:rPr>
              <a:t></a:t>
            </a:r>
            <a:endParaRPr lang="en-US" altLang="zh-CN" sz="2800" b="1">
              <a:solidFill>
                <a:schemeClr val="tx2"/>
              </a:solidFill>
              <a:ea typeface="SimSun" panose="02010600030101010101" pitchFamily="2" charset="-122"/>
            </a:endParaRPr>
          </a:p>
        </p:txBody>
      </p:sp>
      <p:sp>
        <p:nvSpPr>
          <p:cNvPr id="119830" name="Text Box 21"/>
          <p:cNvSpPr txBox="1">
            <a:spLocks noChangeArrowheads="1"/>
          </p:cNvSpPr>
          <p:nvPr/>
        </p:nvSpPr>
        <p:spPr bwMode="auto">
          <a:xfrm>
            <a:off x="6042025" y="47037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ea typeface="隶书" panose="02010509060101010101" pitchFamily="49" charset="-122"/>
                <a:sym typeface="Symbol" panose="05050102010706020507" pitchFamily="18" charset="2"/>
              </a:rPr>
              <a:t>已知</a:t>
            </a:r>
            <a:endParaRPr lang="zh-CN" altLang="en-US" sz="2800">
              <a:ea typeface="隶书" panose="02010509060101010101" pitchFamily="49" charset="-122"/>
              <a:sym typeface="Symbol" panose="05050102010706020507" pitchFamily="18" charset="2"/>
            </a:endParaRPr>
          </a:p>
        </p:txBody>
      </p:sp>
      <p:sp>
        <p:nvSpPr>
          <p:cNvPr id="119831" name="Text Box 22"/>
          <p:cNvSpPr txBox="1">
            <a:spLocks noChangeArrowheads="1"/>
          </p:cNvSpPr>
          <p:nvPr/>
        </p:nvSpPr>
        <p:spPr bwMode="auto">
          <a:xfrm>
            <a:off x="3286125" y="46910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ea typeface="隶书" panose="02010509060101010101" pitchFamily="49" charset="-122"/>
                <a:sym typeface="Symbol" panose="05050102010706020507" pitchFamily="18" charset="2"/>
              </a:rPr>
              <a:t>求解</a:t>
            </a:r>
            <a:endParaRPr lang="zh-CN" altLang="en-US" sz="2800">
              <a:ea typeface="隶书" panose="02010509060101010101" pitchFamily="49"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8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8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8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8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8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8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8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8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98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8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98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98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98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nimBg="1" autoUpdateAnimBg="0"/>
      <p:bldP spid="119815" grpId="0" animBg="1"/>
      <p:bldP spid="119816" grpId="0" animBg="1"/>
      <p:bldP spid="119817" grpId="0" animBg="1"/>
      <p:bldP spid="119818" grpId="0" animBg="1" autoUpdateAnimBg="0"/>
      <p:bldP spid="119819" grpId="0" animBg="1" autoUpdateAnimBg="0"/>
      <p:bldP spid="119820" grpId="0" animBg="1" autoUpdateAnimBg="0"/>
      <p:bldP spid="119821" grpId="0" animBg="1"/>
      <p:bldP spid="119822" grpId="0" autoUpdateAnimBg="0"/>
      <p:bldP spid="119823" grpId="0" autoUpdateAnimBg="0"/>
      <p:bldP spid="119824" grpId="0" autoUpdateAnimBg="0"/>
      <p:bldP spid="119825" grpId="0" autoUpdateAnimBg="0"/>
      <p:bldP spid="119826" grpId="0" autoUpdateAnimBg="0"/>
      <p:bldP spid="119827" grpId="0" autoUpdateAnimBg="0"/>
      <p:bldP spid="119828" grpId="0" autoUpdateAnimBg="0"/>
      <p:bldP spid="119829" grpId="0" autoUpdateAnimBg="0"/>
      <p:bldP spid="119830" grpId="0" autoUpdateAnimBg="0"/>
      <p:bldP spid="11983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BADAF03-F400-47E1-A1BC-3835B7C0C08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01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E3671A3-3E05-4A0F-A74D-04F687EAD46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0836" name="Rectangle 2"/>
          <p:cNvSpPr>
            <a:spLocks noGrp="1" noChangeArrowheads="1"/>
          </p:cNvSpPr>
          <p:nvPr>
            <p:ph type="body" idx="4294967295"/>
          </p:nvPr>
        </p:nvSpPr>
        <p:spPr>
          <a:xfrm>
            <a:off x="190500" y="982663"/>
            <a:ext cx="8726488" cy="5291137"/>
          </a:xfrm>
        </p:spPr>
        <p:txBody>
          <a:bodyPr/>
          <a:lstStyle/>
          <a:p>
            <a:pPr marL="0" indent="0"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②</a:t>
            </a:r>
            <a:r>
              <a:rPr lang="en-US" sz="3000" b="1">
                <a:latin typeface="Times New Roman" panose="02020603050405020304" pitchFamily="18" charset="0"/>
                <a:ea typeface="仿宋_GB2312" pitchFamily="49" charset="-122"/>
              </a:rPr>
              <a:t>求关键路径上的活动</a:t>
            </a:r>
            <a:endParaRPr lang="en-US" sz="3000" b="1">
              <a:latin typeface="Times New Roman" panose="02020603050405020304" pitchFamily="18" charset="0"/>
              <a:ea typeface="仿宋_GB2312" pitchFamily="49" charset="-122"/>
            </a:endParaRPr>
          </a:p>
          <a:p>
            <a:pPr marL="0" indent="0" eaLnBrk="1" hangingPunct="1">
              <a:lnSpc>
                <a:spcPct val="105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设活动</a:t>
            </a:r>
            <a:r>
              <a:rPr lang="en-US" altLang="zh-CN" sz="3000" b="1" i="1">
                <a:solidFill>
                  <a:schemeClr val="tx2"/>
                </a:solidFill>
                <a:latin typeface="Times New Roman" panose="02020603050405020304" pitchFamily="18" charset="0"/>
                <a:ea typeface="仿宋_GB2312" pitchFamily="49" charset="-122"/>
              </a:rPr>
              <a:t>a</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=1, 2, …,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在带权有向边</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上</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其持续时间用</a:t>
            </a:r>
            <a:r>
              <a:rPr lang="en-US" altLang="zh-CN" sz="3000" b="1" i="1">
                <a:solidFill>
                  <a:schemeClr val="tx2"/>
                </a:solidFill>
                <a:latin typeface="Times New Roman" panose="02020603050405020304" pitchFamily="18" charset="0"/>
                <a:ea typeface="仿宋_GB2312" pitchFamily="49" charset="-122"/>
              </a:rPr>
              <a:t>dur </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表示</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则有</a:t>
            </a:r>
            <a:endParaRPr lang="zh-CN" altLang="en-US" sz="3000" b="1">
              <a:latin typeface="Times New Roman" panose="02020603050405020304" pitchFamily="18" charset="0"/>
              <a:ea typeface="仿宋_GB2312" pitchFamily="49" charset="-122"/>
            </a:endParaRPr>
          </a:p>
          <a:p>
            <a:pPr marL="0" indent="0" eaLnBrk="1" hangingPunct="1">
              <a:lnSpc>
                <a:spcPct val="105000"/>
              </a:lnSpc>
              <a:buFont typeface="Wingdings" panose="05000000000000000000" pitchFamily="2" charset="2"/>
              <a:buNone/>
            </a:pPr>
            <a:r>
              <a:rPr lang="zh-CN" altLang="en-US" sz="3000" b="1">
                <a:solidFill>
                  <a:srgbClr val="3333CC"/>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Ve</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endParaRPr lang="zh-CN" altLang="en-US" sz="3000" b="1">
              <a:solidFill>
                <a:schemeClr val="tx2"/>
              </a:solidFill>
              <a:latin typeface="Times New Roman" panose="02020603050405020304" pitchFamily="18" charset="0"/>
              <a:ea typeface="仿宋_GB2312" pitchFamily="49" charset="-122"/>
            </a:endParaRPr>
          </a:p>
          <a:p>
            <a:pPr marL="0" indent="0" eaLnBrk="1" hangingPunct="1">
              <a:lnSpc>
                <a:spcPct val="105000"/>
              </a:lnSpc>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Vl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a:solidFill>
                  <a:schemeClr val="tx2"/>
                </a:solidFill>
                <a:latin typeface="Courier New" panose="02070309020205020404" pitchFamily="49" charset="0"/>
                <a:ea typeface="黑体" panose="02010609060101010101" pitchFamily="2" charset="-122"/>
              </a:rPr>
              <a:t>-</a:t>
            </a:r>
            <a:r>
              <a:rPr lang="en-US" altLang="zh-CN" sz="3000" b="1" i="1">
                <a:solidFill>
                  <a:schemeClr val="tx2"/>
                </a:solidFill>
                <a:latin typeface="Times New Roman" panose="02020603050405020304" pitchFamily="18" charset="0"/>
                <a:ea typeface="仿宋_GB2312" pitchFamily="49" charset="-122"/>
              </a:rPr>
              <a:t>dur</a:t>
            </a:r>
            <a:r>
              <a:rPr lang="en-US" altLang="zh-CN" sz="3000" b="1">
                <a:solidFill>
                  <a:schemeClr val="tx2"/>
                </a:solidFill>
                <a:latin typeface="Times New Roman" panose="02020603050405020304" pitchFamily="18" charset="0"/>
                <a:ea typeface="仿宋_GB2312" pitchFamily="49" charset="-122"/>
              </a:rPr>
              <a:t>(&lt;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&gt;)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 1, 2, …, </a:t>
            </a:r>
            <a:r>
              <a:rPr lang="en-US" altLang="zh-CN" sz="3000" b="1" i="1">
                <a:solidFill>
                  <a:schemeClr val="tx2"/>
                </a:solidFill>
                <a:latin typeface="Times New Roman" panose="02020603050405020304" pitchFamily="18" charset="0"/>
                <a:ea typeface="仿宋_GB2312" pitchFamily="49" charset="-122"/>
              </a:rPr>
              <a:t>e</a:t>
            </a:r>
            <a:r>
              <a:rPr lang="zh-CN" altLang="en-US" sz="3000" b="1">
                <a:solidFill>
                  <a:schemeClr val="tx2"/>
                </a:solidFill>
                <a:latin typeface="Times New Roman" panose="02020603050405020304" pitchFamily="18" charset="0"/>
                <a:ea typeface="仿宋_GB2312" pitchFamily="49" charset="-122"/>
              </a:rPr>
              <a:t>。</a:t>
            </a:r>
            <a:endParaRPr lang="zh-CN" altLang="en-US" sz="3000" b="1">
              <a:solidFill>
                <a:schemeClr val="tx2"/>
              </a:solidFill>
              <a:latin typeface="Times New Roman" panose="02020603050405020304" pitchFamily="18" charset="0"/>
              <a:ea typeface="仿宋_GB2312" pitchFamily="49" charset="-122"/>
            </a:endParaRPr>
          </a:p>
          <a:p>
            <a:pPr marL="0" indent="0" eaLnBrk="1" hangingPunct="1">
              <a:lnSpc>
                <a:spcPct val="105000"/>
              </a:lnSpc>
              <a:buFont typeface="Wingdings" panose="05000000000000000000" pitchFamily="2" charset="2"/>
              <a:buNone/>
            </a:pPr>
            <a:r>
              <a:rPr lang="zh-CN" altLang="en-US" sz="3000" b="1">
                <a:latin typeface="Times New Roman" panose="02020603050405020304" pitchFamily="18" charset="0"/>
                <a:ea typeface="仿宋_GB2312" pitchFamily="49" charset="-122"/>
              </a:rPr>
              <a:t>这样就得到计算关键路径的算法。</a:t>
            </a:r>
            <a:endParaRPr lang="zh-CN" altLang="en-US" sz="3000" b="1">
              <a:latin typeface="Times New Roman" panose="02020603050405020304" pitchFamily="18" charset="0"/>
              <a:ea typeface="仿宋_GB2312" pitchFamily="49" charset="-122"/>
            </a:endParaRPr>
          </a:p>
          <a:p>
            <a:pPr marL="0" indent="0" eaLnBrk="1" hangingPunct="1">
              <a:lnSpc>
                <a:spcPct val="105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为了简化算法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假定在求关键路径之前已经对各顶点实现了拓扑排序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并按拓扑有序的顺序对各顶点重新进行了编号。</a:t>
            </a:r>
            <a:endParaRPr lang="zh-CN" altLang="en-US" sz="30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B02012B-0A9A-4EB4-8E14-54DCF1DD9507}"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1139" name="Text Box 4"/>
          <p:cNvSpPr txBox="1">
            <a:spLocks noChangeArrowheads="1"/>
          </p:cNvSpPr>
          <p:nvPr/>
        </p:nvSpPr>
        <p:spPr bwMode="auto">
          <a:xfrm>
            <a:off x="192088" y="92075"/>
            <a:ext cx="43799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3200">
                <a:solidFill>
                  <a:srgbClr val="333300"/>
                </a:solidFill>
                <a:ea typeface="黑体" panose="02010609060101010101" pitchFamily="2" charset="-122"/>
              </a:rPr>
              <a:t>关键路径的求法</a:t>
            </a:r>
            <a:r>
              <a:rPr lang="en-US" altLang="zh-CN" sz="3200">
                <a:solidFill>
                  <a:srgbClr val="333300"/>
                </a:solidFill>
                <a:ea typeface="黑体" panose="02010609060101010101" pitchFamily="2" charset="-122"/>
              </a:rPr>
              <a:t>:</a:t>
            </a:r>
            <a:endParaRPr lang="zh-CN" altLang="en-US" sz="3200">
              <a:solidFill>
                <a:srgbClr val="333300"/>
              </a:solidFill>
              <a:ea typeface="楷体_GB2312" pitchFamily="49" charset="-122"/>
            </a:endParaRPr>
          </a:p>
        </p:txBody>
      </p:sp>
      <p:sp>
        <p:nvSpPr>
          <p:cNvPr id="91140" name="Text Box 5"/>
          <p:cNvSpPr txBox="1">
            <a:spLocks noChangeArrowheads="1"/>
          </p:cNvSpPr>
          <p:nvPr/>
        </p:nvSpPr>
        <p:spPr bwMode="auto">
          <a:xfrm>
            <a:off x="250825" y="1187450"/>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1.</a:t>
            </a:r>
            <a:r>
              <a:rPr lang="zh-CN" altLang="en-US" sz="2800" b="1">
                <a:solidFill>
                  <a:srgbClr val="333300"/>
                </a:solidFill>
              </a:rPr>
              <a:t>按拓扑顺序求各事件的最早发生时间 </a:t>
            </a:r>
            <a:r>
              <a:rPr lang="en-US" altLang="zh-CN" sz="2800" b="1">
                <a:solidFill>
                  <a:srgbClr val="333300"/>
                </a:solidFill>
              </a:rPr>
              <a:t>VE(Vj)</a:t>
            </a:r>
            <a:r>
              <a:rPr lang="en-US" altLang="zh-CN" sz="2800" b="1"/>
              <a:t>                     </a:t>
            </a:r>
            <a:endParaRPr lang="en-US" altLang="zh-CN" sz="2800" b="1" baseline="-25000"/>
          </a:p>
        </p:txBody>
      </p:sp>
      <p:sp>
        <p:nvSpPr>
          <p:cNvPr id="121861" name="Text Box 11"/>
          <p:cNvSpPr txBox="1">
            <a:spLocks noChangeArrowheads="1"/>
          </p:cNvSpPr>
          <p:nvPr/>
        </p:nvSpPr>
        <p:spPr bwMode="auto">
          <a:xfrm>
            <a:off x="277813" y="1901825"/>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2.</a:t>
            </a:r>
            <a:r>
              <a:rPr lang="zh-CN" altLang="en-US" sz="2800" b="1">
                <a:solidFill>
                  <a:srgbClr val="333300"/>
                </a:solidFill>
              </a:rPr>
              <a:t>求出各个事件的最晚发生时间 </a:t>
            </a:r>
            <a:r>
              <a:rPr lang="en-US" altLang="zh-CN" sz="2800" b="1">
                <a:solidFill>
                  <a:srgbClr val="333300"/>
                </a:solidFill>
              </a:rPr>
              <a:t>VL(Vi)</a:t>
            </a:r>
            <a:r>
              <a:rPr lang="en-US" altLang="zh-CN" sz="2800" b="1"/>
              <a:t>                     </a:t>
            </a:r>
            <a:endParaRPr lang="en-US" altLang="zh-CN" sz="2800" b="1" baseline="-25000"/>
          </a:p>
        </p:txBody>
      </p:sp>
      <p:sp>
        <p:nvSpPr>
          <p:cNvPr id="121862" name="Text Box 12"/>
          <p:cNvSpPr txBox="1">
            <a:spLocks noChangeArrowheads="1"/>
          </p:cNvSpPr>
          <p:nvPr/>
        </p:nvSpPr>
        <p:spPr bwMode="auto">
          <a:xfrm>
            <a:off x="263525" y="5656263"/>
            <a:ext cx="8534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7.</a:t>
            </a:r>
            <a:r>
              <a:rPr lang="zh-CN" altLang="en-US" sz="2800" b="1">
                <a:solidFill>
                  <a:srgbClr val="333300"/>
                </a:solidFill>
              </a:rPr>
              <a:t>结论（缩短工期的方法）</a:t>
            </a:r>
            <a:r>
              <a:rPr lang="zh-CN" altLang="en-US" sz="2800" b="1">
                <a:solidFill>
                  <a:srgbClr val="3333FF"/>
                </a:solidFill>
              </a:rPr>
              <a:t>                    </a:t>
            </a:r>
            <a:endParaRPr lang="zh-CN" altLang="en-US" sz="2800" b="1" baseline="-25000">
              <a:solidFill>
                <a:srgbClr val="3333FF"/>
              </a:solidFill>
            </a:endParaRPr>
          </a:p>
        </p:txBody>
      </p:sp>
      <p:sp>
        <p:nvSpPr>
          <p:cNvPr id="121863" name="Text Box 13"/>
          <p:cNvSpPr txBox="1">
            <a:spLocks noChangeArrowheads="1"/>
          </p:cNvSpPr>
          <p:nvPr/>
        </p:nvSpPr>
        <p:spPr bwMode="auto">
          <a:xfrm>
            <a:off x="263525" y="2698750"/>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3.</a:t>
            </a:r>
            <a:r>
              <a:rPr lang="zh-CN" altLang="en-US" sz="2800" b="1">
                <a:solidFill>
                  <a:srgbClr val="333300"/>
                </a:solidFill>
              </a:rPr>
              <a:t>求出各个活动的最早开始时间 </a:t>
            </a:r>
            <a:r>
              <a:rPr lang="en-US" altLang="zh-CN" sz="2800" b="1">
                <a:solidFill>
                  <a:srgbClr val="333300"/>
                </a:solidFill>
              </a:rPr>
              <a:t>AE(ek)</a:t>
            </a:r>
            <a:r>
              <a:rPr lang="en-US" altLang="zh-CN" sz="2800" b="1">
                <a:solidFill>
                  <a:srgbClr val="3333FF"/>
                </a:solidFill>
              </a:rPr>
              <a:t>                     </a:t>
            </a:r>
            <a:endParaRPr lang="en-US" altLang="zh-CN" sz="2800" b="1"/>
          </a:p>
        </p:txBody>
      </p:sp>
      <p:sp>
        <p:nvSpPr>
          <p:cNvPr id="121864" name="Text Box 14"/>
          <p:cNvSpPr txBox="1">
            <a:spLocks noChangeArrowheads="1"/>
          </p:cNvSpPr>
          <p:nvPr/>
        </p:nvSpPr>
        <p:spPr bwMode="auto">
          <a:xfrm>
            <a:off x="263525" y="3465513"/>
            <a:ext cx="8534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4.</a:t>
            </a:r>
            <a:r>
              <a:rPr lang="zh-CN" altLang="en-US" sz="2800" b="1">
                <a:solidFill>
                  <a:srgbClr val="333300"/>
                </a:solidFill>
              </a:rPr>
              <a:t>求出各个活动的最晚开始时间 </a:t>
            </a:r>
            <a:r>
              <a:rPr lang="en-US" altLang="zh-CN" sz="2800" b="1">
                <a:solidFill>
                  <a:srgbClr val="333300"/>
                </a:solidFill>
              </a:rPr>
              <a:t>AL(ek)</a:t>
            </a:r>
            <a:r>
              <a:rPr lang="en-US" altLang="zh-CN" sz="2800" b="1">
                <a:solidFill>
                  <a:srgbClr val="3333FF"/>
                </a:solidFill>
              </a:rPr>
              <a:t>                     </a:t>
            </a:r>
            <a:endParaRPr lang="en-US" altLang="zh-CN" sz="2800" b="1"/>
          </a:p>
        </p:txBody>
      </p:sp>
      <p:sp>
        <p:nvSpPr>
          <p:cNvPr id="121865" name="Text Box 15"/>
          <p:cNvSpPr txBox="1">
            <a:spLocks noChangeArrowheads="1"/>
          </p:cNvSpPr>
          <p:nvPr/>
        </p:nvSpPr>
        <p:spPr bwMode="auto">
          <a:xfrm>
            <a:off x="263525" y="4232275"/>
            <a:ext cx="853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5.</a:t>
            </a:r>
            <a:r>
              <a:rPr lang="zh-CN" altLang="en-US" sz="2800" b="1">
                <a:solidFill>
                  <a:srgbClr val="333300"/>
                </a:solidFill>
              </a:rPr>
              <a:t>求出关键活动</a:t>
            </a:r>
            <a:r>
              <a:rPr lang="zh-CN" altLang="en-US" sz="2800" b="1">
                <a:solidFill>
                  <a:srgbClr val="3333FF"/>
                </a:solidFill>
              </a:rPr>
              <a:t>                    </a:t>
            </a:r>
            <a:endParaRPr lang="zh-CN" altLang="en-US" sz="2800" b="1"/>
          </a:p>
        </p:txBody>
      </p:sp>
      <p:sp>
        <p:nvSpPr>
          <p:cNvPr id="121866" name="Text Box 16"/>
          <p:cNvSpPr txBox="1">
            <a:spLocks noChangeArrowheads="1"/>
          </p:cNvSpPr>
          <p:nvPr/>
        </p:nvSpPr>
        <p:spPr bwMode="auto">
          <a:xfrm>
            <a:off x="263525" y="4926013"/>
            <a:ext cx="8534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rgbClr val="333300"/>
                </a:solidFill>
              </a:rPr>
              <a:t>6.</a:t>
            </a:r>
            <a:r>
              <a:rPr lang="zh-CN" altLang="en-US" sz="2800" b="1">
                <a:solidFill>
                  <a:srgbClr val="333300"/>
                </a:solidFill>
              </a:rPr>
              <a:t>求出关键路径、工期</a:t>
            </a:r>
            <a:r>
              <a:rPr lang="zh-CN" altLang="en-US" sz="2800" b="1">
                <a:solidFill>
                  <a:srgbClr val="3333FF"/>
                </a:solidFill>
              </a:rPr>
              <a:t>                    </a:t>
            </a:r>
            <a:endParaRPr lang="zh-CN" altLang="en-US" sz="2800" b="1"/>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randombar(horizontal)">
                                      <p:cBhvr>
                                        <p:cTn id="7" dur="500"/>
                                        <p:tgtEl>
                                          <p:spTgt spid="1218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slide(fromBottom)">
                                      <p:cBhvr>
                                        <p:cTn id="12" dur="500"/>
                                        <p:tgtEl>
                                          <p:spTgt spid="1218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1864"/>
                                        </p:tgtEl>
                                        <p:attrNameLst>
                                          <p:attrName>style.visibility</p:attrName>
                                        </p:attrNameLst>
                                      </p:cBhvr>
                                      <p:to>
                                        <p:strVal val="visible"/>
                                      </p:to>
                                    </p:set>
                                    <p:animEffect transition="in" filter="slide(fromBottom)">
                                      <p:cBhvr>
                                        <p:cTn id="17" dur="500"/>
                                        <p:tgtEl>
                                          <p:spTgt spid="12186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1865"/>
                                        </p:tgtEl>
                                        <p:attrNameLst>
                                          <p:attrName>style.visibility</p:attrName>
                                        </p:attrNameLst>
                                      </p:cBhvr>
                                      <p:to>
                                        <p:strVal val="visible"/>
                                      </p:to>
                                    </p:set>
                                    <p:animEffect transition="in" filter="slide(fromBottom)">
                                      <p:cBhvr>
                                        <p:cTn id="22" dur="500"/>
                                        <p:tgtEl>
                                          <p:spTgt spid="12186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1866"/>
                                        </p:tgtEl>
                                        <p:attrNameLst>
                                          <p:attrName>style.visibility</p:attrName>
                                        </p:attrNameLst>
                                      </p:cBhvr>
                                      <p:to>
                                        <p:strVal val="visible"/>
                                      </p:to>
                                    </p:set>
                                    <p:animEffect transition="in" filter="slide(fromBottom)">
                                      <p:cBhvr>
                                        <p:cTn id="27" dur="500"/>
                                        <p:tgtEl>
                                          <p:spTgt spid="12186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1862"/>
                                        </p:tgtEl>
                                        <p:attrNameLst>
                                          <p:attrName>style.visibility</p:attrName>
                                        </p:attrNameLst>
                                      </p:cBhvr>
                                      <p:to>
                                        <p:strVal val="visible"/>
                                      </p:to>
                                    </p:set>
                                    <p:animEffect transition="in" filter="slide(fromBottom)">
                                      <p:cBhvr>
                                        <p:cTn id="32"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utoUpdateAnimBg="0"/>
      <p:bldP spid="121862" grpId="0" autoUpdateAnimBg="0"/>
      <p:bldP spid="121863" grpId="0" autoUpdateAnimBg="0"/>
      <p:bldP spid="121864" grpId="0" autoUpdateAnimBg="0"/>
      <p:bldP spid="121865" grpId="0" autoUpdateAnimBg="0"/>
      <p:bldP spid="12186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B5576C-8D3F-4C56-8A1B-A6B7FE79C7CE}"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2163" name="Text Box 3"/>
          <p:cNvSpPr txBox="1">
            <a:spLocks noChangeArrowheads="1"/>
          </p:cNvSpPr>
          <p:nvPr/>
        </p:nvSpPr>
        <p:spPr bwMode="auto">
          <a:xfrm>
            <a:off x="377825" y="42863"/>
            <a:ext cx="1247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a:solidFill>
                  <a:srgbClr val="FF3300"/>
                </a:solidFill>
                <a:ea typeface="黑体" panose="02010609060101010101" pitchFamily="2" charset="-122"/>
              </a:rPr>
              <a:t>结论：</a:t>
            </a:r>
            <a:endParaRPr lang="zh-CN" altLang="en-US" sz="2000">
              <a:ea typeface="楷体_GB2312" pitchFamily="49" charset="-122"/>
            </a:endParaRPr>
          </a:p>
        </p:txBody>
      </p:sp>
      <p:sp>
        <p:nvSpPr>
          <p:cNvPr id="92164" name="Text Box 4"/>
          <p:cNvSpPr txBox="1">
            <a:spLocks noChangeArrowheads="1"/>
          </p:cNvSpPr>
          <p:nvPr/>
        </p:nvSpPr>
        <p:spPr bwMode="auto">
          <a:xfrm>
            <a:off x="190500" y="981075"/>
            <a:ext cx="88201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solidFill>
                  <a:srgbClr val="333300"/>
                </a:solidFill>
              </a:rPr>
              <a:t>１</a:t>
            </a:r>
            <a:r>
              <a:rPr lang="en-US" altLang="zh-CN" sz="2800" b="1">
                <a:solidFill>
                  <a:srgbClr val="333300"/>
                </a:solidFill>
              </a:rPr>
              <a:t>.</a:t>
            </a:r>
            <a:r>
              <a:rPr lang="zh-CN" altLang="en-US" sz="2800" b="1">
                <a:solidFill>
                  <a:srgbClr val="333300"/>
                </a:solidFill>
              </a:rPr>
              <a:t>对于一个工程，可以利用ＡＯＶ网络分析工程在分解时是否合理（各个子工程间有否冲突）；得到工程施工的 调度顺序。</a:t>
            </a:r>
            <a:endParaRPr lang="zh-CN" altLang="en-US" sz="2800" b="1">
              <a:solidFill>
                <a:srgbClr val="333300"/>
              </a:solidFill>
            </a:endParaRPr>
          </a:p>
        </p:txBody>
      </p:sp>
      <p:sp>
        <p:nvSpPr>
          <p:cNvPr id="92165" name="Text Box 5"/>
          <p:cNvSpPr txBox="1">
            <a:spLocks noChangeArrowheads="1"/>
          </p:cNvSpPr>
          <p:nvPr/>
        </p:nvSpPr>
        <p:spPr bwMode="auto">
          <a:xfrm>
            <a:off x="190500" y="2516188"/>
            <a:ext cx="874871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solidFill>
                  <a:srgbClr val="333300"/>
                </a:solidFill>
              </a:rPr>
              <a:t>２</a:t>
            </a:r>
            <a:r>
              <a:rPr lang="en-US" altLang="zh-CN" sz="2800" b="1">
                <a:solidFill>
                  <a:srgbClr val="333300"/>
                </a:solidFill>
              </a:rPr>
              <a:t>.</a:t>
            </a:r>
            <a:r>
              <a:rPr lang="zh-CN" altLang="en-US" sz="2800" b="1">
                <a:solidFill>
                  <a:srgbClr val="333300"/>
                </a:solidFill>
              </a:rPr>
              <a:t>对于一个工程，在ＡＯＶ的基础上，可以利用ＡＯＥ网络分析工程的关键子工程（抓主要矛盾），计算工程的工期。</a:t>
            </a:r>
            <a:endParaRPr lang="zh-CN" altLang="en-US" sz="2800" b="1">
              <a:solidFill>
                <a:srgbClr val="333300"/>
              </a:solidFill>
            </a:endParaRPr>
          </a:p>
        </p:txBody>
      </p:sp>
      <p:sp>
        <p:nvSpPr>
          <p:cNvPr id="92166" name="Text Box 6"/>
          <p:cNvSpPr txBox="1">
            <a:spLocks noChangeArrowheads="1"/>
          </p:cNvSpPr>
          <p:nvPr/>
        </p:nvSpPr>
        <p:spPr bwMode="auto">
          <a:xfrm>
            <a:off x="190500" y="4305300"/>
            <a:ext cx="874871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solidFill>
                  <a:srgbClr val="333300"/>
                </a:solidFill>
              </a:rPr>
              <a:t>３</a:t>
            </a:r>
            <a:r>
              <a:rPr lang="en-US" altLang="zh-CN" sz="2800" b="1">
                <a:solidFill>
                  <a:srgbClr val="333300"/>
                </a:solidFill>
              </a:rPr>
              <a:t>.</a:t>
            </a:r>
            <a:r>
              <a:rPr lang="zh-CN" altLang="en-US" sz="2800" b="1">
                <a:solidFill>
                  <a:srgbClr val="333300"/>
                </a:solidFill>
              </a:rPr>
              <a:t>在不改变关键路径的前提下，提高关键活动的功效，可以缩短工期！</a:t>
            </a:r>
            <a:endParaRPr lang="zh-CN" altLang="en-US" sz="2800" b="1">
              <a:solidFill>
                <a:srgbClr val="333300"/>
              </a:solidFill>
            </a:endParaRPr>
          </a:p>
        </p:txBody>
      </p:sp>
    </p:spTree>
  </p:cSld>
  <p:clrMapOvr>
    <a:masterClrMapping/>
  </p:clrMapOvr>
  <p:transition spd="med">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1A97A97-6D74-4BED-B628-22BEA03A16E7}"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4211" name="灯片编号占位符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61553A-B5D7-422A-B4F0-C94A2BDF0BE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4212" name="Rectangle 2"/>
          <p:cNvSpPr>
            <a:spLocks noGrp="1" noChangeArrowheads="1"/>
          </p:cNvSpPr>
          <p:nvPr>
            <p:ph type="title" idx="4294967295"/>
          </p:nvPr>
        </p:nvSpPr>
        <p:spPr>
          <a:xfrm>
            <a:off x="539750" y="0"/>
            <a:ext cx="7772400" cy="882650"/>
          </a:xfrm>
        </p:spPr>
        <p:txBody>
          <a:bodyPr/>
          <a:lstStyle/>
          <a:p>
            <a:pPr eaLnBrk="1" hangingPunct="1"/>
            <a:r>
              <a:rPr lang="zh-CN"/>
              <a:t>练习题</a:t>
            </a:r>
            <a:endParaRPr lang="zh-CN"/>
          </a:p>
        </p:txBody>
      </p:sp>
      <p:sp>
        <p:nvSpPr>
          <p:cNvPr id="94213" name="Rectangle 3"/>
          <p:cNvSpPr>
            <a:spLocks noGrp="1" noChangeArrowheads="1"/>
          </p:cNvSpPr>
          <p:nvPr>
            <p:ph type="body" sz="half" idx="4294967295"/>
          </p:nvPr>
        </p:nvSpPr>
        <p:spPr>
          <a:xfrm>
            <a:off x="0" y="1295400"/>
            <a:ext cx="8964613" cy="5086350"/>
          </a:xfrm>
        </p:spPr>
        <p:txBody>
          <a:bodyPr/>
          <a:lstStyle/>
          <a:p>
            <a:pPr algn="just" eaLnBrk="1" hangingPunct="1">
              <a:buFontTx/>
              <a:buNone/>
            </a:pPr>
            <a:r>
              <a:rPr lang="en-US" altLang="zh-CN" sz="2400" b="1">
                <a:solidFill>
                  <a:srgbClr val="333300"/>
                </a:solidFill>
              </a:rPr>
              <a:t>1. </a:t>
            </a:r>
            <a:r>
              <a:rPr lang="zh-CN" altLang="en-US" sz="2400" b="1">
                <a:solidFill>
                  <a:srgbClr val="333300"/>
                </a:solidFill>
              </a:rPr>
              <a:t>在一个图中，所有顶点的度数之和等于图的边数的</a:t>
            </a:r>
            <a:r>
              <a:rPr lang="zh-CN" altLang="en-US" sz="2400" b="1" u="sng">
                <a:solidFill>
                  <a:srgbClr val="333300"/>
                </a:solidFill>
              </a:rPr>
              <a:t>           </a:t>
            </a:r>
            <a:r>
              <a:rPr lang="zh-CN" altLang="en-US" sz="2400" b="1">
                <a:solidFill>
                  <a:srgbClr val="333300"/>
                </a:solidFill>
              </a:rPr>
              <a:t>倍。</a:t>
            </a:r>
            <a:endParaRPr lang="zh-CN" altLang="en-US" sz="2400" b="1">
              <a:solidFill>
                <a:srgbClr val="333300"/>
              </a:solidFill>
            </a:endParaRPr>
          </a:p>
          <a:p>
            <a:pPr algn="just" eaLnBrk="1" hangingPunct="1">
              <a:buFontTx/>
              <a:buNone/>
            </a:pPr>
            <a:r>
              <a:rPr lang="en-US" altLang="zh-CN" sz="2400" b="1">
                <a:solidFill>
                  <a:srgbClr val="333300"/>
                </a:solidFill>
              </a:rPr>
              <a:t>2. </a:t>
            </a:r>
            <a:r>
              <a:rPr lang="zh-CN" altLang="en-US" sz="2400" b="1">
                <a:solidFill>
                  <a:srgbClr val="333300"/>
                </a:solidFill>
              </a:rPr>
              <a:t>在一个有向图中，所有顶点的入度之和等于所有顶点的出度之和的</a:t>
            </a:r>
            <a:r>
              <a:rPr lang="zh-CN" altLang="en-US" sz="2400" b="1" u="sng">
                <a:solidFill>
                  <a:srgbClr val="333300"/>
                </a:solidFill>
              </a:rPr>
              <a:t>     </a:t>
            </a:r>
            <a:r>
              <a:rPr lang="zh-CN" altLang="en-US" sz="2400" b="1">
                <a:solidFill>
                  <a:srgbClr val="333300"/>
                </a:solidFill>
              </a:rPr>
              <a:t>倍。 </a:t>
            </a:r>
            <a:endParaRPr lang="zh-CN" altLang="en-US" sz="2400" b="1">
              <a:solidFill>
                <a:srgbClr val="333300"/>
              </a:solidFill>
            </a:endParaRPr>
          </a:p>
          <a:p>
            <a:pPr algn="just" eaLnBrk="1" hangingPunct="1">
              <a:buFontTx/>
              <a:buNone/>
            </a:pPr>
            <a:r>
              <a:rPr lang="en-US" altLang="zh-CN" sz="2400" b="1">
                <a:solidFill>
                  <a:srgbClr val="333300"/>
                </a:solidFill>
              </a:rPr>
              <a:t>3. </a:t>
            </a:r>
            <a:r>
              <a:rPr lang="zh-CN" altLang="en-US" sz="2400" b="1">
                <a:solidFill>
                  <a:srgbClr val="333300"/>
                </a:solidFill>
              </a:rPr>
              <a:t>有</a:t>
            </a:r>
            <a:r>
              <a:rPr lang="en-US" altLang="zh-CN" sz="2400" b="1">
                <a:solidFill>
                  <a:srgbClr val="333300"/>
                </a:solidFill>
              </a:rPr>
              <a:t>8</a:t>
            </a:r>
            <a:r>
              <a:rPr lang="zh-CN" altLang="en-US" sz="2400" b="1">
                <a:solidFill>
                  <a:srgbClr val="333300"/>
                </a:solidFill>
              </a:rPr>
              <a:t>个结点的无向图最多有</a:t>
            </a:r>
            <a:r>
              <a:rPr lang="zh-CN" altLang="en-US" sz="2400" b="1" u="sng">
                <a:solidFill>
                  <a:srgbClr val="333300"/>
                </a:solidFill>
              </a:rPr>
              <a:t>        </a:t>
            </a:r>
            <a:r>
              <a:rPr lang="zh-CN" altLang="en-US" sz="2400" b="1">
                <a:solidFill>
                  <a:srgbClr val="333300"/>
                </a:solidFill>
              </a:rPr>
              <a:t>条边。 </a:t>
            </a:r>
            <a:endParaRPr lang="zh-CN" altLang="en-US" sz="2400" b="1">
              <a:solidFill>
                <a:srgbClr val="333300"/>
              </a:solidFill>
            </a:endParaRPr>
          </a:p>
          <a:p>
            <a:pPr algn="just" eaLnBrk="1" hangingPunct="1">
              <a:buFontTx/>
              <a:buNone/>
            </a:pPr>
            <a:r>
              <a:rPr lang="en-US" altLang="zh-CN" sz="2400" b="1">
                <a:solidFill>
                  <a:srgbClr val="333300"/>
                </a:solidFill>
              </a:rPr>
              <a:t>4. </a:t>
            </a:r>
            <a:r>
              <a:rPr lang="zh-CN" altLang="en-US" sz="2400" b="1">
                <a:solidFill>
                  <a:srgbClr val="333300"/>
                </a:solidFill>
              </a:rPr>
              <a:t>有</a:t>
            </a:r>
            <a:r>
              <a:rPr lang="en-US" altLang="zh-CN" sz="2400" b="1">
                <a:solidFill>
                  <a:srgbClr val="333300"/>
                </a:solidFill>
              </a:rPr>
              <a:t>8</a:t>
            </a:r>
            <a:r>
              <a:rPr lang="zh-CN" altLang="en-US" sz="2400" b="1">
                <a:solidFill>
                  <a:srgbClr val="333300"/>
                </a:solidFill>
              </a:rPr>
              <a:t>个结点的无向连通图最少有</a:t>
            </a:r>
            <a:r>
              <a:rPr lang="zh-CN" altLang="en-US" sz="2400" b="1" u="sng">
                <a:solidFill>
                  <a:srgbClr val="333300"/>
                </a:solidFill>
              </a:rPr>
              <a:t>      </a:t>
            </a:r>
            <a:r>
              <a:rPr lang="zh-CN" altLang="en-US" sz="2400" b="1">
                <a:solidFill>
                  <a:srgbClr val="333300"/>
                </a:solidFill>
              </a:rPr>
              <a:t>条边。</a:t>
            </a:r>
            <a:endParaRPr lang="zh-CN" altLang="en-US" sz="2400" b="1">
              <a:solidFill>
                <a:srgbClr val="333300"/>
              </a:solidFill>
            </a:endParaRPr>
          </a:p>
          <a:p>
            <a:pPr algn="just" eaLnBrk="1" hangingPunct="1">
              <a:buFontTx/>
              <a:buNone/>
            </a:pPr>
            <a:r>
              <a:rPr lang="en-US" altLang="zh-CN" sz="2400" b="1">
                <a:solidFill>
                  <a:srgbClr val="333300"/>
                </a:solidFill>
              </a:rPr>
              <a:t>5. </a:t>
            </a:r>
            <a:r>
              <a:rPr lang="zh-CN" altLang="en-US" sz="2400" b="1">
                <a:solidFill>
                  <a:srgbClr val="333300"/>
                </a:solidFill>
              </a:rPr>
              <a:t>有</a:t>
            </a:r>
            <a:r>
              <a:rPr lang="en-US" altLang="zh-CN" sz="2400" b="1">
                <a:solidFill>
                  <a:srgbClr val="333300"/>
                </a:solidFill>
              </a:rPr>
              <a:t>8</a:t>
            </a:r>
            <a:r>
              <a:rPr lang="zh-CN" altLang="en-US" sz="2400" b="1">
                <a:solidFill>
                  <a:srgbClr val="333300"/>
                </a:solidFill>
              </a:rPr>
              <a:t>个结点的有向完全图有</a:t>
            </a:r>
            <a:r>
              <a:rPr lang="zh-CN" altLang="en-US" sz="2400" b="1" u="sng">
                <a:solidFill>
                  <a:srgbClr val="333300"/>
                </a:solidFill>
              </a:rPr>
              <a:t>      </a:t>
            </a:r>
            <a:r>
              <a:rPr lang="zh-CN" altLang="en-US" sz="2400" b="1">
                <a:solidFill>
                  <a:srgbClr val="333300"/>
                </a:solidFill>
              </a:rPr>
              <a:t>条边。</a:t>
            </a:r>
            <a:r>
              <a:rPr lang="zh-CN" altLang="en-US" sz="2800"/>
              <a:t> </a:t>
            </a:r>
            <a:endParaRPr lang="zh-CN" altLang="en-US" sz="2800"/>
          </a:p>
          <a:p>
            <a:pPr algn="just" eaLnBrk="1" hangingPunct="1">
              <a:buFontTx/>
              <a:buNone/>
            </a:pPr>
            <a:r>
              <a:rPr lang="en-US" altLang="zh-CN" sz="2400" b="1">
                <a:solidFill>
                  <a:srgbClr val="333300"/>
                </a:solidFill>
              </a:rPr>
              <a:t>6. </a:t>
            </a:r>
            <a:r>
              <a:rPr lang="zh-CN" altLang="en-US" sz="2400" b="1">
                <a:solidFill>
                  <a:srgbClr val="333300"/>
                </a:solidFill>
              </a:rPr>
              <a:t>用邻接表表示图进行广度优先遍历时，通常是采用</a:t>
            </a:r>
            <a:r>
              <a:rPr lang="zh-CN" altLang="en-US" sz="2400" b="1" u="sng">
                <a:solidFill>
                  <a:srgbClr val="333300"/>
                </a:solidFill>
              </a:rPr>
              <a:t>           </a:t>
            </a:r>
            <a:r>
              <a:rPr lang="zh-CN" altLang="en-US" sz="2400" b="1">
                <a:solidFill>
                  <a:srgbClr val="333300"/>
                </a:solidFill>
              </a:rPr>
              <a:t>来辅助实现算法的。</a:t>
            </a:r>
            <a:r>
              <a:rPr lang="zh-CN" altLang="en-US" sz="2400">
                <a:solidFill>
                  <a:srgbClr val="333300"/>
                </a:solidFill>
              </a:rPr>
              <a:t> </a:t>
            </a:r>
            <a:endParaRPr lang="zh-CN" altLang="en-US" sz="2400">
              <a:solidFill>
                <a:srgbClr val="333300"/>
              </a:solidFill>
            </a:endParaRPr>
          </a:p>
          <a:p>
            <a:pPr algn="just" eaLnBrk="1" hangingPunct="1">
              <a:buFontTx/>
              <a:buNone/>
            </a:pPr>
            <a:r>
              <a:rPr lang="en-US" altLang="zh-CN" sz="2400" b="1">
                <a:solidFill>
                  <a:srgbClr val="333300"/>
                </a:solidFill>
              </a:rPr>
              <a:t>7. </a:t>
            </a:r>
            <a:r>
              <a:rPr lang="zh-CN" altLang="en-US" sz="2400" b="1">
                <a:solidFill>
                  <a:srgbClr val="333300"/>
                </a:solidFill>
              </a:rPr>
              <a:t>用邻接表表示图进行深度优先遍历时，通常是采用</a:t>
            </a:r>
            <a:r>
              <a:rPr lang="zh-CN" altLang="en-US" sz="2400" b="1" u="sng">
                <a:solidFill>
                  <a:srgbClr val="333300"/>
                </a:solidFill>
              </a:rPr>
              <a:t>         </a:t>
            </a:r>
            <a:r>
              <a:rPr lang="zh-CN" altLang="en-US" sz="2400" b="1">
                <a:solidFill>
                  <a:srgbClr val="333300"/>
                </a:solidFill>
              </a:rPr>
              <a:t>来辅助实现算法的。</a:t>
            </a:r>
            <a:r>
              <a:rPr lang="zh-CN" altLang="en-US" sz="2400">
                <a:solidFill>
                  <a:srgbClr val="333300"/>
                </a:solidFill>
              </a:rPr>
              <a:t> </a:t>
            </a:r>
            <a:endParaRPr lang="zh-CN" altLang="en-US" sz="2400">
              <a:solidFill>
                <a:srgbClr val="333300"/>
              </a:solidFill>
            </a:endParaRPr>
          </a:p>
        </p:txBody>
      </p:sp>
      <p:sp>
        <p:nvSpPr>
          <p:cNvPr id="124934" name="Text Box 4"/>
          <p:cNvSpPr txBox="1">
            <a:spLocks noChangeArrowheads="1"/>
          </p:cNvSpPr>
          <p:nvPr/>
        </p:nvSpPr>
        <p:spPr bwMode="auto">
          <a:xfrm>
            <a:off x="7237413" y="127476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FF0000"/>
                </a:solidFill>
              </a:rPr>
              <a:t>2 </a:t>
            </a:r>
            <a:endParaRPr lang="en-US" altLang="zh-CN" sz="2800">
              <a:solidFill>
                <a:srgbClr val="FF0000"/>
              </a:solidFill>
            </a:endParaRPr>
          </a:p>
        </p:txBody>
      </p:sp>
      <p:sp>
        <p:nvSpPr>
          <p:cNvPr id="124935" name="Text Box 5"/>
          <p:cNvSpPr txBox="1">
            <a:spLocks noChangeArrowheads="1"/>
          </p:cNvSpPr>
          <p:nvPr/>
        </p:nvSpPr>
        <p:spPr bwMode="auto">
          <a:xfrm>
            <a:off x="1042988" y="20605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FF0000"/>
                </a:solidFill>
              </a:rPr>
              <a:t>1   </a:t>
            </a:r>
            <a:endParaRPr lang="en-US" altLang="zh-CN" sz="2800">
              <a:solidFill>
                <a:srgbClr val="FF0000"/>
              </a:solidFill>
            </a:endParaRPr>
          </a:p>
        </p:txBody>
      </p:sp>
      <p:sp>
        <p:nvSpPr>
          <p:cNvPr id="124936" name="Text Box 6"/>
          <p:cNvSpPr txBox="1">
            <a:spLocks noChangeArrowheads="1"/>
          </p:cNvSpPr>
          <p:nvPr/>
        </p:nvSpPr>
        <p:spPr bwMode="auto">
          <a:xfrm>
            <a:off x="3841750" y="2479675"/>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FF0000"/>
                </a:solidFill>
              </a:rPr>
              <a:t>28  </a:t>
            </a:r>
            <a:endParaRPr lang="en-US" altLang="zh-CN" sz="2800">
              <a:solidFill>
                <a:srgbClr val="FF0000"/>
              </a:solidFill>
            </a:endParaRPr>
          </a:p>
        </p:txBody>
      </p:sp>
      <p:sp>
        <p:nvSpPr>
          <p:cNvPr id="124937" name="Text Box 9"/>
          <p:cNvSpPr txBox="1">
            <a:spLocks noChangeArrowheads="1"/>
          </p:cNvSpPr>
          <p:nvPr/>
        </p:nvSpPr>
        <p:spPr bwMode="auto">
          <a:xfrm>
            <a:off x="4389438" y="295433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rgbClr val="FF0000"/>
                </a:solidFill>
              </a:rPr>
              <a:t>7 </a:t>
            </a:r>
            <a:endParaRPr lang="en-US" altLang="zh-CN" sz="2800">
              <a:solidFill>
                <a:srgbClr val="FF0000"/>
              </a:solidFill>
            </a:endParaRPr>
          </a:p>
        </p:txBody>
      </p:sp>
      <p:sp>
        <p:nvSpPr>
          <p:cNvPr id="124938" name="Text Box 10"/>
          <p:cNvSpPr txBox="1">
            <a:spLocks noChangeArrowheads="1"/>
          </p:cNvSpPr>
          <p:nvPr/>
        </p:nvSpPr>
        <p:spPr bwMode="auto">
          <a:xfrm>
            <a:off x="3924300" y="342900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800">
                <a:solidFill>
                  <a:srgbClr val="FF0000"/>
                </a:solidFill>
              </a:rPr>
              <a:t>56  </a:t>
            </a:r>
            <a:endParaRPr lang="en-US" altLang="zh-CN" sz="2800">
              <a:solidFill>
                <a:srgbClr val="FF0000"/>
              </a:solidFill>
            </a:endParaRPr>
          </a:p>
        </p:txBody>
      </p:sp>
      <p:sp>
        <p:nvSpPr>
          <p:cNvPr id="124939" name="Text Box 11"/>
          <p:cNvSpPr txBox="1">
            <a:spLocks noChangeArrowheads="1"/>
          </p:cNvSpPr>
          <p:nvPr/>
        </p:nvSpPr>
        <p:spPr bwMode="auto">
          <a:xfrm>
            <a:off x="7164388" y="38608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FF0000"/>
                </a:solidFill>
              </a:rPr>
              <a:t>队列   </a:t>
            </a:r>
            <a:endParaRPr lang="zh-CN" altLang="en-US" sz="2800" b="1">
              <a:solidFill>
                <a:srgbClr val="FF0000"/>
              </a:solidFill>
            </a:endParaRPr>
          </a:p>
        </p:txBody>
      </p:sp>
      <p:sp>
        <p:nvSpPr>
          <p:cNvPr id="124940" name="Text Box 12"/>
          <p:cNvSpPr txBox="1">
            <a:spLocks noChangeArrowheads="1"/>
          </p:cNvSpPr>
          <p:nvPr/>
        </p:nvSpPr>
        <p:spPr bwMode="auto">
          <a:xfrm>
            <a:off x="7164388" y="465296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FF0000"/>
                </a:solidFill>
              </a:rPr>
              <a:t>栈</a:t>
            </a:r>
            <a:endParaRPr lang="zh-CN" altLang="en-US" sz="2800" b="1">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Effect transition="in" filter="slide(fromBottom)">
                                      <p:cBhvr>
                                        <p:cTn id="7" dur="500"/>
                                        <p:tgtEl>
                                          <p:spTgt spid="1249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5"/>
                                        </p:tgtEl>
                                        <p:attrNameLst>
                                          <p:attrName>style.visibility</p:attrName>
                                        </p:attrNameLst>
                                      </p:cBhvr>
                                      <p:to>
                                        <p:strVal val="visible"/>
                                      </p:to>
                                    </p:set>
                                    <p:animEffect transition="in" filter="slide(fromBottom)">
                                      <p:cBhvr>
                                        <p:cTn id="12" dur="500"/>
                                        <p:tgtEl>
                                          <p:spTgt spid="12493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Effect transition="in" filter="slide(fromBottom)">
                                      <p:cBhvr>
                                        <p:cTn id="17" dur="500"/>
                                        <p:tgtEl>
                                          <p:spTgt spid="12493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4937"/>
                                        </p:tgtEl>
                                        <p:attrNameLst>
                                          <p:attrName>style.visibility</p:attrName>
                                        </p:attrNameLst>
                                      </p:cBhvr>
                                      <p:to>
                                        <p:strVal val="visible"/>
                                      </p:to>
                                    </p:set>
                                    <p:animEffect transition="in" filter="slide(fromBottom)">
                                      <p:cBhvr>
                                        <p:cTn id="22" dur="500"/>
                                        <p:tgtEl>
                                          <p:spTgt spid="12493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4938"/>
                                        </p:tgtEl>
                                        <p:attrNameLst>
                                          <p:attrName>style.visibility</p:attrName>
                                        </p:attrNameLst>
                                      </p:cBhvr>
                                      <p:to>
                                        <p:strVal val="visible"/>
                                      </p:to>
                                    </p:set>
                                    <p:animEffect transition="in" filter="slide(fromBottom)">
                                      <p:cBhvr>
                                        <p:cTn id="27" dur="500"/>
                                        <p:tgtEl>
                                          <p:spTgt spid="12493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4939"/>
                                        </p:tgtEl>
                                        <p:attrNameLst>
                                          <p:attrName>style.visibility</p:attrName>
                                        </p:attrNameLst>
                                      </p:cBhvr>
                                      <p:to>
                                        <p:strVal val="visible"/>
                                      </p:to>
                                    </p:set>
                                    <p:animEffect transition="in" filter="slide(fromBottom)">
                                      <p:cBhvr>
                                        <p:cTn id="32" dur="500"/>
                                        <p:tgtEl>
                                          <p:spTgt spid="12493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4940"/>
                                        </p:tgtEl>
                                        <p:attrNameLst>
                                          <p:attrName>style.visibility</p:attrName>
                                        </p:attrNameLst>
                                      </p:cBhvr>
                                      <p:to>
                                        <p:strVal val="visible"/>
                                      </p:to>
                                    </p:set>
                                    <p:animEffect transition="in" filter="slide(fromBottom)">
                                      <p:cBhvr>
                                        <p:cTn id="37" dur="500"/>
                                        <p:tgtEl>
                                          <p:spTgt spid="12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utoUpdateAnimBg="0"/>
      <p:bldP spid="124935" grpId="0" autoUpdateAnimBg="0"/>
      <p:bldP spid="124936" grpId="0" autoUpdateAnimBg="0"/>
      <p:bldP spid="124937" grpId="0" autoUpdateAnimBg="0"/>
      <p:bldP spid="124938" grpId="0" autoUpdateAnimBg="0"/>
      <p:bldP spid="124939" grpId="0" autoUpdateAnimBg="0"/>
      <p:bldP spid="12494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209BBB2-81B3-4BB1-9701-961A1EF438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46B24C8-0A6E-45B7-B5C5-5EC31186DDD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en-US" sz="3200" b="1">
                <a:solidFill>
                  <a:srgbClr val="FF0000"/>
                </a:solidFill>
                <a:effectLst>
                  <a:outerShdw blurRad="38100" dist="38100" dir="2700000" algn="tl">
                    <a:srgbClr val="C0C0C0"/>
                  </a:outerShdw>
                </a:effectLst>
                <a:ea typeface="楷体_GB2312" pitchFamily="49" charset="-122"/>
              </a:rPr>
              <a:t>8.2.1</a:t>
            </a:r>
            <a:r>
              <a:rPr lang="zh-CN" altLang="en-US" sz="3200" b="1">
                <a:solidFill>
                  <a:srgbClr val="FF0000"/>
                </a:solidFill>
                <a:effectLst>
                  <a:outerShdw blurRad="38100" dist="38100" dir="2700000" algn="tl">
                    <a:srgbClr val="C0C0C0"/>
                  </a:outerShdw>
                </a:effectLst>
                <a:ea typeface="楷体_GB2312" pitchFamily="49" charset="-122"/>
              </a:rPr>
              <a:t>  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237013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7013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63" name="Rectangle 9"/>
          <p:cNvSpPr>
            <a:spLocks noChangeArrowheads="1"/>
          </p:cNvSpPr>
          <p:nvPr/>
        </p:nvSpPr>
        <p:spPr bwMode="auto">
          <a:xfrm>
            <a:off x="0" y="693738"/>
            <a:ext cx="84582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ct val="20000"/>
              </a:spcBef>
              <a:buClr>
                <a:schemeClr val="tx2"/>
              </a:buClr>
              <a:buFont typeface="Wingdings" panose="05000000000000000000" pitchFamily="2" charset="2"/>
              <a:buChar char="v"/>
              <a:tabLst>
                <a:tab pos="285750" algn="l"/>
              </a:tabLst>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建立一个</a:t>
            </a:r>
            <a:r>
              <a:rPr lang="zh-CN" altLang="en-US" sz="2400" dirty="0">
                <a:solidFill>
                  <a:srgbClr val="FF3300"/>
                </a:solidFill>
                <a:effectLst>
                  <a:outerShdw blurRad="38100" dist="38100" dir="2700000" algn="tl">
                    <a:srgbClr val="C0C0C0"/>
                  </a:outerShdw>
                </a:effectLst>
                <a:latin typeface="黑体" panose="02010609060101010101" pitchFamily="2" charset="-122"/>
                <a:ea typeface="黑体" panose="02010609060101010101" pitchFamily="2" charset="-122"/>
              </a:rPr>
              <a:t>顶点表</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（记录各个顶点信息）和一个</a:t>
            </a:r>
            <a:r>
              <a:rPr lang="zh-CN" altLang="en-US" sz="2400" dirty="0">
                <a:solidFill>
                  <a:srgbClr val="FF3300"/>
                </a:solidFill>
                <a:effectLst>
                  <a:outerShdw blurRad="38100" dist="38100" dir="2700000" algn="tl">
                    <a:srgbClr val="C0C0C0"/>
                  </a:outerShdw>
                </a:effectLst>
                <a:latin typeface="黑体" panose="02010609060101010101" pitchFamily="2" charset="-122"/>
                <a:ea typeface="黑体" panose="02010609060101010101" pitchFamily="2" charset="-122"/>
              </a:rPr>
              <a:t>邻接矩阵</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（表示各个顶点之间关系）。</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a:p>
            <a:pPr marL="285750" indent="-285750">
              <a:spcBef>
                <a:spcPct val="20000"/>
              </a:spcBef>
              <a:buClr>
                <a:schemeClr val="tx2"/>
              </a:buClr>
              <a:buFont typeface="Wingdings" panose="05000000000000000000" pitchFamily="2" charset="2"/>
              <a:buChar char="v"/>
              <a:tabLst>
                <a:tab pos="285750" algn="l"/>
              </a:tabLst>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设图 </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A = (</a:t>
            </a:r>
            <a:r>
              <a:rPr lang="en-US" sz="2400" i="1" dirty="0">
                <a:effectLst>
                  <a:outerShdw blurRad="38100" dist="38100" dir="2700000" algn="tl">
                    <a:srgbClr val="C0C0C0"/>
                  </a:outerShdw>
                </a:effectLst>
                <a:latin typeface="黑体" panose="02010609060101010101" pitchFamily="2" charset="-122"/>
                <a:ea typeface="黑体" panose="02010609060101010101" pitchFamily="2" charset="-122"/>
              </a:rPr>
              <a:t>V</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400" i="1" dirty="0">
                <a:effectLst>
                  <a:outerShdw blurRad="38100" dist="38100" dir="2700000" algn="tl">
                    <a:srgbClr val="C0C0C0"/>
                  </a:outerShdw>
                </a:effectLst>
                <a:latin typeface="黑体" panose="02010609060101010101" pitchFamily="2" charset="-122"/>
                <a:ea typeface="黑体" panose="02010609060101010101" pitchFamily="2" charset="-122"/>
              </a:rPr>
              <a:t>E</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有</a:t>
            </a:r>
            <a:r>
              <a:rPr lang="zh-CN" altLang="en-US" sz="2400" dirty="0">
                <a:solidFill>
                  <a:srgbClr val="FF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400" dirty="0">
                <a:solidFill>
                  <a:srgbClr val="FF3300"/>
                </a:solidFill>
                <a:effectLst>
                  <a:outerShdw blurRad="38100" dist="38100" dir="2700000" algn="tl">
                    <a:srgbClr val="C0C0C0"/>
                  </a:outerShdw>
                </a:effectLst>
                <a:latin typeface="黑体" panose="02010609060101010101" pitchFamily="2" charset="-122"/>
                <a:ea typeface="黑体" panose="02010609060101010101" pitchFamily="2" charset="-122"/>
              </a:rPr>
              <a:t>n </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个顶点，则图的邻接矩阵是一个二维数组 </a:t>
            </a:r>
            <a:r>
              <a:rPr lang="en-US" sz="2400" dirty="0" err="1">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A</a:t>
            </a:r>
            <a:r>
              <a:rPr lang="en-US" sz="2400" i="1" dirty="0" err="1">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.Edge</a:t>
            </a:r>
            <a:r>
              <a:rPr 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a:t>
            </a:r>
            <a:r>
              <a:rPr lang="en-US" sz="2400" i="1"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n</a:t>
            </a:r>
            <a:r>
              <a:rPr 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a:t>
            </a:r>
            <a:r>
              <a:rPr lang="en-US" sz="2400" i="1"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n</a:t>
            </a:r>
            <a:r>
              <a:rPr 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，定义为：</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anose="02010609060101010101" pitchFamily="2" charset="-122"/>
                </a:rPr>
                <a:t>A</a:t>
              </a:r>
              <a:endParaRPr lang="en-US" altLang="zh-CN" sz="2400">
                <a:ea typeface="黑体" panose="02010609060101010101"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19487" name="Rectangle 40"/>
          <p:cNvSpPr>
            <a:spLocks noChangeArrowheads="1"/>
          </p:cNvSpPr>
          <p:nvPr/>
        </p:nvSpPr>
        <p:spPr bwMode="auto">
          <a:xfrm>
            <a:off x="152400" y="5218113"/>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分析</a:t>
            </a:r>
            <a:r>
              <a:rPr 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无向图的邻接矩阵是</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对称</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a:p>
            <a:pPr>
              <a:defRPr/>
            </a:pP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分析</a:t>
            </a:r>
            <a:r>
              <a:rPr 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顶点</a:t>
            </a:r>
            <a:r>
              <a:rPr lang="en-US" sz="2400" i="1" dirty="0">
                <a:effectLst>
                  <a:outerShdw blurRad="38100" dist="38100" dir="2700000" algn="tl">
                    <a:srgbClr val="C0C0C0"/>
                  </a:outerShdw>
                </a:effectLst>
                <a:latin typeface="黑体" panose="02010609060101010101" pitchFamily="2" charset="-122"/>
                <a:ea typeface="黑体" panose="02010609060101010101" pitchFamily="2" charset="-122"/>
              </a:rPr>
              <a:t>i</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度</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＝第 </a:t>
            </a:r>
            <a:r>
              <a:rPr lang="en-US" sz="2400" i="1" dirty="0">
                <a:effectLst>
                  <a:outerShdw blurRad="38100" dist="38100" dir="2700000" algn="tl">
                    <a:srgbClr val="C0C0C0"/>
                  </a:outerShdw>
                </a:effectLst>
                <a:latin typeface="黑体" panose="02010609060101010101" pitchFamily="2" charset="-122"/>
                <a:ea typeface="黑体" panose="02010609060101010101" pitchFamily="2" charset="-122"/>
              </a:rPr>
              <a:t>i</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行 (列) 中</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2400" dirty="0">
                <a:solidFill>
                  <a:schemeClr val="accent1"/>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的个数；</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a:p>
            <a:pPr>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特别：</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完全图</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的邻接矩阵中，对角元素为</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0</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，其余全</a:t>
            </a:r>
            <a:r>
              <a:rPr lang="en-US" sz="2400" dirty="0">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1   1</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1   1</a:t>
            </a:r>
            <a:endParaRPr lang="en-US" altLang="zh-CN" sz="2000">
              <a:solidFill>
                <a:schemeClr val="hlink"/>
              </a:solidFill>
              <a:ea typeface="黑体" panose="02010609060101010101"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wipe(left)">
                                      <p:cBhvr>
                                        <p:cTn id="11" dur="500"/>
                                        <p:tgtEl>
                                          <p:spTgt spid="194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947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499"/>
                                          </p:stCondLst>
                                        </p:cTn>
                                        <p:tgtEl>
                                          <p:spTgt spid="194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9489"/>
                                        </p:tgtEl>
                                        <p:attrNameLst>
                                          <p:attrName>style.visibility</p:attrName>
                                        </p:attrNameLst>
                                      </p:cBhvr>
                                      <p:to>
                                        <p:strVal val="visible"/>
                                      </p:to>
                                    </p:set>
                                  </p:childTnLst>
                                </p:cTn>
                              </p:par>
                              <p:par>
                                <p:cTn id="22" presetID="22" presetClass="entr" presetSubtype="8" fill="hold" grpId="0" nodeType="withEffect">
                                  <p:stCondLst>
                                    <p:cond delay="0"/>
                                  </p:stCondLst>
                                  <p:childTnLst>
                                    <p:set>
                                      <p:cBhvr>
                                        <p:cTn id="23" dur="1" fill="hold">
                                          <p:stCondLst>
                                            <p:cond delay="0"/>
                                          </p:stCondLst>
                                        </p:cTn>
                                        <p:tgtEl>
                                          <p:spTgt spid="19484"/>
                                        </p:tgtEl>
                                        <p:attrNameLst>
                                          <p:attrName>style.visibility</p:attrName>
                                        </p:attrNameLst>
                                      </p:cBhvr>
                                      <p:to>
                                        <p:strVal val="visible"/>
                                      </p:to>
                                    </p:set>
                                    <p:animEffect transition="in" filter="wipe(left)">
                                      <p:cBhvr>
                                        <p:cTn id="24" dur="500"/>
                                        <p:tgtEl>
                                          <p:spTgt spid="1948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4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9483"/>
                                        </p:tgtEl>
                                        <p:attrNameLst>
                                          <p:attrName>style.visibility</p:attrName>
                                        </p:attrNameLst>
                                      </p:cBhvr>
                                      <p:to>
                                        <p:strVal val="visible"/>
                                      </p:to>
                                    </p:se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9481"/>
                                        </p:tgtEl>
                                        <p:attrNameLst>
                                          <p:attrName>style.visibility</p:attrName>
                                        </p:attrNameLst>
                                      </p:cBhvr>
                                      <p:to>
                                        <p:strVal val="visible"/>
                                      </p:to>
                                    </p:set>
                                    <p:animEffect transition="in" filter="wipe(up)">
                                      <p:cBhvr>
                                        <p:cTn id="34" dur="500"/>
                                        <p:tgtEl>
                                          <p:spTgt spid="19481"/>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482"/>
                                        </p:tgtEl>
                                        <p:attrNameLst>
                                          <p:attrName>style.visibility</p:attrName>
                                        </p:attrNameLst>
                                      </p:cBhvr>
                                      <p:to>
                                        <p:strVal val="visible"/>
                                      </p:to>
                                    </p:set>
                                    <p:animEffect transition="in" filter="wipe(up)">
                                      <p:cBhvr>
                                        <p:cTn id="38" dur="500"/>
                                        <p:tgtEl>
                                          <p:spTgt spid="19482"/>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19485"/>
                                        </p:tgtEl>
                                        <p:attrNameLst>
                                          <p:attrName>style.visibility</p:attrName>
                                        </p:attrNameLst>
                                      </p:cBhvr>
                                      <p:to>
                                        <p:strVal val="visible"/>
                                      </p:to>
                                    </p:set>
                                    <p:animEffect transition="in" filter="wipe(up)">
                                      <p:cBhvr>
                                        <p:cTn id="42" dur="500"/>
                                        <p:tgtEl>
                                          <p:spTgt spid="1948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4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88">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490">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492">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2">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3">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3">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91">
                                            <p:bg/>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7" dur="500"/>
                                        <p:tgtEl>
                                          <p:spTgt spid="1948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19487">
                                            <p:txEl>
                                              <p:pRg st="1" end="1"/>
                                            </p:txEl>
                                          </p:spTgt>
                                        </p:tgtEl>
                                        <p:attrNameLst>
                                          <p:attrName>style.visibility</p:attrName>
                                        </p:attrNameLst>
                                      </p:cBhvr>
                                      <p:to>
                                        <p:strVal val="visible"/>
                                      </p:to>
                                    </p:set>
                                    <p:animEffect transition="in" filter="strips(downRight)">
                                      <p:cBhvr>
                                        <p:cTn id="82" dur="500"/>
                                        <p:tgtEl>
                                          <p:spTgt spid="19487">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19487">
                                            <p:txEl>
                                              <p:pRg st="2" end="2"/>
                                            </p:txEl>
                                          </p:spTgt>
                                        </p:tgtEl>
                                        <p:attrNameLst>
                                          <p:attrName>style.visibility</p:attrName>
                                        </p:attrNameLst>
                                      </p:cBhvr>
                                      <p:to>
                                        <p:strVal val="visible"/>
                                      </p:to>
                                    </p:set>
                                    <p:animEffect transition="in" filter="strips(downRight)">
                                      <p:cBhvr>
                                        <p:cTn id="87" dur="500"/>
                                        <p:tgtEl>
                                          <p:spTgt spid="19487">
                                            <p:txEl>
                                              <p:pRg st="2" end="2"/>
                                            </p:txEl>
                                          </p:spTgt>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1C8388-ED88-4BFE-9DFD-07E5F861C9C9}"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5235" name="灯片编号占位符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C824F12-04E7-4DB8-A925-0A8A170D6CE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5236" name="Rectangle 3"/>
          <p:cNvSpPr>
            <a:spLocks noGrp="1" noChangeArrowheads="1"/>
          </p:cNvSpPr>
          <p:nvPr>
            <p:ph type="body" sz="half" idx="4294967295"/>
          </p:nvPr>
        </p:nvSpPr>
        <p:spPr>
          <a:xfrm>
            <a:off x="0" y="0"/>
            <a:ext cx="7019925" cy="6096000"/>
          </a:xfrm>
        </p:spPr>
        <p:txBody>
          <a:bodyPr/>
          <a:lstStyle/>
          <a:p>
            <a:pPr eaLnBrk="1" hangingPunct="1">
              <a:buFontTx/>
              <a:buNone/>
            </a:pPr>
            <a:r>
              <a:rPr lang="en-US" altLang="zh-CN" sz="2400" b="1">
                <a:solidFill>
                  <a:srgbClr val="333300"/>
                </a:solidFill>
              </a:rPr>
              <a:t>8. </a:t>
            </a:r>
            <a:r>
              <a:rPr lang="zh-CN" altLang="en-US" sz="2400" b="1">
                <a:solidFill>
                  <a:srgbClr val="333300"/>
                </a:solidFill>
              </a:rPr>
              <a:t>已知图的邻接矩阵，根据算法思想，则从顶点</a:t>
            </a:r>
            <a:r>
              <a:rPr lang="en-US" altLang="zh-CN" sz="2400" b="1">
                <a:solidFill>
                  <a:srgbClr val="333300"/>
                </a:solidFill>
              </a:rPr>
              <a:t>0</a:t>
            </a:r>
            <a:r>
              <a:rPr lang="zh-CN" altLang="en-US" sz="2400" b="1">
                <a:solidFill>
                  <a:srgbClr val="333300"/>
                </a:solidFill>
              </a:rPr>
              <a:t>出发按深度优先遍历的结点序列是</a:t>
            </a:r>
            <a:r>
              <a:rPr lang="zh-CN" altLang="en-US" sz="2400" b="1" u="sng">
                <a:solidFill>
                  <a:srgbClr val="333300"/>
                </a:solidFill>
              </a:rPr>
              <a:t>                </a:t>
            </a:r>
            <a:r>
              <a:rPr lang="zh-CN" altLang="en-US" sz="2400" u="sng">
                <a:solidFill>
                  <a:srgbClr val="333300"/>
                </a:solidFill>
              </a:rPr>
              <a:t>       </a:t>
            </a:r>
            <a:r>
              <a:rPr lang="zh-CN" altLang="en-US" sz="2400">
                <a:solidFill>
                  <a:srgbClr val="333300"/>
                </a:solidFill>
              </a:rPr>
              <a:t>。</a:t>
            </a:r>
            <a:endParaRPr lang="zh-CN" altLang="en-US" sz="2400">
              <a:solidFill>
                <a:srgbClr val="333300"/>
              </a:solidFill>
            </a:endParaRPr>
          </a:p>
          <a:p>
            <a:pPr eaLnBrk="1" hangingPunct="1">
              <a:buFontTx/>
              <a:buNone/>
            </a:pPr>
            <a:r>
              <a:rPr lang="en-US" altLang="zh-CN" sz="2400" b="1">
                <a:solidFill>
                  <a:srgbClr val="333300"/>
                </a:solidFill>
              </a:rPr>
              <a:t>9. </a:t>
            </a:r>
            <a:r>
              <a:rPr lang="zh-CN" altLang="en-US" sz="2400" b="1">
                <a:solidFill>
                  <a:srgbClr val="333300"/>
                </a:solidFill>
              </a:rPr>
              <a:t>已知图的邻接矩阵同上题</a:t>
            </a:r>
            <a:r>
              <a:rPr lang="en-US" altLang="zh-CN" sz="2400" b="1">
                <a:solidFill>
                  <a:srgbClr val="333300"/>
                </a:solidFill>
              </a:rPr>
              <a:t>8</a:t>
            </a:r>
            <a:r>
              <a:rPr lang="zh-CN" altLang="en-US" sz="2400" b="1">
                <a:solidFill>
                  <a:srgbClr val="333300"/>
                </a:solidFill>
              </a:rPr>
              <a:t>，根据算法，则从顶点</a:t>
            </a:r>
            <a:r>
              <a:rPr lang="en-US" altLang="zh-CN" sz="2400" b="1">
                <a:solidFill>
                  <a:srgbClr val="333300"/>
                </a:solidFill>
              </a:rPr>
              <a:t>0</a:t>
            </a:r>
            <a:r>
              <a:rPr lang="zh-CN" altLang="en-US" sz="2400" b="1">
                <a:solidFill>
                  <a:srgbClr val="333300"/>
                </a:solidFill>
              </a:rPr>
              <a:t>出发，按广度优先遍历的结点序列是</a:t>
            </a:r>
            <a:r>
              <a:rPr lang="zh-CN" altLang="en-US" sz="2400" b="1" u="sng">
                <a:solidFill>
                  <a:srgbClr val="333300"/>
                </a:solidFill>
              </a:rPr>
              <a:t>             </a:t>
            </a:r>
            <a:r>
              <a:rPr lang="zh-CN" altLang="en-US" sz="2400" b="1">
                <a:solidFill>
                  <a:srgbClr val="333300"/>
                </a:solidFill>
              </a:rPr>
              <a:t>。</a:t>
            </a:r>
            <a:r>
              <a:rPr lang="zh-CN" altLang="en-US" sz="2400">
                <a:solidFill>
                  <a:srgbClr val="333300"/>
                </a:solidFill>
              </a:rPr>
              <a:t> </a:t>
            </a:r>
            <a:endParaRPr lang="zh-CN" altLang="en-US" sz="2400">
              <a:solidFill>
                <a:srgbClr val="333300"/>
              </a:solidFill>
            </a:endParaRPr>
          </a:p>
          <a:p>
            <a:pPr eaLnBrk="1" hangingPunct="1">
              <a:buFontTx/>
              <a:buNone/>
            </a:pPr>
            <a:r>
              <a:rPr lang="en-US" altLang="zh-CN" sz="2400" b="1">
                <a:solidFill>
                  <a:srgbClr val="333300"/>
                </a:solidFill>
              </a:rPr>
              <a:t>10. </a:t>
            </a:r>
            <a:r>
              <a:rPr lang="zh-CN" altLang="en-US" sz="2400" b="1">
                <a:solidFill>
                  <a:srgbClr val="333300"/>
                </a:solidFill>
              </a:rPr>
              <a:t>已知图的邻接表如下所示，根据算法，则从顶点</a:t>
            </a:r>
            <a:r>
              <a:rPr lang="en-US" altLang="zh-CN" sz="2400" b="1">
                <a:solidFill>
                  <a:srgbClr val="333300"/>
                </a:solidFill>
              </a:rPr>
              <a:t>0</a:t>
            </a:r>
            <a:r>
              <a:rPr lang="zh-CN" altLang="en-US" sz="2400" b="1">
                <a:solidFill>
                  <a:srgbClr val="333300"/>
                </a:solidFill>
              </a:rPr>
              <a:t>出发按深度优先遍历的结点序列是</a:t>
            </a:r>
            <a:r>
              <a:rPr lang="zh-CN" altLang="en-US" sz="2400" u="sng">
                <a:solidFill>
                  <a:srgbClr val="333300"/>
                </a:solidFill>
              </a:rPr>
              <a:t>                 </a:t>
            </a:r>
            <a:r>
              <a:rPr lang="zh-CN" altLang="en-US" sz="2400">
                <a:solidFill>
                  <a:srgbClr val="333300"/>
                </a:solidFill>
              </a:rPr>
              <a:t>。</a:t>
            </a:r>
            <a:endParaRPr lang="zh-CN" altLang="en-US" sz="2400">
              <a:solidFill>
                <a:srgbClr val="333300"/>
              </a:solidFill>
            </a:endParaRPr>
          </a:p>
          <a:p>
            <a:pPr eaLnBrk="1" hangingPunct="1">
              <a:buFontTx/>
              <a:buAutoNum type="arabicPeriod" startAt="11"/>
            </a:pPr>
            <a:r>
              <a:rPr lang="zh-CN" altLang="en-US" sz="2400" b="1">
                <a:solidFill>
                  <a:srgbClr val="333300"/>
                </a:solidFill>
              </a:rPr>
              <a:t>已知图的邻接表如下所示，根据算法，则从顶点</a:t>
            </a:r>
            <a:r>
              <a:rPr lang="en-US" altLang="zh-CN" sz="2400" b="1">
                <a:solidFill>
                  <a:srgbClr val="333300"/>
                </a:solidFill>
              </a:rPr>
              <a:t>0</a:t>
            </a:r>
            <a:r>
              <a:rPr lang="zh-CN" altLang="en-US" sz="2400" b="1">
                <a:solidFill>
                  <a:srgbClr val="333300"/>
                </a:solidFill>
              </a:rPr>
              <a:t>出发按广度优先遍历的结点序列是</a:t>
            </a:r>
            <a:r>
              <a:rPr lang="zh-CN" altLang="en-US" sz="2400" u="sng">
                <a:solidFill>
                  <a:srgbClr val="333300"/>
                </a:solidFill>
              </a:rPr>
              <a:t>                 </a:t>
            </a:r>
            <a:r>
              <a:rPr lang="zh-CN" altLang="en-US" sz="2400">
                <a:solidFill>
                  <a:srgbClr val="333300"/>
                </a:solidFill>
              </a:rPr>
              <a:t>。</a:t>
            </a:r>
            <a:endParaRPr lang="zh-CN" altLang="en-US" sz="2400">
              <a:solidFill>
                <a:srgbClr val="333300"/>
              </a:solidFill>
            </a:endParaRPr>
          </a:p>
          <a:p>
            <a:pPr eaLnBrk="1" hangingPunct="1">
              <a:buFont typeface="Wingdings" panose="05000000000000000000" pitchFamily="2" charset="2"/>
              <a:buNone/>
            </a:pPr>
            <a:endParaRPr lang="zh-CN" altLang="en-US" sz="2400" b="1">
              <a:solidFill>
                <a:srgbClr val="333300"/>
              </a:solidFill>
            </a:endParaRPr>
          </a:p>
        </p:txBody>
      </p:sp>
      <p:graphicFrame>
        <p:nvGraphicFramePr>
          <p:cNvPr id="95237" name="Object 5"/>
          <p:cNvGraphicFramePr>
            <a:graphicFrameLocks noGrp="1" noChangeAspect="1"/>
          </p:cNvGraphicFramePr>
          <p:nvPr>
            <p:ph sz="half" idx="4294967295"/>
          </p:nvPr>
        </p:nvGraphicFramePr>
        <p:xfrm>
          <a:off x="7058025" y="0"/>
          <a:ext cx="1871663" cy="1933575"/>
        </p:xfrm>
        <a:graphic>
          <a:graphicData uri="http://schemas.openxmlformats.org/presentationml/2006/ole">
            <mc:AlternateContent xmlns:mc="http://schemas.openxmlformats.org/markup-compatibility/2006">
              <mc:Choice xmlns:v="urn:schemas-microsoft-com:vml" Requires="v">
                <p:oleObj spid="_x0000_s11274" name="" r:id="rId1" imgW="1549400" imgH="1600200" progId="Equation.3">
                  <p:embed/>
                </p:oleObj>
              </mc:Choice>
              <mc:Fallback>
                <p:oleObj name="" r:id="rId1" imgW="1549400" imgH="1600200" progId="Equation.3">
                  <p:embed/>
                  <p:pic>
                    <p:nvPicPr>
                      <p:cNvPr id="0" name="Object 5"/>
                      <p:cNvPicPr>
                        <a:picLocks noGrp="1" noChangeAspect="1" noChangeArrowheads="1"/>
                      </p:cNvPicPr>
                      <p:nvPr/>
                    </p:nvPicPr>
                    <p:blipFill>
                      <a:blip r:embed="rId2">
                        <a:biLevel thresh="50000"/>
                        <a:grayscl/>
                        <a:extLst>
                          <a:ext uri="{28A0092B-C50C-407E-A947-70E740481C1C}">
                            <a14:useLocalDpi xmlns:a14="http://schemas.microsoft.com/office/drawing/2010/main" val="0"/>
                          </a:ext>
                        </a:extLst>
                      </a:blip>
                      <a:srcRect/>
                      <a:stretch>
                        <a:fillRect/>
                      </a:stretch>
                    </p:blipFill>
                    <p:spPr bwMode="auto">
                      <a:xfrm>
                        <a:off x="7058025" y="0"/>
                        <a:ext cx="1871663" cy="1933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5238" name="Picture 7" descr="自测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4341813"/>
            <a:ext cx="554513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Text Box 8"/>
          <p:cNvSpPr txBox="1">
            <a:spLocks noChangeArrowheads="1"/>
          </p:cNvSpPr>
          <p:nvPr/>
        </p:nvSpPr>
        <p:spPr bwMode="auto">
          <a:xfrm>
            <a:off x="920750" y="727075"/>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800" b="1">
                <a:solidFill>
                  <a:srgbClr val="FF0000"/>
                </a:solidFill>
              </a:rPr>
              <a:t>0134256 </a:t>
            </a:r>
            <a:endParaRPr lang="en-US" altLang="zh-CN" sz="2800" b="1">
              <a:solidFill>
                <a:srgbClr val="FF0000"/>
              </a:solidFill>
            </a:endParaRPr>
          </a:p>
        </p:txBody>
      </p:sp>
      <p:sp>
        <p:nvSpPr>
          <p:cNvPr id="125960" name="Text Box 9"/>
          <p:cNvSpPr txBox="1">
            <a:spLocks noChangeArrowheads="1"/>
          </p:cNvSpPr>
          <p:nvPr/>
        </p:nvSpPr>
        <p:spPr bwMode="auto">
          <a:xfrm>
            <a:off x="5740400" y="1493838"/>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800" b="1">
                <a:solidFill>
                  <a:srgbClr val="FF0000"/>
                </a:solidFill>
              </a:rPr>
              <a:t>0123465  </a:t>
            </a:r>
            <a:endParaRPr lang="en-US" altLang="zh-CN" sz="2800" b="1">
              <a:solidFill>
                <a:srgbClr val="FF0000"/>
              </a:solidFill>
            </a:endParaRPr>
          </a:p>
        </p:txBody>
      </p:sp>
      <p:sp>
        <p:nvSpPr>
          <p:cNvPr id="125961" name="Text Box 10"/>
          <p:cNvSpPr txBox="1">
            <a:spLocks noChangeArrowheads="1"/>
          </p:cNvSpPr>
          <p:nvPr/>
        </p:nvSpPr>
        <p:spPr bwMode="auto">
          <a:xfrm>
            <a:off x="811213" y="2662238"/>
            <a:ext cx="1582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800" b="1">
                <a:solidFill>
                  <a:srgbClr val="FF0000"/>
                </a:solidFill>
              </a:rPr>
              <a:t>0 1 2 3   </a:t>
            </a:r>
            <a:endParaRPr lang="en-US" altLang="zh-CN" sz="2800" b="1">
              <a:solidFill>
                <a:srgbClr val="FF0000"/>
              </a:solidFill>
            </a:endParaRPr>
          </a:p>
        </p:txBody>
      </p:sp>
      <p:sp>
        <p:nvSpPr>
          <p:cNvPr id="125962" name="Text Box 11"/>
          <p:cNvSpPr txBox="1">
            <a:spLocks noChangeArrowheads="1"/>
          </p:cNvSpPr>
          <p:nvPr/>
        </p:nvSpPr>
        <p:spPr bwMode="auto">
          <a:xfrm>
            <a:off x="5256076" y="3429000"/>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800" b="1" dirty="0">
                <a:solidFill>
                  <a:srgbClr val="FF0000"/>
                </a:solidFill>
              </a:rPr>
              <a:t>0 1 2 3 </a:t>
            </a:r>
            <a:endParaRPr lang="en-US" altLang="zh-CN" sz="28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slide(fromBottom)">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Effect transition="in" filter="slide(fromBottom)">
                                      <p:cBhvr>
                                        <p:cTn id="12" dur="500"/>
                                        <p:tgtEl>
                                          <p:spTgt spid="12596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5961"/>
                                        </p:tgtEl>
                                        <p:attrNameLst>
                                          <p:attrName>style.visibility</p:attrName>
                                        </p:attrNameLst>
                                      </p:cBhvr>
                                      <p:to>
                                        <p:strVal val="visible"/>
                                      </p:to>
                                    </p:set>
                                    <p:animEffect transition="in" filter="slide(fromBottom)">
                                      <p:cBhvr>
                                        <p:cTn id="17" dur="500"/>
                                        <p:tgtEl>
                                          <p:spTgt spid="12596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5962"/>
                                        </p:tgtEl>
                                        <p:attrNameLst>
                                          <p:attrName>style.visibility</p:attrName>
                                        </p:attrNameLst>
                                      </p:cBhvr>
                                      <p:to>
                                        <p:strVal val="visible"/>
                                      </p:to>
                                    </p:set>
                                    <p:animEffect transition="in" filter="slide(fromBottom)">
                                      <p:cBhvr>
                                        <p:cTn id="22" dur="500"/>
                                        <p:tgtEl>
                                          <p:spTgt spid="125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autoUpdateAnimBg="0"/>
      <p:bldP spid="125960" grpId="0" autoUpdateAnimBg="0"/>
      <p:bldP spid="125961" grpId="0" autoUpdateAnimBg="0"/>
      <p:bldP spid="12596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05EB617-7FD4-41E0-A9FE-3B199193DE7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6259" name="灯片编号占位符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F2B59CD-ED98-483B-8AF9-0B2FBA59054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6260" name="Rectangle 3"/>
          <p:cNvSpPr>
            <a:spLocks noGrp="1" noChangeArrowheads="1"/>
          </p:cNvSpPr>
          <p:nvPr>
            <p:ph type="body" sz="half" idx="4294967295"/>
          </p:nvPr>
        </p:nvSpPr>
        <p:spPr>
          <a:xfrm>
            <a:off x="685800" y="288925"/>
            <a:ext cx="3810000" cy="5807075"/>
          </a:xfrm>
        </p:spPr>
        <p:txBody>
          <a:bodyPr/>
          <a:lstStyle/>
          <a:p>
            <a:pPr marL="609600" indent="-609600" eaLnBrk="1" hangingPunct="1">
              <a:buFontTx/>
              <a:buNone/>
            </a:pPr>
            <a:endParaRPr lang="en-US" sz="2800" b="1" dirty="0">
              <a:solidFill>
                <a:srgbClr val="333300"/>
              </a:solidFill>
            </a:endParaRPr>
          </a:p>
          <a:p>
            <a:pPr marL="609600" indent="-609600" eaLnBrk="1" hangingPunct="1">
              <a:buFontTx/>
              <a:buNone/>
            </a:pPr>
            <a:r>
              <a:rPr lang="en-US" altLang="zh-CN" sz="2800" b="1" dirty="0">
                <a:solidFill>
                  <a:srgbClr val="333300"/>
                </a:solidFill>
              </a:rPr>
              <a:t>1.</a:t>
            </a:r>
            <a:r>
              <a:rPr lang="zh-CN" altLang="en-US" sz="2800" b="1" dirty="0">
                <a:solidFill>
                  <a:srgbClr val="333300"/>
                </a:solidFill>
              </a:rPr>
              <a:t>已知如图所示的有向图，请给出该图的</a:t>
            </a:r>
            <a:r>
              <a:rPr lang="en-US" altLang="zh-CN" sz="2800" b="1" dirty="0">
                <a:solidFill>
                  <a:srgbClr val="333300"/>
                </a:solidFill>
              </a:rPr>
              <a:t>:</a:t>
            </a:r>
            <a:endParaRPr lang="en-US" altLang="zh-CN" sz="2800" b="1" dirty="0">
              <a:solidFill>
                <a:srgbClr val="333300"/>
              </a:solidFill>
            </a:endParaRPr>
          </a:p>
          <a:p>
            <a:pPr marL="609600" indent="-609600" eaLnBrk="1" hangingPunct="1">
              <a:buFontTx/>
              <a:buNone/>
            </a:pPr>
            <a:r>
              <a:rPr lang="en-US" sz="2800" b="1" dirty="0">
                <a:solidFill>
                  <a:srgbClr val="333300"/>
                </a:solidFill>
              </a:rPr>
              <a:t>①</a:t>
            </a:r>
            <a:r>
              <a:rPr lang="zh-CN" altLang="en-US" sz="2800" b="1" dirty="0">
                <a:solidFill>
                  <a:srgbClr val="333300"/>
                </a:solidFill>
              </a:rPr>
              <a:t>每个顶点的入</a:t>
            </a:r>
            <a:r>
              <a:rPr lang="en-US" altLang="zh-CN" sz="2800" b="1" dirty="0">
                <a:solidFill>
                  <a:srgbClr val="333300"/>
                </a:solidFill>
              </a:rPr>
              <a:t>/</a:t>
            </a:r>
            <a:r>
              <a:rPr lang="zh-CN" altLang="en-US" sz="2800" b="1" dirty="0">
                <a:solidFill>
                  <a:srgbClr val="333300"/>
                </a:solidFill>
              </a:rPr>
              <a:t>出度；</a:t>
            </a:r>
            <a:endParaRPr lang="zh-CN" altLang="en-US" sz="2800" b="1" dirty="0">
              <a:solidFill>
                <a:srgbClr val="333300"/>
              </a:solidFill>
            </a:endParaRPr>
          </a:p>
          <a:p>
            <a:pPr marL="609600" indent="-609600" eaLnBrk="1" hangingPunct="1">
              <a:buFontTx/>
              <a:buNone/>
            </a:pPr>
            <a:r>
              <a:rPr lang="zh-CN" altLang="en-US" sz="2800" b="1" dirty="0">
                <a:solidFill>
                  <a:srgbClr val="333300"/>
                </a:solidFill>
              </a:rPr>
              <a:t>②邻接矩阵；</a:t>
            </a:r>
            <a:endParaRPr lang="zh-CN" altLang="en-US" sz="2800" b="1" dirty="0">
              <a:solidFill>
                <a:srgbClr val="333300"/>
              </a:solidFill>
            </a:endParaRPr>
          </a:p>
          <a:p>
            <a:pPr marL="609600" indent="-609600" eaLnBrk="1" hangingPunct="1">
              <a:buFontTx/>
              <a:buNone/>
            </a:pPr>
            <a:r>
              <a:rPr lang="zh-CN" altLang="en-US" sz="2800" b="1" dirty="0">
                <a:solidFill>
                  <a:srgbClr val="333300"/>
                </a:solidFill>
              </a:rPr>
              <a:t>③邻接表；</a:t>
            </a:r>
            <a:endParaRPr lang="zh-CN" altLang="en-US" sz="2800" b="1" dirty="0">
              <a:solidFill>
                <a:srgbClr val="333300"/>
              </a:solidFill>
            </a:endParaRPr>
          </a:p>
          <a:p>
            <a:pPr marL="609600" indent="-609600" eaLnBrk="1" hangingPunct="1">
              <a:buFontTx/>
              <a:buNone/>
            </a:pPr>
            <a:r>
              <a:rPr lang="zh-CN" altLang="en-US" sz="2800" b="1" dirty="0">
                <a:solidFill>
                  <a:srgbClr val="333300"/>
                </a:solidFill>
              </a:rPr>
              <a:t>④逆邻接表。</a:t>
            </a:r>
            <a:endParaRPr lang="zh-CN" altLang="en-US" sz="2800" b="1" dirty="0">
              <a:solidFill>
                <a:srgbClr val="333300"/>
              </a:solidFill>
            </a:endParaRPr>
          </a:p>
        </p:txBody>
      </p:sp>
      <p:pic>
        <p:nvPicPr>
          <p:cNvPr id="96261" name="Picture 14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1325" y="1201738"/>
            <a:ext cx="24193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2" name="Object 146"/>
          <p:cNvGraphicFramePr>
            <a:graphicFrameLocks noGrp="1" noChangeAspect="1"/>
          </p:cNvGraphicFramePr>
          <p:nvPr>
            <p:ph sz="half" idx="4294967295"/>
          </p:nvPr>
        </p:nvGraphicFramePr>
        <p:xfrm>
          <a:off x="6084888" y="2276475"/>
          <a:ext cx="2303462" cy="3095625"/>
        </p:xfrm>
        <a:graphic>
          <a:graphicData uri="http://schemas.openxmlformats.org/presentationml/2006/ole">
            <mc:AlternateContent xmlns:mc="http://schemas.openxmlformats.org/markup-compatibility/2006">
              <mc:Choice xmlns:v="urn:schemas-microsoft-com:vml" Requires="v">
                <p:oleObj spid="_x0000_s12298" name="" r:id="rId2" imgW="4495800" imgH="4292600" progId="">
                  <p:embed/>
                </p:oleObj>
              </mc:Choice>
              <mc:Fallback>
                <p:oleObj name="" r:id="rId2" imgW="4495800" imgH="4292600" progId="">
                  <p:embed/>
                  <p:pic>
                    <p:nvPicPr>
                      <p:cNvPr id="0" name="Object 146"/>
                      <p:cNvPicPr>
                        <a:picLocks noGrp="1" noChangeAspect="1" noChangeArrowheads="1"/>
                      </p:cNvPicPr>
                      <p:nvPr/>
                    </p:nvPicPr>
                    <p:blipFill>
                      <a:blip r:embed="rId3">
                        <a:extLst>
                          <a:ext uri="{28A0092B-C50C-407E-A947-70E740481C1C}">
                            <a14:useLocalDpi xmlns:a14="http://schemas.microsoft.com/office/drawing/2010/main" val="0"/>
                          </a:ext>
                        </a:extLst>
                      </a:blip>
                      <a:srcRect l="16917" t="9511" r="22624" b="5411"/>
                      <a:stretch>
                        <a:fillRect/>
                      </a:stretch>
                    </p:blipFill>
                    <p:spPr bwMode="auto">
                      <a:xfrm>
                        <a:off x="6084888" y="2276475"/>
                        <a:ext cx="230346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7A3859C-9A7E-4768-9244-471C29F1ADD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7283" name="灯片编号占位符 7"/>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70739A7-1E96-480D-934C-4B88AC03BCF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7284" name="Rectangle 3"/>
          <p:cNvSpPr>
            <a:spLocks noGrp="1" noChangeArrowheads="1"/>
          </p:cNvSpPr>
          <p:nvPr>
            <p:ph type="body" sz="half" idx="4294967295"/>
          </p:nvPr>
        </p:nvSpPr>
        <p:spPr>
          <a:xfrm>
            <a:off x="323850" y="333375"/>
            <a:ext cx="4171950" cy="5762625"/>
          </a:xfrm>
        </p:spPr>
        <p:txBody>
          <a:bodyPr/>
          <a:lstStyle/>
          <a:p>
            <a:pPr eaLnBrk="1" hangingPunct="1">
              <a:buFontTx/>
              <a:buNone/>
            </a:pPr>
            <a:r>
              <a:rPr lang="en-US" altLang="zh-CN" sz="2800" b="1">
                <a:solidFill>
                  <a:srgbClr val="333300"/>
                </a:solidFill>
              </a:rPr>
              <a:t>2.</a:t>
            </a:r>
            <a:r>
              <a:rPr lang="zh-CN" altLang="en-US" sz="2800" b="1">
                <a:solidFill>
                  <a:srgbClr val="333300"/>
                </a:solidFill>
              </a:rPr>
              <a:t>请对下图的无向带权图：</a:t>
            </a:r>
            <a:endParaRPr lang="zh-CN" altLang="en-US" sz="2800" b="1">
              <a:solidFill>
                <a:srgbClr val="333300"/>
              </a:solidFill>
            </a:endParaRPr>
          </a:p>
          <a:p>
            <a:pPr eaLnBrk="1" hangingPunct="1">
              <a:buFontTx/>
              <a:buNone/>
            </a:pPr>
            <a:r>
              <a:rPr lang="zh-CN" altLang="en-US" sz="2800" b="1">
                <a:solidFill>
                  <a:srgbClr val="333300"/>
                </a:solidFill>
              </a:rPr>
              <a:t>           写出它的邻接矩阵，并按普里姆算法求其最小生成树；</a:t>
            </a:r>
            <a:endParaRPr lang="zh-CN" altLang="en-US" sz="2800" b="1">
              <a:solidFill>
                <a:srgbClr val="333300"/>
              </a:solidFill>
            </a:endParaRPr>
          </a:p>
          <a:p>
            <a:pPr eaLnBrk="1" hangingPunct="1">
              <a:buFontTx/>
              <a:buNone/>
            </a:pPr>
            <a:r>
              <a:rPr lang="zh-CN" altLang="en-US" sz="2800" b="1">
                <a:solidFill>
                  <a:srgbClr val="333300"/>
                </a:solidFill>
              </a:rPr>
              <a:t>           写出它的邻接表，并按克鲁斯卡尔算法求其最小生成树。</a:t>
            </a:r>
            <a:endParaRPr lang="zh-CN" altLang="en-US" sz="2800" b="1">
              <a:solidFill>
                <a:srgbClr val="333300"/>
              </a:solidFill>
            </a:endParaRPr>
          </a:p>
        </p:txBody>
      </p:sp>
      <p:graphicFrame>
        <p:nvGraphicFramePr>
          <p:cNvPr id="97285" name="Object 4"/>
          <p:cNvGraphicFramePr>
            <a:graphicFrameLocks noGrp="1" noChangeAspect="1"/>
          </p:cNvGraphicFramePr>
          <p:nvPr>
            <p:ph sz="quarter" idx="4294967295"/>
          </p:nvPr>
        </p:nvGraphicFramePr>
        <p:xfrm>
          <a:off x="4572000" y="188913"/>
          <a:ext cx="4572000" cy="3117850"/>
        </p:xfrm>
        <a:graphic>
          <a:graphicData uri="http://schemas.openxmlformats.org/presentationml/2006/ole">
            <mc:AlternateContent xmlns:mc="http://schemas.openxmlformats.org/markup-compatibility/2006">
              <mc:Choice xmlns:v="urn:schemas-microsoft-com:vml" Requires="v">
                <p:oleObj spid="_x0000_s13329" name="" r:id="rId1" imgW="5511800" imgH="3759200" progId="">
                  <p:embed/>
                </p:oleObj>
              </mc:Choice>
              <mc:Fallback>
                <p:oleObj name="" r:id="rId1" imgW="5511800" imgH="3759200" progId="">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913"/>
                        <a:ext cx="4572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0" name="Object 10"/>
          <p:cNvGraphicFramePr>
            <a:graphicFrameLocks noGrp="1" noChangeAspect="1"/>
          </p:cNvGraphicFramePr>
          <p:nvPr>
            <p:ph sz="quarter" idx="4294967295"/>
          </p:nvPr>
        </p:nvGraphicFramePr>
        <p:xfrm>
          <a:off x="4572000" y="3357563"/>
          <a:ext cx="4392613" cy="3436937"/>
        </p:xfrm>
        <a:graphic>
          <a:graphicData uri="http://schemas.openxmlformats.org/presentationml/2006/ole">
            <mc:AlternateContent xmlns:mc="http://schemas.openxmlformats.org/markup-compatibility/2006">
              <mc:Choice xmlns:v="urn:schemas-microsoft-com:vml" Requires="v">
                <p:oleObj spid="_x0000_s13330" name="" r:id="rId3" imgW="4559300" imgH="3568700" progId="">
                  <p:embed/>
                </p:oleObj>
              </mc:Choice>
              <mc:Fallback>
                <p:oleObj name="" r:id="rId3" imgW="4559300" imgH="3568700" progId="">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57563"/>
                        <a:ext cx="4392613"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slide(fromBottom)">
                                      <p:cBhvr>
                                        <p:cTn id="7" dur="5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BB653C0-ABCB-4E60-8B85-2617F52ED0D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8307" name="灯片编号占位符 7"/>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0E5D9-3743-4F27-A7B6-C0CF022B815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8308" name="Rectangle 3"/>
          <p:cNvSpPr>
            <a:spLocks noGrp="1" noChangeArrowheads="1"/>
          </p:cNvSpPr>
          <p:nvPr>
            <p:ph type="body" sz="half" idx="4294967295"/>
          </p:nvPr>
        </p:nvSpPr>
        <p:spPr>
          <a:xfrm>
            <a:off x="179388" y="620713"/>
            <a:ext cx="3810000" cy="5475287"/>
          </a:xfrm>
        </p:spPr>
        <p:txBody>
          <a:bodyPr/>
          <a:lstStyle/>
          <a:p>
            <a:pPr eaLnBrk="1" hangingPunct="1">
              <a:buFontTx/>
              <a:buNone/>
            </a:pPr>
            <a:r>
              <a:rPr lang="en-US" altLang="zh-CN" sz="2800" b="1">
                <a:solidFill>
                  <a:srgbClr val="333300"/>
                </a:solidFill>
              </a:rPr>
              <a:t>3.</a:t>
            </a:r>
            <a:r>
              <a:rPr lang="zh-CN" altLang="en-US" sz="2800" b="1">
                <a:solidFill>
                  <a:srgbClr val="333300"/>
                </a:solidFill>
              </a:rPr>
              <a:t>已知二维数组表示的图的邻接矩阵如下图所示。试分别画出自顶点</a:t>
            </a:r>
            <a:r>
              <a:rPr lang="en-US" altLang="zh-CN" sz="2800" b="1">
                <a:solidFill>
                  <a:srgbClr val="333300"/>
                </a:solidFill>
              </a:rPr>
              <a:t>1</a:t>
            </a:r>
            <a:r>
              <a:rPr lang="zh-CN" altLang="en-US" sz="2800" b="1">
                <a:solidFill>
                  <a:srgbClr val="333300"/>
                </a:solidFill>
              </a:rPr>
              <a:t>出发进行遍历所得的深度优先生成树和广度优先生成树。</a:t>
            </a:r>
            <a:endParaRPr lang="zh-CN" altLang="en-US" sz="2800" b="1">
              <a:solidFill>
                <a:srgbClr val="333300"/>
              </a:solidFill>
            </a:endParaRPr>
          </a:p>
        </p:txBody>
      </p:sp>
      <p:graphicFrame>
        <p:nvGraphicFramePr>
          <p:cNvPr id="98309" name="Object 4"/>
          <p:cNvGraphicFramePr>
            <a:graphicFrameLocks noGrp="1" noChangeAspect="1"/>
          </p:cNvGraphicFramePr>
          <p:nvPr>
            <p:ph sz="quarter" idx="4294967295"/>
          </p:nvPr>
        </p:nvGraphicFramePr>
        <p:xfrm>
          <a:off x="4067175" y="0"/>
          <a:ext cx="5076825" cy="3251200"/>
        </p:xfrm>
        <a:graphic>
          <a:graphicData uri="http://schemas.openxmlformats.org/presentationml/2006/ole">
            <mc:AlternateContent xmlns:mc="http://schemas.openxmlformats.org/markup-compatibility/2006">
              <mc:Choice xmlns:v="urn:schemas-microsoft-com:vml" Requires="v">
                <p:oleObj spid="_x0000_s14353" name="" r:id="rId1" imgW="8940800" imgH="6616700" progId="">
                  <p:embed/>
                </p:oleObj>
              </mc:Choice>
              <mc:Fallback>
                <p:oleObj name="" r:id="rId1" imgW="8940800" imgH="6616700" progId="">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l="7542" t="2589" r="7417" b="2928"/>
                      <a:stretch>
                        <a:fillRect/>
                      </a:stretch>
                    </p:blipFill>
                    <p:spPr bwMode="auto">
                      <a:xfrm>
                        <a:off x="4067175" y="0"/>
                        <a:ext cx="507682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0" name="Rectangle 558"/>
          <p:cNvSpPr>
            <a:spLocks noChangeArrowheads="1"/>
          </p:cNvSpPr>
          <p:nvPr/>
        </p:nvSpPr>
        <p:spPr bwMode="auto">
          <a:xfrm>
            <a:off x="0" y="5103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2400"/>
          </a:p>
        </p:txBody>
      </p:sp>
      <p:graphicFrame>
        <p:nvGraphicFramePr>
          <p:cNvPr id="130055" name="Object 559"/>
          <p:cNvGraphicFramePr>
            <a:graphicFrameLocks noGrp="1" noChangeAspect="1"/>
          </p:cNvGraphicFramePr>
          <p:nvPr>
            <p:ph sz="quarter" idx="4294967295"/>
          </p:nvPr>
        </p:nvGraphicFramePr>
        <p:xfrm>
          <a:off x="4067175" y="3284538"/>
          <a:ext cx="5076825" cy="3573462"/>
        </p:xfrm>
        <a:graphic>
          <a:graphicData uri="http://schemas.openxmlformats.org/presentationml/2006/ole">
            <mc:AlternateContent xmlns:mc="http://schemas.openxmlformats.org/markup-compatibility/2006">
              <mc:Choice xmlns:v="urn:schemas-microsoft-com:vml" Requires="v">
                <p:oleObj spid="_x0000_s14354" name="" r:id="rId3" imgW="9017000" imgH="6604000" progId="">
                  <p:embed/>
                </p:oleObj>
              </mc:Choice>
              <mc:Fallback>
                <p:oleObj name="" r:id="rId3" imgW="9017000" imgH="6604000" progId="">
                  <p:embed/>
                  <p:pic>
                    <p:nvPicPr>
                      <p:cNvPr id="0" name="Object 55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84538"/>
                        <a:ext cx="507682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slide(fromBottom)">
                                      <p:cBhvr>
                                        <p:cTn id="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7D44B3-FFBC-4034-A32E-294AF9CE425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993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9B929-D9EF-461B-AA84-2A210F5685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9332" name="Rectangle 3"/>
          <p:cNvSpPr>
            <a:spLocks noGrp="1" noChangeArrowheads="1"/>
          </p:cNvSpPr>
          <p:nvPr>
            <p:ph type="body" idx="4294967295"/>
          </p:nvPr>
        </p:nvSpPr>
        <p:spPr>
          <a:xfrm>
            <a:off x="0" y="252413"/>
            <a:ext cx="3741738" cy="5843587"/>
          </a:xfrm>
        </p:spPr>
        <p:txBody>
          <a:bodyPr/>
          <a:lstStyle/>
          <a:p>
            <a:pPr eaLnBrk="1" hangingPunct="1">
              <a:buFontTx/>
              <a:buNone/>
            </a:pPr>
            <a:r>
              <a:rPr lang="en-US" altLang="zh-CN" b="1">
                <a:solidFill>
                  <a:srgbClr val="333300"/>
                </a:solidFill>
              </a:rPr>
              <a:t>4.</a:t>
            </a:r>
            <a:r>
              <a:rPr lang="zh-CN" altLang="en-US" b="1">
                <a:solidFill>
                  <a:srgbClr val="333300"/>
                </a:solidFill>
              </a:rPr>
              <a:t>给定下列网</a:t>
            </a:r>
            <a:r>
              <a:rPr lang="en-US" altLang="zh-CN" b="1">
                <a:solidFill>
                  <a:srgbClr val="333300"/>
                </a:solidFill>
              </a:rPr>
              <a:t>G</a:t>
            </a:r>
            <a:r>
              <a:rPr lang="en-US" altLang="zh-CN">
                <a:solidFill>
                  <a:srgbClr val="333300"/>
                </a:solidFill>
              </a:rPr>
              <a:t> </a:t>
            </a:r>
            <a:endParaRPr lang="en-US" altLang="zh-CN">
              <a:solidFill>
                <a:srgbClr val="333300"/>
              </a:solidFill>
            </a:endParaRPr>
          </a:p>
          <a:p>
            <a:pPr eaLnBrk="1" hangingPunct="1">
              <a:buFontTx/>
              <a:buNone/>
            </a:pPr>
            <a:r>
              <a:rPr lang="en-US" altLang="zh-CN" b="1">
                <a:solidFill>
                  <a:srgbClr val="333300"/>
                </a:solidFill>
              </a:rPr>
              <a:t>1 </a:t>
            </a:r>
            <a:r>
              <a:rPr lang="zh-CN" altLang="en-US" b="1">
                <a:solidFill>
                  <a:srgbClr val="333300"/>
                </a:solidFill>
              </a:rPr>
              <a:t>试着找出网</a:t>
            </a:r>
            <a:r>
              <a:rPr lang="en-US" altLang="zh-CN" b="1">
                <a:solidFill>
                  <a:srgbClr val="333300"/>
                </a:solidFill>
              </a:rPr>
              <a:t>G</a:t>
            </a:r>
            <a:r>
              <a:rPr lang="zh-CN" altLang="en-US" b="1">
                <a:solidFill>
                  <a:srgbClr val="333300"/>
                </a:solidFill>
              </a:rPr>
              <a:t>的最小生成树，画出其逻辑结构图；</a:t>
            </a:r>
            <a:endParaRPr lang="zh-CN" altLang="en-US" b="1">
              <a:solidFill>
                <a:srgbClr val="333300"/>
              </a:solidFill>
            </a:endParaRPr>
          </a:p>
          <a:p>
            <a:pPr eaLnBrk="1" hangingPunct="1">
              <a:buFontTx/>
              <a:buNone/>
            </a:pPr>
            <a:r>
              <a:rPr lang="en-US" altLang="zh-CN" b="1">
                <a:solidFill>
                  <a:srgbClr val="333300"/>
                </a:solidFill>
              </a:rPr>
              <a:t>2 </a:t>
            </a:r>
            <a:r>
              <a:rPr lang="zh-CN" altLang="en-US" b="1">
                <a:solidFill>
                  <a:srgbClr val="333300"/>
                </a:solidFill>
              </a:rPr>
              <a:t>用两种不同的表示法画出网</a:t>
            </a:r>
            <a:r>
              <a:rPr lang="en-US" altLang="zh-CN" b="1">
                <a:solidFill>
                  <a:srgbClr val="333300"/>
                </a:solidFill>
              </a:rPr>
              <a:t>G</a:t>
            </a:r>
            <a:r>
              <a:rPr lang="zh-CN" altLang="en-US" b="1">
                <a:solidFill>
                  <a:srgbClr val="333300"/>
                </a:solidFill>
              </a:rPr>
              <a:t>的存储结构图；</a:t>
            </a:r>
            <a:endParaRPr lang="zh-CN" altLang="en-US" b="1">
              <a:solidFill>
                <a:srgbClr val="333300"/>
              </a:solidFill>
            </a:endParaRPr>
          </a:p>
        </p:txBody>
      </p:sp>
      <p:pic>
        <p:nvPicPr>
          <p:cNvPr id="99333" name="Picture 4" descr="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0338" y="4076700"/>
            <a:ext cx="568801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517525"/>
            <a:ext cx="550862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slide(fromBottom)">
                                      <p:cBhvr>
                                        <p:cTn id="7"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9F5F885-2350-40B3-A1BE-004308F38CE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035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7C0C58A-03A0-4931-B074-DF6849418DA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0356" name="Rectangle 5"/>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graphicFrame>
        <p:nvGraphicFramePr>
          <p:cNvPr id="100357" name="Object 5"/>
          <p:cNvGraphicFramePr>
            <a:graphicFrameLocks noChangeAspect="1"/>
          </p:cNvGraphicFramePr>
          <p:nvPr/>
        </p:nvGraphicFramePr>
        <p:xfrm>
          <a:off x="1651000" y="1311275"/>
          <a:ext cx="5472113" cy="4464050"/>
        </p:xfrm>
        <a:graphic>
          <a:graphicData uri="http://schemas.openxmlformats.org/presentationml/2006/ole">
            <mc:AlternateContent xmlns:mc="http://schemas.openxmlformats.org/markup-compatibility/2006">
              <mc:Choice xmlns:v="urn:schemas-microsoft-com:vml" Requires="v">
                <p:oleObj spid="_x0000_s15370" name="" r:id="rId1" imgW="1968500" imgH="1600200" progId="Equation.3">
                  <p:embed/>
                </p:oleObj>
              </mc:Choice>
              <mc:Fallback>
                <p:oleObj name="" r:id="rId1" imgW="1968500" imgH="1600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1311275"/>
                        <a:ext cx="5472113" cy="4464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1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1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Pixel">
  <a:themeElements>
    <a:clrScheme name="2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2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2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Pixel">
  <a:themeElements>
    <a:clrScheme name="3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3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3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3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3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3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3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3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3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3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3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3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3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3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3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Pixel">
  <a:themeElements>
    <a:clrScheme name="4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4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4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4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4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4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4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4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4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4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4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4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4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4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4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21677</Words>
  <Application>WPS 演示</Application>
  <PresentationFormat>全屏显示(4:3)</PresentationFormat>
  <Paragraphs>3023</Paragraphs>
  <Slides>95</Slides>
  <Notes>10</Notes>
  <HiddenSlides>0</HiddenSlides>
  <MMClips>0</MMClips>
  <ScaleCrop>false</ScaleCrop>
  <HeadingPairs>
    <vt:vector size="8" baseType="variant">
      <vt:variant>
        <vt:lpstr>已用的字体</vt:lpstr>
      </vt:variant>
      <vt:variant>
        <vt:i4>23</vt:i4>
      </vt:variant>
      <vt:variant>
        <vt:lpstr>主题</vt:lpstr>
      </vt:variant>
      <vt:variant>
        <vt:i4>7</vt:i4>
      </vt:variant>
      <vt:variant>
        <vt:lpstr>嵌入 OLE 服务器</vt:lpstr>
      </vt:variant>
      <vt:variant>
        <vt:i4>7</vt:i4>
      </vt:variant>
      <vt:variant>
        <vt:lpstr>幻灯片标题</vt:lpstr>
      </vt:variant>
      <vt:variant>
        <vt:i4>95</vt:i4>
      </vt:variant>
    </vt:vector>
  </HeadingPairs>
  <TitlesOfParts>
    <vt:vector size="132" baseType="lpstr">
      <vt:lpstr>Arial</vt:lpstr>
      <vt:lpstr>宋体</vt:lpstr>
      <vt:lpstr>Wingdings</vt:lpstr>
      <vt:lpstr>Times New Roman</vt:lpstr>
      <vt:lpstr>仿宋_GB2312</vt:lpstr>
      <vt:lpstr>仿宋</vt:lpstr>
      <vt:lpstr>华文新魏</vt:lpstr>
      <vt:lpstr>SimSun</vt:lpstr>
      <vt:lpstr>Arial Black</vt:lpstr>
      <vt:lpstr>华文彩云</vt:lpstr>
      <vt:lpstr>Symbol</vt:lpstr>
      <vt:lpstr>Courier New</vt:lpstr>
      <vt:lpstr>楷体_GB2312</vt:lpstr>
      <vt:lpstr>新宋体</vt:lpstr>
      <vt:lpstr>黑体</vt:lpstr>
      <vt:lpstr>隶书</vt:lpstr>
      <vt:lpstr>仿宋_GB2312</vt:lpstr>
      <vt:lpstr>Monotype Sorts</vt:lpstr>
      <vt:lpstr>Wingdings</vt:lpstr>
      <vt:lpstr>方正舒体</vt:lpstr>
      <vt:lpstr>微软雅黑</vt:lpstr>
      <vt:lpstr>Arial Unicode MS</vt:lpstr>
      <vt:lpstr>Abyssinica SIL</vt:lpstr>
      <vt:lpstr>Pixel</vt:lpstr>
      <vt:lpstr>1_默认设计模板</vt:lpstr>
      <vt:lpstr>1_Pixel</vt:lpstr>
      <vt:lpstr>2_Pixel</vt:lpstr>
      <vt:lpstr>3_Pixel</vt:lpstr>
      <vt:lpstr>4_Pixel</vt:lpstr>
      <vt:lpstr>2_默认设计模板</vt:lpstr>
      <vt:lpstr>Equation.3</vt:lpstr>
      <vt:lpstr>Equation.3</vt:lpstr>
      <vt:lpstr>Equation.3</vt:lpstr>
      <vt:lpstr>Equation.3</vt:lpstr>
      <vt:lpstr>Equation.3</vt:lpstr>
      <vt:lpstr>Equation.3</vt:lpstr>
      <vt:lpstr>Equation.3</vt:lpstr>
      <vt:lpstr>第八章  图</vt:lpstr>
      <vt:lpstr>第八章  图</vt:lpstr>
      <vt:lpstr>8.1.1  图的有关概念</vt:lpstr>
      <vt:lpstr>   </vt:lpstr>
      <vt:lpstr>   </vt:lpstr>
      <vt:lpstr>8.1.1  图的有关概念</vt:lpstr>
      <vt:lpstr>8.1.1  图的有关概念</vt:lpstr>
      <vt:lpstr>8.1.1  图的有关概念</vt:lpstr>
      <vt:lpstr>8.2.1  图的邻接矩阵（数组）表示</vt:lpstr>
      <vt:lpstr>例2 ：有向图的邻接矩阵</vt:lpstr>
      <vt:lpstr>网（即带权图）的邻接矩阵</vt:lpstr>
      <vt:lpstr>网（即带权图）的邻接矩阵</vt:lpstr>
      <vt:lpstr>用邻接矩阵表示的图的类定义</vt:lpstr>
      <vt:lpstr>用邻接矩阵表示的图的类定义</vt:lpstr>
      <vt:lpstr>用邻接矩阵表示的图的类定义</vt:lpstr>
      <vt:lpstr>用邻接矩阵表示的图的类定义</vt:lpstr>
      <vt:lpstr>用邻接矩阵表示的图类的部分成员函数</vt:lpstr>
      <vt:lpstr>用邻接矩阵表示的图类的部分成员函数</vt:lpstr>
      <vt:lpstr>用邻接矩阵表示的图类的部分成员函数</vt:lpstr>
      <vt:lpstr>插入顶点成员函数</vt:lpstr>
      <vt:lpstr>删除顶点成员函数</vt:lpstr>
      <vt:lpstr>删除顶点成员函数</vt:lpstr>
      <vt:lpstr>插入边成员函数</vt:lpstr>
      <vt:lpstr>删除边成员函数</vt:lpstr>
      <vt:lpstr>8.2.2  邻接表（链式）表示法</vt:lpstr>
      <vt:lpstr>例1：无向图的邻接表</vt:lpstr>
      <vt:lpstr>网络 (带权图) 的邻接表</vt:lpstr>
      <vt:lpstr>例3：已知某网的邻接（出边）表，请画出该网络。</vt:lpstr>
      <vt:lpstr>邻接表存储法的特点：</vt:lpstr>
      <vt:lpstr>PowerPoint 演示文稿</vt:lpstr>
      <vt:lpstr>讨论：邻接表与邻接矩阵有什么异同之处？</vt:lpstr>
      <vt:lpstr>用邻接表表示的图的类定义 </vt:lpstr>
      <vt:lpstr>用邻接表表示的图的类定义 </vt:lpstr>
      <vt:lpstr>用邻接表表示的图的类定义 </vt:lpstr>
      <vt:lpstr>用邻接表表示的图类的构造函数 </vt:lpstr>
      <vt:lpstr>用邻接表表示的图类的析构函数 </vt:lpstr>
      <vt:lpstr>取第一邻接点的函数 </vt:lpstr>
      <vt:lpstr>取下一邻接点的函数 </vt:lpstr>
      <vt:lpstr>8.3  图的遍历</vt:lpstr>
      <vt:lpstr>一、深度优先搜索( DFS )</vt:lpstr>
      <vt:lpstr>深度优先搜索（遍历）步骤：</vt:lpstr>
      <vt:lpstr>PowerPoint 演示文稿</vt:lpstr>
      <vt:lpstr>图的深度优先搜索算法</vt:lpstr>
      <vt:lpstr>PowerPoint 演示文稿</vt:lpstr>
      <vt:lpstr>讨论3：在图的邻接表中如何进行DFS？</vt:lpstr>
      <vt:lpstr>二、广度优先搜索( BFS )</vt:lpstr>
      <vt:lpstr>广度优先搜索（遍历）步骤：</vt:lpstr>
      <vt:lpstr>讨论1：计算机如何实现BFS？</vt:lpstr>
      <vt:lpstr>图的广度优先搜索算法</vt:lpstr>
      <vt:lpstr>PowerPoint 演示文稿</vt:lpstr>
      <vt:lpstr>8.5  最短路径</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lpstr>并查集 disjointSet</vt:lpstr>
      <vt:lpstr>8.6   用顶点表示活动的网络</vt:lpstr>
      <vt:lpstr>PowerPoint 演示文稿</vt:lpstr>
      <vt:lpstr>PowerPoint 演示文稿</vt:lpstr>
      <vt:lpstr>PowerPoint 演示文稿</vt:lpstr>
      <vt:lpstr>PowerPoint 演示文稿</vt:lpstr>
      <vt:lpstr>8.7用边表示活动的网络(AOE网络)</vt:lpstr>
      <vt:lpstr>PowerPoint 演示文稿</vt:lpstr>
      <vt:lpstr>PowerPoint 演示文稿</vt:lpstr>
      <vt:lpstr>几个与计算关键活动有关的量：</vt:lpstr>
      <vt:lpstr>几个与计算关键活动有关的量：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练习题</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scrutiny</cp:lastModifiedBy>
  <cp:revision>202</cp:revision>
  <cp:lastPrinted>2020-03-02T15:22:14Z</cp:lastPrinted>
  <dcterms:created xsi:type="dcterms:W3CDTF">2020-03-02T15:22:14Z</dcterms:created>
  <dcterms:modified xsi:type="dcterms:W3CDTF">2020-03-02T15:22:14Z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