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9" r:id="rId4"/>
    <p:sldId id="260" r:id="rId5"/>
    <p:sldId id="261" r:id="rId6"/>
    <p:sldId id="262" r:id="rId7"/>
    <p:sldId id="263" r:id="rId8"/>
    <p:sldId id="436" r:id="rId9"/>
    <p:sldId id="437" r:id="rId11"/>
    <p:sldId id="438" r:id="rId12"/>
    <p:sldId id="675" r:id="rId13"/>
    <p:sldId id="440" r:id="rId14"/>
    <p:sldId id="441" r:id="rId15"/>
    <p:sldId id="446" r:id="rId16"/>
    <p:sldId id="676" r:id="rId17"/>
    <p:sldId id="455" r:id="rId18"/>
    <p:sldId id="452" r:id="rId19"/>
    <p:sldId id="454" r:id="rId20"/>
    <p:sldId id="456" r:id="rId21"/>
    <p:sldId id="457" r:id="rId22"/>
    <p:sldId id="458" r:id="rId23"/>
    <p:sldId id="459" r:id="rId24"/>
    <p:sldId id="737" r:id="rId25"/>
    <p:sldId id="799" r:id="rId26"/>
    <p:sldId id="629" r:id="rId27"/>
    <p:sldId id="630" r:id="rId28"/>
    <p:sldId id="631" r:id="rId29"/>
    <p:sldId id="632" r:id="rId30"/>
    <p:sldId id="633" r:id="rId31"/>
    <p:sldId id="634" r:id="rId32"/>
    <p:sldId id="635" r:id="rId33"/>
    <p:sldId id="636" r:id="rId34"/>
    <p:sldId id="637" r:id="rId35"/>
    <p:sldId id="638" r:id="rId36"/>
    <p:sldId id="639" r:id="rId37"/>
    <p:sldId id="329" r:id="rId38"/>
    <p:sldId id="330" r:id="rId39"/>
    <p:sldId id="476" r:id="rId40"/>
    <p:sldId id="478" r:id="rId41"/>
    <p:sldId id="477" r:id="rId42"/>
    <p:sldId id="479" r:id="rId43"/>
    <p:sldId id="481" r:id="rId44"/>
    <p:sldId id="482" r:id="rId45"/>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98"/>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oleObject" Target="../embeddings/oleObject5.bin"/><Relationship Id="rId3" Type="http://schemas.openxmlformats.org/officeDocument/2006/relationships/image" Target="../media/image14.png"/><Relationship Id="rId2" Type="http://schemas.openxmlformats.org/officeDocument/2006/relationships/oleObject" Target="../embeddings/oleObject4.bin"/><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330" y="909955"/>
            <a:ext cx="8916670" cy="322135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通俗地说，图包括两部分，节点和边</a:t>
            </a:r>
            <a:endParaRPr lang="en-US"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noChangeArrowheads="1"/>
          </p:cNvSpPr>
          <p:nvPr/>
        </p:nvSpPr>
        <p:spPr>
          <a:xfrm>
            <a:off x="304800" y="228600"/>
            <a:ext cx="5545138"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a:t>
            </a:r>
            <a:r>
              <a:rPr lang="en-US" altLang="zh-CN" sz="2800" b="1" dirty="0">
                <a:effectLst>
                  <a:outerShdw blurRad="38100" dist="38100" dir="2700000" algn="tl">
                    <a:srgbClr val="C0C0C0"/>
                  </a:outerShdw>
                </a:effectLst>
                <a:ea typeface="楷体_GB2312" pitchFamily="49" charset="-122"/>
              </a:rPr>
              <a:t>代码</a:t>
            </a:r>
            <a:endParaRPr lang="en-US" altLang="zh-CN" sz="2800" b="1" dirty="0">
              <a:effectLst>
                <a:outerShdw blurRad="38100" dist="38100" dir="2700000" algn="tl">
                  <a:srgbClr val="C0C0C0"/>
                </a:outerShdw>
              </a:effectLst>
              <a:ea typeface="楷体_GB2312" pitchFamily="49" charset="-122"/>
            </a:endParaRPr>
          </a:p>
        </p:txBody>
      </p:sp>
      <p:sp>
        <p:nvSpPr>
          <p:cNvPr id="2" name="文本框 1"/>
          <p:cNvSpPr txBox="1"/>
          <p:nvPr/>
        </p:nvSpPr>
        <p:spPr>
          <a:xfrm>
            <a:off x="3302000" y="-16622395"/>
            <a:ext cx="2540000" cy="3969385"/>
          </a:xfrm>
          <a:prstGeom prst="rect">
            <a:avLst/>
          </a:prstGeom>
          <a:noFill/>
        </p:spPr>
        <p:txBody>
          <a:bodyPr wrap="square" rtlCol="0" anchor="t">
            <a:spAutoFit/>
          </a:bodyPr>
          <a:p>
            <a:r>
              <a:rPr lang="zh-CN" altLang="en-US" sz="900"/>
              <a:t>#include &lt;bits/stdc++.h&gt;</a:t>
            </a:r>
            <a:endParaRPr lang="zh-CN" altLang="en-US" sz="900"/>
          </a:p>
          <a:p>
            <a:r>
              <a:rPr lang="zh-CN" altLang="en-US" sz="900"/>
              <a:t>using namespace std;</a:t>
            </a:r>
            <a:endParaRPr lang="zh-CN" altLang="en-US" sz="900"/>
          </a:p>
          <a:p>
            <a:r>
              <a:rPr lang="zh-CN" altLang="en-US" sz="900"/>
              <a:t>const int maxx=1000;</a:t>
            </a:r>
            <a:endParaRPr lang="zh-CN" altLang="en-US" sz="900"/>
          </a:p>
          <a:p>
            <a:r>
              <a:rPr lang="zh-CN" altLang="en-US" sz="900"/>
              <a:t>int n,m,ans;</a:t>
            </a:r>
            <a:endParaRPr lang="zh-CN" altLang="en-US" sz="900"/>
          </a:p>
          <a:p>
            <a:r>
              <a:rPr lang="zh-CN" altLang="en-US" sz="900"/>
              <a:t>vector&lt;int&gt; graph[maxx];</a:t>
            </a:r>
            <a:endParaRPr lang="zh-CN" altLang="en-US" sz="900"/>
          </a:p>
          <a:p>
            <a:r>
              <a:rPr lang="zh-CN" altLang="en-US" sz="900"/>
              <a:t>int visit[maxx];</a:t>
            </a:r>
            <a:endParaRPr lang="zh-CN" altLang="en-US" sz="900"/>
          </a:p>
          <a:p>
            <a:r>
              <a:rPr lang="zh-CN" altLang="en-US" sz="900"/>
              <a:t>void dfs(int x){</a:t>
            </a:r>
            <a:endParaRPr lang="zh-CN" altLang="en-US" sz="900"/>
          </a:p>
          <a:p>
            <a:r>
              <a:rPr lang="zh-CN" altLang="en-US" sz="900"/>
              <a:t>    ans=max(ans,x);</a:t>
            </a:r>
            <a:endParaRPr lang="zh-CN" altLang="en-US" sz="900"/>
          </a:p>
          <a:p>
            <a:r>
              <a:rPr lang="zh-CN" altLang="en-US" sz="900"/>
              <a:t>    visit[x]=1;</a:t>
            </a:r>
            <a:endParaRPr lang="zh-CN" altLang="en-US" sz="900"/>
          </a:p>
          <a:p>
            <a:r>
              <a:rPr lang="zh-CN" altLang="en-US" sz="900"/>
              <a:t>    for(int i=0;i&lt;graph[x].size();i++){</a:t>
            </a:r>
            <a:endParaRPr lang="zh-CN" altLang="en-US" sz="900"/>
          </a:p>
          <a:p>
            <a:r>
              <a:rPr lang="zh-CN" altLang="en-US" sz="900"/>
              <a:t>        if(visit[graph[x][i]]==0)</a:t>
            </a:r>
            <a:endParaRPr lang="zh-CN" altLang="en-US" sz="900"/>
          </a:p>
          <a:p>
            <a:r>
              <a:rPr lang="zh-CN" altLang="en-US" sz="900"/>
              <a:t>            dfs(graph[x][i]);</a:t>
            </a:r>
            <a:endParaRPr lang="zh-CN" altLang="en-US" sz="900"/>
          </a:p>
          <a:p>
            <a:r>
              <a:rPr lang="zh-CN" altLang="en-US" sz="900"/>
              <a:t>    }</a:t>
            </a:r>
            <a:endParaRPr lang="zh-CN" altLang="en-US" sz="900"/>
          </a:p>
          <a:p>
            <a:r>
              <a:rPr lang="zh-CN" altLang="en-US" sz="900"/>
              <a:t>}</a:t>
            </a:r>
            <a:endParaRPr lang="zh-CN" altLang="en-US" sz="900"/>
          </a:p>
          <a:p>
            <a:r>
              <a:rPr lang="zh-CN" altLang="en-US" sz="900"/>
              <a:t>int main(){</a:t>
            </a:r>
            <a:endParaRPr lang="zh-CN" altLang="en-US" sz="900"/>
          </a:p>
          <a:p>
            <a:r>
              <a:rPr lang="zh-CN" altLang="en-US" sz="900"/>
              <a:t>    cin&gt;&gt;n&gt;&gt;m;</a:t>
            </a:r>
            <a:endParaRPr lang="zh-CN" altLang="en-US" sz="900"/>
          </a:p>
          <a:p>
            <a:r>
              <a:rPr lang="zh-CN" altLang="en-US" sz="900"/>
              <a:t>    for(int i=1;i&lt;=m;i++){</a:t>
            </a:r>
            <a:endParaRPr lang="zh-CN" altLang="en-US" sz="900"/>
          </a:p>
          <a:p>
            <a:r>
              <a:rPr lang="zh-CN" altLang="en-US" sz="900"/>
              <a:t>        int x,y;</a:t>
            </a:r>
            <a:endParaRPr lang="zh-CN" altLang="en-US" sz="900"/>
          </a:p>
          <a:p>
            <a:r>
              <a:rPr lang="zh-CN" altLang="en-US" sz="900"/>
              <a:t>        cin&gt;&gt;x&gt;&gt;y;</a:t>
            </a:r>
            <a:endParaRPr lang="zh-CN" altLang="en-US" sz="900"/>
          </a:p>
          <a:p>
            <a:r>
              <a:rPr lang="zh-CN" altLang="en-US" sz="900"/>
              <a:t>        graph[x].push_back(y);</a:t>
            </a:r>
            <a:endParaRPr lang="zh-CN" altLang="en-US" sz="900"/>
          </a:p>
          <a:p>
            <a:r>
              <a:rPr lang="zh-CN" altLang="en-US" sz="900"/>
              <a:t>    }</a:t>
            </a:r>
            <a:endParaRPr lang="zh-CN" altLang="en-US" sz="900"/>
          </a:p>
          <a:p>
            <a:r>
              <a:rPr lang="zh-CN" altLang="en-US" sz="900"/>
              <a:t>    for(int i=1;i&lt;=n;i++){</a:t>
            </a:r>
            <a:endParaRPr lang="zh-CN" altLang="en-US" sz="900"/>
          </a:p>
          <a:p>
            <a:r>
              <a:rPr lang="zh-CN" altLang="en-US" sz="900"/>
              <a:t>        ans=0;</a:t>
            </a:r>
            <a:endParaRPr lang="zh-CN" altLang="en-US" sz="900"/>
          </a:p>
          <a:p>
            <a:r>
              <a:rPr lang="zh-CN" altLang="en-US" sz="900"/>
              <a:t>        memset(visit,0,sizeof(visit));</a:t>
            </a:r>
            <a:endParaRPr lang="zh-CN" altLang="en-US" sz="900"/>
          </a:p>
          <a:p>
            <a:r>
              <a:rPr lang="zh-CN" altLang="en-US" sz="900"/>
              <a:t>        dfs(i);</a:t>
            </a:r>
            <a:endParaRPr lang="zh-CN" altLang="en-US" sz="900"/>
          </a:p>
          <a:p>
            <a:r>
              <a:rPr lang="zh-CN" altLang="en-US" sz="900"/>
              <a:t>        cout&lt;&lt;ans&lt;&lt;" ";</a:t>
            </a:r>
            <a:endParaRPr lang="zh-CN" altLang="en-US" sz="900"/>
          </a:p>
          <a:p>
            <a:r>
              <a:rPr lang="zh-CN" altLang="en-US" sz="900"/>
              <a:t>    }</a:t>
            </a:r>
            <a:endParaRPr lang="zh-CN" altLang="en-US" sz="900"/>
          </a:p>
          <a:p>
            <a:r>
              <a:rPr lang="zh-CN" altLang="en-US" sz="900"/>
              <a:t>}</a:t>
            </a:r>
            <a:endParaRPr lang="zh-CN" altLang="en-US" sz="900"/>
          </a:p>
        </p:txBody>
      </p:sp>
      <p:sp>
        <p:nvSpPr>
          <p:cNvPr id="4" name="文本框 3"/>
          <p:cNvSpPr txBox="1"/>
          <p:nvPr/>
        </p:nvSpPr>
        <p:spPr>
          <a:xfrm>
            <a:off x="174625" y="975360"/>
            <a:ext cx="7584440" cy="5262245"/>
          </a:xfrm>
          <a:prstGeom prst="rect">
            <a:avLst/>
          </a:prstGeom>
          <a:noFill/>
        </p:spPr>
        <p:txBody>
          <a:bodyPr wrap="square" rtlCol="0">
            <a:spAutoFit/>
          </a:bodyPr>
          <a:p>
            <a:r>
              <a:rPr lang="zh-CN" altLang="en-US" sz="2400"/>
              <a:t>#include &lt;bits/stdc++.h&gt;</a:t>
            </a:r>
            <a:endParaRPr lang="zh-CN" altLang="en-US" sz="2400"/>
          </a:p>
          <a:p>
            <a:r>
              <a:rPr lang="zh-CN" altLang="en-US" sz="2400"/>
              <a:t>using namespace std;</a:t>
            </a:r>
            <a:endParaRPr lang="zh-CN" altLang="en-US" sz="2400"/>
          </a:p>
          <a:p>
            <a:r>
              <a:rPr lang="zh-CN" altLang="en-US" sz="2400"/>
              <a:t>const int maxx=1000;</a:t>
            </a:r>
            <a:endParaRPr lang="zh-CN" altLang="en-US" sz="2400"/>
          </a:p>
          <a:p>
            <a:r>
              <a:rPr lang="zh-CN" altLang="en-US" sz="2400"/>
              <a:t>int n,m,ans;</a:t>
            </a:r>
            <a:endParaRPr lang="zh-CN" altLang="en-US" sz="2400"/>
          </a:p>
          <a:p>
            <a:r>
              <a:rPr lang="zh-CN" altLang="en-US" sz="2400"/>
              <a:t>vector&lt;int&gt; graph[maxx];</a:t>
            </a:r>
            <a:endParaRPr lang="zh-CN" altLang="en-US" sz="2400"/>
          </a:p>
          <a:p>
            <a:endParaRPr lang="zh-CN" altLang="en-US" sz="2400"/>
          </a:p>
          <a:p>
            <a:r>
              <a:rPr lang="zh-CN" altLang="en-US" sz="2400"/>
              <a:t>int main(){</a:t>
            </a:r>
            <a:endParaRPr lang="zh-CN" altLang="en-US" sz="2400"/>
          </a:p>
          <a:p>
            <a:r>
              <a:rPr lang="zh-CN" altLang="en-US" sz="2400"/>
              <a:t>    cin&gt;&gt;n&gt;&gt;m;</a:t>
            </a:r>
            <a:endParaRPr lang="zh-CN" altLang="en-US" sz="2400"/>
          </a:p>
          <a:p>
            <a:r>
              <a:rPr lang="zh-CN" altLang="en-US" sz="2400"/>
              <a:t>    for(int i=1;i&lt;=m;i++){</a:t>
            </a:r>
            <a:endParaRPr lang="zh-CN" altLang="en-US" sz="2400"/>
          </a:p>
          <a:p>
            <a:r>
              <a:rPr lang="zh-CN" altLang="en-US" sz="2400"/>
              <a:t>        int x,y;</a:t>
            </a:r>
            <a:endParaRPr lang="zh-CN" altLang="en-US" sz="2400"/>
          </a:p>
          <a:p>
            <a:r>
              <a:rPr lang="zh-CN" altLang="en-US" sz="2400"/>
              <a:t>        cin&gt;&gt;x&gt;&gt;y;</a:t>
            </a:r>
            <a:endParaRPr lang="zh-CN" altLang="en-US" sz="2400"/>
          </a:p>
          <a:p>
            <a:r>
              <a:rPr lang="zh-CN" altLang="en-US" sz="2400"/>
              <a:t>        graph[x].push_back(y);</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zh-CN" altLang="en-US" sz="3200" b="1">
                <a:ea typeface="黑体" panose="02010609060101010101" pitchFamily="2" charset="-122"/>
              </a:rPr>
              <a:t>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P3916 图的遍历</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3875" y="1184910"/>
            <a:ext cx="8096250" cy="464820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P1113 杂物</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7940" y="685800"/>
            <a:ext cx="7907020" cy="615950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b="1">
                <a:solidFill>
                  <a:srgbClr val="CC0000"/>
                </a:solidFill>
                <a:ea typeface="华文新魏" panose="02010800040101010101" pitchFamily="2" charset="-122"/>
              </a:rPr>
              <a:t>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zh-CN" altLang="en-US" sz="3200" b="1">
                <a:solidFill>
                  <a:srgbClr val="FF0000"/>
                </a:solidFill>
                <a:effectLst>
                  <a:outerShdw blurRad="38100" dist="38100" dir="2700000" algn="tl">
                    <a:srgbClr val="C0C0C0"/>
                  </a:outerShdw>
                </a:effectLst>
                <a:ea typeface="楷体_GB2312" pitchFamily="49" charset="-122"/>
              </a:rPr>
              <a:t>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147986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986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228600" y="5486083"/>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194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8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9484"/>
                                        </p:tgtEl>
                                        <p:attrNameLst>
                                          <p:attrName>style.visibility</p:attrName>
                                        </p:attrNameLst>
                                      </p:cBhvr>
                                      <p:to>
                                        <p:strVal val="visible"/>
                                      </p:to>
                                    </p:set>
                                    <p:animEffect transition="in" filter="wipe(left)">
                                      <p:cBhvr>
                                        <p:cTn id="20" dur="500"/>
                                        <p:tgtEl>
                                          <p:spTgt spid="1948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8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481"/>
                                        </p:tgtEl>
                                        <p:attrNameLst>
                                          <p:attrName>style.visibility</p:attrName>
                                        </p:attrNameLst>
                                      </p:cBhvr>
                                      <p:to>
                                        <p:strVal val="visible"/>
                                      </p:to>
                                    </p:set>
                                    <p:animEffect transition="in" filter="wipe(up)">
                                      <p:cBhvr>
                                        <p:cTn id="30" dur="500"/>
                                        <p:tgtEl>
                                          <p:spTgt spid="19481"/>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482"/>
                                        </p:tgtEl>
                                        <p:attrNameLst>
                                          <p:attrName>style.visibility</p:attrName>
                                        </p:attrNameLst>
                                      </p:cBhvr>
                                      <p:to>
                                        <p:strVal val="visible"/>
                                      </p:to>
                                    </p:set>
                                    <p:animEffect transition="in" filter="wipe(up)">
                                      <p:cBhvr>
                                        <p:cTn id="34" dur="500"/>
                                        <p:tgtEl>
                                          <p:spTgt spid="19482"/>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9485"/>
                                        </p:tgtEl>
                                        <p:attrNameLst>
                                          <p:attrName>style.visibility</p:attrName>
                                        </p:attrNameLst>
                                      </p:cBhvr>
                                      <p:to>
                                        <p:strVal val="visible"/>
                                      </p:to>
                                    </p:set>
                                    <p:animEffect transition="in" filter="wipe(up)">
                                      <p:cBhvr>
                                        <p:cTn id="38" dur="500"/>
                                        <p:tgtEl>
                                          <p:spTgt spid="1948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8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90">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92">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9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93">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3">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1">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3" dur="500"/>
                                        <p:tgtEl>
                                          <p:spTgt spid="19487">
                                            <p:txEl>
                                              <p:pRg st="0" end="0"/>
                                            </p:txEl>
                                          </p:spTgt>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par>
                          <p:cTn id="46" fill="hold">
                            <p:stCondLst>
                              <p:cond delay="0"/>
                            </p:stCondLst>
                            <p:childTnLst>
                              <p:par>
                                <p:cTn id="47" presetID="18" presetClass="entr" presetSubtype="6" fill="hold" grpId="0" nodeType="afterEffect">
                                  <p:stCondLst>
                                    <p:cond delay="0"/>
                                  </p:stCondLst>
                                  <p:childTnLst>
                                    <p:set>
                                      <p:cBhvr>
                                        <p:cTn id="48" dur="1" fill="hold">
                                          <p:stCondLst>
                                            <p:cond delay="0"/>
                                          </p:stCondLst>
                                        </p:cTn>
                                        <p:tgtEl>
                                          <p:spTgt spid="21528"/>
                                        </p:tgtEl>
                                        <p:attrNameLst>
                                          <p:attrName>style.visibility</p:attrName>
                                        </p:attrNameLst>
                                      </p:cBhvr>
                                      <p:to>
                                        <p:strVal val="visible"/>
                                      </p:to>
                                    </p:set>
                                    <p:animEffect transition="in" filter="strips(downRight)">
                                      <p:cBhvr>
                                        <p:cTn id="4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autoUpdateAnimBg="0"/>
      <p:bldP spid="21521" grpId="0" animBg="1" autoUpdateAnimBg="0"/>
      <p:bldP spid="21522" grpId="0" animBg="1" autoUpdateAnimBg="0"/>
      <p:bldP spid="21523" grpId="0" autoUpdateAnimBg="0"/>
      <p:bldP spid="21525" grpId="0" autoUpdateAnimBg="0"/>
      <p:bldP spid="21526" grpId="0" autoUpdateAnimBg="0"/>
      <p:bldP spid="21528" grpId="0" animBg="1" autoUpdateAnimBg="0"/>
      <p:bldP spid="21530" grpId="0" animBg="1" autoUpdateAnimBg="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p:cNvSpPr>
            <a:spLocks noGrp="1" noChangeArrowheads="1"/>
          </p:cNvSpPr>
          <p:nvPr/>
        </p:nvSpPr>
        <p:spPr>
          <a:xfrm>
            <a:off x="0" y="179388"/>
            <a:ext cx="69342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zh-CN" sz="2800" b="1"/>
              <a:t>邻接矩阵</a:t>
            </a:r>
            <a:r>
              <a:rPr lang="en-US" altLang="zh-CN" sz="2800" b="1"/>
              <a:t>代码</a:t>
            </a:r>
            <a:endParaRPr lang="en-US" altLang="zh-CN" sz="2800" b="1"/>
          </a:p>
        </p:txBody>
      </p:sp>
      <p:pic>
        <p:nvPicPr>
          <p:cNvPr id="2" name="图片 1"/>
          <p:cNvPicPr>
            <a:picLocks noChangeAspect="1"/>
          </p:cNvPicPr>
          <p:nvPr/>
        </p:nvPicPr>
        <p:blipFill>
          <a:blip r:embed="rId1"/>
          <a:stretch>
            <a:fillRect/>
          </a:stretch>
        </p:blipFill>
        <p:spPr>
          <a:xfrm>
            <a:off x="156845" y="892810"/>
            <a:ext cx="7210425" cy="4648200"/>
          </a:xfrm>
          <a:prstGeom prst="rect">
            <a:avLst/>
          </a:prstGeom>
        </p:spPr>
      </p:pic>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7243</Words>
  <Application>WPS 演示</Application>
  <PresentationFormat>全屏显示(4:3)</PresentationFormat>
  <Paragraphs>1606</Paragraphs>
  <Slides>41</Slides>
  <Notes>10</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41</vt:i4>
      </vt:variant>
    </vt:vector>
  </HeadingPairs>
  <TitlesOfParts>
    <vt:vector size="68" baseType="lpstr">
      <vt:lpstr>Arial</vt:lpstr>
      <vt:lpstr>宋体</vt:lpstr>
      <vt:lpstr>Wingdings</vt:lpstr>
      <vt:lpstr>Times New Roman</vt:lpstr>
      <vt:lpstr>仿宋_GB2312</vt:lpstr>
      <vt:lpstr>仿宋</vt:lpstr>
      <vt:lpstr>华文新魏</vt:lpstr>
      <vt:lpstr>SimSun</vt:lpstr>
      <vt:lpstr>Symbol</vt:lpstr>
      <vt:lpstr>楷体_GB2312</vt:lpstr>
      <vt:lpstr>新宋体</vt:lpstr>
      <vt:lpstr>黑体</vt:lpstr>
      <vt:lpstr>隶书</vt:lpstr>
      <vt:lpstr>Courier New</vt:lpstr>
      <vt:lpstr>仿宋_GB2312</vt:lpstr>
      <vt:lpstr>Monotype Sorts</vt:lpstr>
      <vt:lpstr>Wingdings</vt:lpstr>
      <vt:lpstr>方正舒体</vt:lpstr>
      <vt:lpstr>微软雅黑</vt:lpstr>
      <vt:lpstr>Arial Unicode MS</vt:lpstr>
      <vt:lpstr>Abyssinica SIL</vt:lpstr>
      <vt:lpstr>Cambria</vt:lpstr>
      <vt:lpstr>Pixel</vt:lpstr>
      <vt:lpstr>1_默认设计模板</vt:lpstr>
      <vt:lpstr>Equation.3</vt:lpstr>
      <vt:lpstr>Equation.3</vt:lpstr>
      <vt:lpstr>Equation.3</vt:lpstr>
      <vt:lpstr>图的有关概念</vt:lpstr>
      <vt:lpstr>   </vt:lpstr>
      <vt:lpstr>   </vt:lpstr>
      <vt:lpstr>图的有关概念</vt:lpstr>
      <vt:lpstr>图的有关概念</vt:lpstr>
      <vt:lpstr>图的邻接矩阵（数组）表示</vt:lpstr>
      <vt:lpstr>例2 ：有向图的邻接矩阵</vt:lpstr>
      <vt:lpstr>网（即带权图）的邻接矩阵</vt:lpstr>
      <vt:lpstr>PowerPoint 演示文稿</vt:lpstr>
      <vt:lpstr>邻接表（链式）表示法</vt:lpstr>
      <vt:lpstr>例1：无向图的邻接表</vt:lpstr>
      <vt:lpstr>网络 (带权图) 的邻接表</vt:lpstr>
      <vt:lpstr>PowerPoint 演示文稿</vt:lpstr>
      <vt:lpstr>图的遍历</vt:lpstr>
      <vt:lpstr>一、深度优先搜索( DFS )</vt:lpstr>
      <vt:lpstr>PowerPoint 演示文稿</vt:lpstr>
      <vt:lpstr>讨论3：在图的邻接表中如何进行DFS？</vt:lpstr>
      <vt:lpstr>二、广度优先搜索( BFS )</vt:lpstr>
      <vt:lpstr>广度优先搜索（遍历）步骤：</vt:lpstr>
      <vt:lpstr>讨论1：计算机如何实现BFS？</vt:lpstr>
      <vt:lpstr>PowerPoint 演示文稿</vt:lpstr>
      <vt:lpstr>PowerPoint 演示文稿</vt:lpstr>
      <vt:lpstr>8.5  最短路径</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scrutiny</cp:lastModifiedBy>
  <cp:revision>232</cp:revision>
  <cp:lastPrinted>2020-03-04T03:47:59Z</cp:lastPrinted>
  <dcterms:created xsi:type="dcterms:W3CDTF">2020-03-04T03:47:59Z</dcterms:created>
  <dcterms:modified xsi:type="dcterms:W3CDTF">2020-03-04T03:47:59Z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