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6" r:id="rId4"/>
    <p:sldId id="285" r:id="rId5"/>
    <p:sldId id="286" r:id="rId7"/>
    <p:sldId id="287" r:id="rId8"/>
    <p:sldId id="289" r:id="rId9"/>
    <p:sldId id="257" r:id="rId10"/>
    <p:sldId id="258" r:id="rId11"/>
    <p:sldId id="292" r:id="rId12"/>
    <p:sldId id="293" r:id="rId13"/>
    <p:sldId id="295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A539-6B71-417C-8DA0-1AA866556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4A3FC-68D9-41B8-9DF3-B9DAAB6E66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每一步上几层台阶，都是一个决策问题！</a:t>
            </a:r>
            <a:endParaRPr lang="zh-CN" altLang="en-US"/>
          </a:p>
          <a:p>
            <a:r>
              <a:rPr lang="zh-CN" altLang="en-US"/>
              <a:t>其实我们可以把这个问题倒着考虑！最后一次决策，也就是完成</a:t>
            </a:r>
            <a:r>
              <a:rPr lang="en-US" altLang="zh-CN"/>
              <a:t>10</a:t>
            </a:r>
            <a:r>
              <a:rPr lang="zh-CN" altLang="en-US"/>
              <a:t>级台阶的最后一步，要么从第</a:t>
            </a:r>
            <a:r>
              <a:rPr lang="en-US" altLang="zh-CN"/>
              <a:t>8</a:t>
            </a:r>
            <a:r>
              <a:rPr lang="zh-CN" altLang="en-US"/>
              <a:t>级迈</a:t>
            </a:r>
            <a:r>
              <a:rPr lang="en-US" altLang="zh-CN"/>
              <a:t>2</a:t>
            </a:r>
            <a:r>
              <a:rPr lang="zh-CN" altLang="en-US"/>
              <a:t>步上来，要么从第</a:t>
            </a:r>
            <a:r>
              <a:rPr lang="en-US" altLang="zh-CN"/>
              <a:t>9</a:t>
            </a:r>
            <a:r>
              <a:rPr lang="zh-CN" altLang="en-US"/>
              <a:t>层迈</a:t>
            </a:r>
            <a:r>
              <a:rPr lang="en-US" altLang="zh-CN"/>
              <a:t>1</a:t>
            </a:r>
            <a:r>
              <a:rPr lang="zh-CN" altLang="en-US"/>
              <a:t>步上来。</a:t>
            </a:r>
            <a:endParaRPr lang="zh-CN" altLang="en-US"/>
          </a:p>
          <a:p>
            <a:r>
              <a:rPr lang="zh-CN" altLang="en-US"/>
              <a:t>也就是说，有多少种办法上</a:t>
            </a:r>
            <a:r>
              <a:rPr lang="en-US" altLang="zh-CN"/>
              <a:t>8</a:t>
            </a:r>
            <a:r>
              <a:rPr lang="zh-CN" altLang="en-US"/>
              <a:t>层，再加上有多少种办法上</a:t>
            </a:r>
            <a:r>
              <a:rPr lang="en-US" altLang="zh-CN"/>
              <a:t>9</a:t>
            </a:r>
            <a:r>
              <a:rPr lang="zh-CN" altLang="en-US"/>
              <a:t>层，就是完成</a:t>
            </a:r>
            <a:r>
              <a:rPr lang="en-US" altLang="zh-CN"/>
              <a:t>10</a:t>
            </a:r>
            <a:r>
              <a:rPr lang="zh-CN" altLang="en-US"/>
              <a:t>层台阶的办法总和。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将求F（10）这个问题，完美的分解成了F（9）和F（8），找到了局部的最优解，与贪心算法有点像呀。</a:t>
            </a:r>
            <a:endParaRPr lang="zh-CN" altLang="en-US"/>
          </a:p>
          <a:p>
            <a:r>
              <a:rPr lang="zh-CN" altLang="en-US"/>
              <a:t>既然F（10）=F（9）+F（8），那么F（9）=F（8）+F（7），依此类推，最终问题被逐渐降低了规模，越来越简单，这也是分治算法的思想。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将求F（10）这个问题，完美的分解成了F（9）和F（8），找到了局部的最优解，与贪心算法有点像呀。</a:t>
            </a:r>
            <a:endParaRPr lang="zh-CN" altLang="en-US"/>
          </a:p>
          <a:p>
            <a:r>
              <a:rPr lang="zh-CN" altLang="en-US"/>
              <a:t>既然F（10）=F（9）+F（8），那么F（9）=F（8）+F（7），依此类推，最终问题被逐渐降低了规模，越来越简单，这也是分治算法的思想。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相同颜色代表相同的结果，如何解决上面所提到的时间复杂度的问题？</a:t>
            </a:r>
            <a:endParaRPr lang="zh-CN" altLang="en-US" dirty="0"/>
          </a:p>
          <a:p>
            <a:r>
              <a:rPr lang="zh-CN" altLang="en-US" dirty="0"/>
              <a:t>可以采用备忘录的方法，也就是把计算过的中间结果保存下来，如果遇到计算过的问题，就直接查询备忘录。</a:t>
            </a:r>
            <a:endParaRPr lang="zh-CN" altLang="en-US" dirty="0"/>
          </a:p>
          <a:p>
            <a:r>
              <a:rPr lang="en-US" altLang="zh-CN" dirty="0"/>
              <a:t>OK</a:t>
            </a:r>
            <a:r>
              <a:rPr lang="zh-CN" altLang="en-US" dirty="0"/>
              <a:t>？真正的动态规划就是把上面的思路再倒过来！</a:t>
            </a:r>
            <a:endParaRPr lang="zh-CN" altLang="en-US" dirty="0"/>
          </a:p>
          <a:p>
            <a:r>
              <a:rPr lang="zh-CN" altLang="en-US" dirty="0"/>
              <a:t>我们从初始条件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），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）开始，使用状态转移方程，就是快速地推到。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递推思想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通过已知条件，利用特定关系逐步递推，最终得到结果为止，核心就是不断的利用现有信息推导出新的东西。</a:t>
            </a:r>
            <a:endParaRPr lang="en-US" altLang="zh-CN" dirty="0"/>
          </a:p>
          <a:p>
            <a:r>
              <a:rPr lang="zh-CN" altLang="en-US" dirty="0"/>
              <a:t> 顺推：从条件推出结果。</a:t>
            </a:r>
            <a:r>
              <a:rPr lang="en-US" altLang="zh-CN" dirty="0"/>
              <a:t>		</a:t>
            </a:r>
            <a:r>
              <a:rPr lang="zh-CN" altLang="en-US" dirty="0"/>
              <a:t>“斐波那契”数列</a:t>
            </a:r>
            <a:endParaRPr lang="en-US" altLang="zh-CN" dirty="0"/>
          </a:p>
          <a:p>
            <a:r>
              <a:rPr lang="zh-CN" altLang="en-US" dirty="0"/>
              <a:t> 逆推：从结果推出条件。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递归思想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通</a:t>
            </a:r>
            <a:r>
              <a:rPr lang="zh-CN" altLang="en-US"/>
              <a:t>过函数调用自身将问题转化为本质相同但规模较小的子问题</a:t>
            </a:r>
            <a:endParaRPr lang="zh-CN" altLang="en-US"/>
          </a:p>
          <a:p>
            <a:r>
              <a:rPr lang="zh-CN" altLang="en-US"/>
              <a:t> 递归算法的定义：如果一个对象的描述中包含它本身，我们就称这个对象是递归的，这种用递归来描述的算法称为递归算法。</a:t>
            </a:r>
            <a:endParaRPr lang="zh-CN" altLang="en-US"/>
          </a:p>
          <a:p>
            <a:r>
              <a:rPr lang="zh-CN" altLang="en-US"/>
              <a:t>从前有座山，山上有座庙，庙里有个老和尚在给小和尚讲故事，老和尚讲：从前有座山，山上有座庙，庙里有个老和尚在给小和尚讲故事，老和尚讲：……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P1928 外星密码</a:t>
            </a:r>
            <a:endParaRPr lang="zh-CN" altLang="en-US"/>
          </a:p>
        </p:txBody>
      </p:sp>
      <p:pic>
        <p:nvPicPr>
          <p:cNvPr id="4" name="内容占位符 3" descr="Screenshot from 2020-02-25 18-26-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83055"/>
            <a:ext cx="9745345" cy="4069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742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P1255 </a:t>
            </a:r>
            <a:r>
              <a:rPr lang="zh-CN" altLang="en-US" b="1" dirty="0"/>
              <a:t>数楼梯</a:t>
            </a:r>
            <a:br>
              <a:rPr lang="en-US" altLang="zh-CN" sz="2400" dirty="0"/>
            </a:br>
            <a:r>
              <a:rPr lang="zh-CN" altLang="en-US" sz="2400" dirty="0"/>
              <a:t>问题：一个</a:t>
            </a:r>
            <a:r>
              <a:rPr lang="en-US" altLang="zh-CN" sz="2400" dirty="0"/>
              <a:t>10</a:t>
            </a:r>
            <a:r>
              <a:rPr lang="zh-CN" altLang="en-US" sz="2400" dirty="0"/>
              <a:t>级台阶，每次只允许向上</a:t>
            </a:r>
            <a:r>
              <a:rPr lang="en-US" altLang="zh-CN" sz="2400" dirty="0"/>
              <a:t>1</a:t>
            </a:r>
            <a:r>
              <a:rPr lang="zh-CN" altLang="en-US" sz="2400" dirty="0"/>
              <a:t>层或者</a:t>
            </a:r>
            <a:r>
              <a:rPr lang="en-US" altLang="zh-CN" sz="2400" dirty="0"/>
              <a:t>2</a:t>
            </a:r>
            <a:r>
              <a:rPr lang="zh-CN" altLang="en-US" sz="2400" dirty="0"/>
              <a:t>层，一共有几种上法？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b="10187"/>
          <a:stretch>
            <a:fillRect/>
          </a:stretch>
        </p:blipFill>
        <p:spPr>
          <a:xfrm>
            <a:off x="3047365" y="2247265"/>
            <a:ext cx="6096000" cy="3045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上台阶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F(n):</a:t>
            </a:r>
            <a:r>
              <a:rPr lang="zh-CN" altLang="en-US"/>
              <a:t>上</a:t>
            </a:r>
            <a:r>
              <a:rPr lang="en-US" altLang="zh-CN"/>
              <a:t>n</a:t>
            </a:r>
            <a:r>
              <a:rPr lang="zh-CN" altLang="en-US"/>
              <a:t>层台阶共有多少种办法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F(10)=?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F(9)=?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720725"/>
            <a:ext cx="8229600" cy="468632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最优子结构：问题的最优解由相关子问题的最优解组合而成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>
                <a:sym typeface="+mn-ea"/>
              </a:rPr>
              <a:t>F(10) = F(9) + F(8)</a:t>
            </a:r>
            <a:r>
              <a:rPr lang="zh-CN" altLang="en-US" sz="2000">
                <a:sym typeface="+mn-ea"/>
              </a:rPr>
              <a:t>，当</a:t>
            </a:r>
            <a:r>
              <a:rPr lang="en-US" altLang="zh-CN" sz="2000">
                <a:sym typeface="+mn-ea"/>
              </a:rPr>
              <a:t>F(9)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F(8)</a:t>
            </a:r>
            <a:r>
              <a:rPr lang="zh-CN" altLang="en-US" sz="2000">
                <a:sym typeface="+mn-ea"/>
              </a:rPr>
              <a:t>都是最优解时，那么</a:t>
            </a:r>
            <a:r>
              <a:rPr lang="en-US" altLang="zh-CN" sz="2000">
                <a:sym typeface="+mn-ea"/>
              </a:rPr>
              <a:t>F(10)</a:t>
            </a:r>
            <a:r>
              <a:rPr lang="zh-CN" altLang="en-US" sz="2000">
                <a:sym typeface="+mn-ea"/>
              </a:rPr>
              <a:t>一定是最优解</a:t>
            </a:r>
            <a:endParaRPr lang="zh-CN" altLang="en-US" sz="20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边界：问题的边界，得到有限的结果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/>
              <a:t>分解到最后，一定是变成了规模最简单的问题，即F（1）和F（2）</a:t>
            </a:r>
            <a:endParaRPr lang="zh-CN" altLang="en-US" sz="20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/>
              <a:t>F(1) = 1 	F(2) = 2</a:t>
            </a:r>
            <a:endParaRPr lang="zh-CN" altLang="en-US" sz="24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状态转移方程：问题每一阶段和下一阶段的关系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本问题的状态转移方程为：F（n）=F(n-1)+F(n-2)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rcRect b="12917"/>
          <a:stretch>
            <a:fillRect/>
          </a:stretch>
        </p:blipFill>
        <p:spPr>
          <a:xfrm>
            <a:off x="1937386" y="209550"/>
            <a:ext cx="8317865" cy="398399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2506980" y="4582160"/>
          <a:ext cx="6400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8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9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</a:t>
                      </a:r>
                      <a:endParaRPr lang="en-US" altLang="zh-CN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379" y="1923430"/>
            <a:ext cx="293570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	9 6 2</a:t>
            </a:r>
            <a:endParaRPr lang="en-US" altLang="zh-CN" sz="4400" dirty="0"/>
          </a:p>
          <a:p>
            <a:r>
              <a:rPr lang="en-US" altLang="zh-CN" sz="4400" u="sng" dirty="0"/>
              <a:t>+ 	   9 9</a:t>
            </a:r>
            <a:endParaRPr lang="en-US" altLang="zh-CN" sz="4400" u="sng" dirty="0"/>
          </a:p>
          <a:p>
            <a:r>
              <a:rPr lang="en-US" altLang="zh-CN" sz="4400" dirty="0"/>
              <a:t>  1 0 6 1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3358420" y="492428"/>
            <a:ext cx="7082589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String A,B;</a:t>
            </a:r>
            <a:endParaRPr lang="en-US" altLang="zh-CN" sz="2800" dirty="0"/>
          </a:p>
          <a:p>
            <a:r>
              <a:rPr lang="en-US" altLang="zh-CN" sz="2800" dirty="0"/>
              <a:t>Int a[100],b[100],c[100];</a:t>
            </a:r>
            <a:endParaRPr lang="en-US" altLang="zh-CN" sz="2800" dirty="0"/>
          </a:p>
          <a:p>
            <a:r>
              <a:rPr lang="en-US" altLang="zh-CN" sz="2800" dirty="0"/>
              <a:t>A=962		B=99</a:t>
            </a:r>
            <a:endParaRPr lang="en-US" altLang="zh-CN" sz="2800" dirty="0"/>
          </a:p>
          <a:p>
            <a:r>
              <a:rPr lang="en-US" altLang="zh-CN" sz="2800" dirty="0"/>
              <a:t>a[1]=2		b[1]=9</a:t>
            </a:r>
            <a:endParaRPr lang="en-US" altLang="zh-CN" sz="2800" dirty="0"/>
          </a:p>
          <a:p>
            <a:r>
              <a:rPr lang="en-US" altLang="zh-CN" sz="2800" dirty="0"/>
              <a:t>a[2]=6		b[6]=9</a:t>
            </a:r>
            <a:endParaRPr lang="en-US" altLang="zh-CN" sz="2800" dirty="0"/>
          </a:p>
          <a:p>
            <a:r>
              <a:rPr lang="en-US" altLang="zh-CN" sz="2800" dirty="0"/>
              <a:t>a[3]=9		b[3]=0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400"/>
              <a:t>        c[i]+=a[i]+b[i];</a:t>
            </a:r>
            <a:endParaRPr lang="en-US" altLang="zh-CN" sz="2400"/>
          </a:p>
          <a:p>
            <a:r>
              <a:rPr lang="en-US" altLang="zh-CN" sz="2400"/>
              <a:t>        c[i+1]+=c[i]/10;</a:t>
            </a:r>
            <a:endParaRPr lang="en-US" altLang="zh-CN" sz="2400"/>
          </a:p>
          <a:p>
            <a:r>
              <a:rPr lang="en-US" altLang="zh-CN" sz="2400"/>
              <a:t>        c[i]=c[i]%10;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03608" y="1461620"/>
            <a:ext cx="3573379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字符串读入</a:t>
            </a:r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字符串转数组</a:t>
            </a:r>
            <a:endParaRPr lang="en-US" altLang="zh-CN" sz="3200" dirty="0"/>
          </a:p>
          <a:p>
            <a:r>
              <a:rPr lang="en-US" altLang="zh-CN" sz="3200" dirty="0"/>
              <a:t>3. </a:t>
            </a:r>
            <a:r>
              <a:rPr lang="zh-CN" altLang="en-US" sz="3200" dirty="0"/>
              <a:t>竖式加法</a:t>
            </a:r>
            <a:endParaRPr lang="en-US" altLang="zh-CN" sz="3200" dirty="0"/>
          </a:p>
          <a:p>
            <a:r>
              <a:rPr lang="en-US" altLang="zh-CN" sz="3200" dirty="0"/>
              <a:t>4. </a:t>
            </a:r>
            <a:r>
              <a:rPr lang="zh-CN" altLang="en-US" sz="3200" dirty="0"/>
              <a:t>是否增加进位</a:t>
            </a:r>
            <a:endParaRPr lang="en-US" altLang="zh-CN" sz="3200" dirty="0"/>
          </a:p>
          <a:p>
            <a:r>
              <a:rPr lang="en-US" altLang="zh-CN" sz="3200" dirty="0"/>
              <a:t>5. </a:t>
            </a:r>
            <a:r>
              <a:rPr lang="zh-CN" altLang="en-US" sz="3200" dirty="0"/>
              <a:t>倒序输出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308645" y="116123"/>
            <a:ext cx="7687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i="0" dirty="0">
                <a:effectLst/>
                <a:latin typeface="-apple-system"/>
              </a:rPr>
              <a:t>P1601 A+B Problem</a:t>
            </a:r>
            <a:r>
              <a:rPr lang="zh-CN" altLang="en-US" sz="4800" b="1" i="0" dirty="0">
                <a:effectLst/>
                <a:latin typeface="-apple-system"/>
              </a:rPr>
              <a:t>（高精）</a:t>
            </a:r>
            <a:endParaRPr lang="zh-CN" altLang="en-US" sz="4800" b="1" i="0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2225" y="95885"/>
            <a:ext cx="10515600" cy="1325563"/>
          </a:xfrm>
        </p:spPr>
        <p:txBody>
          <a:bodyPr/>
          <a:p>
            <a:r>
              <a:rPr lang="zh-CN" altLang="en-US"/>
              <a:t>P1002 过河卒</a:t>
            </a:r>
            <a:endParaRPr lang="zh-CN" altLang="en-US"/>
          </a:p>
        </p:txBody>
      </p:sp>
      <p:pic>
        <p:nvPicPr>
          <p:cNvPr id="4" name="内容占位符 3" descr="Screenshot from 2020-02-25 17-03-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3520" y="570865"/>
            <a:ext cx="9190355" cy="6308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625" y="1628140"/>
            <a:ext cx="137541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输入：</a:t>
            </a:r>
            <a:endParaRPr lang="en-US" altLang="zh-CN" sz="2800"/>
          </a:p>
          <a:p>
            <a:r>
              <a:rPr lang="en-US" altLang="zh-CN" sz="2800"/>
              <a:t>6 6 3 3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输出：</a:t>
            </a:r>
            <a:endParaRPr lang="en-US" altLang="zh-CN" sz="2800"/>
          </a:p>
          <a:p>
            <a:r>
              <a:rPr lang="en-US" altLang="zh-CN" sz="2800"/>
              <a:t>6</a:t>
            </a:r>
            <a:endParaRPr lang="en-US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2225" y="95885"/>
            <a:ext cx="10515600" cy="1325563"/>
          </a:xfrm>
        </p:spPr>
        <p:txBody>
          <a:bodyPr/>
          <a:p>
            <a:r>
              <a:rPr lang="zh-CN" altLang="en-US"/>
              <a:t>P1002 过河卒</a:t>
            </a:r>
            <a:endParaRPr lang="zh-CN" altLang="en-US"/>
          </a:p>
        </p:txBody>
      </p:sp>
      <p:pic>
        <p:nvPicPr>
          <p:cNvPr id="6" name="内容占位符 5" descr="Screenshot from 2020-02-25 17-05-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9205" y="790575"/>
            <a:ext cx="6463665" cy="59201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22225" y="1223645"/>
            <a:ext cx="56134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如果不考虑马？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f[i,j]	从(0,0)到(i,j)的路径数</a:t>
            </a:r>
            <a:endParaRPr lang="en-US" altLang="zh-CN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演示</Application>
  <PresentationFormat>宽屏</PresentationFormat>
  <Paragraphs>97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DejaVu Sans</vt:lpstr>
      <vt:lpstr>-apple-system</vt:lpstr>
      <vt:lpstr>Gubbi</vt:lpstr>
      <vt:lpstr>等线 Light</vt:lpstr>
      <vt:lpstr>宋体</vt:lpstr>
      <vt:lpstr>Droid Sans Fallback</vt:lpstr>
      <vt:lpstr>等线</vt:lpstr>
      <vt:lpstr>Abyssinica SIL</vt:lpstr>
      <vt:lpstr>微软雅黑</vt:lpstr>
      <vt:lpstr>Arial Unicode MS</vt:lpstr>
      <vt:lpstr>MT Extra</vt:lpstr>
      <vt:lpstr>Office 主题​​</vt:lpstr>
      <vt:lpstr>1_Office 主题​​</vt:lpstr>
      <vt:lpstr>1. 递推思想</vt:lpstr>
      <vt:lpstr>P1255 数楼梯 问题：一个10级台阶，每次只允许向上1层或者2层，一共有几种上法？</vt:lpstr>
      <vt:lpstr>上台阶</vt:lpstr>
      <vt:lpstr>PowerPoint 演示文稿</vt:lpstr>
      <vt:lpstr>PowerPoint 演示文稿</vt:lpstr>
      <vt:lpstr>加法</vt:lpstr>
      <vt:lpstr>PowerPoint 演示文稿</vt:lpstr>
      <vt:lpstr>P1002 过河卒</vt:lpstr>
      <vt:lpstr>P1002 过河卒</vt:lpstr>
      <vt:lpstr>递归思想</vt:lpstr>
      <vt:lpstr>P1928 外星密码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jian</dc:creator>
  <cp:lastModifiedBy>scrutiny</cp:lastModifiedBy>
  <cp:revision>25</cp:revision>
  <dcterms:created xsi:type="dcterms:W3CDTF">2020-02-27T13:44:50Z</dcterms:created>
  <dcterms:modified xsi:type="dcterms:W3CDTF">2020-02-27T13:44:50Z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