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8" r:id="rId3"/>
    <p:sldId id="259" r:id="rId5"/>
    <p:sldId id="256" r:id="rId6"/>
    <p:sldId id="257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1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24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9F0EAE24-415D-4428-B3A1-8266CB668FFA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319213"/>
            <a:ext cx="396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：无向图的邻接表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pic>
        <p:nvPicPr>
          <p:cNvPr id="33797" name="Group 13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779588"/>
            <a:ext cx="23352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38"/>
          <p:cNvSpPr txBox="1">
            <a:spLocks noChangeArrowheads="1"/>
          </p:cNvSpPr>
          <p:nvPr/>
        </p:nvSpPr>
        <p:spPr bwMode="auto">
          <a:xfrm>
            <a:off x="5814060" y="122745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5867400" y="175260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5334000" y="17605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Line 42"/>
          <p:cNvSpPr>
            <a:spLocks noChangeShapeType="1"/>
          </p:cNvSpPr>
          <p:nvPr/>
        </p:nvSpPr>
        <p:spPr bwMode="auto">
          <a:xfrm>
            <a:off x="6705600" y="1981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6705600" y="3352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>
            <a:off x="6705600" y="3810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73"/>
          <p:cNvSpPr>
            <a:spLocks noChangeShapeType="1"/>
          </p:cNvSpPr>
          <p:nvPr/>
        </p:nvSpPr>
        <p:spPr bwMode="auto">
          <a:xfrm>
            <a:off x="6705600" y="2438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74"/>
          <p:cNvSpPr>
            <a:spLocks noChangeShapeType="1"/>
          </p:cNvSpPr>
          <p:nvPr/>
        </p:nvSpPr>
        <p:spPr bwMode="auto">
          <a:xfrm>
            <a:off x="6705600" y="2895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0" name="Group 38"/>
          <p:cNvGrpSpPr/>
          <p:nvPr/>
        </p:nvGrpSpPr>
        <p:grpSpPr bwMode="auto">
          <a:xfrm>
            <a:off x="7239000" y="1814513"/>
            <a:ext cx="2133600" cy="395287"/>
            <a:chOff x="0" y="0"/>
            <a:chExt cx="1344" cy="249"/>
          </a:xfrm>
        </p:grpSpPr>
        <p:sp>
          <p:nvSpPr>
            <p:cNvPr id="33998" name="Rectangle 403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99" name="Rectangle 404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4000" name="Line 40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" name="Line 406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" name="Line 407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" name="Line 408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" name="Line 409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5" name="Rectangle 419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4006" name="Rectangle 420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4007" name="Line 421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8" name="Line 422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9" name="Line 423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0" name="Line 424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1" name="Line 425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2" name="Line 461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6" name="Group 54"/>
          <p:cNvGrpSpPr/>
          <p:nvPr/>
        </p:nvGrpSpPr>
        <p:grpSpPr bwMode="auto">
          <a:xfrm>
            <a:off x="7239000" y="2728913"/>
            <a:ext cx="3352800" cy="395287"/>
            <a:chOff x="0" y="0"/>
            <a:chExt cx="2112" cy="249"/>
          </a:xfrm>
        </p:grpSpPr>
        <p:sp>
          <p:nvSpPr>
            <p:cNvPr id="33975" name="Rectangle 382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76" name="Rectangle 383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77" name="Line 385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8" name="Line 386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9" name="Line 387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0" name="Line 388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1" name="Rectangle 412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82" name="Rectangle 413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2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3" name="Line 414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4" name="Line 415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5" name="Line 416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6" name="Line 417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7" name="Line 418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8" name="Rectangle 454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^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9" name="Rectangle 455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90" name="Line 456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1" name="Line 457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2" name="Line 458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3" name="Line 459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4" name="Line 460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5" name="Line 464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6" name="Line 465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7" name="Line 47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8990" name="Group 4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236788"/>
            <a:ext cx="3406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4191000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046" name="Group 134"/>
          <p:cNvGraphicFramePr>
            <a:graphicFrameLocks noGrp="1"/>
          </p:cNvGraphicFramePr>
          <p:nvPr/>
        </p:nvGraphicFramePr>
        <p:xfrm>
          <a:off x="5900738" y="1687513"/>
          <a:ext cx="482600" cy="2300286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52" name="Group 140"/>
          <p:cNvGrpSpPr/>
          <p:nvPr/>
        </p:nvGrpSpPr>
        <p:grpSpPr bwMode="auto">
          <a:xfrm>
            <a:off x="7239000" y="3719513"/>
            <a:ext cx="3352800" cy="395287"/>
            <a:chOff x="0" y="0"/>
            <a:chExt cx="2112" cy="249"/>
          </a:xfrm>
        </p:grpSpPr>
        <p:sp>
          <p:nvSpPr>
            <p:cNvPr id="33903" name="Rectangle 625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04" name="Rectangle 626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33905" name="Line 627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6" name="Line 628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7" name="Line 629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Line 630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Rectangle 631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10" name="Rectangle 632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3911" name="Line 633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2" name="Line 634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3" name="Line 635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4" name="Line 636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5" name="Line 637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6" name="Rectangle 638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17" name="Rectangle 639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3918" name="Line 640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9" name="Line 641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0" name="Line 642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1" name="Line 643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Line 644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Line 645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4" name="Line 646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5" name="Line 647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076" name="Group 6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317023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5" grpId="0" bldLvl="0" animBg="1"/>
      <p:bldP spid="38946" grpId="0" bldLvl="0" animBg="1"/>
      <p:bldP spid="38947" grpId="0" bldLvl="0" animBg="1"/>
      <p:bldP spid="38948" grpId="0" bldLvl="0" animBg="1"/>
      <p:bldP spid="38949" grpId="0" bldLvl="0" animBg="1"/>
      <p:bldP spid="390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4276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4273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91" name="Rectangle 481"/>
          <p:cNvSpPr>
            <a:spLocks noChangeArrowheads="1"/>
          </p:cNvSpPr>
          <p:nvPr/>
        </p:nvSpPr>
        <p:spPr bwMode="auto">
          <a:xfrm>
            <a:off x="1524000" y="1620838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441575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3" name="Text Box 542"/>
          <p:cNvSpPr txBox="1">
            <a:spLocks noChangeArrowheads="1"/>
          </p:cNvSpPr>
          <p:nvPr/>
        </p:nvSpPr>
        <p:spPr bwMode="auto">
          <a:xfrm>
            <a:off x="4801235" y="198120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1152525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077" name="Text Box 674"/>
          <p:cNvSpPr txBox="1">
            <a:spLocks noChangeArrowheads="1"/>
          </p:cNvSpPr>
          <p:nvPr/>
        </p:nvSpPr>
        <p:spPr bwMode="auto">
          <a:xfrm>
            <a:off x="5669280" y="4194175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出边表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78" name="Group 166"/>
          <p:cNvGrpSpPr/>
          <p:nvPr/>
        </p:nvGrpSpPr>
        <p:grpSpPr bwMode="auto">
          <a:xfrm>
            <a:off x="4343400" y="2535238"/>
            <a:ext cx="1141413" cy="2057400"/>
            <a:chOff x="0" y="0"/>
            <a:chExt cx="719" cy="1296"/>
          </a:xfrm>
        </p:grpSpPr>
        <p:sp>
          <p:nvSpPr>
            <p:cNvPr id="33886" name="Rectangle 494"/>
            <p:cNvSpPr>
              <a:spLocks noChangeArrowheads="1"/>
            </p:cNvSpPr>
            <p:nvPr/>
          </p:nvSpPr>
          <p:spPr bwMode="auto">
            <a:xfrm>
              <a:off x="323" y="747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7" name="Rectangle 495"/>
            <p:cNvSpPr>
              <a:spLocks noChangeArrowheads="1"/>
            </p:cNvSpPr>
            <p:nvPr/>
          </p:nvSpPr>
          <p:spPr bwMode="auto">
            <a:xfrm>
              <a:off x="0" y="747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 baseline="-25000"/>
            </a:p>
          </p:txBody>
        </p:sp>
        <p:sp>
          <p:nvSpPr>
            <p:cNvPr id="33888" name="Rectangle 496"/>
            <p:cNvSpPr>
              <a:spLocks noChangeArrowheads="1"/>
            </p:cNvSpPr>
            <p:nvPr/>
          </p:nvSpPr>
          <p:spPr bwMode="auto">
            <a:xfrm>
              <a:off x="323" y="498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9" name="Rectangle 497"/>
            <p:cNvSpPr>
              <a:spLocks noChangeArrowheads="1"/>
            </p:cNvSpPr>
            <p:nvPr/>
          </p:nvSpPr>
          <p:spPr bwMode="auto">
            <a:xfrm>
              <a:off x="0" y="498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 baseline="-25000"/>
            </a:p>
          </p:txBody>
        </p:sp>
        <p:sp>
          <p:nvSpPr>
            <p:cNvPr id="33890" name="Rectangle 498"/>
            <p:cNvSpPr>
              <a:spLocks noChangeArrowheads="1"/>
            </p:cNvSpPr>
            <p:nvPr/>
          </p:nvSpPr>
          <p:spPr bwMode="auto">
            <a:xfrm>
              <a:off x="323" y="249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891" name="Rectangle 499"/>
            <p:cNvSpPr>
              <a:spLocks noChangeArrowheads="1"/>
            </p:cNvSpPr>
            <p:nvPr/>
          </p:nvSpPr>
          <p:spPr bwMode="auto">
            <a:xfrm>
              <a:off x="0" y="249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 baseline="-25000"/>
            </a:p>
          </p:txBody>
        </p:sp>
        <p:sp>
          <p:nvSpPr>
            <p:cNvPr id="33892" name="Rectangle 500"/>
            <p:cNvSpPr>
              <a:spLocks noChangeArrowheads="1"/>
            </p:cNvSpPr>
            <p:nvPr/>
          </p:nvSpPr>
          <p:spPr bwMode="auto">
            <a:xfrm>
              <a:off x="323" y="0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93" name="Rectangle 501"/>
            <p:cNvSpPr>
              <a:spLocks noChangeArrowheads="1"/>
            </p:cNvSpPr>
            <p:nvPr/>
          </p:nvSpPr>
          <p:spPr bwMode="auto">
            <a:xfrm>
              <a:off x="0" y="0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894" name="Line 502"/>
            <p:cNvSpPr>
              <a:spLocks noChangeShapeType="1"/>
            </p:cNvSpPr>
            <p:nvPr/>
          </p:nvSpPr>
          <p:spPr bwMode="auto">
            <a:xfrm>
              <a:off x="0" y="0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Line 503"/>
            <p:cNvSpPr>
              <a:spLocks noChangeShapeType="1"/>
            </p:cNvSpPr>
            <p:nvPr/>
          </p:nvSpPr>
          <p:spPr bwMode="auto">
            <a:xfrm>
              <a:off x="0" y="249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Line 504"/>
            <p:cNvSpPr>
              <a:spLocks noChangeShapeType="1"/>
            </p:cNvSpPr>
            <p:nvPr/>
          </p:nvSpPr>
          <p:spPr bwMode="auto">
            <a:xfrm>
              <a:off x="0" y="498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Line 505"/>
            <p:cNvSpPr>
              <a:spLocks noChangeShapeType="1"/>
            </p:cNvSpPr>
            <p:nvPr/>
          </p:nvSpPr>
          <p:spPr bwMode="auto">
            <a:xfrm>
              <a:off x="0" y="747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8" name="Line 506"/>
            <p:cNvSpPr>
              <a:spLocks noChangeShapeType="1"/>
            </p:cNvSpPr>
            <p:nvPr/>
          </p:nvSpPr>
          <p:spPr bwMode="auto">
            <a:xfrm>
              <a:off x="0" y="996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9" name="Line 507"/>
            <p:cNvSpPr>
              <a:spLocks noChangeShapeType="1"/>
            </p:cNvSpPr>
            <p:nvPr/>
          </p:nvSpPr>
          <p:spPr bwMode="auto">
            <a:xfrm>
              <a:off x="0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0" name="Line 508"/>
            <p:cNvSpPr>
              <a:spLocks noChangeShapeType="1"/>
            </p:cNvSpPr>
            <p:nvPr/>
          </p:nvSpPr>
          <p:spPr bwMode="auto">
            <a:xfrm>
              <a:off x="323" y="0"/>
              <a:ext cx="0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1" name="Line 509"/>
            <p:cNvSpPr>
              <a:spLocks noChangeShapeType="1"/>
            </p:cNvSpPr>
            <p:nvPr/>
          </p:nvSpPr>
          <p:spPr bwMode="auto">
            <a:xfrm>
              <a:off x="719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2" name="Text Box 675"/>
            <p:cNvSpPr txBox="1">
              <a:spLocks noChangeArrowheads="1"/>
            </p:cNvSpPr>
            <p:nvPr/>
          </p:nvSpPr>
          <p:spPr bwMode="auto">
            <a:xfrm>
              <a:off x="18" y="1045"/>
              <a:ext cx="5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ea typeface="黑体" panose="02010609060101010101" pitchFamily="2" charset="-122"/>
                </a:rPr>
                <a:t>顶点表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</p:grpSp>
      <p:grpSp>
        <p:nvGrpSpPr>
          <p:cNvPr id="39098" name="Group 186"/>
          <p:cNvGrpSpPr/>
          <p:nvPr/>
        </p:nvGrpSpPr>
        <p:grpSpPr bwMode="auto">
          <a:xfrm>
            <a:off x="5364163" y="2586038"/>
            <a:ext cx="2103437" cy="395287"/>
            <a:chOff x="0" y="0"/>
            <a:chExt cx="1325" cy="249"/>
          </a:xfrm>
        </p:grpSpPr>
        <p:sp>
          <p:nvSpPr>
            <p:cNvPr id="33870" name="Line 510"/>
            <p:cNvSpPr>
              <a:spLocks noChangeShapeType="1"/>
            </p:cNvSpPr>
            <p:nvPr/>
          </p:nvSpPr>
          <p:spPr bwMode="auto">
            <a:xfrm>
              <a:off x="0" y="96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Rectangle 513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3872" name="Rectangle 514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73" name="Line 515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Line 516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Line 517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Line 518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Line 519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Line 520"/>
            <p:cNvSpPr>
              <a:spLocks noChangeShapeType="1"/>
            </p:cNvSpPr>
            <p:nvPr/>
          </p:nvSpPr>
          <p:spPr bwMode="auto">
            <a:xfrm>
              <a:off x="606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Rectangle 535"/>
            <p:cNvSpPr>
              <a:spLocks noChangeArrowheads="1"/>
            </p:cNvSpPr>
            <p:nvPr/>
          </p:nvSpPr>
          <p:spPr bwMode="auto">
            <a:xfrm>
              <a:off x="1098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0" name="Rectangle 536"/>
            <p:cNvSpPr>
              <a:spLocks noChangeArrowheads="1"/>
            </p:cNvSpPr>
            <p:nvPr/>
          </p:nvSpPr>
          <p:spPr bwMode="auto">
            <a:xfrm>
              <a:off x="871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1" name="Line 537"/>
            <p:cNvSpPr>
              <a:spLocks noChangeShapeType="1"/>
            </p:cNvSpPr>
            <p:nvPr/>
          </p:nvSpPr>
          <p:spPr bwMode="auto">
            <a:xfrm>
              <a:off x="871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Line 538"/>
            <p:cNvSpPr>
              <a:spLocks noChangeShapeType="1"/>
            </p:cNvSpPr>
            <p:nvPr/>
          </p:nvSpPr>
          <p:spPr bwMode="auto">
            <a:xfrm>
              <a:off x="871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Line 539"/>
            <p:cNvSpPr>
              <a:spLocks noChangeShapeType="1"/>
            </p:cNvSpPr>
            <p:nvPr/>
          </p:nvSpPr>
          <p:spPr bwMode="auto">
            <a:xfrm>
              <a:off x="871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4" name="Line 540"/>
            <p:cNvSpPr>
              <a:spLocks noChangeShapeType="1"/>
            </p:cNvSpPr>
            <p:nvPr/>
          </p:nvSpPr>
          <p:spPr bwMode="auto">
            <a:xfrm>
              <a:off x="1098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Line 541"/>
            <p:cNvSpPr>
              <a:spLocks noChangeShapeType="1"/>
            </p:cNvSpPr>
            <p:nvPr/>
          </p:nvSpPr>
          <p:spPr bwMode="auto">
            <a:xfrm>
              <a:off x="132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15" name="Group 203"/>
          <p:cNvGrpSpPr/>
          <p:nvPr/>
        </p:nvGrpSpPr>
        <p:grpSpPr bwMode="auto">
          <a:xfrm>
            <a:off x="5364163" y="3271838"/>
            <a:ext cx="1141412" cy="457200"/>
            <a:chOff x="0" y="0"/>
            <a:chExt cx="719" cy="288"/>
          </a:xfrm>
        </p:grpSpPr>
        <p:sp>
          <p:nvSpPr>
            <p:cNvPr id="33861" name="Line 511"/>
            <p:cNvSpPr>
              <a:spLocks noChangeShapeType="1"/>
            </p:cNvSpPr>
            <p:nvPr/>
          </p:nvSpPr>
          <p:spPr bwMode="auto">
            <a:xfrm>
              <a:off x="0" y="153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Rectangle 521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3" name="Rectangle 522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4" name="Line 523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Line 524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Line 525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Line 526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527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530"/>
            <p:cNvSpPr>
              <a:spLocks noChangeShapeType="1"/>
            </p:cNvSpPr>
            <p:nvPr/>
          </p:nvSpPr>
          <p:spPr bwMode="auto">
            <a:xfrm>
              <a:off x="265" y="288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5" name="Group 213"/>
          <p:cNvGrpSpPr/>
          <p:nvPr/>
        </p:nvGrpSpPr>
        <p:grpSpPr bwMode="auto">
          <a:xfrm>
            <a:off x="5364163" y="3729038"/>
            <a:ext cx="1141412" cy="395287"/>
            <a:chOff x="0" y="0"/>
            <a:chExt cx="719" cy="249"/>
          </a:xfrm>
        </p:grpSpPr>
        <p:sp>
          <p:nvSpPr>
            <p:cNvPr id="33854" name="Line 512"/>
            <p:cNvSpPr>
              <a:spLocks noChangeShapeType="1"/>
            </p:cNvSpPr>
            <p:nvPr/>
          </p:nvSpPr>
          <p:spPr bwMode="auto">
            <a:xfrm>
              <a:off x="0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Rectangle 528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6" name="Rectangle 529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7" name="Line 531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532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533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Line 534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autoUpdateAnimBg="0"/>
      <p:bldP spid="38993" grpId="0" autoUpdateAnimBg="0"/>
      <p:bldP spid="39045" grpId="0" autoUpdateAnimBg="0"/>
      <p:bldP spid="390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邻接表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2207895" y="1518920"/>
          <a:ext cx="4267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8660" y="151892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45525" y="3098165"/>
            <a:ext cx="2894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4 4</a:t>
            </a:r>
            <a:endParaRPr lang="en-US" altLang="zh-CN"/>
          </a:p>
          <a:p>
            <a:r>
              <a:rPr lang="en-US" altLang="zh-CN"/>
              <a:t>1 2 1</a:t>
            </a:r>
            <a:endParaRPr lang="en-US" altLang="zh-CN"/>
          </a:p>
          <a:p>
            <a:r>
              <a:rPr lang="en-US" altLang="zh-CN"/>
              <a:t>1 3 1</a:t>
            </a:r>
            <a:endParaRPr lang="en-US" altLang="zh-CN"/>
          </a:p>
          <a:p>
            <a:r>
              <a:rPr lang="en-US" altLang="zh-CN"/>
              <a:t>3 4 1</a:t>
            </a:r>
            <a:endParaRPr lang="en-US" altLang="zh-CN"/>
          </a:p>
          <a:p>
            <a:r>
              <a:rPr lang="en-US" altLang="zh-CN"/>
              <a:t>4 1 1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003425" y="28746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1 2 1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03300" y="28746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1 3 1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996055" y="259334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3 4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230" y="259334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4 1</a:t>
            </a:r>
            <a:r>
              <a:rPr lang="en-US" altLang="zh-CN"/>
              <a:t> 1</a:t>
            </a:r>
            <a:endParaRPr lang="en-US" altLang="zh-CN"/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80" y="1081405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4574540"/>
            <a:ext cx="4162425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97063" y="252413"/>
            <a:ext cx="64262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图的邻接矩阵（数组）表示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9464" name="Group 8"/>
          <p:cNvGrpSpPr/>
          <p:nvPr/>
        </p:nvGrpSpPr>
        <p:grpSpPr bwMode="auto">
          <a:xfrm>
            <a:off x="2379028" y="2251075"/>
            <a:ext cx="2146300" cy="1295400"/>
            <a:chOff x="401" y="0"/>
            <a:chExt cx="1352" cy="816"/>
          </a:xfrm>
        </p:grpSpPr>
        <p:sp>
          <p:nvSpPr>
            <p:cNvPr id="16408" name="Oval 11"/>
            <p:cNvSpPr>
              <a:spLocks noChangeArrowheads="1"/>
            </p:cNvSpPr>
            <p:nvPr/>
          </p:nvSpPr>
          <p:spPr bwMode="auto">
            <a:xfrm>
              <a:off x="401" y="28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v1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09" name="Oval 12"/>
            <p:cNvSpPr>
              <a:spLocks noChangeArrowheads="1"/>
            </p:cNvSpPr>
            <p:nvPr/>
          </p:nvSpPr>
          <p:spPr bwMode="auto">
            <a:xfrm>
              <a:off x="1337" y="0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v2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0" name="Oval 13"/>
            <p:cNvSpPr>
              <a:spLocks noChangeArrowheads="1"/>
            </p:cNvSpPr>
            <p:nvPr/>
          </p:nvSpPr>
          <p:spPr bwMode="auto">
            <a:xfrm>
              <a:off x="869" y="310"/>
              <a:ext cx="312" cy="19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v3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1" name="Oval 14"/>
            <p:cNvSpPr>
              <a:spLocks noChangeArrowheads="1"/>
            </p:cNvSpPr>
            <p:nvPr/>
          </p:nvSpPr>
          <p:spPr bwMode="auto">
            <a:xfrm>
              <a:off x="1441" y="619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v5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713" y="11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 flipH="1">
              <a:off x="557" y="225"/>
              <a:ext cx="0" cy="3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7"/>
            <p:cNvSpPr>
              <a:spLocks noChangeShapeType="1"/>
            </p:cNvSpPr>
            <p:nvPr/>
          </p:nvSpPr>
          <p:spPr bwMode="auto">
            <a:xfrm>
              <a:off x="713" y="732"/>
              <a:ext cx="7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8"/>
            <p:cNvSpPr>
              <a:spLocks noChangeShapeType="1"/>
            </p:cNvSpPr>
            <p:nvPr/>
          </p:nvSpPr>
          <p:spPr bwMode="auto">
            <a:xfrm>
              <a:off x="1129" y="480"/>
              <a:ext cx="416" cy="1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19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7" name="Line 20"/>
            <p:cNvSpPr>
              <a:spLocks noChangeShapeType="1"/>
            </p:cNvSpPr>
            <p:nvPr/>
          </p:nvSpPr>
          <p:spPr bwMode="auto">
            <a:xfrm flipH="1">
              <a:off x="661" y="478"/>
              <a:ext cx="26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1"/>
            <p:cNvSpPr>
              <a:spLocks noChangeShapeType="1"/>
            </p:cNvSpPr>
            <p:nvPr/>
          </p:nvSpPr>
          <p:spPr bwMode="auto">
            <a:xfrm flipH="1">
              <a:off x="1129" y="169"/>
              <a:ext cx="260" cy="1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2"/>
            <p:cNvSpPr>
              <a:spLocks noChangeShapeType="1"/>
            </p:cNvSpPr>
            <p:nvPr/>
          </p:nvSpPr>
          <p:spPr bwMode="auto">
            <a:xfrm>
              <a:off x="1545" y="197"/>
              <a:ext cx="0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Oval 23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</p:grp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5410200" y="2466975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邻接矩阵：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81" name="AutoShape 29"/>
          <p:cNvSpPr/>
          <p:nvPr/>
        </p:nvSpPr>
        <p:spPr bwMode="auto">
          <a:xfrm>
            <a:off x="7086600" y="2466975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2" name="AutoShape 30"/>
          <p:cNvSpPr/>
          <p:nvPr/>
        </p:nvSpPr>
        <p:spPr bwMode="auto">
          <a:xfrm>
            <a:off x="8936038" y="2466975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6934200" y="2085975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anose="02010609060101010101" pitchFamily="2" charset="-122"/>
              </a:rPr>
              <a:t>（ </a:t>
            </a:r>
            <a:r>
              <a:rPr lang="en-US" altLang="zh-CN" sz="2000" b="1">
                <a:ea typeface="黑体" panose="02010609060101010101" pitchFamily="2" charset="-122"/>
              </a:rPr>
              <a:t>v1 v2</a:t>
            </a:r>
            <a:r>
              <a:rPr lang="en-US" altLang="zh-CN" sz="2000" b="1" baseline="-6000">
                <a:ea typeface="黑体" panose="02010609060101010101" pitchFamily="2" charset="-122"/>
              </a:rPr>
              <a:t>  </a:t>
            </a:r>
            <a:r>
              <a:rPr lang="en-US" altLang="zh-CN" sz="2000" b="1">
                <a:ea typeface="黑体" panose="02010609060101010101" pitchFamily="2" charset="-122"/>
              </a:rPr>
              <a:t>v3 v4 v5   </a:t>
            </a:r>
            <a:r>
              <a:rPr lang="zh-CN" altLang="en-US" sz="2000" b="1">
                <a:ea typeface="黑体" panose="02010609060101010101" pitchFamily="2" charset="-122"/>
              </a:rPr>
              <a:t>）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9220200" y="2314575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v1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v2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v3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v4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v5</a:t>
            </a:r>
            <a:endParaRPr lang="en-US" altLang="zh-CN" sz="2000" b="1">
              <a:ea typeface="黑体" panose="02010609060101010101" pitchFamily="2" charset="-122"/>
            </a:endParaRPr>
          </a:p>
        </p:txBody>
      </p:sp>
      <p:sp>
        <p:nvSpPr>
          <p:cNvPr id="19486" name="Rectangle 39"/>
          <p:cNvSpPr>
            <a:spLocks noChangeArrowheads="1"/>
          </p:cNvSpPr>
          <p:nvPr/>
        </p:nvSpPr>
        <p:spPr bwMode="auto">
          <a:xfrm>
            <a:off x="7391400" y="2466975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7" name="Rectangle 40"/>
          <p:cNvSpPr>
            <a:spLocks noChangeArrowheads="1"/>
          </p:cNvSpPr>
          <p:nvPr/>
        </p:nvSpPr>
        <p:spPr bwMode="auto">
          <a:xfrm>
            <a:off x="1752600" y="4143058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无向图的邻接矩阵是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88" name="Rectangle 43"/>
          <p:cNvSpPr>
            <a:spLocks noChangeArrowheads="1"/>
          </p:cNvSpPr>
          <p:nvPr/>
        </p:nvSpPr>
        <p:spPr bwMode="auto">
          <a:xfrm>
            <a:off x="7367588" y="2470150"/>
            <a:ext cx="1579562" cy="273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9" name="Rectangle 44"/>
          <p:cNvSpPr>
            <a:spLocks noChangeArrowheads="1"/>
          </p:cNvSpPr>
          <p:nvPr/>
        </p:nvSpPr>
        <p:spPr bwMode="auto">
          <a:xfrm>
            <a:off x="5639435" y="19875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顶点表：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0" name="Rectangle 43"/>
          <p:cNvSpPr>
            <a:spLocks noChangeArrowheads="1"/>
          </p:cNvSpPr>
          <p:nvPr/>
        </p:nvSpPr>
        <p:spPr bwMode="auto">
          <a:xfrm>
            <a:off x="7367588" y="2771775"/>
            <a:ext cx="1579562" cy="3286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7367588" y="3802063"/>
            <a:ext cx="1579562" cy="3286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r>
              <a:rPr lang="en-US" altLang="zh-CN" sz="2000">
                <a:ea typeface="黑体" panose="0201060906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92" name="Rectangle 43"/>
          <p:cNvSpPr>
            <a:spLocks noChangeArrowheads="1"/>
          </p:cNvSpPr>
          <p:nvPr/>
        </p:nvSpPr>
        <p:spPr bwMode="auto">
          <a:xfrm>
            <a:off x="7367588" y="3130550"/>
            <a:ext cx="1579562" cy="2921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 </a:t>
            </a:r>
            <a:r>
              <a:rPr lang="en-US" altLang="zh-CN" sz="2000">
                <a:ea typeface="黑体" panose="02010609060101010101" pitchFamily="2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3" name="Rectangle 43"/>
          <p:cNvSpPr>
            <a:spLocks noChangeArrowheads="1"/>
          </p:cNvSpPr>
          <p:nvPr/>
        </p:nvSpPr>
        <p:spPr bwMode="auto">
          <a:xfrm>
            <a:off x="7367588" y="3451225"/>
            <a:ext cx="1579562" cy="32226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 autoUpdateAnimBg="0"/>
      <p:bldP spid="19481" grpId="0" bldLvl="0" animBg="1" autoUpdateAnimBg="0"/>
      <p:bldP spid="19482" grpId="0" bldLvl="0" animBg="1" autoUpdateAnimBg="0"/>
      <p:bldP spid="19484" grpId="0" autoUpdateAnimBg="0"/>
      <p:bldP spid="19485" grpId="0" autoUpdateAnimBg="0"/>
      <p:bldP spid="19486" grpId="0" autoUpdateAnimBg="0"/>
      <p:bldP spid="19487" grpId="0" autoUpdateAnimBg="0" build="p"/>
      <p:bldP spid="19488" grpId="0" animBg="1" autoUpdateAnimBg="0" build="allAtOnce"/>
      <p:bldP spid="19489" grpId="0" autoUpdateAnimBg="0"/>
      <p:bldP spid="19490" grpId="0" animBg="1" autoUpdateAnimBg="0" build="allAtOnce"/>
      <p:bldP spid="19491" grpId="0" animBg="1" autoUpdateAnimBg="0" build="allAtOnce"/>
      <p:bldP spid="19492" grpId="0" animBg="1" autoUpdateAnimBg="0" build="allAtOnce"/>
      <p:bldP spid="19493" grpId="0" animBg="1" autoUpdateAnimBg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13030"/>
            <a:ext cx="9432925" cy="5903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160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仿宋_GB2312</vt:lpstr>
      <vt:lpstr>仿宋</vt:lpstr>
      <vt:lpstr>华文新魏</vt:lpstr>
      <vt:lpstr>SimSun</vt:lpstr>
      <vt:lpstr>黑体</vt:lpstr>
      <vt:lpstr>楷体_GB2312</vt:lpstr>
      <vt:lpstr>新宋体</vt:lpstr>
      <vt:lpstr>Arial Black</vt:lpstr>
      <vt:lpstr>微软雅黑</vt:lpstr>
      <vt:lpstr>Arial Unicode MS</vt:lpstr>
      <vt:lpstr>Office 主题​​</vt:lpstr>
      <vt:lpstr>例1：无向图的邻接表</vt:lpstr>
      <vt:lpstr>PowerPoint 演示文稿</vt:lpstr>
      <vt:lpstr>邻接表</vt:lpstr>
      <vt:lpstr>图的邻接矩阵（数组）表示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24</cp:revision>
  <dcterms:created xsi:type="dcterms:W3CDTF">2020-04-23T02:59:45Z</dcterms:created>
  <dcterms:modified xsi:type="dcterms:W3CDTF">2020-04-23T02:59:45Z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