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56" r:id="rId4"/>
    <p:sldId id="552" r:id="rId5"/>
    <p:sldId id="265" r:id="rId6"/>
    <p:sldId id="268" r:id="rId7"/>
    <p:sldId id="513" r:id="rId8"/>
    <p:sldId id="518" r:id="rId9"/>
    <p:sldId id="274" r:id="rId10"/>
    <p:sldId id="275" r:id="rId11"/>
    <p:sldId id="276" r:id="rId12"/>
    <p:sldId id="458" r:id="rId13"/>
    <p:sldId id="299" r:id="rId14"/>
    <p:sldId id="301" r:id="rId15"/>
    <p:sldId id="303" r:id="rId16"/>
    <p:sldId id="308" r:id="rId17"/>
    <p:sldId id="309" r:id="rId18"/>
    <p:sldId id="334" r:id="rId20"/>
    <p:sldId id="463" r:id="rId21"/>
    <p:sldId id="465" r:id="rId22"/>
    <p:sldId id="341" r:id="rId23"/>
    <p:sldId id="468" r:id="rId24"/>
    <p:sldId id="46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CCFFFF"/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823" autoAdjust="0"/>
  </p:normalViewPr>
  <p:slideViewPr>
    <p:cSldViewPr>
      <p:cViewPr varScale="1">
        <p:scale>
          <a:sx n="82" d="100"/>
          <a:sy n="82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42346FFC-2BFB-4A7E-9A91-3963D44BB4A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80604020202020204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5060FD1-4917-41FA-88ED-BE3D84EA352A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#include 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iostream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using namespace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std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结点类的定义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friend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NULL;rightChild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x,BinTreeNode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*left 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*right = NULL ) : data (x),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(left),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(right) { 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}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左、右子女链域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data;          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数据域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(): root (NULL) { 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value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value;root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(){ destroy ( root );}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bool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return (root == NULL) ? true : false; 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(root == NULL || root == current)?NULL : 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root,current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(current != NULL )?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:NULL;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 current!= NULL) 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 NULL;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 ){return Height(root);}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 ){return Size(root);}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root;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 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层序遍历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*root;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二叉树的根指针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数据输入停止标志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                     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    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destroy(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){};    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rear, front;		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队尾与队头指针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**elements;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队列存放数组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队列最大容量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20);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{ delete[ ] elements; }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新元素进队列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退出队头元素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front == rear;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((rear+1)%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== front);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rear-front+maxSize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 {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front=0; rear=0;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 = new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[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];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 {  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若队列不满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则将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x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插入到该队列队尾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否则返回      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elements[rear] =  x;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先存入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rear = (rear+1)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尾指针加一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		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若队列不空则函数退队头元素并返回其值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 x = elements[front];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先取队头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 = (front+1)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再队头指针加一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建立根为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的子树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item;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cin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&gt;&gt; item;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(item !=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new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(item);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else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NULL;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(root == NULL) return;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Q;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*p = root;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while (!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())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&lt;&lt;p-&gt;data;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);}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main()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a=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('@');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return 1;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C3F7B256-C32F-45F4-943E-95EF63946A4F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40B9B-C2EF-4244-8B11-19D252F9726A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8DC2-3FE7-4910-8032-ECAC1E0E8D2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1261-29F3-4EA1-9280-E934EAFCC68B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9C8-7C92-4A92-BEBD-54E196AB4B79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9907-947C-4750-8ADE-BA02D569A7DC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0D49-6848-4308-90D1-00737196D0FE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77C0-100B-4437-9FFF-5A102E3717AD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664D-0A12-4D60-99F7-576E904D1D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A74F2-9683-491F-BC5C-087C1136685B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A7EA-3547-4E41-877C-EED11B124DB8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9F8E-3A6D-4ED4-A7A2-34D0DAEFB452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17E2E-DD37-4FB4-8B3E-2E543BE53DB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1F217-A74F-42BA-8382-991A0A383767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385E-E570-4B19-AA02-E8EDC360406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09427-3049-4A86-9BE9-277641A06547}" type="datetime1">
              <a:rPr lang="zh-CN" altLang="en-US"/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E1A94-F56F-419C-8486-346917D6C3DF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FD57-5BFE-4B87-9007-494E82C0DADB}" type="datetime1">
              <a:rPr lang="zh-CN" altLang="en-US"/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A4975-6445-43F1-9157-A297959E22D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EDF6-A423-446E-BD5D-725CBD9949CA}" type="datetime1">
              <a:rPr lang="zh-CN" altLang="en-US"/>
            </a:fld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0407D-4D1E-484D-93F5-B6841153CDF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512D-56B3-499F-8321-BCCF8AAD9D32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AD53-8366-474A-AA9D-6BD5093BC3C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A9B2-4B0F-482D-B6C1-55B069C6AEB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0759-BA22-4098-993A-31C472A29CC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DA92-B305-4BE1-A95C-81181F9A5F9B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C834B-B220-4DF8-A04C-7C70634846F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30A1-5E6A-4275-9DB7-720DC2E246A8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83BF-178E-4BC0-A921-59B8956EFEA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E7951-C2B5-4933-ACAA-AE33504062A4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018C-52CB-44CE-8A5D-8F36C8AB3D1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AA18-518E-4281-B11F-CE40FCE1B2D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903E-7F41-4664-96E9-E8EE4A4F0957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619F6-164A-45B9-93F4-C3769051382E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F687-68B2-49D2-91DE-B7B8C65E185F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A3F5-4B22-46E9-A6B2-CBD32739C81C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A751-B40F-4631-8AFC-6CB080EE3B22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178AF-332E-4CBD-B35A-A432F6550323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EE0B-AE7D-4A7F-BCF5-04FED8F52F44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79F4-8EBB-443D-AC04-7BE8E00C15DA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4E90C-7802-4699-94AF-82123E9A6BB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0F233-3748-46AB-AE1E-2F2306797855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630F8-54E8-4FA7-A0C2-574F3E06EF0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F7A77-8F9C-4464-89C6-9366F775F85C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4219-4C05-452A-8C89-350AAF88DF8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D563435A-85FE-42AD-A91F-753DCEB28D4B}" type="slidenum">
              <a:rPr lang="en-US"/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8A7F5FA9-E17A-472E-A7E1-B61FD38F1049}" type="datetime1">
              <a:rPr lang="zh-CN" altLang="en-US"/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7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9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0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1534DA83-FF53-4A21-827F-FD1D01171B61}" type="datetime1">
              <a:rPr lang="zh-CN" altLang="en-US"/>
            </a:fld>
            <a:endParaRPr lang="en-US"/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311D0CEB-9D73-4F5C-B11E-5B87EE11DA8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082F09F-6498-4732-A6F7-D6242B757FFD}" type="slidenum">
              <a:rPr lang="en-US" altLang="zh-CN" sz="1200">
                <a:latin typeface="Arial Black" pitchFamily="34" charset="0"/>
              </a:rPr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5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4769BA6-1DED-46B6-8CF3-1E20C2473139}" type="slidenum">
              <a:rPr lang="en-US" altLang="zh-CN" sz="1200">
                <a:latin typeface="Arial Black" pitchFamily="34" charset="0"/>
              </a:rPr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89150" y="1828800"/>
            <a:ext cx="6804025" cy="2209800"/>
          </a:xfrm>
        </p:spPr>
        <p:txBody>
          <a:bodyPr/>
          <a:lstStyle/>
          <a:p>
            <a:pPr algn="ctr" eaLnBrk="1" hangingPunct="1"/>
            <a:r>
              <a:rPr lang="zh-CN" sz="5400" dirty="0" smtClean="0">
                <a:solidFill>
                  <a:srgbClr val="FFFFFF"/>
                </a:solidFill>
                <a:latin typeface="华文彩云" pitchFamily="2" charset="-122"/>
                <a:ea typeface="华文彩云" pitchFamily="2" charset="-122"/>
              </a:rPr>
              <a:t>  树与二叉树</a:t>
            </a:r>
            <a:endParaRPr lang="zh-CN" sz="5400" dirty="0" smtClean="0">
              <a:solidFill>
                <a:srgbClr val="FFFFFF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1658285-A20A-4B8B-9E18-CC755B8BA8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C32BAC4-32CF-4FB7-81CB-47581288A31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二叉树遍历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41438"/>
            <a:ext cx="8229600" cy="4932362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二叉树的遍历就是按某种次序访问树中的结点，要求每个结点访问且仅访问一次。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设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访问根结点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V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	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遍历根的左子树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L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遍历根的右子树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R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则可能的遍历次序有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只考虑先左后右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)</a:t>
            </a:r>
            <a:endParaRPr lang="en-US" altLang="zh-CN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前序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VLR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中序  </a:t>
            </a:r>
            <a:r>
              <a:rPr lang="zh-CN" altLang="en-US" sz="3000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LVR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后序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LRV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2C2DBAA-8A5F-41E3-B588-4D64A4B3D5B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DAFC591-1894-4BB5-ACD9-BBEF2F22A20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6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460500"/>
            <a:ext cx="56388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中序遍历二叉树算法的框架是：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否则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中序遍历左子树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中序遍历右子树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chemeClr val="accent2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defRPr/>
            </a:pPr>
            <a:endParaRPr lang="zh-CN" altLang="en-US" sz="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f</a:t>
            </a:r>
            <a:endParaRPr lang="en-US" sz="32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380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6263" y="441325"/>
            <a:ext cx="8208962" cy="960438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5.4.1 </a:t>
            </a:r>
            <a:r>
              <a:rPr lang="zh-CN" alt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二叉树遍历的递归算法</a:t>
            </a:r>
            <a:b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</a:br>
            <a: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①</a:t>
            </a:r>
            <a:r>
              <a:rPr lang="zh-CN" altLang="en-US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中序遍历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3600" b="1" dirty="0" err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Inorder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1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2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3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F7C3992-6EF7-417C-A490-04AB48E4CA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1499E53-F88B-49CB-967B-29121ECD98E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450975"/>
            <a:ext cx="5638800" cy="4749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前序遍历二叉树算法的框架是：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endParaRPr lang="zh-CN" altLang="en-US" sz="9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endParaRPr lang="en-US" altLang="zh-CN" sz="3200" b="1" i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483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936625" y="117475"/>
            <a:ext cx="7921625" cy="1296988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前序遍历 </a:t>
            </a:r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(Preorder Traversal)</a:t>
            </a:r>
            <a:endParaRPr lang="en-US" altLang="zh-CN" sz="32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9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0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5748B62-BB6E-4422-B90C-DAD30D9F0F5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24778C4-E7E3-4A3A-88AF-FADC162387F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263" y="1233488"/>
            <a:ext cx="6218237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       后序遍历二叉树算法的框架是：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/>
            <a:endParaRPr lang="zh-CN" altLang="en-US" sz="9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 b 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endParaRPr lang="en-US" altLang="zh-CN" sz="3200" b="1" dirty="0" smtClean="0">
              <a:latin typeface="Courier New" pitchFamily="49" charset="0"/>
              <a:ea typeface="仿宋_GB2312" pitchFamily="49" charset="-122"/>
            </a:endParaRPr>
          </a:p>
        </p:txBody>
      </p:sp>
      <p:sp>
        <p:nvSpPr>
          <p:cNvPr id="3585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15314" y="512676"/>
            <a:ext cx="8244272" cy="762000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③</a:t>
            </a:r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后序遍历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Postorder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4000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1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2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3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FEA9564-1228-48D7-9B51-B9B7F3F20C4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99D2C4B-FA33-46E7-977B-C38DA36DA68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8953500" cy="955675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5.4.2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递归算法在树中的应用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36725"/>
            <a:ext cx="8064500" cy="4284663"/>
          </a:xfrm>
        </p:spPr>
        <p:txBody>
          <a:bodyPr/>
          <a:lstStyle/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以递归方式建立二叉树。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输入结点值的顺序必须对应二叉树结点完全前序遍历的顺序。</a:t>
            </a:r>
            <a:endParaRPr 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约定以输入序列中不可能出现的值作为空结点的值以结束递归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此值在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EndTag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中。例如用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@”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或用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itchFamily="49" charset="0"/>
                <a:ea typeface="华文新魏" pitchFamily="2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表示字符序列或正整数序列空结点。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3B45B58-1FFB-40C8-84F0-DECEE72038E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3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2CBD10C-3FD6-4FE0-8DF9-00902B8024A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4" name="Rectangle 14"/>
          <p:cNvSpPr>
            <a:spLocks noChangeArrowheads="1"/>
          </p:cNvSpPr>
          <p:nvPr/>
        </p:nvSpPr>
        <p:spPr bwMode="auto">
          <a:xfrm>
            <a:off x="647700" y="358775"/>
            <a:ext cx="77771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如图所示的二叉树的前序遍历顺序为</a:t>
            </a:r>
            <a:endParaRPr lang="zh-CN" altLang="en-US" sz="3600" b="1" dirty="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A B C @ @ D E @ G @ @ F @ @ @</a:t>
            </a:r>
            <a:endParaRPr lang="en-US" altLang="zh-CN" sz="3200" b="1" dirty="0">
              <a:solidFill>
                <a:srgbClr val="80008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40965" name="Group 5"/>
          <p:cNvGrpSpPr/>
          <p:nvPr/>
        </p:nvGrpSpPr>
        <p:grpSpPr bwMode="auto">
          <a:xfrm>
            <a:off x="1619250" y="2198688"/>
            <a:ext cx="5157788" cy="4038600"/>
            <a:chOff x="0" y="0"/>
            <a:chExt cx="3024" cy="2544"/>
          </a:xfrm>
        </p:grpSpPr>
        <p:sp>
          <p:nvSpPr>
            <p:cNvPr id="40982" name="Line 2"/>
            <p:cNvSpPr>
              <a:spLocks noChangeShapeType="1"/>
            </p:cNvSpPr>
            <p:nvPr/>
          </p:nvSpPr>
          <p:spPr bwMode="auto">
            <a:xfrm flipH="1">
              <a:off x="960" y="1488"/>
              <a:ext cx="336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3"/>
            <p:cNvSpPr>
              <a:spLocks noChangeShapeType="1"/>
            </p:cNvSpPr>
            <p:nvPr/>
          </p:nvSpPr>
          <p:spPr bwMode="auto">
            <a:xfrm flipH="1">
              <a:off x="1440" y="1920"/>
              <a:ext cx="240" cy="38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5"/>
            <p:cNvSpPr>
              <a:spLocks noChangeShapeType="1"/>
            </p:cNvSpPr>
            <p:nvPr/>
          </p:nvSpPr>
          <p:spPr bwMode="auto">
            <a:xfrm flipH="1">
              <a:off x="192" y="1104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6"/>
            <p:cNvSpPr>
              <a:spLocks noChangeShapeType="1"/>
            </p:cNvSpPr>
            <p:nvPr/>
          </p:nvSpPr>
          <p:spPr bwMode="auto">
            <a:xfrm>
              <a:off x="624" y="1104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>
              <a:off x="2592" y="1536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8"/>
            <p:cNvSpPr>
              <a:spLocks noChangeShapeType="1"/>
            </p:cNvSpPr>
            <p:nvPr/>
          </p:nvSpPr>
          <p:spPr bwMode="auto">
            <a:xfrm>
              <a:off x="1920" y="240"/>
              <a:ext cx="384" cy="24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9"/>
            <p:cNvSpPr>
              <a:spLocks noChangeShapeType="1"/>
            </p:cNvSpPr>
            <p:nvPr/>
          </p:nvSpPr>
          <p:spPr bwMode="auto">
            <a:xfrm flipH="1">
              <a:off x="2256" y="1536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10"/>
            <p:cNvSpPr>
              <a:spLocks noChangeShapeType="1"/>
            </p:cNvSpPr>
            <p:nvPr/>
          </p:nvSpPr>
          <p:spPr bwMode="auto">
            <a:xfrm>
              <a:off x="1440" y="1488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11"/>
            <p:cNvSpPr>
              <a:spLocks noChangeShapeType="1"/>
            </p:cNvSpPr>
            <p:nvPr/>
          </p:nvSpPr>
          <p:spPr bwMode="auto">
            <a:xfrm flipH="1">
              <a:off x="1392" y="1056"/>
              <a:ext cx="336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12"/>
            <p:cNvSpPr>
              <a:spLocks noChangeShapeType="1"/>
            </p:cNvSpPr>
            <p:nvPr/>
          </p:nvSpPr>
          <p:spPr bwMode="auto">
            <a:xfrm>
              <a:off x="1248" y="576"/>
              <a:ext cx="120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13"/>
            <p:cNvSpPr>
              <a:spLocks noChangeShapeType="1"/>
            </p:cNvSpPr>
            <p:nvPr/>
          </p:nvSpPr>
          <p:spPr bwMode="auto">
            <a:xfrm flipH="1">
              <a:off x="528" y="240"/>
              <a:ext cx="1152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Oval 15"/>
            <p:cNvSpPr>
              <a:spLocks noChangeArrowheads="1"/>
            </p:cNvSpPr>
            <p:nvPr/>
          </p:nvSpPr>
          <p:spPr bwMode="auto">
            <a:xfrm>
              <a:off x="1632" y="0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5" name="Oval 16"/>
            <p:cNvSpPr>
              <a:spLocks noChangeArrowheads="1"/>
            </p:cNvSpPr>
            <p:nvPr/>
          </p:nvSpPr>
          <p:spPr bwMode="auto">
            <a:xfrm>
              <a:off x="1008" y="384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6" name="Oval 17"/>
            <p:cNvSpPr>
              <a:spLocks noChangeArrowheads="1"/>
            </p:cNvSpPr>
            <p:nvPr/>
          </p:nvSpPr>
          <p:spPr bwMode="auto">
            <a:xfrm>
              <a:off x="336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7" name="Oval 18"/>
            <p:cNvSpPr>
              <a:spLocks noChangeArrowheads="1"/>
            </p:cNvSpPr>
            <p:nvPr/>
          </p:nvSpPr>
          <p:spPr bwMode="auto">
            <a:xfrm>
              <a:off x="2352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8" name="Oval 19"/>
            <p:cNvSpPr>
              <a:spLocks noChangeArrowheads="1"/>
            </p:cNvSpPr>
            <p:nvPr/>
          </p:nvSpPr>
          <p:spPr bwMode="auto">
            <a:xfrm>
              <a:off x="1680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0" name="Oval 21"/>
            <p:cNvSpPr>
              <a:spLocks noChangeArrowheads="1"/>
            </p:cNvSpPr>
            <p:nvPr/>
          </p:nvSpPr>
          <p:spPr bwMode="auto">
            <a:xfrm>
              <a:off x="1584" y="172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1" name="Text Box 22"/>
            <p:cNvSpPr txBox="1">
              <a:spLocks noChangeArrowheads="1"/>
            </p:cNvSpPr>
            <p:nvPr/>
          </p:nvSpPr>
          <p:spPr bwMode="auto">
            <a:xfrm>
              <a:off x="1632" y="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1008" y="38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B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3" name="Text Box 24"/>
            <p:cNvSpPr txBox="1">
              <a:spLocks noChangeArrowheads="1"/>
            </p:cNvSpPr>
            <p:nvPr/>
          </p:nvSpPr>
          <p:spPr bwMode="auto">
            <a:xfrm>
              <a:off x="336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C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4" name="Text Box 25"/>
            <p:cNvSpPr txBox="1">
              <a:spLocks noChangeArrowheads="1"/>
            </p:cNvSpPr>
            <p:nvPr/>
          </p:nvSpPr>
          <p:spPr bwMode="auto">
            <a:xfrm>
              <a:off x="1680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D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5" name="Text Box 26"/>
            <p:cNvSpPr txBox="1">
              <a:spLocks noChangeArrowheads="1"/>
            </p:cNvSpPr>
            <p:nvPr/>
          </p:nvSpPr>
          <p:spPr bwMode="auto">
            <a:xfrm>
              <a:off x="1200" y="12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E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6" name="Text Box 27"/>
            <p:cNvSpPr txBox="1">
              <a:spLocks noChangeArrowheads="1"/>
            </p:cNvSpPr>
            <p:nvPr/>
          </p:nvSpPr>
          <p:spPr bwMode="auto">
            <a:xfrm>
              <a:off x="1584" y="173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G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7" name="Text Box 28"/>
            <p:cNvSpPr txBox="1">
              <a:spLocks noChangeArrowheads="1"/>
            </p:cNvSpPr>
            <p:nvPr/>
          </p:nvSpPr>
          <p:spPr bwMode="auto">
            <a:xfrm>
              <a:off x="2376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F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8" name="Text Box 29"/>
            <p:cNvSpPr txBox="1">
              <a:spLocks noChangeArrowheads="1"/>
            </p:cNvSpPr>
            <p:nvPr/>
          </p:nvSpPr>
          <p:spPr bwMode="auto">
            <a:xfrm>
              <a:off x="0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9" name="Text Box 30"/>
            <p:cNvSpPr txBox="1">
              <a:spLocks noChangeArrowheads="1"/>
            </p:cNvSpPr>
            <p:nvPr/>
          </p:nvSpPr>
          <p:spPr bwMode="auto">
            <a:xfrm>
              <a:off x="624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0" name="Text Box 31"/>
            <p:cNvSpPr txBox="1">
              <a:spLocks noChangeArrowheads="1"/>
            </p:cNvSpPr>
            <p:nvPr/>
          </p:nvSpPr>
          <p:spPr bwMode="auto">
            <a:xfrm>
              <a:off x="768" y="16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1" name="Text Box 32"/>
            <p:cNvSpPr txBox="1">
              <a:spLocks noChangeArrowheads="1"/>
            </p:cNvSpPr>
            <p:nvPr/>
          </p:nvSpPr>
          <p:spPr bwMode="auto">
            <a:xfrm>
              <a:off x="1200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2" name="Text Box 33"/>
            <p:cNvSpPr txBox="1">
              <a:spLocks noChangeArrowheads="1"/>
            </p:cNvSpPr>
            <p:nvPr/>
          </p:nvSpPr>
          <p:spPr bwMode="auto">
            <a:xfrm>
              <a:off x="1872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3" name="Text Box 34"/>
            <p:cNvSpPr txBox="1">
              <a:spLocks noChangeArrowheads="1"/>
            </p:cNvSpPr>
            <p:nvPr/>
          </p:nvSpPr>
          <p:spPr bwMode="auto">
            <a:xfrm>
              <a:off x="2064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4" name="Text Box 35"/>
            <p:cNvSpPr txBox="1">
              <a:spLocks noChangeArrowheads="1"/>
            </p:cNvSpPr>
            <p:nvPr/>
          </p:nvSpPr>
          <p:spPr bwMode="auto">
            <a:xfrm>
              <a:off x="2688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5" name="Text Box 36"/>
            <p:cNvSpPr txBox="1">
              <a:spLocks noChangeArrowheads="1"/>
            </p:cNvSpPr>
            <p:nvPr/>
          </p:nvSpPr>
          <p:spPr bwMode="auto">
            <a:xfrm>
              <a:off x="2208" y="34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40966" name="Group 40"/>
          <p:cNvGrpSpPr/>
          <p:nvPr/>
        </p:nvGrpSpPr>
        <p:grpSpPr bwMode="auto">
          <a:xfrm>
            <a:off x="1263650" y="1609725"/>
            <a:ext cx="6958013" cy="382588"/>
            <a:chOff x="0" y="0"/>
            <a:chExt cx="4383" cy="241"/>
          </a:xfrm>
        </p:grpSpPr>
        <p:sp>
          <p:nvSpPr>
            <p:cNvPr id="40967" name="Line 37"/>
            <p:cNvSpPr>
              <a:spLocks noChangeShapeType="1"/>
            </p:cNvSpPr>
            <p:nvPr/>
          </p:nvSpPr>
          <p:spPr bwMode="auto">
            <a:xfrm>
              <a:off x="240" y="192"/>
              <a:ext cx="3764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38"/>
            <p:cNvSpPr>
              <a:spLocks noChangeShapeType="1"/>
            </p:cNvSpPr>
            <p:nvPr/>
          </p:nvSpPr>
          <p:spPr bwMode="auto">
            <a:xfrm>
              <a:off x="528" y="144"/>
              <a:ext cx="825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39"/>
            <p:cNvSpPr>
              <a:spLocks noChangeShapeType="1"/>
            </p:cNvSpPr>
            <p:nvPr/>
          </p:nvSpPr>
          <p:spPr bwMode="auto">
            <a:xfrm>
              <a:off x="768" y="0"/>
              <a:ext cx="220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40"/>
            <p:cNvSpPr>
              <a:spLocks noChangeShapeType="1"/>
            </p:cNvSpPr>
            <p:nvPr/>
          </p:nvSpPr>
          <p:spPr bwMode="auto">
            <a:xfrm>
              <a:off x="105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41"/>
            <p:cNvSpPr>
              <a:spLocks noChangeShapeType="1"/>
            </p:cNvSpPr>
            <p:nvPr/>
          </p:nvSpPr>
          <p:spPr bwMode="auto">
            <a:xfrm>
              <a:off x="1392" y="144"/>
              <a:ext cx="2527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42"/>
            <p:cNvSpPr>
              <a:spLocks noChangeShapeType="1"/>
            </p:cNvSpPr>
            <p:nvPr/>
          </p:nvSpPr>
          <p:spPr bwMode="auto">
            <a:xfrm>
              <a:off x="1632" y="96"/>
              <a:ext cx="1392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43"/>
            <p:cNvSpPr>
              <a:spLocks noChangeShapeType="1"/>
            </p:cNvSpPr>
            <p:nvPr/>
          </p:nvSpPr>
          <p:spPr bwMode="auto">
            <a:xfrm>
              <a:off x="1872" y="48"/>
              <a:ext cx="2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44"/>
            <p:cNvSpPr>
              <a:spLocks noChangeShapeType="1"/>
            </p:cNvSpPr>
            <p:nvPr/>
          </p:nvSpPr>
          <p:spPr bwMode="auto">
            <a:xfrm>
              <a:off x="2160" y="48"/>
              <a:ext cx="8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45"/>
            <p:cNvSpPr>
              <a:spLocks noChangeShapeType="1"/>
            </p:cNvSpPr>
            <p:nvPr/>
          </p:nvSpPr>
          <p:spPr bwMode="auto">
            <a:xfrm>
              <a:off x="2447" y="0"/>
              <a:ext cx="219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46"/>
            <p:cNvSpPr>
              <a:spLocks noChangeShapeType="1"/>
            </p:cNvSpPr>
            <p:nvPr/>
          </p:nvSpPr>
          <p:spPr bwMode="auto">
            <a:xfrm>
              <a:off x="273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47"/>
            <p:cNvSpPr>
              <a:spLocks noChangeShapeType="1"/>
            </p:cNvSpPr>
            <p:nvPr/>
          </p:nvSpPr>
          <p:spPr bwMode="auto">
            <a:xfrm>
              <a:off x="2976" y="96"/>
              <a:ext cx="825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48"/>
            <p:cNvSpPr>
              <a:spLocks noChangeShapeType="1"/>
            </p:cNvSpPr>
            <p:nvPr/>
          </p:nvSpPr>
          <p:spPr bwMode="auto">
            <a:xfrm>
              <a:off x="3264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49"/>
            <p:cNvSpPr>
              <a:spLocks noChangeShapeType="1"/>
            </p:cNvSpPr>
            <p:nvPr/>
          </p:nvSpPr>
          <p:spPr bwMode="auto">
            <a:xfrm>
              <a:off x="3552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50"/>
            <p:cNvSpPr>
              <a:spLocks noChangeShapeType="1"/>
            </p:cNvSpPr>
            <p:nvPr/>
          </p:nvSpPr>
          <p:spPr bwMode="auto">
            <a:xfrm flipV="1">
              <a:off x="0" y="240"/>
              <a:ext cx="4383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51"/>
            <p:cNvSpPr>
              <a:spLocks noChangeShapeType="1"/>
            </p:cNvSpPr>
            <p:nvPr/>
          </p:nvSpPr>
          <p:spPr bwMode="auto">
            <a:xfrm>
              <a:off x="3840" y="192"/>
              <a:ext cx="206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ECE62EF-CC3B-4FA7-A226-F59DFE1DB86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87431D2-C60B-48E3-B540-D2E9BFD14B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6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1379538"/>
            <a:ext cx="8229600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层次序遍历二叉树就是从根结点开始，按层次逐层遍历，如图：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588125" y="5373688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遍历顺序</a:t>
            </a:r>
            <a:endParaRPr lang="zh-CN" altLang="en-US" sz="30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49158" name="Group 6"/>
          <p:cNvGrpSpPr/>
          <p:nvPr/>
        </p:nvGrpSpPr>
        <p:grpSpPr bwMode="auto">
          <a:xfrm>
            <a:off x="2268538" y="2470150"/>
            <a:ext cx="4624387" cy="3514725"/>
            <a:chOff x="0" y="0"/>
            <a:chExt cx="2913" cy="2214"/>
          </a:xfrm>
        </p:grpSpPr>
        <p:grpSp>
          <p:nvGrpSpPr>
            <p:cNvPr id="49160" name="Group 7"/>
            <p:cNvGrpSpPr/>
            <p:nvPr/>
          </p:nvGrpSpPr>
          <p:grpSpPr bwMode="auto">
            <a:xfrm>
              <a:off x="177" y="0"/>
              <a:ext cx="2598" cy="2214"/>
              <a:chOff x="0" y="0"/>
              <a:chExt cx="2598" cy="2214"/>
            </a:xfrm>
          </p:grpSpPr>
          <p:grpSp>
            <p:nvGrpSpPr>
              <p:cNvPr id="49172" name="Group 8"/>
              <p:cNvGrpSpPr/>
              <p:nvPr/>
            </p:nvGrpSpPr>
            <p:grpSpPr bwMode="auto">
              <a:xfrm>
                <a:off x="0" y="37"/>
                <a:ext cx="2598" cy="2168"/>
                <a:chOff x="0" y="0"/>
                <a:chExt cx="2598" cy="2168"/>
              </a:xfrm>
            </p:grpSpPr>
            <p:sp>
              <p:nvSpPr>
                <p:cNvPr id="4918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89" y="173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23" y="648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9"/>
                <p:cNvSpPr>
                  <a:spLocks noChangeShapeType="1"/>
                </p:cNvSpPr>
                <p:nvPr/>
              </p:nvSpPr>
              <p:spPr bwMode="auto">
                <a:xfrm>
                  <a:off x="699" y="657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99" y="1169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9" y="1635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668" y="666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0" name="Line 13"/>
                <p:cNvSpPr>
                  <a:spLocks noChangeShapeType="1"/>
                </p:cNvSpPr>
                <p:nvPr/>
              </p:nvSpPr>
              <p:spPr bwMode="auto">
                <a:xfrm>
                  <a:off x="1403" y="200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1" name="Line 14"/>
                <p:cNvSpPr>
                  <a:spLocks noChangeShapeType="1"/>
                </p:cNvSpPr>
                <p:nvPr/>
              </p:nvSpPr>
              <p:spPr bwMode="auto">
                <a:xfrm>
                  <a:off x="2079" y="657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Oval 15"/>
                <p:cNvSpPr>
                  <a:spLocks noChangeArrowheads="1"/>
                </p:cNvSpPr>
                <p:nvPr/>
              </p:nvSpPr>
              <p:spPr bwMode="auto">
                <a:xfrm>
                  <a:off x="1174" y="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3" name="Oval 16"/>
                <p:cNvSpPr>
                  <a:spLocks noChangeArrowheads="1"/>
                </p:cNvSpPr>
                <p:nvPr/>
              </p:nvSpPr>
              <p:spPr bwMode="auto">
                <a:xfrm>
                  <a:off x="0" y="90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4" name="Oval 17"/>
                <p:cNvSpPr>
                  <a:spLocks noChangeArrowheads="1"/>
                </p:cNvSpPr>
                <p:nvPr/>
              </p:nvSpPr>
              <p:spPr bwMode="auto">
                <a:xfrm>
                  <a:off x="471" y="1379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5" name="Oval 18"/>
                <p:cNvSpPr>
                  <a:spLocks noChangeArrowheads="1"/>
                </p:cNvSpPr>
                <p:nvPr/>
              </p:nvSpPr>
              <p:spPr bwMode="auto">
                <a:xfrm>
                  <a:off x="942" y="185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6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1872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7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944"/>
                  <a:ext cx="294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8" name="Oval 21"/>
                <p:cNvSpPr>
                  <a:spLocks noChangeArrowheads="1"/>
                </p:cNvSpPr>
                <p:nvPr/>
              </p:nvSpPr>
              <p:spPr bwMode="auto">
                <a:xfrm>
                  <a:off x="1476" y="94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9" name="Oval 22"/>
                <p:cNvSpPr>
                  <a:spLocks noChangeArrowheads="1"/>
                </p:cNvSpPr>
                <p:nvPr/>
              </p:nvSpPr>
              <p:spPr bwMode="auto">
                <a:xfrm>
                  <a:off x="475" y="414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0" name="Oval 23"/>
                <p:cNvSpPr>
                  <a:spLocks noChangeArrowheads="1"/>
                </p:cNvSpPr>
                <p:nvPr/>
              </p:nvSpPr>
              <p:spPr bwMode="auto">
                <a:xfrm>
                  <a:off x="1348" y="140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1" name="Oval 24"/>
                <p:cNvSpPr>
                  <a:spLocks noChangeArrowheads="1"/>
                </p:cNvSpPr>
                <p:nvPr/>
              </p:nvSpPr>
              <p:spPr bwMode="auto">
                <a:xfrm>
                  <a:off x="940" y="94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2" name="Oval 25"/>
                <p:cNvSpPr>
                  <a:spLocks noChangeArrowheads="1"/>
                </p:cNvSpPr>
                <p:nvPr/>
              </p:nvSpPr>
              <p:spPr bwMode="auto">
                <a:xfrm>
                  <a:off x="1860" y="43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3" name="Text Box 26"/>
              <p:cNvSpPr txBox="1">
                <a:spLocks noChangeArrowheads="1"/>
              </p:cNvSpPr>
              <p:nvPr/>
            </p:nvSpPr>
            <p:spPr bwMode="auto">
              <a:xfrm>
                <a:off x="29" y="90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4" name="Text Box 27"/>
              <p:cNvSpPr txBox="1">
                <a:spLocks noChangeArrowheads="1"/>
              </p:cNvSpPr>
              <p:nvPr/>
            </p:nvSpPr>
            <p:spPr bwMode="auto">
              <a:xfrm>
                <a:off x="509" y="140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5" name="Text Box 28"/>
              <p:cNvSpPr txBox="1">
                <a:spLocks noChangeArrowheads="1"/>
              </p:cNvSpPr>
              <p:nvPr/>
            </p:nvSpPr>
            <p:spPr bwMode="auto">
              <a:xfrm>
                <a:off x="975" y="186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6" name="Text Box 29"/>
              <p:cNvSpPr txBox="1">
                <a:spLocks noChangeArrowheads="1"/>
              </p:cNvSpPr>
              <p:nvPr/>
            </p:nvSpPr>
            <p:spPr bwMode="auto">
              <a:xfrm>
                <a:off x="1780" y="188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7" name="Text Box 30"/>
              <p:cNvSpPr txBox="1">
                <a:spLocks noChangeArrowheads="1"/>
              </p:cNvSpPr>
              <p:nvPr/>
            </p:nvSpPr>
            <p:spPr bwMode="auto">
              <a:xfrm>
                <a:off x="1506" y="93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8" name="Text Box 31"/>
              <p:cNvSpPr txBox="1">
                <a:spLocks noChangeArrowheads="1"/>
              </p:cNvSpPr>
              <p:nvPr/>
            </p:nvSpPr>
            <p:spPr bwMode="auto">
              <a:xfrm>
                <a:off x="2356" y="95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74" name="Text Box 32"/>
              <p:cNvSpPr txBox="1">
                <a:spLocks noChangeArrowheads="1"/>
              </p:cNvSpPr>
              <p:nvPr/>
            </p:nvSpPr>
            <p:spPr bwMode="auto">
              <a:xfrm>
                <a:off x="1203" y="0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5" name="Text Box 33"/>
              <p:cNvSpPr txBox="1">
                <a:spLocks noChangeArrowheads="1"/>
              </p:cNvSpPr>
              <p:nvPr/>
            </p:nvSpPr>
            <p:spPr bwMode="auto">
              <a:xfrm>
                <a:off x="1382" y="1422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6" name="Text Box 34"/>
              <p:cNvSpPr txBox="1">
                <a:spLocks noChangeArrowheads="1"/>
              </p:cNvSpPr>
              <p:nvPr/>
            </p:nvSpPr>
            <p:spPr bwMode="auto">
              <a:xfrm>
                <a:off x="503" y="43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+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7" name="Text Box 35"/>
              <p:cNvSpPr txBox="1">
                <a:spLocks noChangeArrowheads="1"/>
              </p:cNvSpPr>
              <p:nvPr/>
            </p:nvSpPr>
            <p:spPr bwMode="auto">
              <a:xfrm>
                <a:off x="1893" y="45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/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8" name="Text Box 36"/>
              <p:cNvSpPr txBox="1">
                <a:spLocks noChangeArrowheads="1"/>
              </p:cNvSpPr>
              <p:nvPr/>
            </p:nvSpPr>
            <p:spPr bwMode="auto">
              <a:xfrm>
                <a:off x="969" y="96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*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49161" name="Line 37"/>
            <p:cNvSpPr>
              <a:spLocks noChangeShapeType="1"/>
            </p:cNvSpPr>
            <p:nvPr/>
          </p:nvSpPr>
          <p:spPr bwMode="auto">
            <a:xfrm flipH="1">
              <a:off x="922" y="200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38"/>
            <p:cNvSpPr>
              <a:spLocks noChangeShapeType="1"/>
            </p:cNvSpPr>
            <p:nvPr/>
          </p:nvSpPr>
          <p:spPr bwMode="auto">
            <a:xfrm>
              <a:off x="999" y="635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39"/>
            <p:cNvSpPr>
              <a:spLocks noChangeShapeType="1"/>
            </p:cNvSpPr>
            <p:nvPr/>
          </p:nvSpPr>
          <p:spPr bwMode="auto">
            <a:xfrm flipV="1">
              <a:off x="491" y="1096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40"/>
            <p:cNvSpPr>
              <a:spLocks noChangeShapeType="1"/>
            </p:cNvSpPr>
            <p:nvPr/>
          </p:nvSpPr>
          <p:spPr bwMode="auto">
            <a:xfrm flipV="1">
              <a:off x="1419" y="1110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41"/>
            <p:cNvSpPr>
              <a:spLocks noChangeShapeType="1"/>
            </p:cNvSpPr>
            <p:nvPr/>
          </p:nvSpPr>
          <p:spPr bwMode="auto">
            <a:xfrm>
              <a:off x="1950" y="1120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42"/>
            <p:cNvSpPr>
              <a:spLocks noChangeShapeType="1"/>
            </p:cNvSpPr>
            <p:nvPr/>
          </p:nvSpPr>
          <p:spPr bwMode="auto">
            <a:xfrm flipV="1">
              <a:off x="944" y="1603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43"/>
            <p:cNvSpPr>
              <a:spLocks noChangeShapeType="1"/>
            </p:cNvSpPr>
            <p:nvPr/>
          </p:nvSpPr>
          <p:spPr bwMode="auto">
            <a:xfrm>
              <a:off x="1437" y="2052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44"/>
            <p:cNvSpPr>
              <a:spLocks noChangeShapeType="1"/>
            </p:cNvSpPr>
            <p:nvPr/>
          </p:nvSpPr>
          <p:spPr bwMode="auto">
            <a:xfrm>
              <a:off x="2248" y="2047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Freeform 45"/>
            <p:cNvSpPr/>
            <p:nvPr/>
          </p:nvSpPr>
          <p:spPr bwMode="auto">
            <a:xfrm>
              <a:off x="0" y="622"/>
              <a:ext cx="2511" cy="493"/>
            </a:xfrm>
            <a:custGeom>
              <a:avLst/>
              <a:gdLst>
                <a:gd name="T0" fmla="*/ 2339 w 2511"/>
                <a:gd name="T1" fmla="*/ 8 h 493"/>
                <a:gd name="T2" fmla="*/ 2439 w 2511"/>
                <a:gd name="T3" fmla="*/ 17 h 493"/>
                <a:gd name="T4" fmla="*/ 2503 w 2511"/>
                <a:gd name="T5" fmla="*/ 109 h 493"/>
                <a:gd name="T6" fmla="*/ 2485 w 2511"/>
                <a:gd name="T7" fmla="*/ 218 h 493"/>
                <a:gd name="T8" fmla="*/ 2394 w 2511"/>
                <a:gd name="T9" fmla="*/ 264 h 493"/>
                <a:gd name="T10" fmla="*/ 1964 w 2511"/>
                <a:gd name="T11" fmla="*/ 264 h 493"/>
                <a:gd name="T12" fmla="*/ 593 w 2511"/>
                <a:gd name="T13" fmla="*/ 264 h 493"/>
                <a:gd name="T14" fmla="*/ 181 w 2511"/>
                <a:gd name="T15" fmla="*/ 264 h 493"/>
                <a:gd name="T16" fmla="*/ 26 w 2511"/>
                <a:gd name="T17" fmla="*/ 337 h 493"/>
                <a:gd name="T18" fmla="*/ 26 w 2511"/>
                <a:gd name="T19" fmla="*/ 447 h 493"/>
                <a:gd name="T20" fmla="*/ 117 w 2511"/>
                <a:gd name="T21" fmla="*/ 493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1"/>
                <a:gd name="T34" fmla="*/ 0 h 493"/>
                <a:gd name="T35" fmla="*/ 2511 w 2511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Freeform 46"/>
            <p:cNvSpPr/>
            <p:nvPr/>
          </p:nvSpPr>
          <p:spPr bwMode="auto">
            <a:xfrm>
              <a:off x="299" y="1124"/>
              <a:ext cx="2614" cy="429"/>
            </a:xfrm>
            <a:custGeom>
              <a:avLst/>
              <a:gdLst>
                <a:gd name="T0" fmla="*/ 2012 w 2632"/>
                <a:gd name="T1" fmla="*/ 0 h 429"/>
                <a:gd name="T2" fmla="*/ 2078 w 2632"/>
                <a:gd name="T3" fmla="*/ 18 h 429"/>
                <a:gd name="T4" fmla="*/ 2106 w 2632"/>
                <a:gd name="T5" fmla="*/ 109 h 429"/>
                <a:gd name="T6" fmla="*/ 2078 w 2632"/>
                <a:gd name="T7" fmla="*/ 219 h 429"/>
                <a:gd name="T8" fmla="*/ 1896 w 2632"/>
                <a:gd name="T9" fmla="*/ 247 h 429"/>
                <a:gd name="T10" fmla="*/ 1587 w 2632"/>
                <a:gd name="T11" fmla="*/ 247 h 429"/>
                <a:gd name="T12" fmla="*/ 248 w 2632"/>
                <a:gd name="T13" fmla="*/ 247 h 429"/>
                <a:gd name="T14" fmla="*/ 73 w 2632"/>
                <a:gd name="T15" fmla="*/ 347 h 429"/>
                <a:gd name="T16" fmla="*/ 275 w 2632"/>
                <a:gd name="T17" fmla="*/ 429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2"/>
                <a:gd name="T28" fmla="*/ 0 h 429"/>
                <a:gd name="T29" fmla="*/ 2632 w 2632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Freeform 47"/>
            <p:cNvSpPr/>
            <p:nvPr/>
          </p:nvSpPr>
          <p:spPr bwMode="auto">
            <a:xfrm>
              <a:off x="922" y="1599"/>
              <a:ext cx="984" cy="456"/>
            </a:xfrm>
            <a:custGeom>
              <a:avLst/>
              <a:gdLst>
                <a:gd name="T0" fmla="*/ 905 w 984"/>
                <a:gd name="T1" fmla="*/ 0 h 456"/>
                <a:gd name="T2" fmla="*/ 960 w 984"/>
                <a:gd name="T3" fmla="*/ 37 h 456"/>
                <a:gd name="T4" fmla="*/ 960 w 984"/>
                <a:gd name="T5" fmla="*/ 137 h 456"/>
                <a:gd name="T6" fmla="*/ 813 w 984"/>
                <a:gd name="T7" fmla="*/ 201 h 456"/>
                <a:gd name="T8" fmla="*/ 439 w 984"/>
                <a:gd name="T9" fmla="*/ 201 h 456"/>
                <a:gd name="T10" fmla="*/ 119 w 984"/>
                <a:gd name="T11" fmla="*/ 229 h 456"/>
                <a:gd name="T12" fmla="*/ 9 w 984"/>
                <a:gd name="T13" fmla="*/ 348 h 456"/>
                <a:gd name="T14" fmla="*/ 64 w 984"/>
                <a:gd name="T15" fmla="*/ 439 h 456"/>
                <a:gd name="T16" fmla="*/ 192 w 984"/>
                <a:gd name="T17" fmla="*/ 448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4"/>
                <a:gd name="T28" fmla="*/ 0 h 456"/>
                <a:gd name="T29" fmla="*/ 984 w 984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itchFamily="2" charset="-122"/>
              </a:rPr>
              <a:t>层次序遍历二叉树的算法</a:t>
            </a:r>
            <a:endParaRPr lang="zh-CN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57DFCC2-1F40-4481-A53E-6E85A83A4B8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B2B2755-697F-4CDF-8F34-7FC02D1217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763588"/>
            <a:ext cx="8050213" cy="5581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这种遍历需要使用一个</a:t>
            </a:r>
            <a:r>
              <a:rPr 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先进先出的队列</a:t>
            </a: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，在处理上一层时，将其下一层的结点直接进到队列（的队尾）。在上一层结点遍历完后，下一层结点正好处于队列的队头，可以继续访问它们。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算法是非递归的。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F34BF81-DF7C-4669-A519-36626D7C121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3168219-CD51-4774-BA19-D92A562DF9F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1204" name="Group 4"/>
          <p:cNvGrpSpPr/>
          <p:nvPr/>
        </p:nvGrpSpPr>
        <p:grpSpPr bwMode="auto">
          <a:xfrm>
            <a:off x="576263" y="1771650"/>
            <a:ext cx="2160587" cy="2378075"/>
            <a:chOff x="0" y="0"/>
            <a:chExt cx="1361" cy="1498"/>
          </a:xfrm>
        </p:grpSpPr>
        <p:sp>
          <p:nvSpPr>
            <p:cNvPr id="51292" name="Line 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Line 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4" name="Line 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5" name="Line 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6" name="Oval 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97" name="Oval 1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8" name="Oval 1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9" name="Oval 1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0" name="Oval 1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1" name="Text Box 1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2" name="Text Box 1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3" name="Text Box 1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4" name="Text Box 1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5" name="Text Box 1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6" name="Line 1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" name="Line 2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" name="Line 2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" name="Line 2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" name="Line 2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" name="Line 2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2" name="Line 2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3" name="Line 2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05" name="Group 27"/>
          <p:cNvGrpSpPr/>
          <p:nvPr/>
        </p:nvGrpSpPr>
        <p:grpSpPr bwMode="auto">
          <a:xfrm>
            <a:off x="2879725" y="692150"/>
            <a:ext cx="3413125" cy="519113"/>
            <a:chOff x="0" y="0"/>
            <a:chExt cx="2150" cy="327"/>
          </a:xfrm>
        </p:grpSpPr>
        <p:sp>
          <p:nvSpPr>
            <p:cNvPr id="51281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82" name="Group 29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83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30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6" name="Line 31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Line 33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9" name="Line 34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0" name="Line 35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1" name="Line 36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06" name="Text Box 39"/>
          <p:cNvSpPr txBox="1">
            <a:spLocks noChangeArrowheads="1"/>
          </p:cNvSpPr>
          <p:nvPr/>
        </p:nvSpPr>
        <p:spPr bwMode="auto">
          <a:xfrm>
            <a:off x="3463925" y="6413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07" name="Text Box 40"/>
          <p:cNvSpPr txBox="1">
            <a:spLocks noChangeArrowheads="1"/>
          </p:cNvSpPr>
          <p:nvPr/>
        </p:nvSpPr>
        <p:spPr bwMode="auto">
          <a:xfrm>
            <a:off x="6383338" y="7127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63529" name="Group 41"/>
          <p:cNvGrpSpPr/>
          <p:nvPr/>
        </p:nvGrpSpPr>
        <p:grpSpPr bwMode="auto">
          <a:xfrm>
            <a:off x="2887663" y="1379538"/>
            <a:ext cx="3413125" cy="519112"/>
            <a:chOff x="0" y="0"/>
            <a:chExt cx="2150" cy="327"/>
          </a:xfrm>
        </p:grpSpPr>
        <p:sp>
          <p:nvSpPr>
            <p:cNvPr id="51270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71" name="Group 4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72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3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5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5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5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6443663" y="1374775"/>
            <a:ext cx="213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a</a:t>
            </a:r>
            <a:endParaRPr lang="en-US" altLang="zh-CN" sz="2800" b="1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42" name="Text Box 55"/>
          <p:cNvSpPr txBox="1">
            <a:spLocks noChangeArrowheads="1"/>
          </p:cNvSpPr>
          <p:nvPr/>
        </p:nvSpPr>
        <p:spPr bwMode="auto">
          <a:xfrm>
            <a:off x="4040188" y="1376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43" name="Text Box 56"/>
          <p:cNvSpPr txBox="1">
            <a:spLocks noChangeArrowheads="1"/>
          </p:cNvSpPr>
          <p:nvPr/>
        </p:nvSpPr>
        <p:spPr bwMode="auto">
          <a:xfrm>
            <a:off x="4638675" y="13398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44" name="Group 56"/>
          <p:cNvGrpSpPr/>
          <p:nvPr/>
        </p:nvGrpSpPr>
        <p:grpSpPr bwMode="auto">
          <a:xfrm>
            <a:off x="2879725" y="2847975"/>
            <a:ext cx="3413125" cy="519113"/>
            <a:chOff x="0" y="0"/>
            <a:chExt cx="2150" cy="327"/>
          </a:xfrm>
        </p:grpSpPr>
        <p:sp>
          <p:nvSpPr>
            <p:cNvPr id="51259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60" name="Group 5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61" name="Rectangle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2" name="Line 6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3" name="Line 6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4" name="Line 6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5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6" name="Line 6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7" name="Line 6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8" name="Line 6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9" name="Line 6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56" name="Text Box 69"/>
          <p:cNvSpPr txBox="1">
            <a:spLocks noChangeArrowheads="1"/>
          </p:cNvSpPr>
          <p:nvPr/>
        </p:nvSpPr>
        <p:spPr bwMode="auto">
          <a:xfrm>
            <a:off x="6456363" y="2843213"/>
            <a:ext cx="20907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b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57" name="Text Box 70"/>
          <p:cNvSpPr txBox="1">
            <a:spLocks noChangeArrowheads="1"/>
          </p:cNvSpPr>
          <p:nvPr/>
        </p:nvSpPr>
        <p:spPr bwMode="auto">
          <a:xfrm>
            <a:off x="4638675" y="28130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58" name="Text Box 71"/>
          <p:cNvSpPr txBox="1">
            <a:spLocks noChangeArrowheads="1"/>
          </p:cNvSpPr>
          <p:nvPr/>
        </p:nvSpPr>
        <p:spPr bwMode="auto">
          <a:xfrm>
            <a:off x="5184775" y="28178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59" name="Group 71"/>
          <p:cNvGrpSpPr/>
          <p:nvPr/>
        </p:nvGrpSpPr>
        <p:grpSpPr bwMode="auto">
          <a:xfrm>
            <a:off x="2879725" y="3927475"/>
            <a:ext cx="3413125" cy="519113"/>
            <a:chOff x="0" y="0"/>
            <a:chExt cx="2150" cy="327"/>
          </a:xfrm>
        </p:grpSpPr>
        <p:sp>
          <p:nvSpPr>
            <p:cNvPr id="51248" name="Text Box 73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49" name="Group 7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50" name="Rectangle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1" name="Line 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2" name="Line 77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3" name="Line 78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4" name="Line 7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5" name="Line 80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6" name="Line 81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Line 82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8" name="Line 83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71" name="Text Box 84"/>
          <p:cNvSpPr txBox="1">
            <a:spLocks noChangeArrowheads="1"/>
          </p:cNvSpPr>
          <p:nvPr/>
        </p:nvSpPr>
        <p:spPr bwMode="auto">
          <a:xfrm>
            <a:off x="6456363" y="3922713"/>
            <a:ext cx="2009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e</a:t>
            </a:r>
            <a:r>
              <a:rPr lang="en-US" altLang="zh-CN" sz="2800" b="1"/>
              <a:t> </a:t>
            </a:r>
            <a:r>
              <a:rPr lang="zh-CN" altLang="en-US" sz="2800" b="1"/>
              <a:t>进队</a:t>
            </a:r>
            <a:endParaRPr lang="en-US" sz="2800" b="1"/>
          </a:p>
        </p:txBody>
      </p:sp>
      <p:sp>
        <p:nvSpPr>
          <p:cNvPr id="63572" name="Text Box 85"/>
          <p:cNvSpPr txBox="1">
            <a:spLocks noChangeArrowheads="1"/>
          </p:cNvSpPr>
          <p:nvPr/>
        </p:nvSpPr>
        <p:spPr bwMode="auto">
          <a:xfrm>
            <a:off x="5184775" y="38973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73" name="Text Box 86"/>
          <p:cNvSpPr txBox="1">
            <a:spLocks noChangeArrowheads="1"/>
          </p:cNvSpPr>
          <p:nvPr/>
        </p:nvSpPr>
        <p:spPr bwMode="auto">
          <a:xfrm>
            <a:off x="5795963" y="38925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74" name="Group 86"/>
          <p:cNvGrpSpPr/>
          <p:nvPr/>
        </p:nvGrpSpPr>
        <p:grpSpPr bwMode="auto">
          <a:xfrm>
            <a:off x="2879725" y="4940300"/>
            <a:ext cx="3413125" cy="519113"/>
            <a:chOff x="0" y="0"/>
            <a:chExt cx="2150" cy="327"/>
          </a:xfrm>
        </p:grpSpPr>
        <p:sp>
          <p:nvSpPr>
            <p:cNvPr id="51237" name="Text Box 8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38" name="Group 8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39" name="Rectangle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0" name="Line 9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1" name="Line 9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2" name="Line 9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3" name="Line 9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4" name="Line 9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5" name="Line 9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9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Line 9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86" name="Text Box 99"/>
          <p:cNvSpPr txBox="1">
            <a:spLocks noChangeArrowheads="1"/>
          </p:cNvSpPr>
          <p:nvPr/>
        </p:nvSpPr>
        <p:spPr bwMode="auto">
          <a:xfrm>
            <a:off x="6443663" y="4905375"/>
            <a:ext cx="2341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d</a:t>
            </a:r>
            <a:endParaRPr lang="en-US" altLang="zh-CN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87" name="Text Box 100"/>
          <p:cNvSpPr txBox="1">
            <a:spLocks noChangeArrowheads="1"/>
          </p:cNvSpPr>
          <p:nvPr/>
        </p:nvSpPr>
        <p:spPr bwMode="auto">
          <a:xfrm>
            <a:off x="5795963" y="4905375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88" name="Group 100"/>
          <p:cNvGrpSpPr/>
          <p:nvPr/>
        </p:nvGrpSpPr>
        <p:grpSpPr bwMode="auto">
          <a:xfrm>
            <a:off x="2871788" y="5610225"/>
            <a:ext cx="3413125" cy="519113"/>
            <a:chOff x="0" y="0"/>
            <a:chExt cx="2150" cy="327"/>
          </a:xfrm>
        </p:grpSpPr>
        <p:sp>
          <p:nvSpPr>
            <p:cNvPr id="51226" name="Text Box 10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27" name="Group 102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28" name="Rectangle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Line 10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Line 10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1" name="Line 10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Line 10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Line 10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11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5" name="Line 11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6" name="Line 11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600" name="Text Box 113"/>
          <p:cNvSpPr txBox="1">
            <a:spLocks noChangeArrowheads="1"/>
          </p:cNvSpPr>
          <p:nvPr/>
        </p:nvSpPr>
        <p:spPr bwMode="auto">
          <a:xfrm>
            <a:off x="6443663" y="5589588"/>
            <a:ext cx="248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/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e</a:t>
            </a:r>
            <a:endParaRPr lang="zh-CN" altLang="en-US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1" grpId="0" autoUpdateAnimBg="0"/>
      <p:bldP spid="63542" grpId="0" autoUpdateAnimBg="0"/>
      <p:bldP spid="63543" grpId="0" autoUpdateAnimBg="0"/>
      <p:bldP spid="63556" grpId="0" autoUpdateAnimBg="0"/>
      <p:bldP spid="63557" grpId="0" autoUpdateAnimBg="0"/>
      <p:bldP spid="63558" grpId="0" autoUpdateAnimBg="0"/>
      <p:bldP spid="63571" grpId="0" autoUpdateAnimBg="0"/>
      <p:bldP spid="63572" grpId="0" autoUpdateAnimBg="0"/>
      <p:bldP spid="63573" grpId="0" autoUpdateAnimBg="0"/>
      <p:bldP spid="63586" grpId="0" autoUpdateAnimBg="0"/>
      <p:bldP spid="63587" grpId="0" autoUpdateAnimBg="0"/>
      <p:bldP spid="636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AAB82F7-5BFC-4ED3-B000-9D6DFC1D634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29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B1C5C53-D943-4155-9C5E-437C6DB84EA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0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873125"/>
            <a:ext cx="8459788" cy="529272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        例如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有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1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2, 3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，可得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5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种不同的二叉树。它们的前序排列均为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，中序序列可能是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321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231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213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132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问题：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前序序列为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312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的二叉树存在吗？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5301" name="Group 5"/>
          <p:cNvGrpSpPr/>
          <p:nvPr/>
        </p:nvGrpSpPr>
        <p:grpSpPr bwMode="auto">
          <a:xfrm>
            <a:off x="935038" y="2636838"/>
            <a:ext cx="7239000" cy="2057400"/>
            <a:chOff x="0" y="0"/>
            <a:chExt cx="4560" cy="1296"/>
          </a:xfrm>
        </p:grpSpPr>
        <p:sp>
          <p:nvSpPr>
            <p:cNvPr id="55302" name="Line 2"/>
            <p:cNvSpPr>
              <a:spLocks noChangeShapeType="1"/>
            </p:cNvSpPr>
            <p:nvPr/>
          </p:nvSpPr>
          <p:spPr bwMode="auto">
            <a:xfrm>
              <a:off x="2352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" name="Line 3"/>
            <p:cNvSpPr>
              <a:spLocks noChangeShapeType="1"/>
            </p:cNvSpPr>
            <p:nvPr/>
          </p:nvSpPr>
          <p:spPr bwMode="auto">
            <a:xfrm>
              <a:off x="1200" y="768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4"/>
            <p:cNvSpPr>
              <a:spLocks noChangeShapeType="1"/>
            </p:cNvSpPr>
            <p:nvPr/>
          </p:nvSpPr>
          <p:spPr bwMode="auto">
            <a:xfrm flipH="1">
              <a:off x="3120" y="768"/>
              <a:ext cx="24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/>
            <p:cNvSpPr>
              <a:spLocks noChangeShapeType="1"/>
            </p:cNvSpPr>
            <p:nvPr/>
          </p:nvSpPr>
          <p:spPr bwMode="auto">
            <a:xfrm flipH="1">
              <a:off x="192" y="240"/>
              <a:ext cx="480" cy="79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Oval 7"/>
            <p:cNvSpPr>
              <a:spLocks noChangeArrowheads="1"/>
            </p:cNvSpPr>
            <p:nvPr/>
          </p:nvSpPr>
          <p:spPr bwMode="auto">
            <a:xfrm>
              <a:off x="57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8"/>
            <p:cNvSpPr txBox="1">
              <a:spLocks noChangeArrowheads="1"/>
            </p:cNvSpPr>
            <p:nvPr/>
          </p:nvSpPr>
          <p:spPr bwMode="auto">
            <a:xfrm>
              <a:off x="58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08" name="Oval 9"/>
            <p:cNvSpPr>
              <a:spLocks noChangeArrowheads="1"/>
            </p:cNvSpPr>
            <p:nvPr/>
          </p:nvSpPr>
          <p:spPr bwMode="auto">
            <a:xfrm>
              <a:off x="28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2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0" name="Oval 11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2"/>
            <p:cNvSpPr txBox="1">
              <a:spLocks noChangeArrowheads="1"/>
            </p:cNvSpPr>
            <p:nvPr/>
          </p:nvSpPr>
          <p:spPr bwMode="auto">
            <a:xfrm>
              <a:off x="48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2" name="Line 13"/>
            <p:cNvSpPr>
              <a:spLocks noChangeShapeType="1"/>
            </p:cNvSpPr>
            <p:nvPr/>
          </p:nvSpPr>
          <p:spPr bwMode="auto">
            <a:xfrm flipH="1">
              <a:off x="1200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Oval 14"/>
            <p:cNvSpPr>
              <a:spLocks noChangeArrowheads="1"/>
            </p:cNvSpPr>
            <p:nvPr/>
          </p:nvSpPr>
          <p:spPr bwMode="auto">
            <a:xfrm>
              <a:off x="129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5"/>
            <p:cNvSpPr txBox="1">
              <a:spLocks noChangeArrowheads="1"/>
            </p:cNvSpPr>
            <p:nvPr/>
          </p:nvSpPr>
          <p:spPr bwMode="auto">
            <a:xfrm>
              <a:off x="130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5" name="Oval 16"/>
            <p:cNvSpPr>
              <a:spLocks noChangeArrowheads="1"/>
            </p:cNvSpPr>
            <p:nvPr/>
          </p:nvSpPr>
          <p:spPr bwMode="auto">
            <a:xfrm>
              <a:off x="100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Text Box 17"/>
            <p:cNvSpPr txBox="1">
              <a:spLocks noChangeArrowheads="1"/>
            </p:cNvSpPr>
            <p:nvPr/>
          </p:nvSpPr>
          <p:spPr bwMode="auto">
            <a:xfrm>
              <a:off x="104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7" name="Oval 18"/>
            <p:cNvSpPr>
              <a:spLocks noChangeArrowheads="1"/>
            </p:cNvSpPr>
            <p:nvPr/>
          </p:nvSpPr>
          <p:spPr bwMode="auto">
            <a:xfrm>
              <a:off x="1248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Text Box 19"/>
            <p:cNvSpPr txBox="1">
              <a:spLocks noChangeArrowheads="1"/>
            </p:cNvSpPr>
            <p:nvPr/>
          </p:nvSpPr>
          <p:spPr bwMode="auto">
            <a:xfrm>
              <a:off x="1296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9" name="Line 20"/>
            <p:cNvSpPr>
              <a:spLocks noChangeShapeType="1"/>
            </p:cNvSpPr>
            <p:nvPr/>
          </p:nvSpPr>
          <p:spPr bwMode="auto">
            <a:xfrm flipH="1">
              <a:off x="2064" y="240"/>
              <a:ext cx="194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Oval 21"/>
            <p:cNvSpPr>
              <a:spLocks noChangeArrowheads="1"/>
            </p:cNvSpPr>
            <p:nvPr/>
          </p:nvSpPr>
          <p:spPr bwMode="auto">
            <a:xfrm>
              <a:off x="2160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Text Box 22"/>
            <p:cNvSpPr txBox="1">
              <a:spLocks noChangeArrowheads="1"/>
            </p:cNvSpPr>
            <p:nvPr/>
          </p:nvSpPr>
          <p:spPr bwMode="auto">
            <a:xfrm>
              <a:off x="2174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2" name="Oval 23"/>
            <p:cNvSpPr>
              <a:spLocks noChangeArrowheads="1"/>
            </p:cNvSpPr>
            <p:nvPr/>
          </p:nvSpPr>
          <p:spPr bwMode="auto">
            <a:xfrm>
              <a:off x="1872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Text Box 24"/>
            <p:cNvSpPr txBox="1">
              <a:spLocks noChangeArrowheads="1"/>
            </p:cNvSpPr>
            <p:nvPr/>
          </p:nvSpPr>
          <p:spPr bwMode="auto">
            <a:xfrm>
              <a:off x="1907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4" name="Oval 25"/>
            <p:cNvSpPr>
              <a:spLocks noChangeArrowheads="1"/>
            </p:cNvSpPr>
            <p:nvPr/>
          </p:nvSpPr>
          <p:spPr bwMode="auto">
            <a:xfrm>
              <a:off x="2448" y="51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Text Box 26"/>
            <p:cNvSpPr txBox="1">
              <a:spLocks noChangeArrowheads="1"/>
            </p:cNvSpPr>
            <p:nvPr/>
          </p:nvSpPr>
          <p:spPr bwMode="auto">
            <a:xfrm>
              <a:off x="2496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6" name="Line 27"/>
            <p:cNvSpPr>
              <a:spLocks noChangeShapeType="1"/>
            </p:cNvSpPr>
            <p:nvPr/>
          </p:nvSpPr>
          <p:spPr bwMode="auto">
            <a:xfrm>
              <a:off x="3168" y="240"/>
              <a:ext cx="288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Oval 28"/>
            <p:cNvSpPr>
              <a:spLocks noChangeArrowheads="1"/>
            </p:cNvSpPr>
            <p:nvPr/>
          </p:nvSpPr>
          <p:spPr bwMode="auto">
            <a:xfrm>
              <a:off x="302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Text Box 29"/>
            <p:cNvSpPr txBox="1">
              <a:spLocks noChangeArrowheads="1"/>
            </p:cNvSpPr>
            <p:nvPr/>
          </p:nvSpPr>
          <p:spPr bwMode="auto">
            <a:xfrm>
              <a:off x="303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9" name="Oval 30"/>
            <p:cNvSpPr>
              <a:spLocks noChangeArrowheads="1"/>
            </p:cNvSpPr>
            <p:nvPr/>
          </p:nvSpPr>
          <p:spPr bwMode="auto">
            <a:xfrm>
              <a:off x="326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Text Box 31"/>
            <p:cNvSpPr txBox="1">
              <a:spLocks noChangeArrowheads="1"/>
            </p:cNvSpPr>
            <p:nvPr/>
          </p:nvSpPr>
          <p:spPr bwMode="auto">
            <a:xfrm>
              <a:off x="329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1" name="Oval 32"/>
            <p:cNvSpPr>
              <a:spLocks noChangeArrowheads="1"/>
            </p:cNvSpPr>
            <p:nvPr/>
          </p:nvSpPr>
          <p:spPr bwMode="auto">
            <a:xfrm>
              <a:off x="3024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Text Box 33"/>
            <p:cNvSpPr txBox="1">
              <a:spLocks noChangeArrowheads="1"/>
            </p:cNvSpPr>
            <p:nvPr/>
          </p:nvSpPr>
          <p:spPr bwMode="auto">
            <a:xfrm>
              <a:off x="3072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3" name="Line 34"/>
            <p:cNvSpPr>
              <a:spLocks noChangeShapeType="1"/>
            </p:cNvSpPr>
            <p:nvPr/>
          </p:nvSpPr>
          <p:spPr bwMode="auto">
            <a:xfrm>
              <a:off x="3888" y="240"/>
              <a:ext cx="47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Oval 35"/>
            <p:cNvSpPr>
              <a:spLocks noChangeArrowheads="1"/>
            </p:cNvSpPr>
            <p:nvPr/>
          </p:nvSpPr>
          <p:spPr bwMode="auto">
            <a:xfrm>
              <a:off x="374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Text Box 36"/>
            <p:cNvSpPr txBox="1">
              <a:spLocks noChangeArrowheads="1"/>
            </p:cNvSpPr>
            <p:nvPr/>
          </p:nvSpPr>
          <p:spPr bwMode="auto">
            <a:xfrm>
              <a:off x="375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6" name="Oval 37"/>
            <p:cNvSpPr>
              <a:spLocks noChangeArrowheads="1"/>
            </p:cNvSpPr>
            <p:nvPr/>
          </p:nvSpPr>
          <p:spPr bwMode="auto">
            <a:xfrm>
              <a:off x="398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Text Box 38"/>
            <p:cNvSpPr txBox="1">
              <a:spLocks noChangeArrowheads="1"/>
            </p:cNvSpPr>
            <p:nvPr/>
          </p:nvSpPr>
          <p:spPr bwMode="auto">
            <a:xfrm>
              <a:off x="401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8" name="Oval 39"/>
            <p:cNvSpPr>
              <a:spLocks noChangeArrowheads="1"/>
            </p:cNvSpPr>
            <p:nvPr/>
          </p:nvSpPr>
          <p:spPr bwMode="auto">
            <a:xfrm>
              <a:off x="4272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Text Box 40"/>
            <p:cNvSpPr txBox="1">
              <a:spLocks noChangeArrowheads="1"/>
            </p:cNvSpPr>
            <p:nvPr/>
          </p:nvSpPr>
          <p:spPr bwMode="auto">
            <a:xfrm>
              <a:off x="4320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8FBCBB6-4299-49D1-A06F-32D528E13D23}" type="slidenum">
              <a:rPr lang="en-US" altLang="zh-CN" sz="2000" b="1">
                <a:latin typeface="华文新魏" pitchFamily="2" charset="-122"/>
                <a:ea typeface="华文新魏" pitchFamily="2" charset="-122"/>
              </a:rPr>
            </a:fld>
            <a:endParaRPr lang="en-US" altLang="zh-CN" sz="20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52413" y="19716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52413" y="3070225"/>
            <a:ext cx="1088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47650" y="4287838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叶子结点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88913" y="53498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1615322" y="1971675"/>
            <a:ext cx="3797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分支的个数即结点拥有的子树数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11672" y="3064852"/>
            <a:ext cx="4463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一棵树中各结点度数的最大值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639111" y="4266467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度为零的结点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615322" y="5339802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度大于零的结点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7062788" y="3705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</a:t>
            </a:r>
            <a:endParaRPr lang="en-US" altLang="zh-CN" sz="2000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58435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</a:t>
            </a:r>
            <a:endParaRPr lang="en-US" altLang="zh-CN" sz="2000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70627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</a:t>
            </a:r>
            <a:endParaRPr lang="en-US" altLang="zh-CN" sz="2000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82819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J</a:t>
            </a:r>
            <a:endParaRPr lang="en-US" altLang="zh-CN" sz="2000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8281988" y="5991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M</a:t>
            </a:r>
            <a:endParaRPr lang="en-US" altLang="zh-CN" sz="2000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7367588" y="4314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8586788" y="5457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>
            <a:off x="6148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7672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2" name="Rectangle 12"/>
          <p:cNvSpPr txBox="1">
            <a:spLocks noChangeArrowheads="1"/>
          </p:cNvSpPr>
          <p:nvPr/>
        </p:nvSpPr>
        <p:spPr bwMode="auto">
          <a:xfrm>
            <a:off x="719138" y="476250"/>
            <a:ext cx="7772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tx2"/>
                </a:solidFill>
                <a:ea typeface="华文新魏" pitchFamily="2" charset="-122"/>
              </a:rPr>
              <a:t>树</a:t>
            </a:r>
            <a:r>
              <a:rPr lang="zh-CN" altLang="en-US" sz="2000" b="1" dirty="0">
                <a:solidFill>
                  <a:schemeClr val="tx2"/>
                </a:solidFill>
                <a:ea typeface="华文新魏" pitchFamily="2" charset="-122"/>
              </a:rPr>
              <a:t>的基本术语</a:t>
            </a:r>
            <a:endParaRPr lang="zh-CN" altLang="en-US" sz="2000" dirty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F50C04B-33BA-4AAB-8F05-A642AD156D3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FC14E2A-1373-427A-8E7F-08251FF3FCE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908050"/>
            <a:ext cx="7869238" cy="26289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思考：由二叉树的前序序列和中序序列可唯一地确定一棵二叉树吗？ 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试：    前序序列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B H F D E C K G }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3000" b="1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构造一棵二叉树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altLang="zh-CN" sz="3000" dirty="0" smtClean="0">
              <a:latin typeface="Times New Roman" pitchFamily="18" charset="0"/>
            </a:endParaRPr>
          </a:p>
        </p:txBody>
      </p:sp>
      <p:grpSp>
        <p:nvGrpSpPr>
          <p:cNvPr id="67589" name="Group 5"/>
          <p:cNvGrpSpPr/>
          <p:nvPr/>
        </p:nvGrpSpPr>
        <p:grpSpPr bwMode="auto">
          <a:xfrm>
            <a:off x="1096963" y="3716338"/>
            <a:ext cx="2970212" cy="1371600"/>
            <a:chOff x="0" y="0"/>
            <a:chExt cx="1871" cy="864"/>
          </a:xfrm>
        </p:grpSpPr>
        <p:sp>
          <p:nvSpPr>
            <p:cNvPr id="56341" name="Line 8"/>
            <p:cNvSpPr>
              <a:spLocks noChangeShapeType="1"/>
            </p:cNvSpPr>
            <p:nvPr/>
          </p:nvSpPr>
          <p:spPr bwMode="auto">
            <a:xfrm>
              <a:off x="1015" y="288"/>
              <a:ext cx="255" cy="2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9"/>
            <p:cNvSpPr>
              <a:spLocks noChangeShapeType="1"/>
            </p:cNvSpPr>
            <p:nvPr/>
          </p:nvSpPr>
          <p:spPr bwMode="auto">
            <a:xfrm flipH="1">
              <a:off x="535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Oval 12"/>
            <p:cNvSpPr>
              <a:spLocks noChangeArrowheads="1"/>
            </p:cNvSpPr>
            <p:nvPr/>
          </p:nvSpPr>
          <p:spPr bwMode="auto">
            <a:xfrm>
              <a:off x="775" y="57"/>
              <a:ext cx="288" cy="27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Oval 13"/>
            <p:cNvSpPr>
              <a:spLocks noChangeArrowheads="1"/>
            </p:cNvSpPr>
            <p:nvPr/>
          </p:nvSpPr>
          <p:spPr bwMode="auto">
            <a:xfrm>
              <a:off x="0" y="480"/>
              <a:ext cx="816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Oval 14"/>
            <p:cNvSpPr>
              <a:spLocks noChangeArrowheads="1"/>
            </p:cNvSpPr>
            <p:nvPr/>
          </p:nvSpPr>
          <p:spPr bwMode="auto">
            <a:xfrm>
              <a:off x="998" y="480"/>
              <a:ext cx="873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Text Box 15"/>
            <p:cNvSpPr txBox="1">
              <a:spLocks noChangeArrowheads="1"/>
            </p:cNvSpPr>
            <p:nvPr/>
          </p:nvSpPr>
          <p:spPr bwMode="auto">
            <a:xfrm>
              <a:off x="56" y="502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HBDF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1062" y="488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8" name="Text Box 17"/>
            <p:cNvSpPr txBox="1">
              <a:spLocks noChangeArrowheads="1"/>
            </p:cNvSpPr>
            <p:nvPr/>
          </p:nvSpPr>
          <p:spPr bwMode="auto">
            <a:xfrm>
              <a:off x="785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7598" name="Group 14"/>
          <p:cNvGrpSpPr/>
          <p:nvPr/>
        </p:nvGrpSpPr>
        <p:grpSpPr bwMode="auto">
          <a:xfrm>
            <a:off x="4705350" y="3752850"/>
            <a:ext cx="2819400" cy="2057400"/>
            <a:chOff x="0" y="0"/>
            <a:chExt cx="1776" cy="1296"/>
          </a:xfrm>
        </p:grpSpPr>
        <p:sp>
          <p:nvSpPr>
            <p:cNvPr id="56327" name="Line 4"/>
            <p:cNvSpPr>
              <a:spLocks noChangeShapeType="1"/>
            </p:cNvSpPr>
            <p:nvPr/>
          </p:nvSpPr>
          <p:spPr bwMode="auto">
            <a:xfrm>
              <a:off x="576" y="768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H="1">
              <a:off x="192" y="768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6"/>
            <p:cNvSpPr>
              <a:spLocks noChangeShapeType="1"/>
            </p:cNvSpPr>
            <p:nvPr/>
          </p:nvSpPr>
          <p:spPr bwMode="auto">
            <a:xfrm flipH="1">
              <a:off x="52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>
              <a:off x="100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Oval 18"/>
            <p:cNvSpPr>
              <a:spLocks noChangeArrowheads="1"/>
            </p:cNvSpPr>
            <p:nvPr/>
          </p:nvSpPr>
          <p:spPr bwMode="auto">
            <a:xfrm>
              <a:off x="768" y="4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Oval 19"/>
            <p:cNvSpPr>
              <a:spLocks noChangeArrowheads="1"/>
            </p:cNvSpPr>
            <p:nvPr/>
          </p:nvSpPr>
          <p:spPr bwMode="auto">
            <a:xfrm>
              <a:off x="912" y="480"/>
              <a:ext cx="864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Text Box 20"/>
            <p:cNvSpPr txBox="1">
              <a:spLocks noChangeArrowheads="1"/>
            </p:cNvSpPr>
            <p:nvPr/>
          </p:nvSpPr>
          <p:spPr bwMode="auto">
            <a:xfrm>
              <a:off x="953" y="489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4" name="Text Box 21"/>
            <p:cNvSpPr txBox="1">
              <a:spLocks noChangeArrowheads="1"/>
            </p:cNvSpPr>
            <p:nvPr/>
          </p:nvSpPr>
          <p:spPr bwMode="auto">
            <a:xfrm>
              <a:off x="778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5" name="Oval 22"/>
            <p:cNvSpPr>
              <a:spLocks noChangeArrowheads="1"/>
            </p:cNvSpPr>
            <p:nvPr/>
          </p:nvSpPr>
          <p:spPr bwMode="auto">
            <a:xfrm>
              <a:off x="336" y="52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23"/>
            <p:cNvSpPr txBox="1">
              <a:spLocks noChangeArrowheads="1"/>
            </p:cNvSpPr>
            <p:nvPr/>
          </p:nvSpPr>
          <p:spPr bwMode="auto">
            <a:xfrm>
              <a:off x="352" y="48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7" name="Oval 24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Text Box 25"/>
            <p:cNvSpPr txBox="1">
              <a:spLocks noChangeArrowheads="1"/>
            </p:cNvSpPr>
            <p:nvPr/>
          </p:nvSpPr>
          <p:spPr bwMode="auto">
            <a:xfrm>
              <a:off x="4" y="96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9" name="Oval 26"/>
            <p:cNvSpPr>
              <a:spLocks noChangeArrowheads="1"/>
            </p:cNvSpPr>
            <p:nvPr/>
          </p:nvSpPr>
          <p:spPr bwMode="auto">
            <a:xfrm>
              <a:off x="474" y="999"/>
              <a:ext cx="43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Text Box 27"/>
            <p:cNvSpPr txBox="1">
              <a:spLocks noChangeArrowheads="1"/>
            </p:cNvSpPr>
            <p:nvPr/>
          </p:nvSpPr>
          <p:spPr bwMode="auto">
            <a:xfrm>
              <a:off x="478" y="969"/>
              <a:ext cx="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B1E9302-4A77-498F-ADCC-F5C7372E9B1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619750F-C9A8-4063-95EB-7566393DA13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398463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前序序列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A B H F D E C K G }</a:t>
            </a:r>
            <a:b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</a:b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200" b="1" u="sng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3200" b="1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7349" name="Group 5"/>
          <p:cNvGrpSpPr/>
          <p:nvPr/>
        </p:nvGrpSpPr>
        <p:grpSpPr bwMode="auto">
          <a:xfrm>
            <a:off x="719138" y="1268413"/>
            <a:ext cx="2590800" cy="1966912"/>
            <a:chOff x="0" y="0"/>
            <a:chExt cx="2590800" cy="1966913"/>
          </a:xfrm>
        </p:grpSpPr>
        <p:sp>
          <p:nvSpPr>
            <p:cNvPr id="57416" name="Line 8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7" name="Line 9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8" name="Line 10"/>
            <p:cNvSpPr>
              <a:spLocks noChangeShapeType="1"/>
            </p:cNvSpPr>
            <p:nvPr/>
          </p:nvSpPr>
          <p:spPr bwMode="auto">
            <a:xfrm flipH="1">
              <a:off x="685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9" name="Line 11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0" name="Oval 12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1" name="Oval 13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2" name="Text Box 14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3" name="Text Box 15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4" name="Oval 16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5" name="Text Box 17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6" name="Oval 18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7" name="Text Box 19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8" name="Oval 20"/>
            <p:cNvSpPr>
              <a:spLocks noChangeArrowheads="1"/>
            </p:cNvSpPr>
            <p:nvPr/>
          </p:nvSpPr>
          <p:spPr bwMode="auto">
            <a:xfrm>
              <a:off x="752475" y="1495425"/>
              <a:ext cx="695325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9" name="Text Box 21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28" name="Group 20"/>
          <p:cNvGrpSpPr/>
          <p:nvPr/>
        </p:nvGrpSpPr>
        <p:grpSpPr bwMode="auto">
          <a:xfrm>
            <a:off x="3157538" y="1268413"/>
            <a:ext cx="2590800" cy="2743200"/>
            <a:chOff x="0" y="0"/>
            <a:chExt cx="2590800" cy="2743201"/>
          </a:xfrm>
        </p:grpSpPr>
        <p:sp>
          <p:nvSpPr>
            <p:cNvPr id="57399" name="Line 22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0" name="Line 23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Line 24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2" name="Line 25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3" name="Oval 26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4" name="Oval 27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5" name="Text Box 28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6" name="Text Box 29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7" name="Oval 30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Text Box 31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9" name="Oval 32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Text Box 33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1" name="Oval 34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2" name="Text Box 35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3" name="Line 36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4" name="Oval 37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Text Box 38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46" name="Group 38"/>
          <p:cNvGrpSpPr/>
          <p:nvPr/>
        </p:nvGrpSpPr>
        <p:grpSpPr bwMode="auto">
          <a:xfrm>
            <a:off x="5595938" y="1268413"/>
            <a:ext cx="2819400" cy="2743200"/>
            <a:chOff x="0" y="0"/>
            <a:chExt cx="2819400" cy="2743201"/>
          </a:xfrm>
        </p:grpSpPr>
        <p:sp>
          <p:nvSpPr>
            <p:cNvPr id="57379" name="Line 4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Oval 5"/>
            <p:cNvSpPr>
              <a:spLocks noChangeArrowheads="1"/>
            </p:cNvSpPr>
            <p:nvPr/>
          </p:nvSpPr>
          <p:spPr bwMode="auto">
            <a:xfrm>
              <a:off x="1752600" y="1447800"/>
              <a:ext cx="10668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Text Box 6"/>
            <p:cNvSpPr txBox="1">
              <a:spLocks noChangeArrowheads="1"/>
            </p:cNvSpPr>
            <p:nvPr/>
          </p:nvSpPr>
          <p:spPr bwMode="auto">
            <a:xfrm>
              <a:off x="1782763" y="1447800"/>
              <a:ext cx="993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2" name="Line 39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3" name="Line 40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6" name="Oval 43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7" name="Oval 44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Text Box 45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9" name="Text Box 46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0" name="Oval 47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Text Box 48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2" name="Oval 49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Text Box 50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4" name="Oval 51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Text Box 52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6" name="Line 53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Oval 54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Text Box 55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67" name="Group 59"/>
          <p:cNvGrpSpPr/>
          <p:nvPr/>
        </p:nvGrpSpPr>
        <p:grpSpPr bwMode="auto">
          <a:xfrm>
            <a:off x="1328738" y="3554413"/>
            <a:ext cx="3051175" cy="2743200"/>
            <a:chOff x="0" y="0"/>
            <a:chExt cx="3051175" cy="2743201"/>
          </a:xfrm>
        </p:grpSpPr>
        <p:sp>
          <p:nvSpPr>
            <p:cNvPr id="57353" name="Line 56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57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58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59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60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Oval 61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62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63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1" name="Text Box 64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2" name="Oval 65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Text Box 66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4" name="Oval 67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68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6" name="Oval 69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70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8" name="Line 71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Oval 72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Text Box 73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1" name="Line 74"/>
            <p:cNvSpPr>
              <a:spLocks noChangeShapeType="1"/>
            </p:cNvSpPr>
            <p:nvPr/>
          </p:nvSpPr>
          <p:spPr bwMode="auto">
            <a:xfrm>
              <a:off x="2362200" y="18288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75"/>
            <p:cNvSpPr>
              <a:spLocks noChangeShapeType="1"/>
            </p:cNvSpPr>
            <p:nvPr/>
          </p:nvSpPr>
          <p:spPr bwMode="auto">
            <a:xfrm flipH="1">
              <a:off x="1905000" y="1890713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Oval 76"/>
            <p:cNvSpPr>
              <a:spLocks noChangeArrowheads="1"/>
            </p:cNvSpPr>
            <p:nvPr/>
          </p:nvSpPr>
          <p:spPr bwMode="auto">
            <a:xfrm>
              <a:off x="205740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Text Box 77"/>
            <p:cNvSpPr txBox="1">
              <a:spLocks noChangeArrowheads="1"/>
            </p:cNvSpPr>
            <p:nvPr/>
          </p:nvSpPr>
          <p:spPr bwMode="auto">
            <a:xfrm>
              <a:off x="2073275" y="144780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5" name="Oval 78"/>
            <p:cNvSpPr>
              <a:spLocks noChangeArrowheads="1"/>
            </p:cNvSpPr>
            <p:nvPr/>
          </p:nvSpPr>
          <p:spPr bwMode="auto">
            <a:xfrm>
              <a:off x="1600200" y="2257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Text Box 79"/>
            <p:cNvSpPr txBox="1">
              <a:spLocks noChangeArrowheads="1"/>
            </p:cNvSpPr>
            <p:nvPr/>
          </p:nvSpPr>
          <p:spPr bwMode="auto">
            <a:xfrm>
              <a:off x="1606550" y="2195513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7" name="Oval 80"/>
            <p:cNvSpPr>
              <a:spLocks noChangeArrowheads="1"/>
            </p:cNvSpPr>
            <p:nvPr/>
          </p:nvSpPr>
          <p:spPr bwMode="auto">
            <a:xfrm>
              <a:off x="2514600" y="224313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Text Box 81"/>
            <p:cNvSpPr txBox="1">
              <a:spLocks noChangeArrowheads="1"/>
            </p:cNvSpPr>
            <p:nvPr/>
          </p:nvSpPr>
          <p:spPr bwMode="auto">
            <a:xfrm>
              <a:off x="2362200" y="2195513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20FF269-081C-4FB6-8D71-9C006233F6B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D255A42-4EAD-4DC1-A947-7DE342E951A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75676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55102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67294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33766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95413" y="583882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二叉树的五种不同形态</a:t>
            </a:r>
            <a:endParaRPr lang="zh-CN" altLang="en-US" sz="3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1166813" y="4695825"/>
            <a:ext cx="228600" cy="3048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1166813" y="4695825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2309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3833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292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71866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33766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67294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5500688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7567613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333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41325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二叉树 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(Binary Tree)</a:t>
            </a:r>
            <a:endParaRPr lang="en-US" altLang="zh-CN" sz="4000" b="1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32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377950"/>
            <a:ext cx="8712200" cy="255587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二叉树的定义</a:t>
            </a:r>
            <a:endParaRPr lang="zh-CN" altLang="en-US" sz="3000" b="1" u="sng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	        每个结点最多有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棵子树，且有左右之分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1525" name="Text Box 2"/>
          <p:cNvSpPr txBox="1">
            <a:spLocks noChangeArrowheads="1"/>
          </p:cNvSpPr>
          <p:nvPr/>
        </p:nvSpPr>
        <p:spPr bwMode="auto">
          <a:xfrm>
            <a:off x="1822450" y="2816225"/>
            <a:ext cx="620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问：二叉树有几种可能的形态？</a:t>
            </a:r>
            <a:r>
              <a:rPr lang="zh-CN" altLang="en-US" sz="3200" b="1" dirty="0">
                <a:solidFill>
                  <a:srgbClr val="333399"/>
                </a:solidFill>
              </a:rPr>
              <a:t>        </a:t>
            </a:r>
            <a:endParaRPr lang="zh-CN" altLang="en-US" sz="3200" b="1" dirty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/>
      <p:bldP spid="21515" grpId="0" animBg="1" autoUpdateAnimBg="0"/>
      <p:bldP spid="21516" grpId="0" animBg="1" autoUpdateAnimBg="0"/>
      <p:bldP spid="21517" grpId="0" animBg="1" autoUpdateAnimBg="0"/>
      <p:bldP spid="21518" grpId="0" animBg="1" autoUpdateAnimBg="0"/>
      <p:bldP spid="21519" grpId="0" autoUpdateAnimBg="0"/>
      <p:bldP spid="21520" grpId="0" autoUpdateAnimBg="0"/>
      <p:bldP spid="21521" grpId="0" autoUpdateAnimBg="0"/>
      <p:bldP spid="21522" grpId="0" autoUpdateAnimBg="0"/>
      <p:bldP spid="215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90B1566-BFD6-423F-9EDF-2120C3EC719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21EA746-7D73-48A3-B2DE-C1FCD2FB1CF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76962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 flipH="1">
            <a:off x="72390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58674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 flipH="1">
            <a:off x="53340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68580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H="1">
            <a:off x="5867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2819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1828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32004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18288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12954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>
            <a:off x="59436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54102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50292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40386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37338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>
            <a:off x="32004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28194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2"/>
          <p:cNvSpPr>
            <a:spLocks noChangeShapeType="1"/>
          </p:cNvSpPr>
          <p:nvPr/>
        </p:nvSpPr>
        <p:spPr bwMode="auto">
          <a:xfrm>
            <a:off x="22098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19050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13716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 flipH="1">
            <a:off x="9906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838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1295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1752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2209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667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124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4038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4876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5334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5791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1143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1981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2971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3810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Oval 42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Oval 43"/>
          <p:cNvSpPr>
            <a:spLocks noChangeArrowheads="1"/>
          </p:cNvSpPr>
          <p:nvPr/>
        </p:nvSpPr>
        <p:spPr bwMode="auto">
          <a:xfrm>
            <a:off x="6019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Oval 44"/>
          <p:cNvSpPr>
            <a:spLocks noChangeArrowheads="1"/>
          </p:cNvSpPr>
          <p:nvPr/>
        </p:nvSpPr>
        <p:spPr bwMode="auto">
          <a:xfrm>
            <a:off x="7010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Oval 45"/>
          <p:cNvSpPr>
            <a:spLocks noChangeArrowheads="1"/>
          </p:cNvSpPr>
          <p:nvPr/>
        </p:nvSpPr>
        <p:spPr bwMode="auto">
          <a:xfrm>
            <a:off x="7848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6"/>
          <p:cNvSpPr>
            <a:spLocks noChangeArrowheads="1"/>
          </p:cNvSpPr>
          <p:nvPr/>
        </p:nvSpPr>
        <p:spPr bwMode="auto">
          <a:xfrm>
            <a:off x="16002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Oval 47"/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Oval 48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Oval 49"/>
          <p:cNvSpPr>
            <a:spLocks noChangeArrowheads="1"/>
          </p:cNvSpPr>
          <p:nvPr/>
        </p:nvSpPr>
        <p:spPr bwMode="auto">
          <a:xfrm>
            <a:off x="7467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Oval 50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766763"/>
            <a:ext cx="8613775" cy="3886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满二叉树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(Full Binary Tree)</a:t>
            </a:r>
            <a:r>
              <a:rPr lang="en-US" altLang="zh-CN" sz="3000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完全二叉树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(Complete Binary Tree)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lvl="1" indent="812800"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若设二叉树的深度为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，则共有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层。除第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层外，其它各层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(1</a:t>
            </a:r>
            <a:r>
              <a:rPr lang="zh-CN" altLang="en-US" sz="3000" b="1" dirty="0" smtClean="0">
                <a:latin typeface="宋体" pitchFamily="2" charset="-122"/>
              </a:rPr>
              <a:t>～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的结点数都达到最大个数，第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层从右向左连续缺若干结点，这就是完全二叉树。</a:t>
            </a:r>
            <a:endParaRPr lang="zh-CN" altLang="en-US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sz="3000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 autoUpdateAnimBg="0"/>
      <p:bldP spid="24593" grpId="0" animBg="1"/>
      <p:bldP spid="24594" grpId="0" animBg="1"/>
      <p:bldP spid="24595" grpId="0" animBg="1"/>
      <p:bldP spid="24612" grpId="0" animBg="1" autoUpdateAnimBg="0"/>
      <p:bldP spid="24613" grpId="0" animBg="1" autoUpdateAnimBg="0"/>
      <p:bldP spid="24614" grpId="0" animBg="1" autoUpdateAnimBg="0"/>
      <p:bldP spid="24619" grpId="0" animBg="1" autoUpdateAnimBg="0"/>
      <p:bldP spid="24620" grpId="0" animBg="1" autoUpdateAnimBg="0"/>
      <p:bldP spid="24621" grpId="0" animBg="1" autoUpdateAnimBg="0"/>
      <p:bldP spid="24622" grpId="0" animBg="1" autoUpdateAnimBg="0"/>
      <p:bldP spid="24625" grpId="0" animBg="1" autoUpdateAnimBg="0"/>
      <p:bldP spid="246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68E1A37-61C1-4247-A6A6-F74DD0D7EF9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7411" name="Group 3"/>
          <p:cNvGrpSpPr/>
          <p:nvPr/>
        </p:nvGrpSpPr>
        <p:grpSpPr bwMode="auto">
          <a:xfrm>
            <a:off x="682625" y="887413"/>
            <a:ext cx="5103813" cy="2555875"/>
            <a:chOff x="0" y="0"/>
            <a:chExt cx="3215" cy="1610"/>
          </a:xfrm>
        </p:grpSpPr>
        <p:sp>
          <p:nvSpPr>
            <p:cNvPr id="17474" name="Oval 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75" name="Oval 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76" name="Oval 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77" name="Oval 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78" name="Oval 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79" name="Oval 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0" name="Oval 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81" name="Oval 1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82" name="Oval 1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83" name="Oval 12"/>
            <p:cNvSpPr>
              <a:spLocks noChangeArrowheads="1"/>
            </p:cNvSpPr>
            <p:nvPr/>
          </p:nvSpPr>
          <p:spPr bwMode="auto">
            <a:xfrm>
              <a:off x="2089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13</a:t>
              </a:r>
              <a:endParaRPr lang="en-US" altLang="zh-CN" sz="2800"/>
            </a:p>
          </p:txBody>
        </p:sp>
        <p:sp>
          <p:nvSpPr>
            <p:cNvPr id="17484" name="Oval 13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5" name="Oval 14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86" name="Oval 15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87" name="Oval 16"/>
            <p:cNvSpPr>
              <a:spLocks noChangeArrowheads="1"/>
            </p:cNvSpPr>
            <p:nvPr/>
          </p:nvSpPr>
          <p:spPr bwMode="auto">
            <a:xfrm>
              <a:off x="250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14</a:t>
              </a:r>
              <a:endParaRPr lang="en-US" altLang="zh-CN" sz="2800"/>
            </a:p>
          </p:txBody>
        </p:sp>
        <p:sp>
          <p:nvSpPr>
            <p:cNvPr id="17488" name="Oval 17"/>
            <p:cNvSpPr>
              <a:spLocks noChangeArrowheads="1"/>
            </p:cNvSpPr>
            <p:nvPr/>
          </p:nvSpPr>
          <p:spPr bwMode="auto">
            <a:xfrm>
              <a:off x="292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15</a:t>
              </a:r>
              <a:endParaRPr lang="en-US" altLang="zh-CN" sz="2800"/>
            </a:p>
          </p:txBody>
        </p:sp>
        <p:sp>
          <p:nvSpPr>
            <p:cNvPr id="17489" name="Line 18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0" name="Line 19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1" name="Line 20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2" name="Line 21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3" name="Line 22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4" name="Line 23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5" name="Line 24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6" name="Line 25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7" name="Line 26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8" name="Line 27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9" name="Line 28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0" name="Line 29"/>
            <p:cNvSpPr>
              <a:spLocks noChangeShapeType="1"/>
            </p:cNvSpPr>
            <p:nvPr/>
          </p:nvSpPr>
          <p:spPr bwMode="auto">
            <a:xfrm>
              <a:off x="2108" y="1121"/>
              <a:ext cx="13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1" name="Line 30"/>
            <p:cNvSpPr>
              <a:spLocks noChangeShapeType="1"/>
            </p:cNvSpPr>
            <p:nvPr/>
          </p:nvSpPr>
          <p:spPr bwMode="auto">
            <a:xfrm flipH="1">
              <a:off x="2708" y="1132"/>
              <a:ext cx="10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2" name="Line 31"/>
            <p:cNvSpPr>
              <a:spLocks noChangeShapeType="1"/>
            </p:cNvSpPr>
            <p:nvPr/>
          </p:nvSpPr>
          <p:spPr bwMode="auto">
            <a:xfrm>
              <a:off x="2942" y="1121"/>
              <a:ext cx="14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3" name="Group 33"/>
          <p:cNvGrpSpPr/>
          <p:nvPr/>
        </p:nvGrpSpPr>
        <p:grpSpPr bwMode="auto">
          <a:xfrm>
            <a:off x="323850" y="3932238"/>
            <a:ext cx="4757738" cy="2555875"/>
            <a:chOff x="0" y="0"/>
            <a:chExt cx="2997" cy="1610"/>
          </a:xfrm>
        </p:grpSpPr>
        <p:sp>
          <p:nvSpPr>
            <p:cNvPr id="17451" name="Oval 3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52" name="Oval 3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53" name="Oval 3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54" name="Oval 3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55" name="Oval 3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56" name="Oval 3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57" name="Oval 3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58" name="Oval 4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59" name="Oval 4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60" name="Oval 42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61" name="Oval 43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62" name="Oval 44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63" name="Line 45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4" name="Line 46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5" name="Line 47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6" name="Line 48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7" name="Line 49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8" name="Line 50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9" name="Line 51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0" name="Line 52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1" name="Line 53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2" name="Line 54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3" name="Line 55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57" name="Group 57"/>
          <p:cNvGrpSpPr/>
          <p:nvPr/>
        </p:nvGrpSpPr>
        <p:grpSpPr bwMode="auto">
          <a:xfrm>
            <a:off x="6300788" y="874713"/>
            <a:ext cx="1966912" cy="2540000"/>
            <a:chOff x="0" y="0"/>
            <a:chExt cx="1239" cy="1600"/>
          </a:xfrm>
        </p:grpSpPr>
        <p:sp>
          <p:nvSpPr>
            <p:cNvPr id="17438" name="Oval 57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39" name="Oval 58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40" name="Oval 59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41" name="Oval 60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42" name="Oval 61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3" name="Oval 62"/>
            <p:cNvSpPr>
              <a:spLocks noChangeArrowheads="1"/>
            </p:cNvSpPr>
            <p:nvPr/>
          </p:nvSpPr>
          <p:spPr bwMode="auto">
            <a:xfrm>
              <a:off x="354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4" name="Oval 63"/>
            <p:cNvSpPr>
              <a:spLocks noChangeArrowheads="1"/>
            </p:cNvSpPr>
            <p:nvPr/>
          </p:nvSpPr>
          <p:spPr bwMode="auto">
            <a:xfrm>
              <a:off x="949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45" name="Line 64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Line 65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7" name="Line 66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8" name="Line 67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Line 68"/>
            <p:cNvSpPr>
              <a:spLocks noChangeShapeType="1"/>
            </p:cNvSpPr>
            <p:nvPr/>
          </p:nvSpPr>
          <p:spPr bwMode="auto">
            <a:xfrm>
              <a:off x="837" y="1073"/>
              <a:ext cx="189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0" name="Line 69"/>
            <p:cNvSpPr>
              <a:spLocks noChangeShapeType="1"/>
            </p:cNvSpPr>
            <p:nvPr/>
          </p:nvSpPr>
          <p:spPr bwMode="auto">
            <a:xfrm flipH="1">
              <a:off x="581" y="1128"/>
              <a:ext cx="111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71" name="Group 71"/>
          <p:cNvGrpSpPr/>
          <p:nvPr/>
        </p:nvGrpSpPr>
        <p:grpSpPr bwMode="auto">
          <a:xfrm>
            <a:off x="6170613" y="4572000"/>
            <a:ext cx="2451100" cy="1798638"/>
            <a:chOff x="0" y="0"/>
            <a:chExt cx="1544" cy="1133"/>
          </a:xfrm>
        </p:grpSpPr>
        <p:sp>
          <p:nvSpPr>
            <p:cNvPr id="17427" name="Oval 71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28" name="Oval 72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29" name="Oval 73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30" name="Oval 74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31" name="Oval 75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2" name="Oval 76"/>
            <p:cNvSpPr>
              <a:spLocks noChangeArrowheads="1"/>
            </p:cNvSpPr>
            <p:nvPr/>
          </p:nvSpPr>
          <p:spPr bwMode="auto">
            <a:xfrm>
              <a:off x="1254" y="83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3" name="Line 77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4" name="Line 78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Line 79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Line 80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7" name="Line 81"/>
            <p:cNvSpPr>
              <a:spLocks noChangeShapeType="1"/>
            </p:cNvSpPr>
            <p:nvPr/>
          </p:nvSpPr>
          <p:spPr bwMode="auto">
            <a:xfrm>
              <a:off x="1137" y="662"/>
              <a:ext cx="133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5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6557963"/>
            <a:ext cx="423863" cy="300037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4" name="Freeform 84"/>
          <p:cNvSpPr/>
          <p:nvPr/>
        </p:nvSpPr>
        <p:spPr bwMode="auto">
          <a:xfrm>
            <a:off x="3856038" y="3638550"/>
            <a:ext cx="628650" cy="3429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5" name="Freeform 85"/>
          <p:cNvSpPr/>
          <p:nvPr/>
        </p:nvSpPr>
        <p:spPr bwMode="auto">
          <a:xfrm>
            <a:off x="3627438" y="6324600"/>
            <a:ext cx="628650" cy="4953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86" name="Group 86"/>
          <p:cNvGrpSpPr/>
          <p:nvPr/>
        </p:nvGrpSpPr>
        <p:grpSpPr bwMode="auto">
          <a:xfrm>
            <a:off x="7094538" y="3619500"/>
            <a:ext cx="400050" cy="400050"/>
            <a:chOff x="0" y="0"/>
            <a:chExt cx="252" cy="252"/>
          </a:xfrm>
        </p:grpSpPr>
        <p:sp>
          <p:nvSpPr>
            <p:cNvPr id="17425" name="Line 87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88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89" name="Group 89"/>
          <p:cNvGrpSpPr/>
          <p:nvPr/>
        </p:nvGrpSpPr>
        <p:grpSpPr bwMode="auto">
          <a:xfrm>
            <a:off x="6827838" y="6457950"/>
            <a:ext cx="400050" cy="400050"/>
            <a:chOff x="0" y="0"/>
            <a:chExt cx="252" cy="252"/>
          </a:xfrm>
        </p:grpSpPr>
        <p:sp>
          <p:nvSpPr>
            <p:cNvPr id="17423" name="Line 90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91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0" name="AutoShape 9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55063" y="6557963"/>
            <a:ext cx="388937" cy="300037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Text Box 94"/>
          <p:cNvSpPr txBox="1">
            <a:spLocks noChangeArrowheads="1"/>
          </p:cNvSpPr>
          <p:nvPr/>
        </p:nvSpPr>
        <p:spPr bwMode="auto">
          <a:xfrm>
            <a:off x="468313" y="260350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问：下列哪棵二叉树为完全二叉树？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pic>
        <p:nvPicPr>
          <p:cNvPr id="17422" name="直接连接符 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738188"/>
            <a:ext cx="9228138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4" grpId="0" animBg="1"/>
      <p:bldP spid="256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A1D6629-9CF2-46C3-BB76-0D72846033C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85813" y="269875"/>
            <a:ext cx="8056562" cy="119888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zh-CN" altLang="en-US" sz="6000" b="1" dirty="0">
                <a:solidFill>
                  <a:srgbClr val="008080"/>
                </a:solidFill>
                <a:ea typeface="隶书" pitchFamily="49" charset="-122"/>
              </a:rPr>
              <a:t>二叉树的存储结构</a:t>
            </a:r>
            <a:endParaRPr lang="en-US" sz="6000" b="1" dirty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21508" name="Text Box 5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358900" y="4286250"/>
            <a:ext cx="74279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5.3.2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二叉树的链式存储表示</a:t>
            </a:r>
            <a:endParaRPr lang="zh-CN" altLang="en-US" sz="5400"/>
          </a:p>
        </p:txBody>
      </p:sp>
      <p:sp>
        <p:nvSpPr>
          <p:cNvPr id="21509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58900" y="2686050"/>
            <a:ext cx="7137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楷体_GB2312" pitchFamily="49" charset="-122"/>
              </a:rPr>
              <a:t>5.3.1 </a:t>
            </a:r>
            <a:r>
              <a:rPr lang="zh-CN" altLang="en-US" b="1" dirty="0">
                <a:ea typeface="楷体_GB2312" pitchFamily="49" charset="-122"/>
              </a:rPr>
              <a:t>二叉树的顺序存储表示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21510" name="直接连接符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1450975"/>
            <a:ext cx="92281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77EC08D-E20E-42F2-9BD3-A0F40B12F27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1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0520DBD-39F7-4310-9574-0FDF81AC295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22388" y="617538"/>
            <a:ext cx="671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二叉树的顺序表示</a:t>
            </a:r>
            <a:endParaRPr lang="zh-CN" altLang="en-US">
              <a:solidFill>
                <a:schemeClr val="tx2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446088" y="2151063"/>
            <a:ext cx="3679825" cy="4314825"/>
            <a:chOff x="0" y="0"/>
            <a:chExt cx="3679820" cy="4314131"/>
          </a:xfrm>
        </p:grpSpPr>
        <p:sp>
          <p:nvSpPr>
            <p:cNvPr id="22600" name="Text Box 3"/>
            <p:cNvSpPr txBox="1">
              <a:spLocks noChangeArrowheads="1"/>
            </p:cNvSpPr>
            <p:nvPr/>
          </p:nvSpPr>
          <p:spPr bwMode="auto">
            <a:xfrm>
              <a:off x="619125" y="3236913"/>
              <a:ext cx="306069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完全二叉树           </a:t>
              </a:r>
              <a:endParaRPr lang="zh-CN" altLang="en-US" sz="3200">
                <a:latin typeface="隶书" pitchFamily="49" charset="-122"/>
                <a:ea typeface="隶书" pitchFamily="49" charset="-122"/>
              </a:endParaRPr>
            </a:p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的顺序表示           </a:t>
              </a:r>
              <a:endParaRPr lang="zh-CN" altLang="en-US" sz="32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2601" name="Line 5"/>
            <p:cNvSpPr>
              <a:spLocks noChangeShapeType="1"/>
            </p:cNvSpPr>
            <p:nvPr/>
          </p:nvSpPr>
          <p:spPr bwMode="auto">
            <a:xfrm>
              <a:off x="3092450" y="942975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6"/>
            <p:cNvSpPr>
              <a:spLocks noChangeShapeType="1"/>
            </p:cNvSpPr>
            <p:nvPr/>
          </p:nvSpPr>
          <p:spPr bwMode="auto">
            <a:xfrm flipH="1">
              <a:off x="2635250" y="900113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"/>
            <p:cNvSpPr>
              <a:spLocks noChangeShapeType="1"/>
            </p:cNvSpPr>
            <p:nvPr/>
          </p:nvSpPr>
          <p:spPr bwMode="auto">
            <a:xfrm>
              <a:off x="1263650" y="866775"/>
              <a:ext cx="342900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8"/>
            <p:cNvSpPr>
              <a:spLocks noChangeShapeType="1"/>
            </p:cNvSpPr>
            <p:nvPr/>
          </p:nvSpPr>
          <p:spPr bwMode="auto">
            <a:xfrm flipH="1">
              <a:off x="730250" y="942975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9"/>
            <p:cNvSpPr>
              <a:spLocks noChangeShapeType="1"/>
            </p:cNvSpPr>
            <p:nvPr/>
          </p:nvSpPr>
          <p:spPr bwMode="auto">
            <a:xfrm>
              <a:off x="2254250" y="333375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10"/>
            <p:cNvSpPr>
              <a:spLocks noChangeShapeType="1"/>
            </p:cNvSpPr>
            <p:nvPr/>
          </p:nvSpPr>
          <p:spPr bwMode="auto">
            <a:xfrm flipH="1">
              <a:off x="1263650" y="333375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Oval 11"/>
            <p:cNvSpPr>
              <a:spLocks noChangeArrowheads="1"/>
            </p:cNvSpPr>
            <p:nvPr/>
          </p:nvSpPr>
          <p:spPr bwMode="auto">
            <a:xfrm>
              <a:off x="19113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12"/>
            <p:cNvSpPr>
              <a:spLocks noChangeShapeType="1"/>
            </p:cNvSpPr>
            <p:nvPr/>
          </p:nvSpPr>
          <p:spPr bwMode="auto">
            <a:xfrm flipH="1">
              <a:off x="1506538" y="1476375"/>
              <a:ext cx="1762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9" name="Line 13"/>
            <p:cNvSpPr>
              <a:spLocks noChangeShapeType="1"/>
            </p:cNvSpPr>
            <p:nvPr/>
          </p:nvSpPr>
          <p:spPr bwMode="auto">
            <a:xfrm>
              <a:off x="806450" y="1552575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Line 14"/>
            <p:cNvSpPr>
              <a:spLocks noChangeShapeType="1"/>
            </p:cNvSpPr>
            <p:nvPr/>
          </p:nvSpPr>
          <p:spPr bwMode="auto">
            <a:xfrm flipH="1">
              <a:off x="468313" y="1476375"/>
              <a:ext cx="261938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1" name="Text Box 15"/>
            <p:cNvSpPr txBox="1">
              <a:spLocks noChangeArrowheads="1"/>
            </p:cNvSpPr>
            <p:nvPr/>
          </p:nvSpPr>
          <p:spPr bwMode="auto">
            <a:xfrm>
              <a:off x="1954213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12" name="Rectangle 16"/>
            <p:cNvSpPr>
              <a:spLocks noChangeArrowheads="1"/>
            </p:cNvSpPr>
            <p:nvPr/>
          </p:nvSpPr>
          <p:spPr bwMode="auto">
            <a:xfrm>
              <a:off x="6350" y="2759075"/>
              <a:ext cx="3138488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613" name="Line 17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4" name="Text Box 18"/>
            <p:cNvSpPr txBox="1">
              <a:spLocks noChangeArrowheads="1"/>
            </p:cNvSpPr>
            <p:nvPr/>
          </p:nvSpPr>
          <p:spPr bwMode="auto">
            <a:xfrm>
              <a:off x="0" y="2682875"/>
              <a:ext cx="331787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1 2 3 4 5 6 7 8 9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615" name="Line 19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6" name="Line 20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21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22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23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24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25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26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27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29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Line 30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31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32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33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34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5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Oval 75"/>
            <p:cNvSpPr>
              <a:spLocks noChangeArrowheads="1"/>
            </p:cNvSpPr>
            <p:nvPr/>
          </p:nvSpPr>
          <p:spPr bwMode="auto">
            <a:xfrm>
              <a:off x="9969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Oval 76"/>
            <p:cNvSpPr>
              <a:spLocks noChangeArrowheads="1"/>
            </p:cNvSpPr>
            <p:nvPr/>
          </p:nvSpPr>
          <p:spPr bwMode="auto">
            <a:xfrm>
              <a:off x="539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77"/>
            <p:cNvSpPr>
              <a:spLocks noChangeArrowheads="1"/>
            </p:cNvSpPr>
            <p:nvPr/>
          </p:nvSpPr>
          <p:spPr bwMode="auto">
            <a:xfrm>
              <a:off x="157163" y="1885950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Oval 78"/>
            <p:cNvSpPr>
              <a:spLocks noChangeArrowheads="1"/>
            </p:cNvSpPr>
            <p:nvPr/>
          </p:nvSpPr>
          <p:spPr bwMode="auto">
            <a:xfrm>
              <a:off x="692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Oval 79"/>
            <p:cNvSpPr>
              <a:spLocks noChangeArrowheads="1"/>
            </p:cNvSpPr>
            <p:nvPr/>
          </p:nvSpPr>
          <p:spPr bwMode="auto">
            <a:xfrm>
              <a:off x="12255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Oval 80"/>
            <p:cNvSpPr>
              <a:spLocks noChangeArrowheads="1"/>
            </p:cNvSpPr>
            <p:nvPr/>
          </p:nvSpPr>
          <p:spPr bwMode="auto">
            <a:xfrm>
              <a:off x="1454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Text Box 81"/>
            <p:cNvSpPr txBox="1">
              <a:spLocks noChangeArrowheads="1"/>
            </p:cNvSpPr>
            <p:nvPr/>
          </p:nvSpPr>
          <p:spPr bwMode="auto">
            <a:xfrm>
              <a:off x="105410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39" name="Text Box 82"/>
            <p:cNvSpPr txBox="1">
              <a:spLocks noChangeArrowheads="1"/>
            </p:cNvSpPr>
            <p:nvPr/>
          </p:nvSpPr>
          <p:spPr bwMode="auto">
            <a:xfrm>
              <a:off x="5873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0" name="Text Box 83"/>
            <p:cNvSpPr txBox="1">
              <a:spLocks noChangeArrowheads="1"/>
            </p:cNvSpPr>
            <p:nvPr/>
          </p:nvSpPr>
          <p:spPr bwMode="auto">
            <a:xfrm>
              <a:off x="192088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1" name="Text Box 84"/>
            <p:cNvSpPr txBox="1">
              <a:spLocks noChangeArrowheads="1"/>
            </p:cNvSpPr>
            <p:nvPr/>
          </p:nvSpPr>
          <p:spPr bwMode="auto">
            <a:xfrm>
              <a:off x="730250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2" name="Text Box 85"/>
            <p:cNvSpPr txBox="1">
              <a:spLocks noChangeArrowheads="1"/>
            </p:cNvSpPr>
            <p:nvPr/>
          </p:nvSpPr>
          <p:spPr bwMode="auto">
            <a:xfrm>
              <a:off x="1216025" y="189706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3" name="Text Box 86"/>
            <p:cNvSpPr txBox="1">
              <a:spLocks noChangeArrowheads="1"/>
            </p:cNvSpPr>
            <p:nvPr/>
          </p:nvSpPr>
          <p:spPr bwMode="auto">
            <a:xfrm>
              <a:off x="14890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4" name="Oval 87"/>
            <p:cNvSpPr>
              <a:spLocks noChangeArrowheads="1"/>
            </p:cNvSpPr>
            <p:nvPr/>
          </p:nvSpPr>
          <p:spPr bwMode="auto">
            <a:xfrm>
              <a:off x="23685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" name="Oval 88"/>
            <p:cNvSpPr>
              <a:spLocks noChangeArrowheads="1"/>
            </p:cNvSpPr>
            <p:nvPr/>
          </p:nvSpPr>
          <p:spPr bwMode="auto">
            <a:xfrm>
              <a:off x="28257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Oval 89"/>
            <p:cNvSpPr>
              <a:spLocks noChangeArrowheads="1"/>
            </p:cNvSpPr>
            <p:nvPr/>
          </p:nvSpPr>
          <p:spPr bwMode="auto">
            <a:xfrm>
              <a:off x="3206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7" name="Text Box 90"/>
            <p:cNvSpPr txBox="1">
              <a:spLocks noChangeArrowheads="1"/>
            </p:cNvSpPr>
            <p:nvPr/>
          </p:nvSpPr>
          <p:spPr bwMode="auto">
            <a:xfrm>
              <a:off x="242252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8" name="Text Box 91"/>
            <p:cNvSpPr txBox="1">
              <a:spLocks noChangeArrowheads="1"/>
            </p:cNvSpPr>
            <p:nvPr/>
          </p:nvSpPr>
          <p:spPr bwMode="auto">
            <a:xfrm>
              <a:off x="32258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9" name="Text Box 92"/>
            <p:cNvSpPr txBox="1">
              <a:spLocks noChangeArrowheads="1"/>
            </p:cNvSpPr>
            <p:nvPr/>
          </p:nvSpPr>
          <p:spPr bwMode="auto">
            <a:xfrm>
              <a:off x="2890838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0776" name="Group 56"/>
          <p:cNvGrpSpPr/>
          <p:nvPr/>
        </p:nvGrpSpPr>
        <p:grpSpPr bwMode="auto">
          <a:xfrm>
            <a:off x="4097338" y="2187575"/>
            <a:ext cx="4502150" cy="3271838"/>
            <a:chOff x="0" y="0"/>
            <a:chExt cx="4502150" cy="3271838"/>
          </a:xfrm>
        </p:grpSpPr>
        <p:sp>
          <p:nvSpPr>
            <p:cNvPr id="22536" name="Line 2"/>
            <p:cNvSpPr>
              <a:spLocks noChangeShapeType="1"/>
            </p:cNvSpPr>
            <p:nvPr/>
          </p:nvSpPr>
          <p:spPr bwMode="auto">
            <a:xfrm>
              <a:off x="1530350" y="976313"/>
              <a:ext cx="228600" cy="3810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36"/>
            <p:cNvSpPr>
              <a:spLocks noChangeShapeType="1"/>
            </p:cNvSpPr>
            <p:nvPr/>
          </p:nvSpPr>
          <p:spPr bwMode="auto">
            <a:xfrm>
              <a:off x="3282950" y="976313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37"/>
            <p:cNvSpPr>
              <a:spLocks noChangeShapeType="1"/>
            </p:cNvSpPr>
            <p:nvPr/>
          </p:nvSpPr>
          <p:spPr bwMode="auto">
            <a:xfrm flipH="1">
              <a:off x="2825750" y="933450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38"/>
            <p:cNvSpPr>
              <a:spLocks noChangeShapeType="1"/>
            </p:cNvSpPr>
            <p:nvPr/>
          </p:nvSpPr>
          <p:spPr bwMode="auto">
            <a:xfrm flipH="1">
              <a:off x="539750" y="1509713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39"/>
            <p:cNvSpPr>
              <a:spLocks noChangeShapeType="1"/>
            </p:cNvSpPr>
            <p:nvPr/>
          </p:nvSpPr>
          <p:spPr bwMode="auto">
            <a:xfrm flipH="1">
              <a:off x="920750" y="976313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2444750" y="366713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H="1">
              <a:off x="1454150" y="366713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 flipH="1">
              <a:off x="2597150" y="15097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>
              <a:off x="996950" y="1585913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 flipH="1">
              <a:off x="3435350" y="15859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Oval 45"/>
            <p:cNvSpPr>
              <a:spLocks noChangeArrowheads="1"/>
            </p:cNvSpPr>
            <p:nvPr/>
          </p:nvSpPr>
          <p:spPr bwMode="auto">
            <a:xfrm>
              <a:off x="31940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46"/>
            <p:cNvSpPr txBox="1">
              <a:spLocks noChangeArrowheads="1"/>
            </p:cNvSpPr>
            <p:nvPr/>
          </p:nvSpPr>
          <p:spPr bwMode="auto">
            <a:xfrm>
              <a:off x="3136900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48" name="Rectangle 47"/>
            <p:cNvSpPr>
              <a:spLocks noChangeArrowheads="1"/>
            </p:cNvSpPr>
            <p:nvPr/>
          </p:nvSpPr>
          <p:spPr bwMode="auto">
            <a:xfrm>
              <a:off x="6350" y="2759075"/>
              <a:ext cx="4495800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9" name="Line 48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49"/>
            <p:cNvSpPr txBox="1">
              <a:spLocks noChangeArrowheads="1"/>
            </p:cNvSpPr>
            <p:nvPr/>
          </p:nvSpPr>
          <p:spPr bwMode="auto">
            <a:xfrm>
              <a:off x="0" y="2570163"/>
              <a:ext cx="44989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1 2 3 4    6 7 8 9   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12 </a:t>
              </a:r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551" name="Line 50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51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52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53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54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55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56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57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58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59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60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61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62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63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64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65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66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67"/>
            <p:cNvSpPr>
              <a:spLocks noChangeShapeType="1"/>
            </p:cNvSpPr>
            <p:nvPr/>
          </p:nvSpPr>
          <p:spPr bwMode="auto">
            <a:xfrm>
              <a:off x="3054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68"/>
            <p:cNvSpPr>
              <a:spLocks noChangeShapeType="1"/>
            </p:cNvSpPr>
            <p:nvPr/>
          </p:nvSpPr>
          <p:spPr bwMode="auto">
            <a:xfrm flipV="1">
              <a:off x="3054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69"/>
            <p:cNvSpPr>
              <a:spLocks noChangeShapeType="1"/>
            </p:cNvSpPr>
            <p:nvPr/>
          </p:nvSpPr>
          <p:spPr bwMode="auto">
            <a:xfrm>
              <a:off x="3359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70"/>
            <p:cNvSpPr>
              <a:spLocks noChangeShapeType="1"/>
            </p:cNvSpPr>
            <p:nvPr/>
          </p:nvSpPr>
          <p:spPr bwMode="auto">
            <a:xfrm flipV="1">
              <a:off x="3359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71"/>
            <p:cNvSpPr>
              <a:spLocks noChangeShapeType="1"/>
            </p:cNvSpPr>
            <p:nvPr/>
          </p:nvSpPr>
          <p:spPr bwMode="auto">
            <a:xfrm>
              <a:off x="3740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72"/>
            <p:cNvSpPr>
              <a:spLocks noChangeShapeType="1"/>
            </p:cNvSpPr>
            <p:nvPr/>
          </p:nvSpPr>
          <p:spPr bwMode="auto">
            <a:xfrm flipV="1">
              <a:off x="3740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73"/>
            <p:cNvSpPr>
              <a:spLocks noChangeShapeType="1"/>
            </p:cNvSpPr>
            <p:nvPr/>
          </p:nvSpPr>
          <p:spPr bwMode="auto">
            <a:xfrm>
              <a:off x="4044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74"/>
            <p:cNvSpPr>
              <a:spLocks noChangeShapeType="1"/>
            </p:cNvSpPr>
            <p:nvPr/>
          </p:nvSpPr>
          <p:spPr bwMode="auto">
            <a:xfrm flipV="1">
              <a:off x="4044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Oval 93"/>
            <p:cNvSpPr>
              <a:spLocks noChangeArrowheads="1"/>
            </p:cNvSpPr>
            <p:nvPr/>
          </p:nvSpPr>
          <p:spPr bwMode="auto">
            <a:xfrm>
              <a:off x="21399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Oval 94"/>
            <p:cNvSpPr>
              <a:spLocks noChangeArrowheads="1"/>
            </p:cNvSpPr>
            <p:nvPr/>
          </p:nvSpPr>
          <p:spPr bwMode="auto">
            <a:xfrm>
              <a:off x="12255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Oval 95"/>
            <p:cNvSpPr>
              <a:spLocks noChangeArrowheads="1"/>
            </p:cNvSpPr>
            <p:nvPr/>
          </p:nvSpPr>
          <p:spPr bwMode="auto">
            <a:xfrm>
              <a:off x="29781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Text Box 96"/>
            <p:cNvSpPr txBox="1">
              <a:spLocks noChangeArrowheads="1"/>
            </p:cNvSpPr>
            <p:nvPr/>
          </p:nvSpPr>
          <p:spPr bwMode="auto">
            <a:xfrm>
              <a:off x="2192338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0" name="Text Box 97"/>
            <p:cNvSpPr txBox="1">
              <a:spLocks noChangeArrowheads="1"/>
            </p:cNvSpPr>
            <p:nvPr/>
          </p:nvSpPr>
          <p:spPr bwMode="auto">
            <a:xfrm>
              <a:off x="128905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1" name="Text Box 98"/>
            <p:cNvSpPr txBox="1">
              <a:spLocks noChangeArrowheads="1"/>
            </p:cNvSpPr>
            <p:nvPr/>
          </p:nvSpPr>
          <p:spPr bwMode="auto">
            <a:xfrm>
              <a:off x="3019425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2" name="Oval 99"/>
            <p:cNvSpPr>
              <a:spLocks noChangeArrowheads="1"/>
            </p:cNvSpPr>
            <p:nvPr/>
          </p:nvSpPr>
          <p:spPr bwMode="auto">
            <a:xfrm>
              <a:off x="2597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Oval 100"/>
            <p:cNvSpPr>
              <a:spLocks noChangeArrowheads="1"/>
            </p:cNvSpPr>
            <p:nvPr/>
          </p:nvSpPr>
          <p:spPr bwMode="auto">
            <a:xfrm>
              <a:off x="34353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Text Box 101"/>
            <p:cNvSpPr txBox="1">
              <a:spLocks noChangeArrowheads="1"/>
            </p:cNvSpPr>
            <p:nvPr/>
          </p:nvSpPr>
          <p:spPr bwMode="auto">
            <a:xfrm>
              <a:off x="3487738" y="1166813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5" name="Text Box 102"/>
            <p:cNvSpPr txBox="1">
              <a:spLocks noChangeArrowheads="1"/>
            </p:cNvSpPr>
            <p:nvPr/>
          </p:nvSpPr>
          <p:spPr bwMode="auto">
            <a:xfrm>
              <a:off x="262255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6" name="Oval 103"/>
            <p:cNvSpPr>
              <a:spLocks noChangeArrowheads="1"/>
            </p:cNvSpPr>
            <p:nvPr/>
          </p:nvSpPr>
          <p:spPr bwMode="auto">
            <a:xfrm>
              <a:off x="692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Text Box 104"/>
            <p:cNvSpPr txBox="1">
              <a:spLocks noChangeArrowheads="1"/>
            </p:cNvSpPr>
            <p:nvPr/>
          </p:nvSpPr>
          <p:spPr bwMode="auto">
            <a:xfrm>
              <a:off x="7493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8" name="Oval 105"/>
            <p:cNvSpPr>
              <a:spLocks noChangeArrowheads="1"/>
            </p:cNvSpPr>
            <p:nvPr/>
          </p:nvSpPr>
          <p:spPr bwMode="auto">
            <a:xfrm>
              <a:off x="311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Text Box 106"/>
            <p:cNvSpPr txBox="1">
              <a:spLocks noChangeArrowheads="1"/>
            </p:cNvSpPr>
            <p:nvPr/>
          </p:nvSpPr>
          <p:spPr bwMode="auto">
            <a:xfrm>
              <a:off x="354013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0" name="Oval 107"/>
            <p:cNvSpPr>
              <a:spLocks noChangeArrowheads="1"/>
            </p:cNvSpPr>
            <p:nvPr/>
          </p:nvSpPr>
          <p:spPr bwMode="auto">
            <a:xfrm>
              <a:off x="9207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Text Box 108"/>
            <p:cNvSpPr txBox="1">
              <a:spLocks noChangeArrowheads="1"/>
            </p:cNvSpPr>
            <p:nvPr/>
          </p:nvSpPr>
          <p:spPr bwMode="auto">
            <a:xfrm>
              <a:off x="965200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2" name="Oval 109"/>
            <p:cNvSpPr>
              <a:spLocks noChangeArrowheads="1"/>
            </p:cNvSpPr>
            <p:nvPr/>
          </p:nvSpPr>
          <p:spPr bwMode="auto">
            <a:xfrm>
              <a:off x="22796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Text Box 110"/>
            <p:cNvSpPr txBox="1">
              <a:spLocks noChangeArrowheads="1"/>
            </p:cNvSpPr>
            <p:nvPr/>
          </p:nvSpPr>
          <p:spPr bwMode="auto">
            <a:xfrm>
              <a:off x="2254250" y="1851025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94" name="Text Box 111"/>
            <p:cNvSpPr txBox="1">
              <a:spLocks noChangeArrowheads="1"/>
            </p:cNvSpPr>
            <p:nvPr/>
          </p:nvSpPr>
          <p:spPr bwMode="auto">
            <a:xfrm>
              <a:off x="1625600" y="12192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2595" name="Text Box 112"/>
            <p:cNvSpPr txBox="1">
              <a:spLocks noChangeArrowheads="1"/>
            </p:cNvSpPr>
            <p:nvPr/>
          </p:nvSpPr>
          <p:spPr bwMode="auto">
            <a:xfrm>
              <a:off x="1336675" y="1843088"/>
              <a:ext cx="9271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10 11</a:t>
              </a:r>
              <a:endParaRPr lang="en-US" altLang="zh-CN" sz="26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2596" name="Text Box 113"/>
            <p:cNvSpPr txBox="1">
              <a:spLocks noChangeArrowheads="1"/>
            </p:cNvSpPr>
            <p:nvPr/>
          </p:nvSpPr>
          <p:spPr bwMode="auto">
            <a:xfrm>
              <a:off x="2720975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13</a:t>
              </a:r>
              <a:endParaRPr lang="en-US" altLang="zh-CN" sz="2600" b="1">
                <a:latin typeface="Times New Roman" pitchFamily="18" charset="0"/>
              </a:endParaRPr>
            </a:p>
          </p:txBody>
        </p:sp>
        <p:sp>
          <p:nvSpPr>
            <p:cNvPr id="22597" name="Line 114"/>
            <p:cNvSpPr>
              <a:spLocks noChangeShapeType="1"/>
            </p:cNvSpPr>
            <p:nvPr/>
          </p:nvSpPr>
          <p:spPr bwMode="auto">
            <a:xfrm flipH="1">
              <a:off x="1682750" y="1662113"/>
              <a:ext cx="76200" cy="2286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115"/>
            <p:cNvSpPr>
              <a:spLocks noChangeShapeType="1"/>
            </p:cNvSpPr>
            <p:nvPr/>
          </p:nvSpPr>
          <p:spPr bwMode="auto">
            <a:xfrm>
              <a:off x="1911350" y="1662113"/>
              <a:ext cx="1524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116"/>
            <p:cNvSpPr>
              <a:spLocks noChangeShapeType="1"/>
            </p:cNvSpPr>
            <p:nvPr/>
          </p:nvSpPr>
          <p:spPr bwMode="auto">
            <a:xfrm>
              <a:off x="2901950" y="1662113"/>
              <a:ext cx="762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41" name="Text Box 3"/>
          <p:cNvSpPr txBox="1">
            <a:spLocks noChangeArrowheads="1"/>
          </p:cNvSpPr>
          <p:nvPr/>
        </p:nvSpPr>
        <p:spPr bwMode="auto">
          <a:xfrm>
            <a:off x="5218113" y="5278438"/>
            <a:ext cx="3060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一般二叉树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的顺序表示           </a:t>
            </a: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99673B1-9EC0-43F5-9AF4-45B15A1E27E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5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64027B7-671F-4015-9F3A-54A50100A2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6107113" y="1420813"/>
            <a:ext cx="3036887" cy="2881312"/>
            <a:chOff x="0" y="0"/>
            <a:chExt cx="1913" cy="1815"/>
          </a:xfrm>
        </p:grpSpPr>
        <p:sp>
          <p:nvSpPr>
            <p:cNvPr id="23629" name="Line 3"/>
            <p:cNvSpPr>
              <a:spLocks noChangeShapeType="1"/>
            </p:cNvSpPr>
            <p:nvPr/>
          </p:nvSpPr>
          <p:spPr bwMode="auto">
            <a:xfrm>
              <a:off x="204" y="240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Oval 6"/>
            <p:cNvSpPr>
              <a:spLocks noChangeArrowheads="1"/>
            </p:cNvSpPr>
            <p:nvPr/>
          </p:nvSpPr>
          <p:spPr bwMode="auto">
            <a:xfrm>
              <a:off x="0" y="3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Oval 7"/>
            <p:cNvSpPr>
              <a:spLocks noChangeArrowheads="1"/>
            </p:cNvSpPr>
            <p:nvPr/>
          </p:nvSpPr>
          <p:spPr bwMode="auto">
            <a:xfrm>
              <a:off x="396" y="38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Text Box 8"/>
            <p:cNvSpPr txBox="1">
              <a:spLocks noChangeArrowheads="1"/>
            </p:cNvSpPr>
            <p:nvPr/>
          </p:nvSpPr>
          <p:spPr bwMode="auto">
            <a:xfrm>
              <a:off x="29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3" name="Text Box 9"/>
            <p:cNvSpPr txBox="1">
              <a:spLocks noChangeArrowheads="1"/>
            </p:cNvSpPr>
            <p:nvPr/>
          </p:nvSpPr>
          <p:spPr bwMode="auto">
            <a:xfrm>
              <a:off x="438" y="34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4" name="Oval 10"/>
            <p:cNvSpPr>
              <a:spLocks noChangeArrowheads="1"/>
            </p:cNvSpPr>
            <p:nvPr/>
          </p:nvSpPr>
          <p:spPr bwMode="auto">
            <a:xfrm>
              <a:off x="1212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Oval 11"/>
            <p:cNvSpPr>
              <a:spLocks noChangeArrowheads="1"/>
            </p:cNvSpPr>
            <p:nvPr/>
          </p:nvSpPr>
          <p:spPr bwMode="auto">
            <a:xfrm>
              <a:off x="780" y="75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Text Box 12"/>
            <p:cNvSpPr txBox="1">
              <a:spLocks noChangeArrowheads="1"/>
            </p:cNvSpPr>
            <p:nvPr/>
          </p:nvSpPr>
          <p:spPr bwMode="auto">
            <a:xfrm>
              <a:off x="800" y="73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7" name="Text Box 13"/>
            <p:cNvSpPr txBox="1">
              <a:spLocks noChangeArrowheads="1"/>
            </p:cNvSpPr>
            <p:nvPr/>
          </p:nvSpPr>
          <p:spPr bwMode="auto">
            <a:xfrm>
              <a:off x="1187" y="1129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638" name="Oval 67"/>
            <p:cNvSpPr>
              <a:spLocks noChangeArrowheads="1"/>
            </p:cNvSpPr>
            <p:nvPr/>
          </p:nvSpPr>
          <p:spPr bwMode="auto">
            <a:xfrm>
              <a:off x="1596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Text Box 68"/>
            <p:cNvSpPr txBox="1">
              <a:spLocks noChangeArrowheads="1"/>
            </p:cNvSpPr>
            <p:nvPr/>
          </p:nvSpPr>
          <p:spPr bwMode="auto">
            <a:xfrm>
              <a:off x="1589" y="1505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23557" name="Text Box 69"/>
          <p:cNvSpPr txBox="1">
            <a:spLocks noChangeArrowheads="1"/>
          </p:cNvSpPr>
          <p:nvPr/>
        </p:nvSpPr>
        <p:spPr bwMode="auto">
          <a:xfrm>
            <a:off x="1181100" y="836613"/>
            <a:ext cx="641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极端情形</a:t>
            </a:r>
            <a:r>
              <a:rPr lang="en-US" altLang="zh-CN" sz="3600" b="1"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只有右单支的二叉树</a:t>
            </a:r>
            <a:endParaRPr lang="zh-CN" altLang="en-US" sz="3600">
              <a:latin typeface="Times New Roman" pitchFamily="18" charset="0"/>
            </a:endParaRPr>
          </a:p>
        </p:txBody>
      </p:sp>
      <p:grpSp>
        <p:nvGrpSpPr>
          <p:cNvPr id="23558" name="Group 17"/>
          <p:cNvGrpSpPr/>
          <p:nvPr/>
        </p:nvGrpSpPr>
        <p:grpSpPr bwMode="auto">
          <a:xfrm>
            <a:off x="0" y="1895475"/>
            <a:ext cx="7029450" cy="1600200"/>
            <a:chOff x="0" y="0"/>
            <a:chExt cx="4428" cy="1008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1260" y="720"/>
              <a:ext cx="3168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1" name="Rectangle 4"/>
            <p:cNvSpPr>
              <a:spLocks noChangeArrowheads="1"/>
            </p:cNvSpPr>
            <p:nvPr/>
          </p:nvSpPr>
          <p:spPr bwMode="auto">
            <a:xfrm>
              <a:off x="16" y="96"/>
              <a:ext cx="2924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0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20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V="1">
              <a:off x="20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>
              <a:off x="39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39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58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flipV="1">
              <a:off x="58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>
              <a:off x="78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8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>
              <a:off x="97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V="1">
              <a:off x="97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116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16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135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flipV="1">
              <a:off x="135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>
              <a:off x="154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54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>
              <a:off x="174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flipV="1">
              <a:off x="174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193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93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212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flipV="1">
              <a:off x="212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231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231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>
              <a:off x="250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flipV="1">
              <a:off x="250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>
              <a:off x="270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70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>
              <a:off x="289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flipV="1">
              <a:off x="289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Text Box 44"/>
            <p:cNvSpPr txBox="1">
              <a:spLocks noChangeArrowheads="1"/>
            </p:cNvSpPr>
            <p:nvPr/>
          </p:nvSpPr>
          <p:spPr bwMode="auto">
            <a:xfrm>
              <a:off x="396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4" name="Text Box 45"/>
            <p:cNvSpPr txBox="1">
              <a:spLocks noChangeArrowheads="1"/>
            </p:cNvSpPr>
            <p:nvPr/>
          </p:nvSpPr>
          <p:spPr bwMode="auto">
            <a:xfrm>
              <a:off x="1138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5" name="Text Box 46"/>
            <p:cNvSpPr txBox="1">
              <a:spLocks noChangeArrowheads="1"/>
            </p:cNvSpPr>
            <p:nvPr/>
          </p:nvSpPr>
          <p:spPr bwMode="auto">
            <a:xfrm>
              <a:off x="2646" y="6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>
              <a:off x="145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145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>
              <a:off x="164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flipV="1">
              <a:off x="164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>
              <a:off x="183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83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>
              <a:off x="202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flipV="1">
              <a:off x="202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>
              <a:off x="222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22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>
              <a:off x="241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flipV="1">
              <a:off x="241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flipV="1">
              <a:off x="260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>
              <a:off x="279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79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>
              <a:off x="298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flipV="1">
              <a:off x="298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>
              <a:off x="318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318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>
              <a:off x="260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70"/>
            <p:cNvSpPr>
              <a:spLocks noChangeShapeType="1"/>
            </p:cNvSpPr>
            <p:nvPr/>
          </p:nvSpPr>
          <p:spPr bwMode="auto">
            <a:xfrm>
              <a:off x="337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71"/>
            <p:cNvSpPr>
              <a:spLocks noChangeShapeType="1"/>
            </p:cNvSpPr>
            <p:nvPr/>
          </p:nvSpPr>
          <p:spPr bwMode="auto">
            <a:xfrm flipV="1">
              <a:off x="337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Line 72"/>
            <p:cNvSpPr>
              <a:spLocks noChangeShapeType="1"/>
            </p:cNvSpPr>
            <p:nvPr/>
          </p:nvSpPr>
          <p:spPr bwMode="auto">
            <a:xfrm>
              <a:off x="356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Line 73"/>
            <p:cNvSpPr>
              <a:spLocks noChangeShapeType="1"/>
            </p:cNvSpPr>
            <p:nvPr/>
          </p:nvSpPr>
          <p:spPr bwMode="auto">
            <a:xfrm flipV="1">
              <a:off x="356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Line 74"/>
            <p:cNvSpPr>
              <a:spLocks noChangeShapeType="1"/>
            </p:cNvSpPr>
            <p:nvPr/>
          </p:nvSpPr>
          <p:spPr bwMode="auto">
            <a:xfrm>
              <a:off x="375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Line 75"/>
            <p:cNvSpPr>
              <a:spLocks noChangeShapeType="1"/>
            </p:cNvSpPr>
            <p:nvPr/>
          </p:nvSpPr>
          <p:spPr bwMode="auto">
            <a:xfrm flipV="1">
              <a:off x="375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Line 76"/>
            <p:cNvSpPr>
              <a:spLocks noChangeShapeType="1"/>
            </p:cNvSpPr>
            <p:nvPr/>
          </p:nvSpPr>
          <p:spPr bwMode="auto">
            <a:xfrm>
              <a:off x="394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Line 77"/>
            <p:cNvSpPr>
              <a:spLocks noChangeShapeType="1"/>
            </p:cNvSpPr>
            <p:nvPr/>
          </p:nvSpPr>
          <p:spPr bwMode="auto">
            <a:xfrm flipV="1">
              <a:off x="394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Line 78"/>
            <p:cNvSpPr>
              <a:spLocks noChangeShapeType="1"/>
            </p:cNvSpPr>
            <p:nvPr/>
          </p:nvSpPr>
          <p:spPr bwMode="auto">
            <a:xfrm>
              <a:off x="414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Line 79"/>
            <p:cNvSpPr>
              <a:spLocks noChangeShapeType="1"/>
            </p:cNvSpPr>
            <p:nvPr/>
          </p:nvSpPr>
          <p:spPr bwMode="auto">
            <a:xfrm flipV="1">
              <a:off x="414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Line 80"/>
            <p:cNvSpPr>
              <a:spLocks noChangeShapeType="1"/>
            </p:cNvSpPr>
            <p:nvPr/>
          </p:nvSpPr>
          <p:spPr bwMode="auto">
            <a:xfrm>
              <a:off x="433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Line 81"/>
            <p:cNvSpPr>
              <a:spLocks noChangeShapeType="1"/>
            </p:cNvSpPr>
            <p:nvPr/>
          </p:nvSpPr>
          <p:spPr bwMode="auto">
            <a:xfrm flipV="1">
              <a:off x="433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Text Box 82"/>
            <p:cNvSpPr txBox="1">
              <a:spLocks noChangeArrowheads="1"/>
            </p:cNvSpPr>
            <p:nvPr/>
          </p:nvSpPr>
          <p:spPr bwMode="auto">
            <a:xfrm>
              <a:off x="4097" y="6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31831" name="Text Box 36"/>
          <p:cNvSpPr txBox="1">
            <a:spLocks noChangeArrowheads="1"/>
          </p:cNvSpPr>
          <p:nvPr/>
        </p:nvSpPr>
        <p:spPr bwMode="auto">
          <a:xfrm>
            <a:off x="287338" y="4473575"/>
            <a:ext cx="7826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200" b="1">
                <a:ea typeface="隶书" pitchFamily="49" charset="-122"/>
              </a:rPr>
              <a:t>顺序存储的特点：</a:t>
            </a:r>
            <a:endParaRPr lang="zh-CN" altLang="en-US" sz="3200" b="1">
              <a:ea typeface="隶书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结点间关系蕴含在其存储位置中</a:t>
            </a:r>
            <a:endParaRPr lang="zh-CN" altLang="en-US" sz="2400" b="1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浪费空间，适于存满二叉树和完全二叉树</a:t>
            </a:r>
            <a:endParaRPr lang="en-US" sz="2400" baseline="30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011ECD7-D3C1-4D33-AFD7-A52A00A02DA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DC0C6E6-DE02-4130-9254-B89185E5C13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412875"/>
            <a:ext cx="9058275" cy="1584325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二叉树结点定义：每个结点有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个数据成员，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域存储结点数据，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leftChild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rightChild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分别存放指向左子女和右子女的指针。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2160588" y="3152775"/>
            <a:ext cx="5256212" cy="2868613"/>
            <a:chOff x="0" y="0"/>
            <a:chExt cx="3311" cy="1807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136" y="96"/>
              <a:ext cx="2877" cy="396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85" name="Text Box 4"/>
            <p:cNvSpPr txBox="1">
              <a:spLocks noChangeArrowheads="1"/>
            </p:cNvSpPr>
            <p:nvPr/>
          </p:nvSpPr>
          <p:spPr bwMode="auto">
            <a:xfrm>
              <a:off x="189" y="96"/>
              <a:ext cx="2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   data   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 flipH="1" flipV="1">
              <a:off x="1156" y="106"/>
              <a:ext cx="0" cy="38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6"/>
            <p:cNvSpPr>
              <a:spLocks noChangeShapeType="1"/>
            </p:cNvSpPr>
            <p:nvPr/>
          </p:nvSpPr>
          <p:spPr bwMode="auto">
            <a:xfrm flipV="1">
              <a:off x="1746" y="96"/>
              <a:ext cx="0" cy="3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1156" y="1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V="1">
              <a:off x="1746" y="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834" y="912"/>
              <a:ext cx="1584" cy="2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1" name="AutoShape 10"/>
            <p:cNvSpPr>
              <a:spLocks noChangeArrowheads="1"/>
            </p:cNvSpPr>
            <p:nvPr/>
          </p:nvSpPr>
          <p:spPr bwMode="auto">
            <a:xfrm>
              <a:off x="2070" y="1496"/>
              <a:ext cx="1241" cy="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2" name="AutoShape 11"/>
            <p:cNvSpPr>
              <a:spLocks noChangeArrowheads="1"/>
            </p:cNvSpPr>
            <p:nvPr/>
          </p:nvSpPr>
          <p:spPr bwMode="auto">
            <a:xfrm>
              <a:off x="0" y="1488"/>
              <a:ext cx="1113" cy="2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1350" y="873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data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66" y="144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V="1">
              <a:off x="1938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5"/>
            <p:cNvSpPr>
              <a:spLocks noChangeShapeType="1"/>
            </p:cNvSpPr>
            <p:nvPr/>
          </p:nvSpPr>
          <p:spPr bwMode="auto">
            <a:xfrm flipV="1">
              <a:off x="1938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6"/>
            <p:cNvSpPr>
              <a:spLocks noChangeShapeType="1"/>
            </p:cNvSpPr>
            <p:nvPr/>
          </p:nvSpPr>
          <p:spPr bwMode="auto">
            <a:xfrm flipV="1">
              <a:off x="1314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7"/>
            <p:cNvSpPr>
              <a:spLocks noChangeShapeType="1"/>
            </p:cNvSpPr>
            <p:nvPr/>
          </p:nvSpPr>
          <p:spPr bwMode="auto">
            <a:xfrm flipV="1">
              <a:off x="1314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2130" y="1457"/>
              <a:ext cx="1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 flipH="1">
              <a:off x="738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 flipV="1">
              <a:off x="930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1"/>
            <p:cNvSpPr>
              <a:spLocks noChangeShapeType="1"/>
            </p:cNvSpPr>
            <p:nvPr/>
          </p:nvSpPr>
          <p:spPr bwMode="auto">
            <a:xfrm flipH="1" flipV="1">
              <a:off x="2370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>
              <a:off x="2226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2" name="Text Box 23"/>
          <p:cNvSpPr txBox="1">
            <a:spLocks noChangeArrowheads="1"/>
          </p:cNvSpPr>
          <p:nvPr/>
        </p:nvSpPr>
        <p:spPr bwMode="auto">
          <a:xfrm>
            <a:off x="962025" y="425132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u="sng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二叉链表</a:t>
            </a:r>
            <a:endParaRPr lang="zh-CN" altLang="en-US" sz="3200" b="1" u="sng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458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476250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二叉树的链表表示（二叉链表）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WPS 演示</Application>
  <PresentationFormat>全屏显示(4:3)</PresentationFormat>
  <Paragraphs>668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Liberation Sans</vt:lpstr>
      <vt:lpstr>文泉驿微米黑</vt:lpstr>
      <vt:lpstr>华文新魏</vt:lpstr>
      <vt:lpstr>Times New Roman</vt:lpstr>
      <vt:lpstr>Arial Black</vt:lpstr>
      <vt:lpstr>华文彩云</vt:lpstr>
      <vt:lpstr>楷体_GB2312</vt:lpstr>
      <vt:lpstr>隶书</vt:lpstr>
      <vt:lpstr>仿宋_GB2312</vt:lpstr>
      <vt:lpstr>Symbol</vt:lpstr>
      <vt:lpstr>Courier New</vt:lpstr>
      <vt:lpstr>黑体</vt:lpstr>
      <vt:lpstr>新宋体</vt:lpstr>
      <vt:lpstr>微软雅黑</vt:lpstr>
      <vt:lpstr>宋体</vt:lpstr>
      <vt:lpstr>Arial Unicode MS</vt:lpstr>
      <vt:lpstr>DroidSansMono Nerd Font</vt:lpstr>
      <vt:lpstr>Pixel</vt:lpstr>
      <vt:lpstr>1_Pixel</vt:lpstr>
      <vt:lpstr>  树与二叉树</vt:lpstr>
      <vt:lpstr>PowerPoint 演示文稿</vt:lpstr>
      <vt:lpstr> 二叉树 (Binary Tree)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二叉树的链表表示（二叉链表）</vt:lpstr>
      <vt:lpstr>5.4 二叉树遍历</vt:lpstr>
      <vt:lpstr>5.4.1 二叉树遍历的递归算法 ①中序遍历 (Inorder Traversal)</vt:lpstr>
      <vt:lpstr>②前序遍历 (Preorder Traversal)</vt:lpstr>
      <vt:lpstr>③后序遍历 (Postorder Traversal)</vt:lpstr>
      <vt:lpstr>5.4.2 递归算法在树中的应用</vt:lpstr>
      <vt:lpstr>PowerPoint 演示文稿</vt:lpstr>
      <vt:lpstr>层次序遍历二叉树的算法</vt:lpstr>
      <vt:lpstr>PowerPoint 演示文稿</vt:lpstr>
      <vt:lpstr>PowerPoint 演示文稿</vt:lpstr>
      <vt:lpstr>PowerPoint 演示文稿</vt:lpstr>
      <vt:lpstr>PowerPoint 演示文稿</vt:lpstr>
      <vt:lpstr>前序序列 { A B H F D E C K G } 中序序列 { H B D F A E K C G }</vt:lpstr>
    </vt:vector>
  </TitlesOfParts>
  <Company>清华大学计算机系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起点</cp:lastModifiedBy>
  <cp:revision>239</cp:revision>
  <cp:lastPrinted>2019-11-17T03:36:30Z</cp:lastPrinted>
  <dcterms:created xsi:type="dcterms:W3CDTF">2019-11-17T03:36:30Z</dcterms:created>
  <dcterms:modified xsi:type="dcterms:W3CDTF">2019-11-17T03:36:30Z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