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775" r:id="rId3"/>
    <p:sldId id="793" r:id="rId5"/>
    <p:sldId id="794" r:id="rId6"/>
    <p:sldId id="792" r:id="rId7"/>
    <p:sldId id="776" r:id="rId8"/>
    <p:sldId id="796" r:id="rId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FF6600"/>
    <a:srgbClr val="0000FF"/>
    <a:srgbClr val="000066"/>
    <a:srgbClr val="FFFFCC"/>
    <a:srgbClr val="CC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0996" autoAdjust="0"/>
  </p:normalViewPr>
  <p:slideViewPr>
    <p:cSldViewPr>
      <p:cViewPr varScale="1">
        <p:scale>
          <a:sx n="67" d="100"/>
          <a:sy n="67" d="100"/>
        </p:scale>
        <p:origin x="828" y="60"/>
      </p:cViewPr>
      <p:guideLst>
        <p:guide orient="horz" pos="2758"/>
        <p:guide pos="2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单击以编辑母版文本样式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>
              <a:defRPr/>
            </a:pPr>
            <a:fld id="{C322DCA3-61FD-4628-A5D7-AB5F33307706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10D3D-3E76-45D5-B892-9E782D3A0ED3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A225F-A8C8-4189-9312-047B8A5F4620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16602-C010-42E4-A9D3-7361AC4DB7FA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EC39D-DCA1-4E22-934D-4B5239C8D506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06587-0B5E-4C01-A98C-D4043E3D3102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F7397-749E-473F-B50D-84A39E0E1166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B52F4-69BC-4A74-9BFF-E8D8CA105C71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24E2E-6C33-451D-A190-095B72468BA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63732-D03C-4469-AA85-831D9DBA2FB7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811EF-D50E-43D5-B6D6-5432864CD4E6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F4C1D-565F-42E1-8394-BCDEA1A3FF4C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CCFFCC"/>
            </a:gs>
            <a:gs pos="50000">
              <a:srgbClr val="FFFFFF"/>
            </a:gs>
            <a:gs pos="100000">
              <a:srgbClr val="CCFF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单击以编辑母版标题样式</a:t>
            </a:r>
            <a:endParaRPr 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单击以编辑母版文本样式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50000"/>
              </a:spcBef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 b="0"/>
            </a:lvl1pPr>
          </a:lstStyle>
          <a:p>
            <a:pPr>
              <a:defRPr/>
            </a:pPr>
            <a:fld id="{DB60C3F5-6473-4396-82E6-61A1C9BA462A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org/problem/P188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单调队列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队列：先进先出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优先队列：优先级高的元素进队时插队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单调队列：队列始终满足从队首开始，优先级递减，进队时间越靠后越晚；新元素进队时，将优先级低于自己的直接踢出队。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  <p:transition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双端队列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双端队列是指一个可以在队首/队尾插入或删除元素的队列。相当于是栈与队列功能的结合。具体地，双端队列支持的操作有 4 个：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、在队首插入一个元素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、在队尾插入一个元素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、在队首删除一个元素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、在队尾删除一个元素</a:t>
            </a:r>
            <a:endParaRPr lang="zh-CN" altLang="en-US"/>
          </a:p>
        </p:txBody>
      </p:sp>
    </p:spTree>
  </p:cSld>
  <p:clrMapOvr>
    <a:masterClrMapping/>
  </p:clrMapOvr>
  <p:transition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双端队列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730750"/>
          </a:xfrm>
        </p:spPr>
        <p:txBody>
          <a:bodyPr/>
          <a:lstStyle/>
          <a:p>
            <a:pPr marL="0" indent="0">
              <a:buNone/>
            </a:pPr>
            <a:r>
              <a:rPr lang="zh-CN"/>
              <a:t>用数组模拟队列</a:t>
            </a:r>
            <a:endParaRPr lang="zh-CN"/>
          </a:p>
          <a:p>
            <a:pPr marL="0" indent="0">
              <a:buNone/>
            </a:pPr>
            <a:r>
              <a:rPr lang="en-US" altLang="zh-CN"/>
              <a:t>	int dl[size],le=1,ri=0;</a:t>
            </a:r>
            <a:r>
              <a:rPr lang="en-US" altLang="zh-CN">
                <a:sym typeface="+mn-ea"/>
              </a:rPr>
              <a:t>	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在队尾插入一个元素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dl[++ri]=x;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在队首删除一个元素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ri--;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在队尾删除一个元素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	le++;</a:t>
            </a:r>
            <a:endParaRPr lang="en-US" altLang="zh-CN"/>
          </a:p>
        </p:txBody>
      </p:sp>
    </p:spTree>
  </p:cSld>
  <p:clrMapOvr>
    <a:masterClrMapping/>
  </p:clrMapOvr>
  <p:transition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124744" y="0"/>
            <a:ext cx="6408712" cy="1143000"/>
          </a:xfrm>
        </p:spPr>
        <p:txBody>
          <a:bodyPr>
            <a:normAutofit/>
          </a:bodyPr>
          <a:lstStyle/>
          <a:p>
            <a:r>
              <a:rPr lang="zh-CN" altLang="en-US" sz="240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单调队列</a:t>
            </a:r>
            <a:endParaRPr lang="zh-CN" altLang="en-US" sz="240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143000"/>
            <a:ext cx="8064896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/>
              <a:t>1597</a:t>
            </a:r>
            <a:r>
              <a:rPr lang="zh-CN" altLang="en-US" sz="2800"/>
              <a:t>：</a:t>
            </a:r>
            <a:r>
              <a:rPr lang="en-US" altLang="zh-CN" sz="2800"/>
              <a:t>【 </a:t>
            </a:r>
            <a:r>
              <a:rPr lang="zh-CN" altLang="en-US" sz="2800"/>
              <a:t>例 </a:t>
            </a:r>
            <a:r>
              <a:rPr lang="en-US" altLang="zh-CN" sz="2800"/>
              <a:t>1】</a:t>
            </a:r>
            <a:r>
              <a:rPr lang="zh-CN" altLang="en-US" sz="2800"/>
              <a:t>滑动窗口</a:t>
            </a:r>
            <a:endParaRPr lang="zh-CN" altLang="en-US" sz="2800"/>
          </a:p>
          <a:p>
            <a:pPr algn="l"/>
            <a:r>
              <a:rPr lang="zh-CN" altLang="en-US" sz="2800"/>
              <a:t>核心思想：高效地排除不可能成为答案的数字</a:t>
            </a:r>
            <a:r>
              <a:rPr lang="zh-CN" altLang="en-US" sz="2800" smtClean="0"/>
              <a:t>。</a:t>
            </a:r>
            <a:endParaRPr lang="zh-CN" altLang="en-US" sz="2800"/>
          </a:p>
          <a:p>
            <a:pPr algn="l"/>
            <a:r>
              <a:rPr lang="zh-CN" altLang="en-US" sz="2800"/>
              <a:t>后来的数字大于前面的数字，则前面的数字不可能再成为答案</a:t>
            </a:r>
            <a:r>
              <a:rPr lang="zh-CN" altLang="en-US" sz="2800" smtClean="0"/>
              <a:t>。</a:t>
            </a:r>
            <a:endParaRPr lang="zh-CN" altLang="en-US" sz="2800"/>
          </a:p>
          <a:p>
            <a:pPr algn="l"/>
            <a:r>
              <a:rPr lang="zh-CN" altLang="en-US" sz="2800"/>
              <a:t>每个数字进队时踢出前面比自己大的数，始终取队首为答案</a:t>
            </a:r>
            <a:r>
              <a:rPr lang="zh-CN" altLang="en-US" sz="2800" smtClean="0"/>
              <a:t>。</a:t>
            </a:r>
            <a:endParaRPr lang="zh-CN" altLang="en-US" sz="2800"/>
          </a:p>
          <a:p>
            <a:pPr algn="l"/>
            <a:r>
              <a:rPr lang="zh-CN" altLang="en-US" sz="2800"/>
              <a:t>单开一个数组记录队里数在原数组的下标，队首数字太老就出队</a:t>
            </a:r>
            <a:r>
              <a:rPr lang="zh-CN" altLang="en-US" sz="2800" smtClean="0"/>
              <a:t>。</a:t>
            </a:r>
            <a:endParaRPr lang="zh-CN" altLang="en-US" sz="2800"/>
          </a:p>
          <a:p>
            <a:pPr algn="l"/>
            <a:r>
              <a:rPr lang="en-US" altLang="zh-CN" sz="2800"/>
              <a:t>P1886 </a:t>
            </a:r>
            <a:r>
              <a:rPr lang="zh-CN" altLang="en-US" sz="2800"/>
              <a:t>滑动窗口</a:t>
            </a:r>
            <a:endParaRPr lang="en-US" altLang="zh-CN" sz="2800" smtClean="0"/>
          </a:p>
          <a:p>
            <a:pPr algn="l"/>
            <a:r>
              <a:rPr lang="en-US" altLang="zh-CN" sz="2800">
                <a:hlinkClick r:id="rId1"/>
              </a:rPr>
              <a:t>https://www.luogu.org/problem/P1886</a:t>
            </a:r>
            <a:endParaRPr lang="zh-CN" altLang="en-US" sz="2800">
              <a:effectLst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10" y="401955"/>
            <a:ext cx="8451215" cy="2839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1675" y="3529330"/>
            <a:ext cx="269240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输入</a:t>
            </a:r>
            <a:r>
              <a:rPr lang="en-US" altLang="zh-CN"/>
              <a:t>:</a:t>
            </a:r>
            <a:endParaRPr lang="zh-CN" altLang="en-US"/>
          </a:p>
          <a:p>
            <a:pPr algn="l"/>
            <a:r>
              <a:rPr lang="zh-CN" altLang="en-US"/>
              <a:t>8 3</a:t>
            </a:r>
            <a:endParaRPr lang="zh-CN" altLang="en-US"/>
          </a:p>
          <a:p>
            <a:pPr algn="l"/>
            <a:r>
              <a:rPr lang="zh-CN" altLang="en-US"/>
              <a:t>1 3 -1 -3 5 3 6 7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20995" y="3656330"/>
            <a:ext cx="233553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输出</a:t>
            </a:r>
            <a:r>
              <a:rPr lang="en-US" altLang="zh-CN"/>
              <a:t>:</a:t>
            </a:r>
            <a:endParaRPr lang="zh-CN" altLang="en-US"/>
          </a:p>
          <a:p>
            <a:pPr algn="l"/>
            <a:r>
              <a:rPr lang="zh-CN" altLang="en-US"/>
              <a:t>-1 -3 -3 -3 3 3</a:t>
            </a:r>
            <a:endParaRPr lang="zh-CN" altLang="en-US"/>
          </a:p>
          <a:p>
            <a:pPr algn="l"/>
            <a:r>
              <a:rPr lang="zh-CN" altLang="en-US"/>
              <a:t>3 3 5 5 6 7</a:t>
            </a:r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总结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809490"/>
          </a:xfrm>
        </p:spPr>
        <p:txBody>
          <a:bodyPr/>
          <a:lstStyle/>
          <a:p>
            <a:pPr marL="0" indent="0">
              <a:buNone/>
            </a:pPr>
            <a:r>
              <a:rPr lang="zh-CN"/>
              <a:t>队列</a:t>
            </a:r>
            <a:endParaRPr 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z="2800"/>
              <a:t>queue&lt;int&gt; q;</a:t>
            </a:r>
            <a:endParaRPr lang="zh-CN" sz="2800"/>
          </a:p>
          <a:p>
            <a:pPr marL="0" indent="0">
              <a:buNone/>
            </a:pPr>
            <a:r>
              <a:rPr lang="zh-CN"/>
              <a:t>优先队列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sz="2000"/>
              <a:t>priority_queue &lt;int,vector&lt;int&gt;,greater&lt;int&gt; &gt; q;</a:t>
            </a:r>
            <a:r>
              <a:rPr lang="en-US" altLang="zh-CN" sz="2000"/>
              <a:t>//</a:t>
            </a:r>
            <a:r>
              <a:rPr lang="zh-CN" altLang="en-US" sz="2000"/>
              <a:t>升序</a:t>
            </a:r>
            <a:endParaRPr lang="zh-CN" sz="175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sz="2000"/>
              <a:t>priority_queue &lt;int,vector&lt;int&gt;,less&lt;int&gt; &gt;q;</a:t>
            </a:r>
            <a:r>
              <a:rPr lang="en-US" altLang="zh-CN" sz="2000"/>
              <a:t>//</a:t>
            </a:r>
            <a:r>
              <a:rPr lang="zh-CN" altLang="en-US" sz="2000"/>
              <a:t>降序</a:t>
            </a:r>
            <a:endParaRPr lang="zh-CN" sz="2000"/>
          </a:p>
          <a:p>
            <a:pPr marL="0" indent="0">
              <a:buNone/>
            </a:pPr>
            <a:r>
              <a:rPr lang="zh-CN"/>
              <a:t>双端队列</a:t>
            </a:r>
            <a:endParaRPr 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2800"/>
              <a:t>用数组来模拟</a:t>
            </a:r>
            <a:endParaRPr lang="zh-CN" sz="2800"/>
          </a:p>
          <a:p>
            <a:pPr marL="0" indent="0">
              <a:buNone/>
            </a:pPr>
            <a:r>
              <a:rPr lang="zh-CN"/>
              <a:t>单调队列</a:t>
            </a:r>
            <a:endParaRPr lang="zh-CN"/>
          </a:p>
          <a:p>
            <a:pPr marL="0" indent="0">
              <a:buNone/>
            </a:pPr>
            <a:endParaRPr lang="zh-CN"/>
          </a:p>
        </p:txBody>
      </p:sp>
    </p:spTree>
  </p:cSld>
  <p:clrMapOvr>
    <a:masterClrMapping/>
  </p:clrMapOvr>
  <p:transition>
    <p:pull dir="r"/>
  </p:transition>
</p:sld>
</file>

<file path=ppt/theme/theme1.xml><?xml version="1.0" encoding="utf-8"?>
<a:theme xmlns:a="http://schemas.openxmlformats.org/drawingml/2006/main" name="空演示文稿">
  <a:themeElements>
    <a:clrScheme name="空演示文稿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0066"/>
      </a:hlink>
      <a:folHlink>
        <a:srgbClr val="B2B2B2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6600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Office\Templates\空演示文稿.pot</Template>
  <TotalTime>0</TotalTime>
  <Words>640</Words>
  <Application>WPS 演示</Application>
  <PresentationFormat>全屏显示(4:3)</PresentationFormat>
  <Paragraphs>58</Paragraphs>
  <Slides>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Liberation Sans</vt:lpstr>
      <vt:lpstr>文泉驿微米黑</vt:lpstr>
      <vt:lpstr>仿宋_GB2312</vt:lpstr>
      <vt:lpstr>华文新魏</vt:lpstr>
      <vt:lpstr>隶书</vt:lpstr>
      <vt:lpstr>Symbol</vt:lpstr>
      <vt:lpstr>楷体_GB2312</vt:lpstr>
      <vt:lpstr>幼圆</vt:lpstr>
      <vt:lpstr>Courier New</vt:lpstr>
      <vt:lpstr>方正粗黑宋简体</vt:lpstr>
      <vt:lpstr>DroidSansMono Nerd Font</vt:lpstr>
      <vt:lpstr>微软雅黑</vt:lpstr>
      <vt:lpstr>宋体</vt:lpstr>
      <vt:lpstr>Arial Unicode MS</vt:lpstr>
      <vt:lpstr>空演示文稿</vt:lpstr>
      <vt:lpstr>单调队列</vt:lpstr>
      <vt:lpstr>单调队列</vt:lpstr>
      <vt:lpstr>双端队列</vt:lpstr>
      <vt:lpstr>单调队列</vt:lpstr>
      <vt:lpstr>单调队列</vt:lpstr>
      <vt:lpstr>双端队列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第三章栈和队列</dc:title>
  <dc:creator>thcic</dc:creator>
  <cp:lastModifiedBy>起点</cp:lastModifiedBy>
  <cp:revision>440</cp:revision>
  <cp:lastPrinted>2019-11-16T15:47:33Z</cp:lastPrinted>
  <dcterms:created xsi:type="dcterms:W3CDTF">2019-11-16T15:47:33Z</dcterms:created>
  <dcterms:modified xsi:type="dcterms:W3CDTF">2019-11-16T15:47:33Z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