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9"/>
  </p:notesMasterIdLst>
  <p:sldIdLst>
    <p:sldId id="256" r:id="rId4"/>
    <p:sldId id="552" r:id="rId5"/>
    <p:sldId id="265" r:id="rId6"/>
    <p:sldId id="268" r:id="rId7"/>
    <p:sldId id="513" r:id="rId8"/>
    <p:sldId id="518" r:id="rId9"/>
    <p:sldId id="274" r:id="rId10"/>
    <p:sldId id="275" r:id="rId11"/>
    <p:sldId id="276" r:id="rId12"/>
    <p:sldId id="458" r:id="rId13"/>
    <p:sldId id="299" r:id="rId14"/>
    <p:sldId id="301" r:id="rId15"/>
    <p:sldId id="303" r:id="rId16"/>
    <p:sldId id="308" r:id="rId17"/>
    <p:sldId id="309" r:id="rId18"/>
    <p:sldId id="543" r:id="rId20"/>
    <p:sldId id="334" r:id="rId21"/>
    <p:sldId id="463" r:id="rId22"/>
    <p:sldId id="465" r:id="rId23"/>
    <p:sldId id="341" r:id="rId24"/>
    <p:sldId id="468" r:id="rId25"/>
    <p:sldId id="469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600"/>
    <a:srgbClr val="FFFF99"/>
    <a:srgbClr val="66FFFF"/>
    <a:srgbClr val="800080"/>
    <a:srgbClr val="CCFFFF"/>
    <a:srgbClr val="0066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0823" autoAdjust="0"/>
  </p:normalViewPr>
  <p:slideViewPr>
    <p:cSldViewPr>
      <p:cViewPr varScale="1">
        <p:scale>
          <a:sx n="82" d="100"/>
          <a:sy n="82" d="100"/>
        </p:scale>
        <p:origin x="10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fld id="{42346FFC-2BFB-4A7E-9A91-3963D44BB4A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80604020202020204" pitchFamily="34" charset="0"/>
            </a:endParaRPr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75060FD1-4917-41FA-88ED-BE3D84EA352A}" type="slidenum">
              <a:rPr lang="en-US" altLang="zh-CN" sz="1200" smtClean="0"/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#include &lt;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iostream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&gt;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using namespace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std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class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class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{              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结点类的定义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friend 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public: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 ) {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=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NULL;rightChild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=NULL;}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 char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x,BinTreeNode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*left =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NULL,BinTreeNode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*right = NULL ) : data (x),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(left),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(right) { }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构造函数  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~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 ) { }                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析构函数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private: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,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左、右子女链域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char data;                           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数据域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class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{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public: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(): root (NULL) { };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 char value ) {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EndTag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=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value;root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=NULL; }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~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(){ destroy ( root );}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CreateBinTree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) {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CreateBinTree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(root);}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bool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IsEmpty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 ) { return (root == NULL) ? true : false; } 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*Parent 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*current )	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{ return (root == NULL || root == current)?NULL : Parent 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root,current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); } 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*current )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{ return (current != NULL )? current-&gt;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:NULL; }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*current )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{ return ( current!= NULL) ? current-&gt;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: NULL; }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char Height( ){return Height(root);}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char Size( ){return Size(root);} 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GetRoot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 )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const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{ return root; }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preOrder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)  {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preOrder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(root);}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前序遍历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)     {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(root);}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中序遍历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postOrder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) {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postOrder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(root);}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后序遍历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levelOrder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)  ;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层序遍历    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private: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*root; 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二叉树的根指针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char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EndTag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 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数据输入停止标志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CreateBinTree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 &amp;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 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*Parent 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subTree,BinTreeNode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*current );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char Height(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);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char Size(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); 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preOrder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);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前序遍历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);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中序遍历                         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postOrder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);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后序遍历        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destroy(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* &amp;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){};            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class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{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rear, front;		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队尾与队头指针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**elements;		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队列存放数组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		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队列最大容量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public: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sz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= 20);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构造函数    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~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 { delete[ ] elements; }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析构函数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EnQueue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 x);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新元素进队列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DeQueue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 &amp; x);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退出队头元素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IsEmpty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const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{ return front == rear; }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IsFull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const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{ return ((rear+1)%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== front); }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getSize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const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{ return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rear-front+maxSize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 %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 }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::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sz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  {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构造函数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front=0; rear=0;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=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sz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elements = new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* [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]; 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::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EnQueue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 x) {          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若队列不满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, 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则将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x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插入到该队列队尾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, 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否则返回      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if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IsFull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()) return 0;  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elements[rear] =  x;                 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先存入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rear = (rear+1) %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尾指针加一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return 1;			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::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DeQueue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 &amp; x) {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若队列不空则函数退队头元素并返回其值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if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IsEmpty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()) return 0;  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 x = elements[front];               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先取队头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front = (front+1) %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再队头指针加一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return 1;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::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CreateBinTree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* &amp;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 {//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私有函数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: 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建立根为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的子树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char item;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cin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&gt;&gt; item;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if (item !=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EndTag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 {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= new  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(item);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CreateBinTree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CreateBinTree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}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else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= NULL;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::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) {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私有函数，中序遍历以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为根的二叉树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if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!= NULL) {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cout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&lt;&lt;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-&gt;data;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}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 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::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preOrder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) {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私有函数，中序遍历以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为根的二叉树</a:t>
            </a:r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if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!= NULL) {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cout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&lt;&lt;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-&gt;data;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preOrder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);	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preOrder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}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 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::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levelOrder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 ) {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if (root == NULL) return;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Q;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*p = root;  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Q.EnQueue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(p); 	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while (!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Q.IsEmpty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())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{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Q.DeQueue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(p);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cout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&lt;&lt;p-&gt;data;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if (p-&gt;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!= NULL) {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Q.EnQueue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(p-&gt;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);}        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if (p-&gt;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!= NULL) {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Q.EnQueue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(p-&gt;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}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}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main()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{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a=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('@');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a.CreateBinTree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a.inOrder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cout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&lt;&lt;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endl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//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a.preOrder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a.levelOrder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 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a.inOrder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getchar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getchar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return 1;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</a:t>
            </a:r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C3F7B256-C32F-45F4-943E-95EF63946A4F}" type="slidenum">
              <a:rPr lang="en-US" altLang="zh-CN" sz="1200" smtClean="0"/>
            </a:fld>
            <a:endParaRPr lang="en-US" altLang="zh-CN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40B9B-C2EF-4244-8B11-19D252F9726A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88DC2-3FE7-4910-8032-ECAC1E0E8D2B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31261-29F3-4EA1-9280-E934EAFCC68B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769C8-7C92-4A92-BEBD-54E196AB4B79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F9907-947C-4750-8ADE-BA02D569A7DC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B0D49-6848-4308-90D1-00737196D0FE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177C0-100B-4437-9FFF-5A102E3717AD}" type="datetime1">
              <a:rPr lang="zh-CN" altLang="en-US"/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E664D-0A12-4D60-99F7-576E904D1D0B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A74F2-9683-491F-BC5C-087C1136685B}" type="datetime1">
              <a:rPr lang="zh-CN" altLang="en-US"/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EA7EA-3547-4E41-877C-EED11B124DB8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19F8E-3A6D-4ED4-A7A2-34D0DAEFB452}" type="datetime1">
              <a:rPr lang="zh-CN" altLang="en-US"/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17E2E-DD37-4FB4-8B3E-2E543BE53DB3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1F217-A74F-42BA-8382-991A0A383767}" type="datetime1">
              <a:rPr lang="zh-CN" altLang="en-US"/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2385E-E570-4B19-AA02-E8EDC360406E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09427-3049-4A86-9BE9-277641A06547}" type="datetime1">
              <a:rPr lang="zh-CN" altLang="en-US"/>
            </a:fld>
            <a:endParaRPr 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E1A94-F56F-419C-8486-346917D6C3DF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2FD57-5BFE-4B87-9007-494E82C0DADB}" type="datetime1">
              <a:rPr lang="zh-CN" altLang="en-US"/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A4975-6445-43F1-9157-A297959E22DE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6EDF6-A423-446E-BD5D-725CBD9949CA}" type="datetime1">
              <a:rPr lang="zh-CN" altLang="en-US"/>
            </a:fld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0407D-4D1E-484D-93F5-B6841153CDFC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512D-56B3-499F-8321-BCCF8AAD9D32}" type="datetime1">
              <a:rPr lang="zh-CN" altLang="en-US"/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8AD53-8366-474A-AA9D-6BD5093BC3C5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1A9B2-4B0F-482D-B6C1-55B069C6AEB0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60759-BA22-4098-993A-31C472A29CCB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8DA92-B305-4BE1-A95C-81181F9A5F9B}" type="datetime1">
              <a:rPr lang="zh-CN" altLang="en-US"/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C834B-B220-4DF8-A04C-7C70634846F4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430A1-5E6A-4275-9DB7-720DC2E246A8}" type="datetime1">
              <a:rPr lang="zh-CN" altLang="en-US"/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D83BF-178E-4BC0-A921-59B8956EFEAB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E7951-C2B5-4933-ACAA-AE33504062A4}" type="datetime1">
              <a:rPr lang="zh-CN" altLang="en-US"/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C018C-52CB-44CE-8A5D-8F36C8AB3D1D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DAA18-518E-4281-B11F-CE40FCE1B2D0}" type="slidenum">
              <a:rPr lang="en-US"/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9903E-7F41-4664-96E9-E8EE4A4F0957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619F6-164A-45B9-93F4-C3769051382E}" type="slidenum">
              <a:rPr lang="en-US"/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DF687-68B2-49D2-91DE-B7B8C65E185F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FA3F5-4B22-46E9-A6B2-CBD32739C81C}" type="slidenum">
              <a:rPr lang="en-US"/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AA751-B40F-4631-8AFC-6CB080EE3B22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178AF-332E-4CBD-B35A-A432F6550323}" type="slidenum">
              <a:rPr lang="en-US"/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CEE0B-AE7D-4A7F-BCF5-04FED8F52F44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979F4-8EBB-443D-AC04-7BE8E00C15DA}" type="slidenum">
              <a:rPr lang="en-US"/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4E90C-7802-4699-94AF-82123E9A6BBA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0F233-3748-46AB-AE1E-2F2306797855}" type="slidenum">
              <a:rPr lang="en-US"/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630F8-54E8-4FA7-A0C2-574F3E06EF0A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F7A77-8F9C-4464-89C6-9366F775F85C}" type="slidenum">
              <a:rPr lang="en-US"/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14219-4C05-452A-8C89-350AAF88DF8D}" type="datetime1">
              <a:rPr lang="zh-CN" alt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CCFFFF"/>
            </a:gs>
            <a:gs pos="50000">
              <a:srgbClr val="FFFFFF"/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800" b="1">
                <a:latin typeface="华文新魏" pitchFamily="2" charset="-122"/>
                <a:ea typeface="华文新魏" pitchFamily="2" charset="-122"/>
              </a:defRPr>
            </a:lvl1pPr>
          </a:lstStyle>
          <a:p>
            <a:pPr>
              <a:defRPr/>
            </a:pPr>
            <a:fld id="{D563435A-85FE-42AD-A91F-753DCEB28D4B}" type="slidenum">
              <a:rPr lang="en-US"/>
            </a:fld>
            <a:endParaRPr 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fld id="{8A7F5FA9-E17A-472E-A7E1-B61FD38F1049}" type="datetime1">
              <a:rPr lang="zh-CN" altLang="en-US"/>
            </a:fld>
            <a:endParaRPr lang="en-US"/>
          </a:p>
        </p:txBody>
      </p:sp>
      <p:sp>
        <p:nvSpPr>
          <p:cNvPr id="1032" name="Line 17"/>
          <p:cNvSpPr>
            <a:spLocks noChangeShapeType="1"/>
          </p:cNvSpPr>
          <p:nvPr userDrawn="1"/>
        </p:nvSpPr>
        <p:spPr bwMode="auto">
          <a:xfrm>
            <a:off x="0" y="6453188"/>
            <a:ext cx="7775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CCFFFF"/>
            </a:gs>
            <a:gs pos="50000">
              <a:srgbClr val="FFFFFF"/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6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2057" name="Rectangle 4"/>
            <p:cNvSpPr>
              <a:spLocks noChangeArrowheads="1"/>
            </p:cNvSpPr>
            <p:nvPr/>
          </p:nvSpPr>
          <p:spPr bwMode="auto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2058" name="Group 5"/>
            <p:cNvGrpSpPr/>
            <p:nvPr/>
          </p:nvGrpSpPr>
          <p:grpSpPr bwMode="auto">
            <a:xfrm>
              <a:off x="0" y="672"/>
              <a:ext cx="1806" cy="1989"/>
              <a:chOff x="0" y="0"/>
              <a:chExt cx="1806" cy="1989"/>
            </a:xfrm>
          </p:grpSpPr>
          <p:sp>
            <p:nvSpPr>
              <p:cNvPr id="2059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1585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60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393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0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1585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393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792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792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792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3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185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185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05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205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206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fld id="{1534DA83-FF53-4A21-827F-FD1D01171B61}" type="datetime1">
              <a:rPr lang="zh-CN" altLang="en-US"/>
            </a:fld>
            <a:endParaRPr lang="en-US"/>
          </a:p>
        </p:txBody>
      </p:sp>
      <p:sp>
        <p:nvSpPr>
          <p:cNvPr id="2067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8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311D0CEB-9D73-4F5C-B11E-5B87EE11DA8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8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4082F09F-6498-4732-A6F7-D6242B757FFD}" type="slidenum">
              <a:rPr lang="en-US" altLang="zh-CN" sz="1200">
                <a:latin typeface="Arial Black" pitchFamily="34" charset="0"/>
              </a:rPr>
            </a:fld>
            <a:endParaRPr lang="en-US" altLang="zh-CN" sz="1200">
              <a:latin typeface="Arial Black" pitchFamily="34" charset="0"/>
            </a:endParaRPr>
          </a:p>
        </p:txBody>
      </p:sp>
      <p:sp>
        <p:nvSpPr>
          <p:cNvPr id="3075" name="Rectangle 18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F4769BA6-1DED-46B6-8CF3-1E20C2473139}" type="slidenum">
              <a:rPr lang="en-US" altLang="zh-CN" sz="1200">
                <a:latin typeface="Arial Black" pitchFamily="34" charset="0"/>
              </a:rPr>
            </a:fld>
            <a:endParaRPr lang="en-US" altLang="zh-CN" sz="1200">
              <a:latin typeface="Arial Black" pitchFamily="3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089150" y="1828800"/>
            <a:ext cx="6804025" cy="2209800"/>
          </a:xfrm>
        </p:spPr>
        <p:txBody>
          <a:bodyPr/>
          <a:lstStyle/>
          <a:p>
            <a:pPr algn="ctr" eaLnBrk="1" hangingPunct="1"/>
            <a:r>
              <a:rPr lang="zh-CN" sz="5400" dirty="0" smtClean="0">
                <a:solidFill>
                  <a:srgbClr val="FFFFFF"/>
                </a:solidFill>
                <a:latin typeface="华文彩云" pitchFamily="2" charset="-122"/>
                <a:ea typeface="华文彩云" pitchFamily="2" charset="-122"/>
              </a:rPr>
              <a:t>  树与二叉树</a:t>
            </a:r>
            <a:endParaRPr lang="zh-CN" sz="5400" dirty="0" smtClean="0">
              <a:solidFill>
                <a:srgbClr val="FFFFFF"/>
              </a:solidFill>
              <a:latin typeface="华文彩云" pitchFamily="2" charset="-122"/>
              <a:ea typeface="华文彩云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B1658285-A20A-4B8B-9E18-CC755B8BA825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2771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CC32BAC4-32CF-4FB7-81CB-47581288A312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pPr algn="ctr" eaLnBrk="1" hangingPunct="1"/>
            <a:r>
              <a:rPr lang="en-US" altLang="zh-CN" sz="4000" b="1" dirty="0" smtClean="0">
                <a:solidFill>
                  <a:schemeClr val="tx2"/>
                </a:solidFill>
                <a:ea typeface="华文新魏" pitchFamily="2" charset="-122"/>
              </a:rPr>
              <a:t>5.4 </a:t>
            </a:r>
            <a:r>
              <a:rPr lang="zh-CN" altLang="en-US" sz="4000" b="1" dirty="0" smtClean="0">
                <a:solidFill>
                  <a:schemeClr val="tx2"/>
                </a:solidFill>
                <a:ea typeface="华文新魏" pitchFamily="2" charset="-122"/>
              </a:rPr>
              <a:t>二叉树遍历</a:t>
            </a:r>
            <a:endParaRPr lang="zh-CN" altLang="en-US" sz="4000" b="1" dirty="0" smtClean="0">
              <a:solidFill>
                <a:schemeClr val="tx2"/>
              </a:solidFill>
              <a:ea typeface="华文新魏" pitchFamily="2" charset="-122"/>
            </a:endParaRP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341438"/>
            <a:ext cx="8229600" cy="4932362"/>
          </a:xfrm>
        </p:spPr>
        <p:txBody>
          <a:bodyPr/>
          <a:lstStyle/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ea typeface="仿宋_GB2312" pitchFamily="49" charset="-122"/>
              </a:rPr>
              <a:t>二叉树的遍历就是按某种次序访问树中的结点，要求每个结点访问且仅访问一次。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设</a:t>
            </a:r>
            <a:r>
              <a:rPr lang="zh-CN" altLang="en-US" sz="3000" b="1" dirty="0" smtClean="0">
                <a:solidFill>
                  <a:srgbClr val="FF3300"/>
                </a:solidFill>
                <a:ea typeface="仿宋_GB2312" pitchFamily="49" charset="-122"/>
              </a:rPr>
              <a:t>访问根结点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记作</a:t>
            </a:r>
            <a:r>
              <a:rPr lang="zh-CN" altLang="en-US" sz="3000" b="1" dirty="0" smtClean="0">
                <a:ea typeface="仿宋_GB2312" pitchFamily="49" charset="-122"/>
              </a:rPr>
              <a:t> </a:t>
            </a:r>
            <a:r>
              <a:rPr lang="en-US" altLang="zh-CN" sz="3000" dirty="0" smtClean="0">
                <a:solidFill>
                  <a:srgbClr val="FF3300"/>
                </a:solidFill>
                <a:ea typeface="仿宋_GB2312" pitchFamily="49" charset="-122"/>
              </a:rPr>
              <a:t>V</a:t>
            </a:r>
            <a:endParaRPr lang="en-US" altLang="zh-CN" sz="3000" dirty="0" smtClean="0"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ea typeface="仿宋_GB2312" pitchFamily="49" charset="-122"/>
              </a:rPr>
              <a:t> 	     </a:t>
            </a:r>
            <a:r>
              <a:rPr lang="zh-CN" altLang="en-US" sz="3000" b="1" dirty="0" smtClean="0">
                <a:solidFill>
                  <a:srgbClr val="FF3300"/>
                </a:solidFill>
                <a:ea typeface="仿宋_GB2312" pitchFamily="49" charset="-122"/>
              </a:rPr>
              <a:t>遍历根的左子树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记作</a:t>
            </a:r>
            <a:r>
              <a:rPr lang="zh-CN" altLang="en-US" sz="3000" b="1" dirty="0" smtClean="0">
                <a:ea typeface="仿宋_GB2312" pitchFamily="49" charset="-122"/>
              </a:rPr>
              <a:t> </a:t>
            </a:r>
            <a:r>
              <a:rPr lang="en-US" altLang="zh-CN" sz="3000" dirty="0" smtClean="0">
                <a:solidFill>
                  <a:srgbClr val="FF3300"/>
                </a:solidFill>
                <a:ea typeface="仿宋_GB2312" pitchFamily="49" charset="-122"/>
              </a:rPr>
              <a:t>L</a:t>
            </a:r>
            <a:endParaRPr lang="en-US" altLang="zh-CN" sz="3000" dirty="0" smtClean="0"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ea typeface="仿宋_GB2312" pitchFamily="49" charset="-122"/>
              </a:rPr>
              <a:t>       </a:t>
            </a:r>
            <a:r>
              <a:rPr lang="zh-CN" altLang="en-US" sz="3000" b="1" dirty="0" smtClean="0">
                <a:solidFill>
                  <a:srgbClr val="FF3300"/>
                </a:solidFill>
                <a:ea typeface="仿宋_GB2312" pitchFamily="49" charset="-122"/>
              </a:rPr>
              <a:t>遍历根的右子树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记作</a:t>
            </a:r>
            <a:r>
              <a:rPr lang="zh-CN" altLang="en-US" sz="3000" b="1" dirty="0" smtClean="0">
                <a:ea typeface="仿宋_GB2312" pitchFamily="49" charset="-122"/>
              </a:rPr>
              <a:t> </a:t>
            </a:r>
            <a:r>
              <a:rPr lang="en-US" altLang="zh-CN" sz="3000" dirty="0" smtClean="0">
                <a:solidFill>
                  <a:srgbClr val="FF3300"/>
                </a:solidFill>
                <a:ea typeface="仿宋_GB2312" pitchFamily="49" charset="-122"/>
              </a:rPr>
              <a:t>R</a:t>
            </a:r>
            <a:endParaRPr lang="en-US" altLang="zh-CN" sz="3000" dirty="0" smtClean="0"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则可能的遍历次序有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只考虑先左后右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)</a:t>
            </a:r>
            <a:endParaRPr lang="en-US" altLang="zh-CN" sz="3000" b="1" dirty="0" smtClean="0"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ea typeface="仿宋_GB2312" pitchFamily="49" charset="-122"/>
              </a:rPr>
              <a:t>       </a:t>
            </a:r>
            <a:r>
              <a:rPr lang="zh-CN" altLang="en-US" sz="3000" b="1" dirty="0" smtClean="0">
                <a:solidFill>
                  <a:srgbClr val="008000"/>
                </a:solidFill>
                <a:ea typeface="仿宋_GB2312" pitchFamily="49" charset="-122"/>
              </a:rPr>
              <a:t>前序   </a:t>
            </a: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VLR</a:t>
            </a:r>
            <a:r>
              <a:rPr lang="en-US" altLang="zh-CN" sz="3000" b="1" dirty="0" smtClean="0">
                <a:solidFill>
                  <a:srgbClr val="008000"/>
                </a:solidFill>
                <a:ea typeface="仿宋_GB2312" pitchFamily="49" charset="-122"/>
              </a:rPr>
              <a:t>     </a:t>
            </a:r>
            <a:endParaRPr lang="en-US" altLang="zh-CN" sz="3000" dirty="0" smtClean="0">
              <a:solidFill>
                <a:schemeClr val="tx2"/>
              </a:solidFill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solidFill>
                  <a:srgbClr val="008000"/>
                </a:solidFill>
                <a:ea typeface="仿宋_GB2312" pitchFamily="49" charset="-122"/>
              </a:rPr>
              <a:t>       </a:t>
            </a:r>
            <a:r>
              <a:rPr lang="zh-CN" altLang="en-US" sz="3000" b="1" dirty="0" smtClean="0">
                <a:solidFill>
                  <a:srgbClr val="008000"/>
                </a:solidFill>
                <a:ea typeface="仿宋_GB2312" pitchFamily="49" charset="-122"/>
              </a:rPr>
              <a:t>中序  </a:t>
            </a:r>
            <a:r>
              <a:rPr lang="zh-CN" altLang="en-US" sz="3000" dirty="0" smtClean="0">
                <a:solidFill>
                  <a:schemeClr val="tx2"/>
                </a:solidFill>
                <a:ea typeface="仿宋_GB2312" pitchFamily="49" charset="-122"/>
              </a:rPr>
              <a:t> </a:t>
            </a: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LVR</a:t>
            </a:r>
            <a:r>
              <a:rPr lang="en-US" altLang="zh-CN" sz="3000" b="1" dirty="0" smtClean="0">
                <a:solidFill>
                  <a:srgbClr val="008000"/>
                </a:solidFill>
                <a:ea typeface="仿宋_GB2312" pitchFamily="49" charset="-122"/>
              </a:rPr>
              <a:t>     </a:t>
            </a:r>
            <a:endParaRPr lang="en-US" altLang="zh-CN" sz="3000" dirty="0" smtClean="0">
              <a:solidFill>
                <a:schemeClr val="tx2"/>
              </a:solidFill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solidFill>
                  <a:srgbClr val="008000"/>
                </a:solidFill>
                <a:ea typeface="仿宋_GB2312" pitchFamily="49" charset="-122"/>
              </a:rPr>
              <a:t>       </a:t>
            </a:r>
            <a:r>
              <a:rPr lang="zh-CN" altLang="en-US" sz="3000" b="1" dirty="0" smtClean="0">
                <a:solidFill>
                  <a:srgbClr val="008000"/>
                </a:solidFill>
                <a:ea typeface="仿宋_GB2312" pitchFamily="49" charset="-122"/>
              </a:rPr>
              <a:t>后序   </a:t>
            </a: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LRV</a:t>
            </a:r>
            <a:r>
              <a:rPr lang="en-US" altLang="zh-CN" sz="3000" b="1" dirty="0" smtClean="0">
                <a:solidFill>
                  <a:srgbClr val="008000"/>
                </a:solidFill>
                <a:ea typeface="仿宋_GB2312" pitchFamily="49" charset="-122"/>
              </a:rPr>
              <a:t>     </a:t>
            </a:r>
            <a:endParaRPr lang="en-US" altLang="zh-CN" sz="3000" dirty="0" smtClean="0">
              <a:solidFill>
                <a:schemeClr val="tx2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4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4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42C2DBAA-8A5F-41E3-B588-4D64A4B3D5B3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3795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0DAFC591-1894-4BB5-ACD9-BBEF2F22A206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3796" name="Line 2"/>
          <p:cNvSpPr>
            <a:spLocks noChangeShapeType="1"/>
          </p:cNvSpPr>
          <p:nvPr/>
        </p:nvSpPr>
        <p:spPr bwMode="auto">
          <a:xfrm>
            <a:off x="7086600" y="50292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7" name="Line 3"/>
          <p:cNvSpPr>
            <a:spLocks noChangeShapeType="1"/>
          </p:cNvSpPr>
          <p:nvPr/>
        </p:nvSpPr>
        <p:spPr bwMode="auto">
          <a:xfrm>
            <a:off x="7924800" y="3200400"/>
            <a:ext cx="3048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Line 4"/>
          <p:cNvSpPr>
            <a:spLocks noChangeShapeType="1"/>
          </p:cNvSpPr>
          <p:nvPr/>
        </p:nvSpPr>
        <p:spPr bwMode="auto">
          <a:xfrm>
            <a:off x="6172200" y="32004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9" name="Line 5"/>
          <p:cNvSpPr>
            <a:spLocks noChangeShapeType="1"/>
          </p:cNvSpPr>
          <p:nvPr/>
        </p:nvSpPr>
        <p:spPr bwMode="auto">
          <a:xfrm>
            <a:off x="6629400" y="41148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0" name="Line 6"/>
          <p:cNvSpPr>
            <a:spLocks noChangeShapeType="1"/>
          </p:cNvSpPr>
          <p:nvPr/>
        </p:nvSpPr>
        <p:spPr bwMode="auto">
          <a:xfrm flipH="1">
            <a:off x="7391400" y="32004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1" name="Line 7"/>
          <p:cNvSpPr>
            <a:spLocks noChangeShapeType="1"/>
          </p:cNvSpPr>
          <p:nvPr/>
        </p:nvSpPr>
        <p:spPr bwMode="auto">
          <a:xfrm flipH="1">
            <a:off x="6629400" y="50292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2" name="Line 8"/>
          <p:cNvSpPr>
            <a:spLocks noChangeShapeType="1"/>
          </p:cNvSpPr>
          <p:nvPr/>
        </p:nvSpPr>
        <p:spPr bwMode="auto">
          <a:xfrm flipH="1">
            <a:off x="6248400" y="41148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3" name="Line 9"/>
          <p:cNvSpPr>
            <a:spLocks noChangeShapeType="1"/>
          </p:cNvSpPr>
          <p:nvPr/>
        </p:nvSpPr>
        <p:spPr bwMode="auto">
          <a:xfrm flipH="1">
            <a:off x="5715000" y="32766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4" name="Line 10"/>
          <p:cNvSpPr>
            <a:spLocks noChangeShapeType="1"/>
          </p:cNvSpPr>
          <p:nvPr/>
        </p:nvSpPr>
        <p:spPr bwMode="auto">
          <a:xfrm>
            <a:off x="7010400" y="2362200"/>
            <a:ext cx="685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5" name="Line 11"/>
          <p:cNvSpPr>
            <a:spLocks noChangeShapeType="1"/>
          </p:cNvSpPr>
          <p:nvPr/>
        </p:nvSpPr>
        <p:spPr bwMode="auto">
          <a:xfrm flipH="1">
            <a:off x="6248400" y="2362200"/>
            <a:ext cx="609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0" name="Rectangle 12"/>
          <p:cNvSpPr>
            <a:spLocks noGrp="1" noChangeArrowheads="1"/>
          </p:cNvSpPr>
          <p:nvPr>
            <p:ph type="body" idx="4294967295"/>
          </p:nvPr>
        </p:nvSpPr>
        <p:spPr>
          <a:xfrm>
            <a:off x="661988" y="1460500"/>
            <a:ext cx="56388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chemeClr val="tx2"/>
                </a:solidFill>
                <a:ea typeface="仿宋_GB2312" pitchFamily="49" charset="-122"/>
              </a:rPr>
              <a:t>中序遍历二叉树算法的框架是：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eaLnBrk="1" hangingPunct="1">
              <a:buClr>
                <a:srgbClr val="0099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若二叉树为空，则空操作；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eaLnBrk="1" hangingPunct="1">
              <a:buClr>
                <a:srgbClr val="0099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否则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中序遍历左子树 </a:t>
            </a:r>
            <a:r>
              <a:rPr 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(L)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；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访问根结点 </a:t>
            </a:r>
            <a:r>
              <a:rPr 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(V)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；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中序遍历右子树 </a:t>
            </a:r>
            <a:r>
              <a:rPr 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(R)</a:t>
            </a:r>
            <a:r>
              <a:rPr lang="zh-CN" altLang="en-US" sz="3000" b="1" dirty="0" smtClean="0">
                <a:solidFill>
                  <a:schemeClr val="accent2"/>
                </a:solidFill>
                <a:ea typeface="仿宋_GB2312" pitchFamily="49" charset="-122"/>
              </a:rPr>
              <a:t>。</a:t>
            </a:r>
            <a:endParaRPr lang="zh-CN" altLang="en-US" sz="3000" b="1" dirty="0" smtClean="0">
              <a:solidFill>
                <a:schemeClr val="accent2"/>
              </a:solidFill>
              <a:ea typeface="仿宋_GB2312" pitchFamily="49" charset="-122"/>
            </a:endParaRPr>
          </a:p>
          <a:p>
            <a:pPr lvl="1" eaLnBrk="1" hangingPunct="1">
              <a:defRPr/>
            </a:pPr>
            <a:endParaRPr lang="zh-CN" altLang="en-US" sz="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ea typeface="仿宋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遍历结果</a:t>
            </a:r>
            <a:r>
              <a:rPr lang="en-US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:</a:t>
            </a: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3000" b="1" dirty="0" smtClean="0"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en-US" sz="3200" b="1" i="1" dirty="0" smtClean="0"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sz="3200" b="1" dirty="0" smtClean="0">
                <a:latin typeface="Times New Roman" pitchFamily="18" charset="0"/>
                <a:ea typeface="仿宋_GB2312" pitchFamily="49" charset="-122"/>
              </a:rPr>
              <a:t> + </a:t>
            </a:r>
            <a:r>
              <a:rPr lang="en-US" sz="3200" b="1" i="1" dirty="0" smtClean="0">
                <a:latin typeface="Times New Roman" pitchFamily="18" charset="0"/>
                <a:ea typeface="仿宋_GB2312" pitchFamily="49" charset="-122"/>
              </a:rPr>
              <a:t>b</a:t>
            </a:r>
            <a:r>
              <a:rPr lang="en-US" sz="3200" b="1" dirty="0" smtClean="0">
                <a:latin typeface="Times New Roman" pitchFamily="18" charset="0"/>
                <a:ea typeface="仿宋_GB2312" pitchFamily="49" charset="-122"/>
              </a:rPr>
              <a:t> * </a:t>
            </a:r>
            <a:r>
              <a:rPr lang="en-US" sz="3200" b="1" i="1" dirty="0" smtClean="0">
                <a:latin typeface="Times New Roman" pitchFamily="18" charset="0"/>
                <a:ea typeface="仿宋_GB2312" pitchFamily="49" charset="-122"/>
              </a:rPr>
              <a:t>c</a:t>
            </a:r>
            <a:r>
              <a:rPr lang="en-US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sz="3200" b="1" dirty="0" smtClean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sz="3200" b="1" i="1" dirty="0" smtClean="0">
                <a:latin typeface="Times New Roman" pitchFamily="18" charset="0"/>
                <a:ea typeface="仿宋_GB2312" pitchFamily="49" charset="-122"/>
              </a:rPr>
              <a:t>d</a:t>
            </a:r>
            <a:r>
              <a:rPr lang="en-US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sz="3200" b="1" dirty="0" smtClean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sz="3200" b="1" i="1" dirty="0" smtClean="0">
                <a:latin typeface="Times New Roman" pitchFamily="18" charset="0"/>
                <a:ea typeface="仿宋_GB2312" pitchFamily="49" charset="-122"/>
              </a:rPr>
              <a:t>e</a:t>
            </a:r>
            <a:r>
              <a:rPr lang="en-US" sz="3200" b="1" dirty="0" smtClean="0">
                <a:latin typeface="Times New Roman" pitchFamily="18" charset="0"/>
                <a:ea typeface="仿宋_GB2312" pitchFamily="49" charset="-122"/>
              </a:rPr>
              <a:t> / </a:t>
            </a:r>
            <a:r>
              <a:rPr lang="en-US" sz="3200" b="1" i="1" dirty="0" smtClean="0">
                <a:latin typeface="Times New Roman" pitchFamily="18" charset="0"/>
                <a:ea typeface="仿宋_GB2312" pitchFamily="49" charset="-122"/>
              </a:rPr>
              <a:t>f</a:t>
            </a:r>
            <a:endParaRPr lang="en-US" sz="3200" b="1" dirty="0" smtClean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3807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576263" y="441325"/>
            <a:ext cx="8208962" cy="960438"/>
          </a:xfrm>
        </p:spPr>
        <p:txBody>
          <a:bodyPr/>
          <a:lstStyle/>
          <a:p>
            <a:pPr algn="ctr" eaLnBrk="1" hangingPunct="1"/>
            <a:r>
              <a:rPr lang="en-US" altLang="zh-CN" sz="3600" b="1" dirty="0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5.4.1 </a:t>
            </a:r>
            <a:r>
              <a:rPr lang="zh-CN" altLang="en-US" sz="3600" b="1" dirty="0" smtClean="0">
                <a:solidFill>
                  <a:schemeClr val="tx2"/>
                </a:solidFill>
                <a:ea typeface="仿宋_GB2312" pitchFamily="49" charset="-122"/>
              </a:rPr>
              <a:t>二叉树遍历的递归算法</a:t>
            </a:r>
            <a:br>
              <a:rPr lang="en-US" sz="3600" b="1" dirty="0" smtClean="0">
                <a:solidFill>
                  <a:schemeClr val="tx2"/>
                </a:solidFill>
                <a:ea typeface="仿宋_GB2312" pitchFamily="49" charset="-122"/>
              </a:rPr>
            </a:br>
            <a:r>
              <a:rPr lang="en-US" sz="3600" b="1" dirty="0" smtClean="0">
                <a:solidFill>
                  <a:schemeClr val="tx2"/>
                </a:solidFill>
                <a:ea typeface="仿宋_GB2312" pitchFamily="49" charset="-122"/>
              </a:rPr>
              <a:t>①</a:t>
            </a:r>
            <a:r>
              <a:rPr lang="zh-CN" altLang="en-US" sz="3600" b="1" dirty="0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中序遍历 </a:t>
            </a:r>
            <a:r>
              <a:rPr lang="en-US" altLang="zh-CN" sz="3600" b="1" dirty="0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3600" b="1" dirty="0" err="1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Inorder</a:t>
            </a:r>
            <a:r>
              <a:rPr lang="en-US" altLang="zh-CN" sz="3600" b="1" dirty="0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 Traversal)</a:t>
            </a:r>
            <a:endParaRPr lang="en-US" altLang="zh-CN" sz="3600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3808" name="Oval 14"/>
          <p:cNvSpPr>
            <a:spLocks noChangeArrowheads="1"/>
          </p:cNvSpPr>
          <p:nvPr/>
        </p:nvSpPr>
        <p:spPr bwMode="auto">
          <a:xfrm>
            <a:off x="6705600" y="1981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9" name="Oval 15"/>
          <p:cNvSpPr>
            <a:spLocks noChangeArrowheads="1"/>
          </p:cNvSpPr>
          <p:nvPr/>
        </p:nvSpPr>
        <p:spPr bwMode="auto">
          <a:xfrm>
            <a:off x="54102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0" name="Oval 16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1" name="Oval 17"/>
          <p:cNvSpPr>
            <a:spLocks noChangeArrowheads="1"/>
          </p:cNvSpPr>
          <p:nvPr/>
        </p:nvSpPr>
        <p:spPr bwMode="auto">
          <a:xfrm>
            <a:off x="70866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2" name="Oval 18"/>
          <p:cNvSpPr>
            <a:spLocks noChangeArrowheads="1"/>
          </p:cNvSpPr>
          <p:nvPr/>
        </p:nvSpPr>
        <p:spPr bwMode="auto">
          <a:xfrm>
            <a:off x="80010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3" name="Oval 19"/>
          <p:cNvSpPr>
            <a:spLocks noChangeArrowheads="1"/>
          </p:cNvSpPr>
          <p:nvPr/>
        </p:nvSpPr>
        <p:spPr bwMode="auto">
          <a:xfrm>
            <a:off x="5867400" y="2819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4" name="Oval 20"/>
          <p:cNvSpPr>
            <a:spLocks noChangeArrowheads="1"/>
          </p:cNvSpPr>
          <p:nvPr/>
        </p:nvSpPr>
        <p:spPr bwMode="auto">
          <a:xfrm>
            <a:off x="7543800" y="2819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5" name="Oval 21"/>
          <p:cNvSpPr>
            <a:spLocks noChangeArrowheads="1"/>
          </p:cNvSpPr>
          <p:nvPr/>
        </p:nvSpPr>
        <p:spPr bwMode="auto">
          <a:xfrm>
            <a:off x="5867400" y="4648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6" name="Oval 22"/>
          <p:cNvSpPr>
            <a:spLocks noChangeArrowheads="1"/>
          </p:cNvSpPr>
          <p:nvPr/>
        </p:nvSpPr>
        <p:spPr bwMode="auto">
          <a:xfrm>
            <a:off x="6781800" y="4648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7" name="Oval 23"/>
          <p:cNvSpPr>
            <a:spLocks noChangeArrowheads="1"/>
          </p:cNvSpPr>
          <p:nvPr/>
        </p:nvSpPr>
        <p:spPr bwMode="auto">
          <a:xfrm>
            <a:off x="6324600" y="5486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8" name="Oval 24"/>
          <p:cNvSpPr>
            <a:spLocks noChangeArrowheads="1"/>
          </p:cNvSpPr>
          <p:nvPr/>
        </p:nvSpPr>
        <p:spPr bwMode="auto">
          <a:xfrm>
            <a:off x="7239000" y="5486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3" name="Text Box 25"/>
          <p:cNvSpPr txBox="1">
            <a:spLocks noChangeArrowheads="1"/>
          </p:cNvSpPr>
          <p:nvPr/>
        </p:nvSpPr>
        <p:spPr bwMode="auto">
          <a:xfrm>
            <a:off x="6750050" y="18732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5084" name="Text Box 26"/>
          <p:cNvSpPr txBox="1">
            <a:spLocks noChangeArrowheads="1"/>
          </p:cNvSpPr>
          <p:nvPr/>
        </p:nvSpPr>
        <p:spPr bwMode="auto">
          <a:xfrm>
            <a:off x="6826250" y="45720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5085" name="Text Box 27"/>
          <p:cNvSpPr txBox="1">
            <a:spLocks noChangeArrowheads="1"/>
          </p:cNvSpPr>
          <p:nvPr/>
        </p:nvSpPr>
        <p:spPr bwMode="auto">
          <a:xfrm>
            <a:off x="7600950" y="2773363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5086" name="Text Box 28"/>
          <p:cNvSpPr txBox="1">
            <a:spLocks noChangeArrowheads="1"/>
          </p:cNvSpPr>
          <p:nvPr/>
        </p:nvSpPr>
        <p:spPr bwMode="auto">
          <a:xfrm>
            <a:off x="5899150" y="2681288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87" name="Text Box 29"/>
          <p:cNvSpPr txBox="1">
            <a:spLocks noChangeArrowheads="1"/>
          </p:cNvSpPr>
          <p:nvPr/>
        </p:nvSpPr>
        <p:spPr bwMode="auto">
          <a:xfrm>
            <a:off x="6356350" y="3595688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*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88" name="Text Box 30"/>
          <p:cNvSpPr txBox="1">
            <a:spLocks noChangeArrowheads="1"/>
          </p:cNvSpPr>
          <p:nvPr/>
        </p:nvSpPr>
        <p:spPr bwMode="auto">
          <a:xfrm>
            <a:off x="5454650" y="36258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a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89" name="Text Box 31"/>
          <p:cNvSpPr txBox="1">
            <a:spLocks noChangeArrowheads="1"/>
          </p:cNvSpPr>
          <p:nvPr/>
        </p:nvSpPr>
        <p:spPr bwMode="auto">
          <a:xfrm>
            <a:off x="5943600" y="45402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b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90" name="Text Box 32"/>
          <p:cNvSpPr txBox="1">
            <a:spLocks noChangeArrowheads="1"/>
          </p:cNvSpPr>
          <p:nvPr/>
        </p:nvSpPr>
        <p:spPr bwMode="auto">
          <a:xfrm>
            <a:off x="6394450" y="537845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c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91" name="Text Box 33"/>
          <p:cNvSpPr txBox="1">
            <a:spLocks noChangeArrowheads="1"/>
          </p:cNvSpPr>
          <p:nvPr/>
        </p:nvSpPr>
        <p:spPr bwMode="auto">
          <a:xfrm>
            <a:off x="7239000" y="54102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d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92" name="Text Box 34"/>
          <p:cNvSpPr txBox="1">
            <a:spLocks noChangeArrowheads="1"/>
          </p:cNvSpPr>
          <p:nvPr/>
        </p:nvSpPr>
        <p:spPr bwMode="auto">
          <a:xfrm>
            <a:off x="7156450" y="362585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e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93" name="Text Box 35"/>
          <p:cNvSpPr txBox="1">
            <a:spLocks noChangeArrowheads="1"/>
          </p:cNvSpPr>
          <p:nvPr/>
        </p:nvSpPr>
        <p:spPr bwMode="auto">
          <a:xfrm>
            <a:off x="8121650" y="3657600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f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F7C3992-6EF7-417C-A490-04AB48E4CA82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4819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C1499E53-F88B-49CB-967B-29121ECD98E9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4820" name="Line 2"/>
          <p:cNvSpPr>
            <a:spLocks noChangeShapeType="1"/>
          </p:cNvSpPr>
          <p:nvPr/>
        </p:nvSpPr>
        <p:spPr bwMode="auto">
          <a:xfrm>
            <a:off x="7086600" y="50292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Line 3"/>
          <p:cNvSpPr>
            <a:spLocks noChangeShapeType="1"/>
          </p:cNvSpPr>
          <p:nvPr/>
        </p:nvSpPr>
        <p:spPr bwMode="auto">
          <a:xfrm>
            <a:off x="7924800" y="3200400"/>
            <a:ext cx="3048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Line 4"/>
          <p:cNvSpPr>
            <a:spLocks noChangeShapeType="1"/>
          </p:cNvSpPr>
          <p:nvPr/>
        </p:nvSpPr>
        <p:spPr bwMode="auto">
          <a:xfrm>
            <a:off x="6172200" y="32004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Line 5"/>
          <p:cNvSpPr>
            <a:spLocks noChangeShapeType="1"/>
          </p:cNvSpPr>
          <p:nvPr/>
        </p:nvSpPr>
        <p:spPr bwMode="auto">
          <a:xfrm>
            <a:off x="6629400" y="41148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Line 6"/>
          <p:cNvSpPr>
            <a:spLocks noChangeShapeType="1"/>
          </p:cNvSpPr>
          <p:nvPr/>
        </p:nvSpPr>
        <p:spPr bwMode="auto">
          <a:xfrm flipH="1">
            <a:off x="7391400" y="32004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Line 7"/>
          <p:cNvSpPr>
            <a:spLocks noChangeShapeType="1"/>
          </p:cNvSpPr>
          <p:nvPr/>
        </p:nvSpPr>
        <p:spPr bwMode="auto">
          <a:xfrm flipH="1">
            <a:off x="6629400" y="50292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6" name="Line 8"/>
          <p:cNvSpPr>
            <a:spLocks noChangeShapeType="1"/>
          </p:cNvSpPr>
          <p:nvPr/>
        </p:nvSpPr>
        <p:spPr bwMode="auto">
          <a:xfrm flipH="1">
            <a:off x="6248400" y="41148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7" name="Line 9"/>
          <p:cNvSpPr>
            <a:spLocks noChangeShapeType="1"/>
          </p:cNvSpPr>
          <p:nvPr/>
        </p:nvSpPr>
        <p:spPr bwMode="auto">
          <a:xfrm flipH="1">
            <a:off x="5715000" y="32766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8" name="Line 10"/>
          <p:cNvSpPr>
            <a:spLocks noChangeShapeType="1"/>
          </p:cNvSpPr>
          <p:nvPr/>
        </p:nvSpPr>
        <p:spPr bwMode="auto">
          <a:xfrm>
            <a:off x="7010400" y="2362200"/>
            <a:ext cx="685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9" name="Line 11"/>
          <p:cNvSpPr>
            <a:spLocks noChangeShapeType="1"/>
          </p:cNvSpPr>
          <p:nvPr/>
        </p:nvSpPr>
        <p:spPr bwMode="auto">
          <a:xfrm flipH="1">
            <a:off x="6248400" y="2362200"/>
            <a:ext cx="609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8" name="Rectangle 12"/>
          <p:cNvSpPr>
            <a:spLocks noGrp="1" noChangeArrowheads="1"/>
          </p:cNvSpPr>
          <p:nvPr>
            <p:ph type="body" idx="4294967295"/>
          </p:nvPr>
        </p:nvSpPr>
        <p:spPr>
          <a:xfrm>
            <a:off x="696913" y="1450975"/>
            <a:ext cx="5638800" cy="4749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chemeClr val="tx2"/>
                </a:solidFill>
                <a:ea typeface="仿宋_GB2312" pitchFamily="49" charset="-122"/>
              </a:rPr>
              <a:t>前序遍历二叉树算法的框架是：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ea typeface="仿宋_GB2312" pitchFamily="49" charset="-122"/>
              </a:rPr>
              <a:t>若二叉树为空，则空操作；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ea typeface="仿宋_GB2312" pitchFamily="49" charset="-122"/>
              </a:rPr>
              <a:t>否则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访问根结点 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(V)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；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前序遍历左子树 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(L)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；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前序遍历右子树 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(R)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。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endParaRPr lang="zh-CN" altLang="en-US" sz="900" b="1" dirty="0" smtClean="0">
              <a:solidFill>
                <a:schemeClr val="accent2"/>
              </a:solidFill>
              <a:ea typeface="仿宋_GB2312" pitchFamily="49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32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遍历结果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:</a:t>
            </a:r>
            <a:endParaRPr lang="zh-CN" altLang="en-US" sz="3200" b="1" dirty="0" smtClean="0">
              <a:latin typeface="Times New Roman" pitchFamily="18" charset="0"/>
              <a:ea typeface="仿宋_GB2312" pitchFamily="49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b="1" dirty="0" smtClean="0">
                <a:latin typeface="Courier New" pitchFamily="49" charset="0"/>
                <a:ea typeface="楷体_GB2312" pitchFamily="49" charset="-122"/>
              </a:rPr>
              <a:t>-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+ </a:t>
            </a:r>
            <a:r>
              <a:rPr lang="en-US" altLang="zh-CN" sz="3200" b="1" i="1" dirty="0" smtClean="0"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* </a:t>
            </a:r>
            <a:r>
              <a:rPr lang="en-US" altLang="zh-CN" sz="3200" b="1" i="1" dirty="0" smtClean="0">
                <a:latin typeface="Times New Roman" pitchFamily="18" charset="0"/>
                <a:ea typeface="仿宋_GB2312" pitchFamily="49" charset="-122"/>
              </a:rPr>
              <a:t>b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b="1" dirty="0" smtClean="0">
                <a:latin typeface="Courier New" pitchFamily="49" charset="0"/>
                <a:ea typeface="楷体_GB2312" pitchFamily="49" charset="-122"/>
              </a:rPr>
              <a:t>-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b="1" i="1" dirty="0" smtClean="0">
                <a:latin typeface="Times New Roman" pitchFamily="18" charset="0"/>
                <a:ea typeface="仿宋_GB2312" pitchFamily="49" charset="-122"/>
              </a:rPr>
              <a:t>c d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/ </a:t>
            </a:r>
            <a:r>
              <a:rPr lang="en-US" altLang="zh-CN" sz="3200" b="1" i="1" dirty="0" smtClean="0">
                <a:latin typeface="Times New Roman" pitchFamily="18" charset="0"/>
                <a:ea typeface="仿宋_GB2312" pitchFamily="49" charset="-122"/>
              </a:rPr>
              <a:t>e f</a:t>
            </a:r>
            <a:endParaRPr lang="en-US" altLang="zh-CN" sz="3200" b="1" i="1" dirty="0" smtClean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4831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936625" y="117475"/>
            <a:ext cx="7921625" cy="1296988"/>
          </a:xfrm>
        </p:spPr>
        <p:txBody>
          <a:bodyPr/>
          <a:lstStyle/>
          <a:p>
            <a:pPr eaLnBrk="1" hangingPunct="1"/>
            <a:r>
              <a:rPr lang="en-US" altLang="zh-CN" sz="3200" b="1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②</a:t>
            </a:r>
            <a:r>
              <a:rPr lang="zh-CN" altLang="en-US" sz="3200" b="1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前序遍历 </a:t>
            </a:r>
            <a:r>
              <a:rPr lang="en-US" altLang="zh-CN" sz="3200" b="1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(Preorder Traversal)</a:t>
            </a:r>
            <a:endParaRPr lang="en-US" altLang="zh-CN" sz="320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4832" name="Oval 14"/>
          <p:cNvSpPr>
            <a:spLocks noChangeArrowheads="1"/>
          </p:cNvSpPr>
          <p:nvPr/>
        </p:nvSpPr>
        <p:spPr bwMode="auto">
          <a:xfrm>
            <a:off x="6705600" y="1981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3" name="Oval 15"/>
          <p:cNvSpPr>
            <a:spLocks noChangeArrowheads="1"/>
          </p:cNvSpPr>
          <p:nvPr/>
        </p:nvSpPr>
        <p:spPr bwMode="auto">
          <a:xfrm>
            <a:off x="54102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4" name="Oval 16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5" name="Oval 17"/>
          <p:cNvSpPr>
            <a:spLocks noChangeArrowheads="1"/>
          </p:cNvSpPr>
          <p:nvPr/>
        </p:nvSpPr>
        <p:spPr bwMode="auto">
          <a:xfrm>
            <a:off x="70866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6" name="Oval 18"/>
          <p:cNvSpPr>
            <a:spLocks noChangeArrowheads="1"/>
          </p:cNvSpPr>
          <p:nvPr/>
        </p:nvSpPr>
        <p:spPr bwMode="auto">
          <a:xfrm>
            <a:off x="80010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7" name="Oval 19"/>
          <p:cNvSpPr>
            <a:spLocks noChangeArrowheads="1"/>
          </p:cNvSpPr>
          <p:nvPr/>
        </p:nvSpPr>
        <p:spPr bwMode="auto">
          <a:xfrm>
            <a:off x="5867400" y="2819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8" name="Oval 20"/>
          <p:cNvSpPr>
            <a:spLocks noChangeArrowheads="1"/>
          </p:cNvSpPr>
          <p:nvPr/>
        </p:nvSpPr>
        <p:spPr bwMode="auto">
          <a:xfrm>
            <a:off x="7543800" y="2819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9" name="Oval 21"/>
          <p:cNvSpPr>
            <a:spLocks noChangeArrowheads="1"/>
          </p:cNvSpPr>
          <p:nvPr/>
        </p:nvSpPr>
        <p:spPr bwMode="auto">
          <a:xfrm>
            <a:off x="5867400" y="4648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0" name="Oval 22"/>
          <p:cNvSpPr>
            <a:spLocks noChangeArrowheads="1"/>
          </p:cNvSpPr>
          <p:nvPr/>
        </p:nvSpPr>
        <p:spPr bwMode="auto">
          <a:xfrm>
            <a:off x="6781800" y="4648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1" name="Oval 23"/>
          <p:cNvSpPr>
            <a:spLocks noChangeArrowheads="1"/>
          </p:cNvSpPr>
          <p:nvPr/>
        </p:nvSpPr>
        <p:spPr bwMode="auto">
          <a:xfrm>
            <a:off x="6324600" y="5486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2" name="Oval 24"/>
          <p:cNvSpPr>
            <a:spLocks noChangeArrowheads="1"/>
          </p:cNvSpPr>
          <p:nvPr/>
        </p:nvSpPr>
        <p:spPr bwMode="auto">
          <a:xfrm>
            <a:off x="7239000" y="5486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6750050" y="18732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6826250" y="45720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7600950" y="2773363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899150" y="2681288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6356350" y="3595688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*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5454650" y="36258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a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5943600" y="45402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b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38" name="Text Box 32"/>
          <p:cNvSpPr txBox="1">
            <a:spLocks noChangeArrowheads="1"/>
          </p:cNvSpPr>
          <p:nvPr/>
        </p:nvSpPr>
        <p:spPr bwMode="auto">
          <a:xfrm>
            <a:off x="6394450" y="537845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c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39" name="Text Box 33"/>
          <p:cNvSpPr txBox="1">
            <a:spLocks noChangeArrowheads="1"/>
          </p:cNvSpPr>
          <p:nvPr/>
        </p:nvSpPr>
        <p:spPr bwMode="auto">
          <a:xfrm>
            <a:off x="7239000" y="54102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d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40" name="Text Box 34"/>
          <p:cNvSpPr txBox="1">
            <a:spLocks noChangeArrowheads="1"/>
          </p:cNvSpPr>
          <p:nvPr/>
        </p:nvSpPr>
        <p:spPr bwMode="auto">
          <a:xfrm>
            <a:off x="7156450" y="362585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e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41" name="Text Box 35"/>
          <p:cNvSpPr txBox="1">
            <a:spLocks noChangeArrowheads="1"/>
          </p:cNvSpPr>
          <p:nvPr/>
        </p:nvSpPr>
        <p:spPr bwMode="auto">
          <a:xfrm>
            <a:off x="8121650" y="3657600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f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25748B62-BB6E-4422-B90C-DAD30D9F0F53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5843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A24778C4-E7E3-4A3A-88AF-FADC162387F9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5844" name="Line 2"/>
          <p:cNvSpPr>
            <a:spLocks noChangeShapeType="1"/>
          </p:cNvSpPr>
          <p:nvPr/>
        </p:nvSpPr>
        <p:spPr bwMode="auto">
          <a:xfrm>
            <a:off x="7086600" y="50292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Line 3"/>
          <p:cNvSpPr>
            <a:spLocks noChangeShapeType="1"/>
          </p:cNvSpPr>
          <p:nvPr/>
        </p:nvSpPr>
        <p:spPr bwMode="auto">
          <a:xfrm>
            <a:off x="7924800" y="3200400"/>
            <a:ext cx="3048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Line 4"/>
          <p:cNvSpPr>
            <a:spLocks noChangeShapeType="1"/>
          </p:cNvSpPr>
          <p:nvPr/>
        </p:nvSpPr>
        <p:spPr bwMode="auto">
          <a:xfrm>
            <a:off x="6172200" y="32004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Line 5"/>
          <p:cNvSpPr>
            <a:spLocks noChangeShapeType="1"/>
          </p:cNvSpPr>
          <p:nvPr/>
        </p:nvSpPr>
        <p:spPr bwMode="auto">
          <a:xfrm>
            <a:off x="6629400" y="41148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8" name="Line 6"/>
          <p:cNvSpPr>
            <a:spLocks noChangeShapeType="1"/>
          </p:cNvSpPr>
          <p:nvPr/>
        </p:nvSpPr>
        <p:spPr bwMode="auto">
          <a:xfrm flipH="1">
            <a:off x="7391400" y="32004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Line 7"/>
          <p:cNvSpPr>
            <a:spLocks noChangeShapeType="1"/>
          </p:cNvSpPr>
          <p:nvPr/>
        </p:nvSpPr>
        <p:spPr bwMode="auto">
          <a:xfrm flipH="1">
            <a:off x="6629400" y="50292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Line 8"/>
          <p:cNvSpPr>
            <a:spLocks noChangeShapeType="1"/>
          </p:cNvSpPr>
          <p:nvPr/>
        </p:nvSpPr>
        <p:spPr bwMode="auto">
          <a:xfrm flipH="1">
            <a:off x="6248400" y="41148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Line 9"/>
          <p:cNvSpPr>
            <a:spLocks noChangeShapeType="1"/>
          </p:cNvSpPr>
          <p:nvPr/>
        </p:nvSpPr>
        <p:spPr bwMode="auto">
          <a:xfrm flipH="1">
            <a:off x="5715000" y="32766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2" name="Line 10"/>
          <p:cNvSpPr>
            <a:spLocks noChangeShapeType="1"/>
          </p:cNvSpPr>
          <p:nvPr/>
        </p:nvSpPr>
        <p:spPr bwMode="auto">
          <a:xfrm>
            <a:off x="7010400" y="2362200"/>
            <a:ext cx="685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3" name="Line 11"/>
          <p:cNvSpPr>
            <a:spLocks noChangeShapeType="1"/>
          </p:cNvSpPr>
          <p:nvPr/>
        </p:nvSpPr>
        <p:spPr bwMode="auto">
          <a:xfrm flipH="1">
            <a:off x="6248400" y="2362200"/>
            <a:ext cx="609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6" name="Rectangle 12"/>
          <p:cNvSpPr>
            <a:spLocks noGrp="1" noChangeArrowheads="1"/>
          </p:cNvSpPr>
          <p:nvPr>
            <p:ph type="body" idx="4294967295"/>
          </p:nvPr>
        </p:nvSpPr>
        <p:spPr>
          <a:xfrm>
            <a:off x="68263" y="1233488"/>
            <a:ext cx="6218237" cy="54721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chemeClr val="tx2"/>
                </a:solidFill>
                <a:ea typeface="仿宋_GB2312" pitchFamily="49" charset="-122"/>
              </a:rPr>
              <a:t>       后序遍历二叉树算法的框架是：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eaLnBrk="1" hangingPunct="1">
              <a:buClr>
                <a:srgbClr val="00990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ea typeface="仿宋_GB2312" pitchFamily="49" charset="-122"/>
              </a:rPr>
              <a:t>若二叉树为空，则空操作；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eaLnBrk="1" hangingPunct="1">
              <a:buClr>
                <a:srgbClr val="00990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ea typeface="仿宋_GB2312" pitchFamily="49" charset="-122"/>
              </a:rPr>
              <a:t>否则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lvl="1" eaLnBrk="1" hangingPunct="1"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后序遍历左子树 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(L)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；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后序遍历右子树 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(R)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；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访问根结点 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(V)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。</a:t>
            </a:r>
            <a:endParaRPr lang="zh-CN" altLang="en-US" sz="30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/>
            <a:endParaRPr lang="zh-CN" altLang="en-US" sz="9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32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遍历结果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:</a:t>
            </a:r>
            <a:endParaRPr lang="zh-CN" altLang="en-US" sz="3200" b="1" dirty="0" smtClean="0">
              <a:latin typeface="Times New Roman" pitchFamily="18" charset="0"/>
              <a:ea typeface="仿宋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b="1" i="1" dirty="0" smtClean="0">
                <a:latin typeface="Times New Roman" pitchFamily="18" charset="0"/>
                <a:ea typeface="仿宋_GB2312" pitchFamily="49" charset="-122"/>
              </a:rPr>
              <a:t>a b c d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b="1" dirty="0" smtClean="0">
                <a:latin typeface="Courier New" pitchFamily="49" charset="0"/>
                <a:ea typeface="楷体_GB2312" pitchFamily="49" charset="-122"/>
              </a:rPr>
              <a:t>-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* + </a:t>
            </a:r>
            <a:r>
              <a:rPr lang="en-US" altLang="zh-CN" sz="3200" b="1" i="1" dirty="0" smtClean="0">
                <a:latin typeface="Times New Roman" pitchFamily="18" charset="0"/>
                <a:ea typeface="仿宋_GB2312" pitchFamily="49" charset="-122"/>
              </a:rPr>
              <a:t>e f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/ </a:t>
            </a:r>
            <a:r>
              <a:rPr lang="en-US" altLang="zh-CN" sz="3200" b="1" dirty="0" smtClean="0">
                <a:latin typeface="Courier New" pitchFamily="49" charset="0"/>
                <a:ea typeface="楷体_GB2312" pitchFamily="49" charset="-122"/>
              </a:rPr>
              <a:t>-</a:t>
            </a:r>
            <a:endParaRPr lang="en-US" altLang="zh-CN" sz="3200" b="1" dirty="0" smtClean="0">
              <a:latin typeface="Courier New" pitchFamily="49" charset="0"/>
              <a:ea typeface="仿宋_GB2312" pitchFamily="49" charset="-122"/>
            </a:endParaRPr>
          </a:p>
        </p:txBody>
      </p:sp>
      <p:sp>
        <p:nvSpPr>
          <p:cNvPr id="35855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415314" y="512676"/>
            <a:ext cx="8244272" cy="762000"/>
          </a:xfrm>
        </p:spPr>
        <p:txBody>
          <a:bodyPr/>
          <a:lstStyle/>
          <a:p>
            <a:pPr algn="ctr" eaLnBrk="1" hangingPunct="1"/>
            <a:r>
              <a:rPr lang="en-US" altLang="zh-CN" sz="40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③</a:t>
            </a:r>
            <a:r>
              <a:rPr lang="zh-CN" altLang="en-US" sz="40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后序遍历 </a:t>
            </a:r>
            <a:r>
              <a:rPr lang="en-US" altLang="zh-CN" sz="40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4000" b="1" dirty="0" err="1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Postorder</a:t>
            </a:r>
            <a:r>
              <a:rPr lang="en-US" altLang="zh-CN" sz="40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 Traversal)</a:t>
            </a:r>
            <a:endParaRPr lang="en-US" altLang="zh-CN" sz="4000" dirty="0" smtClean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5856" name="Oval 14"/>
          <p:cNvSpPr>
            <a:spLocks noChangeArrowheads="1"/>
          </p:cNvSpPr>
          <p:nvPr/>
        </p:nvSpPr>
        <p:spPr bwMode="auto">
          <a:xfrm>
            <a:off x="6705600" y="1981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7" name="Oval 15"/>
          <p:cNvSpPr>
            <a:spLocks noChangeArrowheads="1"/>
          </p:cNvSpPr>
          <p:nvPr/>
        </p:nvSpPr>
        <p:spPr bwMode="auto">
          <a:xfrm>
            <a:off x="54102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8" name="Oval 16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9" name="Oval 17"/>
          <p:cNvSpPr>
            <a:spLocks noChangeArrowheads="1"/>
          </p:cNvSpPr>
          <p:nvPr/>
        </p:nvSpPr>
        <p:spPr bwMode="auto">
          <a:xfrm>
            <a:off x="70866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0" name="Oval 18"/>
          <p:cNvSpPr>
            <a:spLocks noChangeArrowheads="1"/>
          </p:cNvSpPr>
          <p:nvPr/>
        </p:nvSpPr>
        <p:spPr bwMode="auto">
          <a:xfrm>
            <a:off x="80010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1" name="Oval 19"/>
          <p:cNvSpPr>
            <a:spLocks noChangeArrowheads="1"/>
          </p:cNvSpPr>
          <p:nvPr/>
        </p:nvSpPr>
        <p:spPr bwMode="auto">
          <a:xfrm>
            <a:off x="5867400" y="2819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2" name="Oval 20"/>
          <p:cNvSpPr>
            <a:spLocks noChangeArrowheads="1"/>
          </p:cNvSpPr>
          <p:nvPr/>
        </p:nvSpPr>
        <p:spPr bwMode="auto">
          <a:xfrm>
            <a:off x="7543800" y="2819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3" name="Oval 21"/>
          <p:cNvSpPr>
            <a:spLocks noChangeArrowheads="1"/>
          </p:cNvSpPr>
          <p:nvPr/>
        </p:nvSpPr>
        <p:spPr bwMode="auto">
          <a:xfrm>
            <a:off x="5867400" y="4648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4" name="Oval 22"/>
          <p:cNvSpPr>
            <a:spLocks noChangeArrowheads="1"/>
          </p:cNvSpPr>
          <p:nvPr/>
        </p:nvSpPr>
        <p:spPr bwMode="auto">
          <a:xfrm>
            <a:off x="6781800" y="4648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5" name="Oval 23"/>
          <p:cNvSpPr>
            <a:spLocks noChangeArrowheads="1"/>
          </p:cNvSpPr>
          <p:nvPr/>
        </p:nvSpPr>
        <p:spPr bwMode="auto">
          <a:xfrm>
            <a:off x="6324600" y="5486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6" name="Oval 24"/>
          <p:cNvSpPr>
            <a:spLocks noChangeArrowheads="1"/>
          </p:cNvSpPr>
          <p:nvPr/>
        </p:nvSpPr>
        <p:spPr bwMode="auto">
          <a:xfrm>
            <a:off x="7239000" y="5486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9" name="Text Box 25"/>
          <p:cNvSpPr txBox="1">
            <a:spLocks noChangeArrowheads="1"/>
          </p:cNvSpPr>
          <p:nvPr/>
        </p:nvSpPr>
        <p:spPr bwMode="auto">
          <a:xfrm>
            <a:off x="6750050" y="18732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9180" name="Text Box 26"/>
          <p:cNvSpPr txBox="1">
            <a:spLocks noChangeArrowheads="1"/>
          </p:cNvSpPr>
          <p:nvPr/>
        </p:nvSpPr>
        <p:spPr bwMode="auto">
          <a:xfrm>
            <a:off x="6826250" y="45720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9181" name="Text Box 27"/>
          <p:cNvSpPr txBox="1">
            <a:spLocks noChangeArrowheads="1"/>
          </p:cNvSpPr>
          <p:nvPr/>
        </p:nvSpPr>
        <p:spPr bwMode="auto">
          <a:xfrm>
            <a:off x="7600950" y="2773363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9182" name="Text Box 28"/>
          <p:cNvSpPr txBox="1">
            <a:spLocks noChangeArrowheads="1"/>
          </p:cNvSpPr>
          <p:nvPr/>
        </p:nvSpPr>
        <p:spPr bwMode="auto">
          <a:xfrm>
            <a:off x="5899150" y="2681288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3" name="Text Box 29"/>
          <p:cNvSpPr txBox="1">
            <a:spLocks noChangeArrowheads="1"/>
          </p:cNvSpPr>
          <p:nvPr/>
        </p:nvSpPr>
        <p:spPr bwMode="auto">
          <a:xfrm>
            <a:off x="6356350" y="3595688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*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4" name="Text Box 30"/>
          <p:cNvSpPr txBox="1">
            <a:spLocks noChangeArrowheads="1"/>
          </p:cNvSpPr>
          <p:nvPr/>
        </p:nvSpPr>
        <p:spPr bwMode="auto">
          <a:xfrm>
            <a:off x="5454650" y="36258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a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5" name="Text Box 31"/>
          <p:cNvSpPr txBox="1">
            <a:spLocks noChangeArrowheads="1"/>
          </p:cNvSpPr>
          <p:nvPr/>
        </p:nvSpPr>
        <p:spPr bwMode="auto">
          <a:xfrm>
            <a:off x="5943600" y="45402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b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6" name="Text Box 32"/>
          <p:cNvSpPr txBox="1">
            <a:spLocks noChangeArrowheads="1"/>
          </p:cNvSpPr>
          <p:nvPr/>
        </p:nvSpPr>
        <p:spPr bwMode="auto">
          <a:xfrm>
            <a:off x="6394450" y="537845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c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7" name="Text Box 33"/>
          <p:cNvSpPr txBox="1">
            <a:spLocks noChangeArrowheads="1"/>
          </p:cNvSpPr>
          <p:nvPr/>
        </p:nvSpPr>
        <p:spPr bwMode="auto">
          <a:xfrm>
            <a:off x="7239000" y="54102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d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8" name="Text Box 34"/>
          <p:cNvSpPr txBox="1">
            <a:spLocks noChangeArrowheads="1"/>
          </p:cNvSpPr>
          <p:nvPr/>
        </p:nvSpPr>
        <p:spPr bwMode="auto">
          <a:xfrm>
            <a:off x="7156450" y="362585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e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9" name="Text Box 35"/>
          <p:cNvSpPr txBox="1">
            <a:spLocks noChangeArrowheads="1"/>
          </p:cNvSpPr>
          <p:nvPr/>
        </p:nvSpPr>
        <p:spPr bwMode="auto">
          <a:xfrm>
            <a:off x="8121650" y="3657600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f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FEA9564-1228-48D7-9B51-B9B7F3F20C44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9939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C99D2C4B-FA33-46E7-977B-C38DA36DA681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76250"/>
            <a:ext cx="8953500" cy="955675"/>
          </a:xfrm>
        </p:spPr>
        <p:txBody>
          <a:bodyPr/>
          <a:lstStyle/>
          <a:p>
            <a:pPr algn="ctr" eaLnBrk="1" hangingPunct="1"/>
            <a:r>
              <a:rPr lang="en-US" altLang="zh-CN" sz="4000" b="1" dirty="0" smtClean="0">
                <a:solidFill>
                  <a:schemeClr val="tx2"/>
                </a:solidFill>
                <a:ea typeface="华文新魏" pitchFamily="2" charset="-122"/>
              </a:rPr>
              <a:t>5.4.2 </a:t>
            </a:r>
            <a:r>
              <a:rPr lang="zh-CN" altLang="en-US" sz="4000" b="1" dirty="0" smtClean="0">
                <a:solidFill>
                  <a:schemeClr val="tx2"/>
                </a:solidFill>
                <a:ea typeface="华文新魏" pitchFamily="2" charset="-122"/>
              </a:rPr>
              <a:t>递归算法在树中的应用</a:t>
            </a:r>
            <a:endParaRPr lang="zh-CN" altLang="en-US" sz="4000" b="1" dirty="0" smtClean="0">
              <a:solidFill>
                <a:schemeClr val="tx2"/>
              </a:solidFill>
              <a:ea typeface="华文新魏" pitchFamily="2" charset="-122"/>
            </a:endParaRP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736725"/>
            <a:ext cx="8064500" cy="4284663"/>
          </a:xfrm>
        </p:spPr>
        <p:txBody>
          <a:bodyPr/>
          <a:lstStyle/>
          <a:p>
            <a:pPr marL="0" indent="723900" eaLnBrk="1" hangingPunct="1">
              <a:lnSpc>
                <a:spcPct val="11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以递归方式建立二叉树。</a:t>
            </a: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marL="0" indent="723900" eaLnBrk="1" hangingPunct="1">
              <a:lnSpc>
                <a:spcPct val="11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输入结点值的顺序必须对应二叉树结点完全前序遍历的顺序。</a:t>
            </a:r>
            <a:endParaRPr 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marL="0" indent="723900" eaLnBrk="1" hangingPunct="1">
              <a:lnSpc>
                <a:spcPct val="11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约定以输入序列中不可能出现的值作为空结点的值以结束递归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此值在</a:t>
            </a:r>
            <a:r>
              <a:rPr lang="en-US" altLang="zh-CN" sz="3000" b="1" dirty="0" err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EndTag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中。例如用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“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@”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或用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“</a:t>
            </a:r>
            <a:r>
              <a:rPr lang="en-US" altLang="zh-CN" sz="3000" b="1" dirty="0" smtClean="0">
                <a:solidFill>
                  <a:schemeClr val="tx2"/>
                </a:solidFill>
                <a:latin typeface="Courier New" pitchFamily="49" charset="0"/>
                <a:ea typeface="华文新魏" pitchFamily="2" charset="-122"/>
              </a:rPr>
              <a:t>-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1”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表示字符序列或正整数序列空结点。</a:t>
            </a: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F3B45B58-1FFB-40C8-84F0-DECEE72038EB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0963" name="灯片编号占位符 2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22CBD10C-3FD6-4FE0-8DF9-00902B8024AC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0964" name="Rectangle 14"/>
          <p:cNvSpPr>
            <a:spLocks noChangeArrowheads="1"/>
          </p:cNvSpPr>
          <p:nvPr/>
        </p:nvSpPr>
        <p:spPr bwMode="auto">
          <a:xfrm>
            <a:off x="647700" y="358775"/>
            <a:ext cx="7777163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3600" b="1" dirty="0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</a:rPr>
              <a:t>如图所示的二叉树的前序遍历顺序为</a:t>
            </a:r>
            <a:endParaRPr lang="zh-CN" altLang="en-US" sz="3600" b="1" dirty="0">
              <a:solidFill>
                <a:schemeClr val="accent2"/>
              </a:solidFill>
              <a:latin typeface="Times New Roman" pitchFamily="18" charset="0"/>
              <a:ea typeface="仿宋_GB2312" pitchFamily="49" charset="-122"/>
            </a:endParaRPr>
          </a:p>
          <a:p>
            <a:pPr algn="ctr">
              <a:lnSpc>
                <a:spcPct val="110000"/>
              </a:lnSpc>
            </a:pPr>
            <a:r>
              <a:rPr lang="en-US" altLang="zh-CN" sz="3200" b="1" dirty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A B C @ @ D E @ G @ @ F @ @ @</a:t>
            </a:r>
            <a:endParaRPr lang="en-US" altLang="zh-CN" sz="3200" b="1" dirty="0">
              <a:solidFill>
                <a:srgbClr val="80008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grpSp>
        <p:nvGrpSpPr>
          <p:cNvPr id="40965" name="Group 5"/>
          <p:cNvGrpSpPr/>
          <p:nvPr/>
        </p:nvGrpSpPr>
        <p:grpSpPr bwMode="auto">
          <a:xfrm>
            <a:off x="1619250" y="2198688"/>
            <a:ext cx="5157788" cy="4038600"/>
            <a:chOff x="0" y="0"/>
            <a:chExt cx="3024" cy="2544"/>
          </a:xfrm>
        </p:grpSpPr>
        <p:sp>
          <p:nvSpPr>
            <p:cNvPr id="40982" name="Line 2"/>
            <p:cNvSpPr>
              <a:spLocks noChangeShapeType="1"/>
            </p:cNvSpPr>
            <p:nvPr/>
          </p:nvSpPr>
          <p:spPr bwMode="auto">
            <a:xfrm flipH="1">
              <a:off x="960" y="1488"/>
              <a:ext cx="336" cy="336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Line 3"/>
            <p:cNvSpPr>
              <a:spLocks noChangeShapeType="1"/>
            </p:cNvSpPr>
            <p:nvPr/>
          </p:nvSpPr>
          <p:spPr bwMode="auto">
            <a:xfrm flipH="1">
              <a:off x="1440" y="1920"/>
              <a:ext cx="240" cy="384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Line 4"/>
            <p:cNvSpPr>
              <a:spLocks noChangeShapeType="1"/>
            </p:cNvSpPr>
            <p:nvPr/>
          </p:nvSpPr>
          <p:spPr bwMode="auto">
            <a:xfrm>
              <a:off x="1824" y="1968"/>
              <a:ext cx="192" cy="336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5" name="Line 5"/>
            <p:cNvSpPr>
              <a:spLocks noChangeShapeType="1"/>
            </p:cNvSpPr>
            <p:nvPr/>
          </p:nvSpPr>
          <p:spPr bwMode="auto">
            <a:xfrm flipH="1">
              <a:off x="192" y="1104"/>
              <a:ext cx="192" cy="288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6" name="Line 6"/>
            <p:cNvSpPr>
              <a:spLocks noChangeShapeType="1"/>
            </p:cNvSpPr>
            <p:nvPr/>
          </p:nvSpPr>
          <p:spPr bwMode="auto">
            <a:xfrm>
              <a:off x="624" y="1104"/>
              <a:ext cx="192" cy="336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7" name="Line 7"/>
            <p:cNvSpPr>
              <a:spLocks noChangeShapeType="1"/>
            </p:cNvSpPr>
            <p:nvPr/>
          </p:nvSpPr>
          <p:spPr bwMode="auto">
            <a:xfrm>
              <a:off x="2592" y="1536"/>
              <a:ext cx="240" cy="288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8" name="Line 8"/>
            <p:cNvSpPr>
              <a:spLocks noChangeShapeType="1"/>
            </p:cNvSpPr>
            <p:nvPr/>
          </p:nvSpPr>
          <p:spPr bwMode="auto">
            <a:xfrm>
              <a:off x="1920" y="240"/>
              <a:ext cx="384" cy="24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9" name="Line 9"/>
            <p:cNvSpPr>
              <a:spLocks noChangeShapeType="1"/>
            </p:cNvSpPr>
            <p:nvPr/>
          </p:nvSpPr>
          <p:spPr bwMode="auto">
            <a:xfrm flipH="1">
              <a:off x="2256" y="1536"/>
              <a:ext cx="192" cy="288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0" name="Line 10"/>
            <p:cNvSpPr>
              <a:spLocks noChangeShapeType="1"/>
            </p:cNvSpPr>
            <p:nvPr/>
          </p:nvSpPr>
          <p:spPr bwMode="auto">
            <a:xfrm>
              <a:off x="1440" y="1488"/>
              <a:ext cx="24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1" name="Line 11"/>
            <p:cNvSpPr>
              <a:spLocks noChangeShapeType="1"/>
            </p:cNvSpPr>
            <p:nvPr/>
          </p:nvSpPr>
          <p:spPr bwMode="auto">
            <a:xfrm flipH="1">
              <a:off x="1392" y="1056"/>
              <a:ext cx="336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2" name="Line 12"/>
            <p:cNvSpPr>
              <a:spLocks noChangeShapeType="1"/>
            </p:cNvSpPr>
            <p:nvPr/>
          </p:nvSpPr>
          <p:spPr bwMode="auto">
            <a:xfrm>
              <a:off x="1248" y="576"/>
              <a:ext cx="1200" cy="76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3" name="Line 13"/>
            <p:cNvSpPr>
              <a:spLocks noChangeShapeType="1"/>
            </p:cNvSpPr>
            <p:nvPr/>
          </p:nvSpPr>
          <p:spPr bwMode="auto">
            <a:xfrm flipH="1">
              <a:off x="528" y="240"/>
              <a:ext cx="1152" cy="72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4" name="Oval 15"/>
            <p:cNvSpPr>
              <a:spLocks noChangeArrowheads="1"/>
            </p:cNvSpPr>
            <p:nvPr/>
          </p:nvSpPr>
          <p:spPr bwMode="auto">
            <a:xfrm>
              <a:off x="1632" y="0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40995" name="Oval 16"/>
            <p:cNvSpPr>
              <a:spLocks noChangeArrowheads="1"/>
            </p:cNvSpPr>
            <p:nvPr/>
          </p:nvSpPr>
          <p:spPr bwMode="auto">
            <a:xfrm>
              <a:off x="1008" y="384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40996" name="Oval 17"/>
            <p:cNvSpPr>
              <a:spLocks noChangeArrowheads="1"/>
            </p:cNvSpPr>
            <p:nvPr/>
          </p:nvSpPr>
          <p:spPr bwMode="auto">
            <a:xfrm>
              <a:off x="336" y="816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40997" name="Oval 18"/>
            <p:cNvSpPr>
              <a:spLocks noChangeArrowheads="1"/>
            </p:cNvSpPr>
            <p:nvPr/>
          </p:nvSpPr>
          <p:spPr bwMode="auto">
            <a:xfrm>
              <a:off x="2352" y="1248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40998" name="Oval 19"/>
            <p:cNvSpPr>
              <a:spLocks noChangeArrowheads="1"/>
            </p:cNvSpPr>
            <p:nvPr/>
          </p:nvSpPr>
          <p:spPr bwMode="auto">
            <a:xfrm>
              <a:off x="1680" y="816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40999" name="Oval 20"/>
            <p:cNvSpPr>
              <a:spLocks noChangeArrowheads="1"/>
            </p:cNvSpPr>
            <p:nvPr/>
          </p:nvSpPr>
          <p:spPr bwMode="auto">
            <a:xfrm>
              <a:off x="1200" y="1248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41000" name="Oval 21"/>
            <p:cNvSpPr>
              <a:spLocks noChangeArrowheads="1"/>
            </p:cNvSpPr>
            <p:nvPr/>
          </p:nvSpPr>
          <p:spPr bwMode="auto">
            <a:xfrm>
              <a:off x="1584" y="1728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41001" name="Text Box 22"/>
            <p:cNvSpPr txBox="1">
              <a:spLocks noChangeArrowheads="1"/>
            </p:cNvSpPr>
            <p:nvPr/>
          </p:nvSpPr>
          <p:spPr bwMode="auto">
            <a:xfrm>
              <a:off x="1632" y="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1002" name="Text Box 23"/>
            <p:cNvSpPr txBox="1">
              <a:spLocks noChangeArrowheads="1"/>
            </p:cNvSpPr>
            <p:nvPr/>
          </p:nvSpPr>
          <p:spPr bwMode="auto">
            <a:xfrm>
              <a:off x="1008" y="384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accent2"/>
                  </a:solidFill>
                </a:rPr>
                <a:t>B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41003" name="Text Box 24"/>
            <p:cNvSpPr txBox="1">
              <a:spLocks noChangeArrowheads="1"/>
            </p:cNvSpPr>
            <p:nvPr/>
          </p:nvSpPr>
          <p:spPr bwMode="auto">
            <a:xfrm>
              <a:off x="336" y="81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accent2"/>
                  </a:solidFill>
                </a:rPr>
                <a:t>C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41004" name="Text Box 25"/>
            <p:cNvSpPr txBox="1">
              <a:spLocks noChangeArrowheads="1"/>
            </p:cNvSpPr>
            <p:nvPr/>
          </p:nvSpPr>
          <p:spPr bwMode="auto">
            <a:xfrm>
              <a:off x="1680" y="81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accent2"/>
                  </a:solidFill>
                </a:rPr>
                <a:t>D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41005" name="Text Box 26"/>
            <p:cNvSpPr txBox="1">
              <a:spLocks noChangeArrowheads="1"/>
            </p:cNvSpPr>
            <p:nvPr/>
          </p:nvSpPr>
          <p:spPr bwMode="auto">
            <a:xfrm>
              <a:off x="1200" y="124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accent2"/>
                  </a:solidFill>
                </a:rPr>
                <a:t>E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41006" name="Text Box 27"/>
            <p:cNvSpPr txBox="1">
              <a:spLocks noChangeArrowheads="1"/>
            </p:cNvSpPr>
            <p:nvPr/>
          </p:nvSpPr>
          <p:spPr bwMode="auto">
            <a:xfrm>
              <a:off x="1584" y="1737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accent2"/>
                  </a:solidFill>
                </a:rPr>
                <a:t>G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41007" name="Text Box 28"/>
            <p:cNvSpPr txBox="1">
              <a:spLocks noChangeArrowheads="1"/>
            </p:cNvSpPr>
            <p:nvPr/>
          </p:nvSpPr>
          <p:spPr bwMode="auto">
            <a:xfrm>
              <a:off x="2376" y="1257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accent2"/>
                  </a:solidFill>
                </a:rPr>
                <a:t>F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41008" name="Text Box 29"/>
            <p:cNvSpPr txBox="1">
              <a:spLocks noChangeArrowheads="1"/>
            </p:cNvSpPr>
            <p:nvPr/>
          </p:nvSpPr>
          <p:spPr bwMode="auto">
            <a:xfrm>
              <a:off x="0" y="1257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1009" name="Text Box 30"/>
            <p:cNvSpPr txBox="1">
              <a:spLocks noChangeArrowheads="1"/>
            </p:cNvSpPr>
            <p:nvPr/>
          </p:nvSpPr>
          <p:spPr bwMode="auto">
            <a:xfrm>
              <a:off x="624" y="1257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1010" name="Text Box 31"/>
            <p:cNvSpPr txBox="1">
              <a:spLocks noChangeArrowheads="1"/>
            </p:cNvSpPr>
            <p:nvPr/>
          </p:nvSpPr>
          <p:spPr bwMode="auto">
            <a:xfrm>
              <a:off x="768" y="168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1011" name="Text Box 32"/>
            <p:cNvSpPr txBox="1">
              <a:spLocks noChangeArrowheads="1"/>
            </p:cNvSpPr>
            <p:nvPr/>
          </p:nvSpPr>
          <p:spPr bwMode="auto">
            <a:xfrm>
              <a:off x="1200" y="2217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1012" name="Text Box 33"/>
            <p:cNvSpPr txBox="1">
              <a:spLocks noChangeArrowheads="1"/>
            </p:cNvSpPr>
            <p:nvPr/>
          </p:nvSpPr>
          <p:spPr bwMode="auto">
            <a:xfrm>
              <a:off x="1872" y="2217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1013" name="Text Box 34"/>
            <p:cNvSpPr txBox="1">
              <a:spLocks noChangeArrowheads="1"/>
            </p:cNvSpPr>
            <p:nvPr/>
          </p:nvSpPr>
          <p:spPr bwMode="auto">
            <a:xfrm>
              <a:off x="2064" y="1689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1014" name="Text Box 35"/>
            <p:cNvSpPr txBox="1">
              <a:spLocks noChangeArrowheads="1"/>
            </p:cNvSpPr>
            <p:nvPr/>
          </p:nvSpPr>
          <p:spPr bwMode="auto">
            <a:xfrm>
              <a:off x="2688" y="1689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1015" name="Text Box 36"/>
            <p:cNvSpPr txBox="1">
              <a:spLocks noChangeArrowheads="1"/>
            </p:cNvSpPr>
            <p:nvPr/>
          </p:nvSpPr>
          <p:spPr bwMode="auto">
            <a:xfrm>
              <a:off x="2208" y="345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40966" name="Group 40"/>
          <p:cNvGrpSpPr/>
          <p:nvPr/>
        </p:nvGrpSpPr>
        <p:grpSpPr bwMode="auto">
          <a:xfrm>
            <a:off x="1263650" y="1609725"/>
            <a:ext cx="6958013" cy="382588"/>
            <a:chOff x="0" y="0"/>
            <a:chExt cx="4383" cy="241"/>
          </a:xfrm>
        </p:grpSpPr>
        <p:sp>
          <p:nvSpPr>
            <p:cNvPr id="40967" name="Line 37"/>
            <p:cNvSpPr>
              <a:spLocks noChangeShapeType="1"/>
            </p:cNvSpPr>
            <p:nvPr/>
          </p:nvSpPr>
          <p:spPr bwMode="auto">
            <a:xfrm>
              <a:off x="240" y="192"/>
              <a:ext cx="3764" cy="1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8" name="Line 38"/>
            <p:cNvSpPr>
              <a:spLocks noChangeShapeType="1"/>
            </p:cNvSpPr>
            <p:nvPr/>
          </p:nvSpPr>
          <p:spPr bwMode="auto">
            <a:xfrm>
              <a:off x="528" y="144"/>
              <a:ext cx="825" cy="1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Line 39"/>
            <p:cNvSpPr>
              <a:spLocks noChangeShapeType="1"/>
            </p:cNvSpPr>
            <p:nvPr/>
          </p:nvSpPr>
          <p:spPr bwMode="auto">
            <a:xfrm>
              <a:off x="768" y="0"/>
              <a:ext cx="220" cy="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Line 40"/>
            <p:cNvSpPr>
              <a:spLocks noChangeShapeType="1"/>
            </p:cNvSpPr>
            <p:nvPr/>
          </p:nvSpPr>
          <p:spPr bwMode="auto">
            <a:xfrm>
              <a:off x="1056" y="0"/>
              <a:ext cx="206" cy="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1" name="Line 41"/>
            <p:cNvSpPr>
              <a:spLocks noChangeShapeType="1"/>
            </p:cNvSpPr>
            <p:nvPr/>
          </p:nvSpPr>
          <p:spPr bwMode="auto">
            <a:xfrm>
              <a:off x="1392" y="144"/>
              <a:ext cx="2527" cy="1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2" name="Line 42"/>
            <p:cNvSpPr>
              <a:spLocks noChangeShapeType="1"/>
            </p:cNvSpPr>
            <p:nvPr/>
          </p:nvSpPr>
          <p:spPr bwMode="auto">
            <a:xfrm>
              <a:off x="1632" y="96"/>
              <a:ext cx="1392" cy="1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3" name="Line 43"/>
            <p:cNvSpPr>
              <a:spLocks noChangeShapeType="1"/>
            </p:cNvSpPr>
            <p:nvPr/>
          </p:nvSpPr>
          <p:spPr bwMode="auto">
            <a:xfrm>
              <a:off x="1872" y="48"/>
              <a:ext cx="20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4" name="Line 44"/>
            <p:cNvSpPr>
              <a:spLocks noChangeShapeType="1"/>
            </p:cNvSpPr>
            <p:nvPr/>
          </p:nvSpPr>
          <p:spPr bwMode="auto">
            <a:xfrm>
              <a:off x="2160" y="48"/>
              <a:ext cx="82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5" name="Line 45"/>
            <p:cNvSpPr>
              <a:spLocks noChangeShapeType="1"/>
            </p:cNvSpPr>
            <p:nvPr/>
          </p:nvSpPr>
          <p:spPr bwMode="auto">
            <a:xfrm>
              <a:off x="2447" y="0"/>
              <a:ext cx="219" cy="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6" name="Line 46"/>
            <p:cNvSpPr>
              <a:spLocks noChangeShapeType="1"/>
            </p:cNvSpPr>
            <p:nvPr/>
          </p:nvSpPr>
          <p:spPr bwMode="auto">
            <a:xfrm>
              <a:off x="2736" y="0"/>
              <a:ext cx="206" cy="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7" name="Line 47"/>
            <p:cNvSpPr>
              <a:spLocks noChangeShapeType="1"/>
            </p:cNvSpPr>
            <p:nvPr/>
          </p:nvSpPr>
          <p:spPr bwMode="auto">
            <a:xfrm>
              <a:off x="2976" y="96"/>
              <a:ext cx="825" cy="1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8" name="Line 48"/>
            <p:cNvSpPr>
              <a:spLocks noChangeShapeType="1"/>
            </p:cNvSpPr>
            <p:nvPr/>
          </p:nvSpPr>
          <p:spPr bwMode="auto">
            <a:xfrm>
              <a:off x="3264" y="0"/>
              <a:ext cx="206" cy="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Line 49"/>
            <p:cNvSpPr>
              <a:spLocks noChangeShapeType="1"/>
            </p:cNvSpPr>
            <p:nvPr/>
          </p:nvSpPr>
          <p:spPr bwMode="auto">
            <a:xfrm>
              <a:off x="3552" y="0"/>
              <a:ext cx="206" cy="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Line 50"/>
            <p:cNvSpPr>
              <a:spLocks noChangeShapeType="1"/>
            </p:cNvSpPr>
            <p:nvPr/>
          </p:nvSpPr>
          <p:spPr bwMode="auto">
            <a:xfrm flipV="1">
              <a:off x="0" y="240"/>
              <a:ext cx="4383" cy="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1" name="Line 51"/>
            <p:cNvSpPr>
              <a:spLocks noChangeShapeType="1"/>
            </p:cNvSpPr>
            <p:nvPr/>
          </p:nvSpPr>
          <p:spPr bwMode="auto">
            <a:xfrm>
              <a:off x="3840" y="192"/>
              <a:ext cx="206" cy="1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0D47CA35-0A2A-4C78-8D4B-A67093785332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7107" name="标题 1"/>
          <p:cNvSpPr>
            <a:spLocks noGrp="1"/>
          </p:cNvSpPr>
          <p:nvPr>
            <p:ph type="title" idx="4294967295"/>
          </p:nvPr>
        </p:nvSpPr>
        <p:spPr>
          <a:xfrm>
            <a:off x="179512" y="1665288"/>
            <a:ext cx="2700338" cy="827087"/>
          </a:xfrm>
        </p:spPr>
        <p:txBody>
          <a:bodyPr/>
          <a:lstStyle/>
          <a:p>
            <a:r>
              <a:rPr lang="zh-CN" sz="4000" dirty="0" smtClean="0"/>
              <a:t>思路：</a:t>
            </a:r>
            <a:endParaRPr lang="zh-CN" sz="4000" dirty="0" smtClean="0"/>
          </a:p>
        </p:txBody>
      </p:sp>
      <p:sp>
        <p:nvSpPr>
          <p:cNvPr id="57348" name="内容占位符 2"/>
          <p:cNvSpPr>
            <a:spLocks noGrp="1"/>
          </p:cNvSpPr>
          <p:nvPr>
            <p:ph idx="4294967295"/>
          </p:nvPr>
        </p:nvSpPr>
        <p:spPr>
          <a:xfrm>
            <a:off x="143508" y="2492375"/>
            <a:ext cx="9541060" cy="383698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</a:rPr>
              <a:t>①</a:t>
            </a:r>
            <a:r>
              <a:rPr lang="en-US" dirty="0" err="1" smtClean="0">
                <a:latin typeface="Times New Roman" pitchFamily="18" charset="0"/>
                <a:ea typeface="隶书" pitchFamily="49" charset="-122"/>
              </a:rPr>
              <a:t>若根不为空</a:t>
            </a:r>
            <a:r>
              <a:rPr lang="en-US" dirty="0" smtClean="0">
                <a:latin typeface="Times New Roman" pitchFamily="18" charset="0"/>
                <a:ea typeface="隶书" pitchFamily="49" charset="-122"/>
              </a:rPr>
              <a:t>，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</a:rPr>
              <a:t>访问根；</a:t>
            </a:r>
            <a:endParaRPr lang="en-US" altLang="zh-CN" dirty="0" smtClean="0">
              <a:latin typeface="Times New Roman" pitchFamily="18" charset="0"/>
              <a:ea typeface="隶书" pitchFamily="49" charset="-122"/>
            </a:endParaRPr>
          </a:p>
          <a:p>
            <a:pPr>
              <a:buNone/>
            </a:pPr>
            <a:r>
              <a:rPr lang="en-US" altLang="zh-CN" dirty="0">
                <a:latin typeface="Times New Roman" pitchFamily="18" charset="0"/>
                <a:ea typeface="隶书" pitchFamily="49" charset="-122"/>
              </a:rPr>
              <a:t>②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</a:rPr>
              <a:t>若右子树不为空，则入栈；</a:t>
            </a:r>
            <a:endParaRPr lang="en-US" dirty="0" smtClean="0">
              <a:latin typeface="Times New Roman" pitchFamily="18" charset="0"/>
              <a:ea typeface="隶书" pitchFamily="49" charset="-122"/>
            </a:endParaRPr>
          </a:p>
          <a:p>
            <a:pPr>
              <a:buNone/>
            </a:pPr>
            <a:r>
              <a:rPr lang="zh-CN" altLang="zh-CN" dirty="0" smtClean="0"/>
              <a:t>③</a:t>
            </a:r>
            <a:r>
              <a:rPr lang="en-US" dirty="0" err="1" smtClean="0">
                <a:latin typeface="Times New Roman" pitchFamily="18" charset="0"/>
                <a:ea typeface="隶书" pitchFamily="49" charset="-122"/>
              </a:rPr>
              <a:t>若左子树不为空，则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</a:rPr>
              <a:t>访问左子树；  </a:t>
            </a:r>
            <a:br>
              <a:rPr lang="en-US" altLang="zh-CN" dirty="0" smtClean="0">
                <a:latin typeface="Times New Roman" pitchFamily="18" charset="0"/>
                <a:ea typeface="隶书" pitchFamily="49" charset="-122"/>
              </a:rPr>
            </a:br>
            <a:r>
              <a:rPr lang="en-US" altLang="zh-CN" dirty="0" smtClean="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dirty="0" err="1" smtClean="0">
                <a:latin typeface="Times New Roman" pitchFamily="18" charset="0"/>
                <a:ea typeface="隶书" pitchFamily="49" charset="-122"/>
              </a:rPr>
              <a:t>若左子树为空</a:t>
            </a:r>
            <a:r>
              <a:rPr lang="en-US" dirty="0" smtClean="0">
                <a:latin typeface="Times New Roman" pitchFamily="18" charset="0"/>
                <a:ea typeface="隶书" pitchFamily="49" charset="-122"/>
              </a:rPr>
              <a:t>，</a:t>
            </a:r>
            <a:r>
              <a:rPr lang="en-US" altLang="zh-CN" dirty="0">
                <a:latin typeface="Times New Roman" pitchFamily="18" charset="0"/>
                <a:ea typeface="隶书" pitchFamily="49" charset="-122"/>
              </a:rPr>
              <a:t> 则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</a:rPr>
              <a:t>退栈。</a:t>
            </a:r>
            <a:endParaRPr lang="en-US" dirty="0" smtClean="0">
              <a:latin typeface="Times New Roman" pitchFamily="18" charset="0"/>
              <a:ea typeface="隶书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重复执行上述过程，直到遍历完</a:t>
            </a:r>
            <a:endParaRPr lang="en-US" dirty="0" smtClean="0">
              <a:solidFill>
                <a:schemeClr val="tx2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7109" name="灯片编号占位符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28DE8342-705F-4A46-8FCF-C3F18696EE48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47110" name="Group 6"/>
          <p:cNvGrpSpPr/>
          <p:nvPr/>
        </p:nvGrpSpPr>
        <p:grpSpPr bwMode="auto">
          <a:xfrm>
            <a:off x="6762750" y="1274763"/>
            <a:ext cx="2160588" cy="2378075"/>
            <a:chOff x="0" y="0"/>
            <a:chExt cx="1361" cy="1498"/>
          </a:xfrm>
        </p:grpSpPr>
        <p:sp>
          <p:nvSpPr>
            <p:cNvPr id="47112" name="Line 95"/>
            <p:cNvSpPr>
              <a:spLocks noChangeShapeType="1"/>
            </p:cNvSpPr>
            <p:nvPr/>
          </p:nvSpPr>
          <p:spPr bwMode="auto">
            <a:xfrm flipH="1">
              <a:off x="930" y="750"/>
              <a:ext cx="261" cy="499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3" name="Line 96"/>
            <p:cNvSpPr>
              <a:spLocks noChangeShapeType="1"/>
            </p:cNvSpPr>
            <p:nvPr/>
          </p:nvSpPr>
          <p:spPr bwMode="auto">
            <a:xfrm>
              <a:off x="192" y="797"/>
              <a:ext cx="192" cy="432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4" name="Line 97"/>
            <p:cNvSpPr>
              <a:spLocks noChangeShapeType="1"/>
            </p:cNvSpPr>
            <p:nvPr/>
          </p:nvSpPr>
          <p:spPr bwMode="auto">
            <a:xfrm>
              <a:off x="749" y="273"/>
              <a:ext cx="408" cy="363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5" name="Line 98"/>
            <p:cNvSpPr>
              <a:spLocks noChangeShapeType="1"/>
            </p:cNvSpPr>
            <p:nvPr/>
          </p:nvSpPr>
          <p:spPr bwMode="auto">
            <a:xfrm flipH="1">
              <a:off x="192" y="273"/>
              <a:ext cx="444" cy="38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6" name="Oval 99"/>
            <p:cNvSpPr>
              <a:spLocks noChangeArrowheads="1"/>
            </p:cNvSpPr>
            <p:nvPr/>
          </p:nvSpPr>
          <p:spPr bwMode="auto">
            <a:xfrm>
              <a:off x="552" y="7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47117" name="Oval 100"/>
            <p:cNvSpPr>
              <a:spLocks noChangeArrowheads="1"/>
            </p:cNvSpPr>
            <p:nvPr/>
          </p:nvSpPr>
          <p:spPr bwMode="auto">
            <a:xfrm>
              <a:off x="0" y="55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Oval 101"/>
            <p:cNvSpPr>
              <a:spLocks noChangeArrowheads="1"/>
            </p:cNvSpPr>
            <p:nvPr/>
          </p:nvSpPr>
          <p:spPr bwMode="auto">
            <a:xfrm>
              <a:off x="772" y="1188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9" name="Oval 102"/>
            <p:cNvSpPr>
              <a:spLocks noChangeArrowheads="1"/>
            </p:cNvSpPr>
            <p:nvPr/>
          </p:nvSpPr>
          <p:spPr bwMode="auto">
            <a:xfrm>
              <a:off x="1073" y="575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0" name="Oval 103"/>
            <p:cNvSpPr>
              <a:spLocks noChangeArrowheads="1"/>
            </p:cNvSpPr>
            <p:nvPr/>
          </p:nvSpPr>
          <p:spPr bwMode="auto">
            <a:xfrm>
              <a:off x="288" y="1181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1" name="Text Box 104"/>
            <p:cNvSpPr txBox="1">
              <a:spLocks noChangeArrowheads="1"/>
            </p:cNvSpPr>
            <p:nvPr/>
          </p:nvSpPr>
          <p:spPr bwMode="auto">
            <a:xfrm>
              <a:off x="552" y="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7122" name="Text Box 105"/>
            <p:cNvSpPr txBox="1">
              <a:spLocks noChangeArrowheads="1"/>
            </p:cNvSpPr>
            <p:nvPr/>
          </p:nvSpPr>
          <p:spPr bwMode="auto">
            <a:xfrm>
              <a:off x="0" y="509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7123" name="Text Box 106"/>
            <p:cNvSpPr txBox="1">
              <a:spLocks noChangeArrowheads="1"/>
            </p:cNvSpPr>
            <p:nvPr/>
          </p:nvSpPr>
          <p:spPr bwMode="auto">
            <a:xfrm>
              <a:off x="1083" y="498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c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7124" name="Text Box 107"/>
            <p:cNvSpPr txBox="1">
              <a:spLocks noChangeArrowheads="1"/>
            </p:cNvSpPr>
            <p:nvPr/>
          </p:nvSpPr>
          <p:spPr bwMode="auto">
            <a:xfrm>
              <a:off x="288" y="1133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d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7125" name="Text Box 108"/>
            <p:cNvSpPr txBox="1">
              <a:spLocks noChangeArrowheads="1"/>
            </p:cNvSpPr>
            <p:nvPr/>
          </p:nvSpPr>
          <p:spPr bwMode="auto">
            <a:xfrm>
              <a:off x="804" y="1111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e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7126" name="Line 109"/>
            <p:cNvSpPr>
              <a:spLocks noChangeShapeType="1"/>
            </p:cNvSpPr>
            <p:nvPr/>
          </p:nvSpPr>
          <p:spPr bwMode="auto">
            <a:xfrm flipH="1">
              <a:off x="227" y="273"/>
              <a:ext cx="295" cy="25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7" name="Line 110"/>
            <p:cNvSpPr>
              <a:spLocks noChangeShapeType="1"/>
            </p:cNvSpPr>
            <p:nvPr/>
          </p:nvSpPr>
          <p:spPr bwMode="auto">
            <a:xfrm>
              <a:off x="137" y="886"/>
              <a:ext cx="129" cy="29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8" name="Line 111"/>
            <p:cNvSpPr>
              <a:spLocks noChangeShapeType="1"/>
            </p:cNvSpPr>
            <p:nvPr/>
          </p:nvSpPr>
          <p:spPr bwMode="auto">
            <a:xfrm>
              <a:off x="318" y="863"/>
              <a:ext cx="121" cy="26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9" name="Line 112"/>
            <p:cNvSpPr>
              <a:spLocks noChangeShapeType="1"/>
            </p:cNvSpPr>
            <p:nvPr/>
          </p:nvSpPr>
          <p:spPr bwMode="auto">
            <a:xfrm flipH="1">
              <a:off x="336" y="410"/>
              <a:ext cx="277" cy="24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0" name="Line 113"/>
            <p:cNvSpPr>
              <a:spLocks noChangeShapeType="1"/>
            </p:cNvSpPr>
            <p:nvPr/>
          </p:nvSpPr>
          <p:spPr bwMode="auto">
            <a:xfrm>
              <a:off x="795" y="433"/>
              <a:ext cx="249" cy="22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1" name="Line 114"/>
            <p:cNvSpPr>
              <a:spLocks noChangeShapeType="1"/>
            </p:cNvSpPr>
            <p:nvPr/>
          </p:nvSpPr>
          <p:spPr bwMode="auto">
            <a:xfrm flipH="1">
              <a:off x="908" y="840"/>
              <a:ext cx="141" cy="27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2" name="Line 115"/>
            <p:cNvSpPr>
              <a:spLocks noChangeShapeType="1"/>
            </p:cNvSpPr>
            <p:nvPr/>
          </p:nvSpPr>
          <p:spPr bwMode="auto">
            <a:xfrm flipH="1">
              <a:off x="1067" y="931"/>
              <a:ext cx="136" cy="26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3" name="Line 116"/>
            <p:cNvSpPr>
              <a:spLocks noChangeShapeType="1"/>
            </p:cNvSpPr>
            <p:nvPr/>
          </p:nvSpPr>
          <p:spPr bwMode="auto">
            <a:xfrm>
              <a:off x="908" y="273"/>
              <a:ext cx="249" cy="22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11" name="Rectangle 59"/>
          <p:cNvSpPr txBox="1">
            <a:spLocks noChangeArrowheads="1"/>
          </p:cNvSpPr>
          <p:nvPr/>
        </p:nvSpPr>
        <p:spPr bwMode="auto">
          <a:xfrm>
            <a:off x="409575" y="471488"/>
            <a:ext cx="82296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ea typeface="华文新魏" pitchFamily="2" charset="-122"/>
              </a:rPr>
              <a:t>5.4.3  </a:t>
            </a:r>
            <a:r>
              <a:rPr lang="en-US" b="1" dirty="0" err="1">
                <a:ea typeface="华文新魏" pitchFamily="2" charset="-122"/>
              </a:rPr>
              <a:t>二叉树遍历的非递归算法</a:t>
            </a:r>
            <a:br>
              <a:rPr lang="en-US" b="1" dirty="0">
                <a:ea typeface="华文新魏" pitchFamily="2" charset="-122"/>
              </a:rPr>
            </a:br>
            <a:r>
              <a:rPr lang="en-US" b="1" dirty="0">
                <a:ea typeface="华文新魏" pitchFamily="2" charset="-122"/>
              </a:rPr>
              <a:t>①</a:t>
            </a:r>
            <a:r>
              <a:rPr lang="zh-CN" altLang="en-US" b="1" dirty="0">
                <a:ea typeface="华文新魏" pitchFamily="2" charset="-122"/>
              </a:rPr>
              <a:t>前序遍历的非递归算法</a:t>
            </a:r>
            <a:endParaRPr lang="zh-CN" altLang="en-US" b="1" dirty="0">
              <a:ea typeface="华文新魏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3ECE62EF-CC3B-4FA7-A226-F59DFE1DB86A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9155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87431D2-C60B-48E3-B540-D2E9BFD14B25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9156" name="Rectangle 49"/>
          <p:cNvSpPr>
            <a:spLocks noGrp="1" noChangeArrowheads="1"/>
          </p:cNvSpPr>
          <p:nvPr>
            <p:ph type="body" idx="4294967295"/>
          </p:nvPr>
        </p:nvSpPr>
        <p:spPr>
          <a:xfrm>
            <a:off x="627063" y="1379538"/>
            <a:ext cx="8229600" cy="38862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sz="3000" b="1" dirty="0" smtClean="0">
                <a:latin typeface="Times New Roman" pitchFamily="18" charset="0"/>
                <a:ea typeface="仿宋_GB2312" pitchFamily="49" charset="-122"/>
              </a:rPr>
              <a:t>层次序遍历二叉树就是从根结点开始，按层次逐层遍历，如图：</a:t>
            </a:r>
            <a:endParaRPr lang="zh-CN" sz="3000" b="1" dirty="0" smtClean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6588125" y="5373688"/>
            <a:ext cx="2057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0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遍历顺序</a:t>
            </a:r>
            <a:endParaRPr lang="zh-CN" altLang="en-US" sz="3000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49158" name="Group 6"/>
          <p:cNvGrpSpPr/>
          <p:nvPr/>
        </p:nvGrpSpPr>
        <p:grpSpPr bwMode="auto">
          <a:xfrm>
            <a:off x="2268538" y="2470150"/>
            <a:ext cx="4624387" cy="3514725"/>
            <a:chOff x="0" y="0"/>
            <a:chExt cx="2913" cy="2214"/>
          </a:xfrm>
        </p:grpSpPr>
        <p:grpSp>
          <p:nvGrpSpPr>
            <p:cNvPr id="49160" name="Group 7"/>
            <p:cNvGrpSpPr/>
            <p:nvPr/>
          </p:nvGrpSpPr>
          <p:grpSpPr bwMode="auto">
            <a:xfrm>
              <a:off x="177" y="0"/>
              <a:ext cx="2598" cy="2214"/>
              <a:chOff x="0" y="0"/>
              <a:chExt cx="2598" cy="2214"/>
            </a:xfrm>
          </p:grpSpPr>
          <p:grpSp>
            <p:nvGrpSpPr>
              <p:cNvPr id="49172" name="Group 8"/>
              <p:cNvGrpSpPr/>
              <p:nvPr/>
            </p:nvGrpSpPr>
            <p:grpSpPr bwMode="auto">
              <a:xfrm>
                <a:off x="0" y="37"/>
                <a:ext cx="2598" cy="2168"/>
                <a:chOff x="0" y="0"/>
                <a:chExt cx="2598" cy="2168"/>
              </a:xfrm>
            </p:grpSpPr>
            <p:sp>
              <p:nvSpPr>
                <p:cNvPr id="49184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689" y="173"/>
                  <a:ext cx="567" cy="338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5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223" y="648"/>
                  <a:ext cx="329" cy="329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6" name="Line 9"/>
                <p:cNvSpPr>
                  <a:spLocks noChangeShapeType="1"/>
                </p:cNvSpPr>
                <p:nvPr/>
              </p:nvSpPr>
              <p:spPr bwMode="auto">
                <a:xfrm>
                  <a:off x="699" y="657"/>
                  <a:ext cx="1143" cy="1289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7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699" y="1169"/>
                  <a:ext cx="301" cy="302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8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119" y="1635"/>
                  <a:ext cx="320" cy="320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9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668" y="666"/>
                  <a:ext cx="283" cy="347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0" name="Line 13"/>
                <p:cNvSpPr>
                  <a:spLocks noChangeShapeType="1"/>
                </p:cNvSpPr>
                <p:nvPr/>
              </p:nvSpPr>
              <p:spPr bwMode="auto">
                <a:xfrm>
                  <a:off x="1403" y="200"/>
                  <a:ext cx="521" cy="329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1" name="Line 14"/>
                <p:cNvSpPr>
                  <a:spLocks noChangeShapeType="1"/>
                </p:cNvSpPr>
                <p:nvPr/>
              </p:nvSpPr>
              <p:spPr bwMode="auto">
                <a:xfrm>
                  <a:off x="2079" y="657"/>
                  <a:ext cx="338" cy="338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2" name="Oval 15"/>
                <p:cNvSpPr>
                  <a:spLocks noChangeArrowheads="1"/>
                </p:cNvSpPr>
                <p:nvPr/>
              </p:nvSpPr>
              <p:spPr bwMode="auto">
                <a:xfrm>
                  <a:off x="1174" y="0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765E"/>
                    </a:gs>
                    <a:gs pos="100000">
                      <a:schemeClr val="accent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3" name="Oval 16"/>
                <p:cNvSpPr>
                  <a:spLocks noChangeArrowheads="1"/>
                </p:cNvSpPr>
                <p:nvPr/>
              </p:nvSpPr>
              <p:spPr bwMode="auto">
                <a:xfrm>
                  <a:off x="0" y="908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4" name="Oval 17"/>
                <p:cNvSpPr>
                  <a:spLocks noChangeArrowheads="1"/>
                </p:cNvSpPr>
                <p:nvPr/>
              </p:nvSpPr>
              <p:spPr bwMode="auto">
                <a:xfrm>
                  <a:off x="471" y="1379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5" name="Oval 18"/>
                <p:cNvSpPr>
                  <a:spLocks noChangeArrowheads="1"/>
                </p:cNvSpPr>
                <p:nvPr/>
              </p:nvSpPr>
              <p:spPr bwMode="auto">
                <a:xfrm>
                  <a:off x="942" y="1858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6" name="Oval 19"/>
                <p:cNvSpPr>
                  <a:spLocks noChangeArrowheads="1"/>
                </p:cNvSpPr>
                <p:nvPr/>
              </p:nvSpPr>
              <p:spPr bwMode="auto">
                <a:xfrm>
                  <a:off x="1760" y="1872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7" name="Oval 20"/>
                <p:cNvSpPr>
                  <a:spLocks noChangeArrowheads="1"/>
                </p:cNvSpPr>
                <p:nvPr/>
              </p:nvSpPr>
              <p:spPr bwMode="auto">
                <a:xfrm>
                  <a:off x="2304" y="944"/>
                  <a:ext cx="294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8" name="Oval 21"/>
                <p:cNvSpPr>
                  <a:spLocks noChangeArrowheads="1"/>
                </p:cNvSpPr>
                <p:nvPr/>
              </p:nvSpPr>
              <p:spPr bwMode="auto">
                <a:xfrm>
                  <a:off x="1476" y="940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9" name="Oval 22"/>
                <p:cNvSpPr>
                  <a:spLocks noChangeArrowheads="1"/>
                </p:cNvSpPr>
                <p:nvPr/>
              </p:nvSpPr>
              <p:spPr bwMode="auto">
                <a:xfrm>
                  <a:off x="475" y="414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765E"/>
                    </a:gs>
                    <a:gs pos="100000">
                      <a:schemeClr val="accent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00" name="Oval 23"/>
                <p:cNvSpPr>
                  <a:spLocks noChangeArrowheads="1"/>
                </p:cNvSpPr>
                <p:nvPr/>
              </p:nvSpPr>
              <p:spPr bwMode="auto">
                <a:xfrm>
                  <a:off x="1348" y="1407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765E"/>
                    </a:gs>
                    <a:gs pos="100000">
                      <a:schemeClr val="accent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01" name="Oval 24"/>
                <p:cNvSpPr>
                  <a:spLocks noChangeArrowheads="1"/>
                </p:cNvSpPr>
                <p:nvPr/>
              </p:nvSpPr>
              <p:spPr bwMode="auto">
                <a:xfrm>
                  <a:off x="940" y="945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765E"/>
                    </a:gs>
                    <a:gs pos="100000">
                      <a:schemeClr val="accent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02" name="Oval 25"/>
                <p:cNvSpPr>
                  <a:spLocks noChangeArrowheads="1"/>
                </p:cNvSpPr>
                <p:nvPr/>
              </p:nvSpPr>
              <p:spPr bwMode="auto">
                <a:xfrm>
                  <a:off x="1860" y="437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765E"/>
                    </a:gs>
                    <a:gs pos="100000">
                      <a:schemeClr val="accent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9173" name="Text Box 26"/>
              <p:cNvSpPr txBox="1">
                <a:spLocks noChangeArrowheads="1"/>
              </p:cNvSpPr>
              <p:nvPr/>
            </p:nvSpPr>
            <p:spPr bwMode="auto">
              <a:xfrm>
                <a:off x="29" y="90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bg1"/>
                    </a:solidFill>
                    <a:latin typeface="Times New Roman" pitchFamily="18" charset="0"/>
                  </a:rPr>
                  <a:t>a</a:t>
                </a:r>
                <a:endParaRPr lang="en-US" altLang="zh-CN" sz="2800" b="1" i="1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74" name="Text Box 27"/>
              <p:cNvSpPr txBox="1">
                <a:spLocks noChangeArrowheads="1"/>
              </p:cNvSpPr>
              <p:nvPr/>
            </p:nvSpPr>
            <p:spPr bwMode="auto">
              <a:xfrm>
                <a:off x="509" y="1404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bg1"/>
                    </a:solidFill>
                    <a:latin typeface="Times New Roman" pitchFamily="18" charset="0"/>
                  </a:rPr>
                  <a:t>b</a:t>
                </a:r>
                <a:endParaRPr lang="en-US" altLang="zh-CN" sz="2800" b="1" i="1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75" name="Text Box 28"/>
              <p:cNvSpPr txBox="1">
                <a:spLocks noChangeArrowheads="1"/>
              </p:cNvSpPr>
              <p:nvPr/>
            </p:nvSpPr>
            <p:spPr bwMode="auto">
              <a:xfrm>
                <a:off x="975" y="1861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bg1"/>
                    </a:solidFill>
                    <a:latin typeface="Times New Roman" pitchFamily="18" charset="0"/>
                  </a:rPr>
                  <a:t>c</a:t>
                </a:r>
                <a:endParaRPr lang="en-US" altLang="zh-CN" sz="2800" b="1" i="1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76" name="Text Box 29"/>
              <p:cNvSpPr txBox="1">
                <a:spLocks noChangeArrowheads="1"/>
              </p:cNvSpPr>
              <p:nvPr/>
            </p:nvSpPr>
            <p:spPr bwMode="auto">
              <a:xfrm>
                <a:off x="1780" y="188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bg1"/>
                    </a:solidFill>
                    <a:latin typeface="Times New Roman" pitchFamily="18" charset="0"/>
                  </a:rPr>
                  <a:t>d</a:t>
                </a:r>
                <a:endParaRPr lang="en-US" altLang="zh-CN" sz="2800" b="1" i="1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77" name="Text Box 30"/>
              <p:cNvSpPr txBox="1">
                <a:spLocks noChangeArrowheads="1"/>
              </p:cNvSpPr>
              <p:nvPr/>
            </p:nvSpPr>
            <p:spPr bwMode="auto">
              <a:xfrm>
                <a:off x="1506" y="937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bg1"/>
                    </a:solidFill>
                    <a:latin typeface="Times New Roman" pitchFamily="18" charset="0"/>
                  </a:rPr>
                  <a:t>e</a:t>
                </a:r>
                <a:endParaRPr lang="en-US" altLang="zh-CN" sz="2800" b="1" i="1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78" name="Text Box 31"/>
              <p:cNvSpPr txBox="1">
                <a:spLocks noChangeArrowheads="1"/>
              </p:cNvSpPr>
              <p:nvPr/>
            </p:nvSpPr>
            <p:spPr bwMode="auto">
              <a:xfrm>
                <a:off x="2356" y="956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bg1"/>
                    </a:solidFill>
                    <a:latin typeface="Times New Roman" pitchFamily="18" charset="0"/>
                  </a:rPr>
                  <a:t>f</a:t>
                </a:r>
                <a:endParaRPr lang="en-US" altLang="zh-CN" sz="2800" b="1" i="1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474" name="Text Box 32"/>
              <p:cNvSpPr txBox="1">
                <a:spLocks noChangeArrowheads="1"/>
              </p:cNvSpPr>
              <p:nvPr/>
            </p:nvSpPr>
            <p:spPr bwMode="auto">
              <a:xfrm>
                <a:off x="1203" y="0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800" b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-</a:t>
                </a:r>
                <a:endParaRPr lang="en-US" sz="28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61475" name="Text Box 33"/>
              <p:cNvSpPr txBox="1">
                <a:spLocks noChangeArrowheads="1"/>
              </p:cNvSpPr>
              <p:nvPr/>
            </p:nvSpPr>
            <p:spPr bwMode="auto">
              <a:xfrm>
                <a:off x="1382" y="1422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800" b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-</a:t>
                </a:r>
                <a:endParaRPr lang="en-US" sz="28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61476" name="Text Box 34"/>
              <p:cNvSpPr txBox="1">
                <a:spLocks noChangeArrowheads="1"/>
              </p:cNvSpPr>
              <p:nvPr/>
            </p:nvSpPr>
            <p:spPr bwMode="auto">
              <a:xfrm>
                <a:off x="503" y="435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800" b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+</a:t>
                </a:r>
                <a:endParaRPr lang="en-US" sz="28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61477" name="Text Box 35"/>
              <p:cNvSpPr txBox="1">
                <a:spLocks noChangeArrowheads="1"/>
              </p:cNvSpPr>
              <p:nvPr/>
            </p:nvSpPr>
            <p:spPr bwMode="auto">
              <a:xfrm>
                <a:off x="1893" y="453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800" b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/</a:t>
                </a:r>
                <a:endParaRPr lang="en-US" sz="28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61478" name="Text Box 36"/>
              <p:cNvSpPr txBox="1">
                <a:spLocks noChangeArrowheads="1"/>
              </p:cNvSpPr>
              <p:nvPr/>
            </p:nvSpPr>
            <p:spPr bwMode="auto">
              <a:xfrm>
                <a:off x="969" y="965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800" b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*</a:t>
                </a:r>
                <a:endParaRPr lang="en-US" sz="28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49161" name="Line 37"/>
            <p:cNvSpPr>
              <a:spLocks noChangeShapeType="1"/>
            </p:cNvSpPr>
            <p:nvPr/>
          </p:nvSpPr>
          <p:spPr bwMode="auto">
            <a:xfrm flipH="1">
              <a:off x="922" y="200"/>
              <a:ext cx="347" cy="22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2" name="Line 38"/>
            <p:cNvSpPr>
              <a:spLocks noChangeShapeType="1"/>
            </p:cNvSpPr>
            <p:nvPr/>
          </p:nvSpPr>
          <p:spPr bwMode="auto">
            <a:xfrm>
              <a:off x="999" y="635"/>
              <a:ext cx="100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3" name="Line 39"/>
            <p:cNvSpPr>
              <a:spLocks noChangeShapeType="1"/>
            </p:cNvSpPr>
            <p:nvPr/>
          </p:nvSpPr>
          <p:spPr bwMode="auto">
            <a:xfrm flipV="1">
              <a:off x="491" y="1096"/>
              <a:ext cx="576" cy="1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4" name="Line 40"/>
            <p:cNvSpPr>
              <a:spLocks noChangeShapeType="1"/>
            </p:cNvSpPr>
            <p:nvPr/>
          </p:nvSpPr>
          <p:spPr bwMode="auto">
            <a:xfrm flipV="1">
              <a:off x="1419" y="1110"/>
              <a:ext cx="220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5" name="Line 41"/>
            <p:cNvSpPr>
              <a:spLocks noChangeShapeType="1"/>
            </p:cNvSpPr>
            <p:nvPr/>
          </p:nvSpPr>
          <p:spPr bwMode="auto">
            <a:xfrm>
              <a:off x="1950" y="1120"/>
              <a:ext cx="530" cy="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6" name="Line 42"/>
            <p:cNvSpPr>
              <a:spLocks noChangeShapeType="1"/>
            </p:cNvSpPr>
            <p:nvPr/>
          </p:nvSpPr>
          <p:spPr bwMode="auto">
            <a:xfrm flipV="1">
              <a:off x="944" y="1603"/>
              <a:ext cx="567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7" name="Line 43"/>
            <p:cNvSpPr>
              <a:spLocks noChangeShapeType="1"/>
            </p:cNvSpPr>
            <p:nvPr/>
          </p:nvSpPr>
          <p:spPr bwMode="auto">
            <a:xfrm>
              <a:off x="1437" y="2052"/>
              <a:ext cx="475" cy="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8" name="Line 44"/>
            <p:cNvSpPr>
              <a:spLocks noChangeShapeType="1"/>
            </p:cNvSpPr>
            <p:nvPr/>
          </p:nvSpPr>
          <p:spPr bwMode="auto">
            <a:xfrm>
              <a:off x="2248" y="2047"/>
              <a:ext cx="25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9" name="Freeform 45"/>
            <p:cNvSpPr/>
            <p:nvPr/>
          </p:nvSpPr>
          <p:spPr bwMode="auto">
            <a:xfrm>
              <a:off x="0" y="622"/>
              <a:ext cx="2511" cy="493"/>
            </a:xfrm>
            <a:custGeom>
              <a:avLst/>
              <a:gdLst>
                <a:gd name="T0" fmla="*/ 2339 w 2511"/>
                <a:gd name="T1" fmla="*/ 8 h 493"/>
                <a:gd name="T2" fmla="*/ 2439 w 2511"/>
                <a:gd name="T3" fmla="*/ 17 h 493"/>
                <a:gd name="T4" fmla="*/ 2503 w 2511"/>
                <a:gd name="T5" fmla="*/ 109 h 493"/>
                <a:gd name="T6" fmla="*/ 2485 w 2511"/>
                <a:gd name="T7" fmla="*/ 218 h 493"/>
                <a:gd name="T8" fmla="*/ 2394 w 2511"/>
                <a:gd name="T9" fmla="*/ 264 h 493"/>
                <a:gd name="T10" fmla="*/ 1964 w 2511"/>
                <a:gd name="T11" fmla="*/ 264 h 493"/>
                <a:gd name="T12" fmla="*/ 593 w 2511"/>
                <a:gd name="T13" fmla="*/ 264 h 493"/>
                <a:gd name="T14" fmla="*/ 181 w 2511"/>
                <a:gd name="T15" fmla="*/ 264 h 493"/>
                <a:gd name="T16" fmla="*/ 26 w 2511"/>
                <a:gd name="T17" fmla="*/ 337 h 493"/>
                <a:gd name="T18" fmla="*/ 26 w 2511"/>
                <a:gd name="T19" fmla="*/ 447 h 493"/>
                <a:gd name="T20" fmla="*/ 117 w 2511"/>
                <a:gd name="T21" fmla="*/ 493 h 4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11"/>
                <a:gd name="T34" fmla="*/ 0 h 493"/>
                <a:gd name="T35" fmla="*/ 2511 w 2511"/>
                <a:gd name="T36" fmla="*/ 493 h 4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11" h="493">
                  <a:moveTo>
                    <a:pt x="2339" y="8"/>
                  </a:moveTo>
                  <a:cubicBezTo>
                    <a:pt x="2375" y="4"/>
                    <a:pt x="2412" y="0"/>
                    <a:pt x="2439" y="17"/>
                  </a:cubicBezTo>
                  <a:cubicBezTo>
                    <a:pt x="2466" y="34"/>
                    <a:pt x="2495" y="76"/>
                    <a:pt x="2503" y="109"/>
                  </a:cubicBezTo>
                  <a:cubicBezTo>
                    <a:pt x="2511" y="142"/>
                    <a:pt x="2503" y="192"/>
                    <a:pt x="2485" y="218"/>
                  </a:cubicBezTo>
                  <a:cubicBezTo>
                    <a:pt x="2467" y="244"/>
                    <a:pt x="2481" y="256"/>
                    <a:pt x="2394" y="264"/>
                  </a:cubicBezTo>
                  <a:cubicBezTo>
                    <a:pt x="2307" y="272"/>
                    <a:pt x="2264" y="264"/>
                    <a:pt x="1964" y="264"/>
                  </a:cubicBezTo>
                  <a:cubicBezTo>
                    <a:pt x="1664" y="264"/>
                    <a:pt x="890" y="264"/>
                    <a:pt x="593" y="264"/>
                  </a:cubicBezTo>
                  <a:cubicBezTo>
                    <a:pt x="296" y="264"/>
                    <a:pt x="275" y="252"/>
                    <a:pt x="181" y="264"/>
                  </a:cubicBezTo>
                  <a:cubicBezTo>
                    <a:pt x="87" y="276"/>
                    <a:pt x="52" y="307"/>
                    <a:pt x="26" y="337"/>
                  </a:cubicBezTo>
                  <a:cubicBezTo>
                    <a:pt x="0" y="367"/>
                    <a:pt x="11" y="421"/>
                    <a:pt x="26" y="447"/>
                  </a:cubicBezTo>
                  <a:cubicBezTo>
                    <a:pt x="41" y="473"/>
                    <a:pt x="94" y="487"/>
                    <a:pt x="117" y="493"/>
                  </a:cubicBezTo>
                </a:path>
              </a:pathLst>
            </a:custGeom>
            <a:noFill/>
            <a:ln w="25400" cmpd="sng">
              <a:solidFill>
                <a:schemeClr val="tx2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0" name="Freeform 46"/>
            <p:cNvSpPr/>
            <p:nvPr/>
          </p:nvSpPr>
          <p:spPr bwMode="auto">
            <a:xfrm>
              <a:off x="299" y="1124"/>
              <a:ext cx="2614" cy="429"/>
            </a:xfrm>
            <a:custGeom>
              <a:avLst/>
              <a:gdLst>
                <a:gd name="T0" fmla="*/ 2012 w 2632"/>
                <a:gd name="T1" fmla="*/ 0 h 429"/>
                <a:gd name="T2" fmla="*/ 2078 w 2632"/>
                <a:gd name="T3" fmla="*/ 18 h 429"/>
                <a:gd name="T4" fmla="*/ 2106 w 2632"/>
                <a:gd name="T5" fmla="*/ 109 h 429"/>
                <a:gd name="T6" fmla="*/ 2078 w 2632"/>
                <a:gd name="T7" fmla="*/ 219 h 429"/>
                <a:gd name="T8" fmla="*/ 1896 w 2632"/>
                <a:gd name="T9" fmla="*/ 247 h 429"/>
                <a:gd name="T10" fmla="*/ 1587 w 2632"/>
                <a:gd name="T11" fmla="*/ 247 h 429"/>
                <a:gd name="T12" fmla="*/ 248 w 2632"/>
                <a:gd name="T13" fmla="*/ 247 h 429"/>
                <a:gd name="T14" fmla="*/ 73 w 2632"/>
                <a:gd name="T15" fmla="*/ 347 h 429"/>
                <a:gd name="T16" fmla="*/ 275 w 2632"/>
                <a:gd name="T17" fmla="*/ 429 h 4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32"/>
                <a:gd name="T28" fmla="*/ 0 h 429"/>
                <a:gd name="T29" fmla="*/ 2632 w 2632"/>
                <a:gd name="T30" fmla="*/ 429 h 4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32" h="429">
                  <a:moveTo>
                    <a:pt x="2506" y="0"/>
                  </a:moveTo>
                  <a:cubicBezTo>
                    <a:pt x="2537" y="0"/>
                    <a:pt x="2568" y="0"/>
                    <a:pt x="2588" y="18"/>
                  </a:cubicBezTo>
                  <a:cubicBezTo>
                    <a:pt x="2608" y="36"/>
                    <a:pt x="2625" y="76"/>
                    <a:pt x="2625" y="109"/>
                  </a:cubicBezTo>
                  <a:cubicBezTo>
                    <a:pt x="2625" y="142"/>
                    <a:pt x="2632" y="196"/>
                    <a:pt x="2588" y="219"/>
                  </a:cubicBezTo>
                  <a:cubicBezTo>
                    <a:pt x="2544" y="242"/>
                    <a:pt x="2462" y="242"/>
                    <a:pt x="2360" y="247"/>
                  </a:cubicBezTo>
                  <a:cubicBezTo>
                    <a:pt x="2258" y="252"/>
                    <a:pt x="2317" y="247"/>
                    <a:pt x="1976" y="247"/>
                  </a:cubicBezTo>
                  <a:cubicBezTo>
                    <a:pt x="1635" y="247"/>
                    <a:pt x="624" y="230"/>
                    <a:pt x="312" y="247"/>
                  </a:cubicBezTo>
                  <a:cubicBezTo>
                    <a:pt x="0" y="264"/>
                    <a:pt x="96" y="317"/>
                    <a:pt x="101" y="347"/>
                  </a:cubicBezTo>
                  <a:cubicBezTo>
                    <a:pt x="106" y="377"/>
                    <a:pt x="299" y="415"/>
                    <a:pt x="339" y="429"/>
                  </a:cubicBezTo>
                </a:path>
              </a:pathLst>
            </a:custGeom>
            <a:noFill/>
            <a:ln w="25400" cmpd="sng">
              <a:solidFill>
                <a:schemeClr val="tx2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1" name="Freeform 47"/>
            <p:cNvSpPr/>
            <p:nvPr/>
          </p:nvSpPr>
          <p:spPr bwMode="auto">
            <a:xfrm>
              <a:off x="922" y="1599"/>
              <a:ext cx="984" cy="456"/>
            </a:xfrm>
            <a:custGeom>
              <a:avLst/>
              <a:gdLst>
                <a:gd name="T0" fmla="*/ 905 w 984"/>
                <a:gd name="T1" fmla="*/ 0 h 456"/>
                <a:gd name="T2" fmla="*/ 960 w 984"/>
                <a:gd name="T3" fmla="*/ 37 h 456"/>
                <a:gd name="T4" fmla="*/ 960 w 984"/>
                <a:gd name="T5" fmla="*/ 137 h 456"/>
                <a:gd name="T6" fmla="*/ 813 w 984"/>
                <a:gd name="T7" fmla="*/ 201 h 456"/>
                <a:gd name="T8" fmla="*/ 439 w 984"/>
                <a:gd name="T9" fmla="*/ 201 h 456"/>
                <a:gd name="T10" fmla="*/ 119 w 984"/>
                <a:gd name="T11" fmla="*/ 229 h 456"/>
                <a:gd name="T12" fmla="*/ 9 w 984"/>
                <a:gd name="T13" fmla="*/ 348 h 456"/>
                <a:gd name="T14" fmla="*/ 64 w 984"/>
                <a:gd name="T15" fmla="*/ 439 h 456"/>
                <a:gd name="T16" fmla="*/ 192 w 984"/>
                <a:gd name="T17" fmla="*/ 448 h 4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84"/>
                <a:gd name="T28" fmla="*/ 0 h 456"/>
                <a:gd name="T29" fmla="*/ 984 w 984"/>
                <a:gd name="T30" fmla="*/ 456 h 4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84" h="456">
                  <a:moveTo>
                    <a:pt x="905" y="0"/>
                  </a:moveTo>
                  <a:cubicBezTo>
                    <a:pt x="928" y="7"/>
                    <a:pt x="951" y="14"/>
                    <a:pt x="960" y="37"/>
                  </a:cubicBezTo>
                  <a:cubicBezTo>
                    <a:pt x="969" y="60"/>
                    <a:pt x="984" y="110"/>
                    <a:pt x="960" y="137"/>
                  </a:cubicBezTo>
                  <a:cubicBezTo>
                    <a:pt x="936" y="164"/>
                    <a:pt x="900" y="190"/>
                    <a:pt x="813" y="201"/>
                  </a:cubicBezTo>
                  <a:cubicBezTo>
                    <a:pt x="726" y="212"/>
                    <a:pt x="555" y="196"/>
                    <a:pt x="439" y="201"/>
                  </a:cubicBezTo>
                  <a:cubicBezTo>
                    <a:pt x="323" y="206"/>
                    <a:pt x="191" y="205"/>
                    <a:pt x="119" y="229"/>
                  </a:cubicBezTo>
                  <a:cubicBezTo>
                    <a:pt x="47" y="253"/>
                    <a:pt x="18" y="313"/>
                    <a:pt x="9" y="348"/>
                  </a:cubicBezTo>
                  <a:cubicBezTo>
                    <a:pt x="0" y="383"/>
                    <a:pt x="34" y="422"/>
                    <a:pt x="64" y="439"/>
                  </a:cubicBezTo>
                  <a:cubicBezTo>
                    <a:pt x="94" y="456"/>
                    <a:pt x="171" y="447"/>
                    <a:pt x="192" y="448"/>
                  </a:cubicBezTo>
                </a:path>
              </a:pathLst>
            </a:custGeom>
            <a:noFill/>
            <a:ln w="25400" cmpd="sng">
              <a:solidFill>
                <a:schemeClr val="tx2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59" name="Rectangle 4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 algn="ctr" eaLnBrk="1" hangingPunct="1"/>
            <a:r>
              <a:rPr lang="zh-CN" sz="4000" b="1" dirty="0" smtClean="0">
                <a:solidFill>
                  <a:schemeClr val="tx2"/>
                </a:solidFill>
                <a:ea typeface="华文新魏" pitchFamily="2" charset="-122"/>
              </a:rPr>
              <a:t>层次序遍历二叉树的算法</a:t>
            </a:r>
            <a:endParaRPr lang="zh-CN" sz="4000" b="1" dirty="0" smtClean="0">
              <a:solidFill>
                <a:schemeClr val="tx2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357DFCC2-1F40-4481-A53E-6E85A83A4B85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0179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DB2B2755-697F-4CDF-8F34-7FC02D121770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5475" y="763588"/>
            <a:ext cx="8050213" cy="55816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sz="3000" b="1" dirty="0" smtClean="0">
                <a:latin typeface="Times New Roman" pitchFamily="18" charset="0"/>
                <a:ea typeface="仿宋_GB2312" pitchFamily="49" charset="-122"/>
              </a:rPr>
              <a:t>这种遍历需要使用一个</a:t>
            </a:r>
            <a:r>
              <a:rPr 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先进先出的队列</a:t>
            </a:r>
            <a:r>
              <a:rPr lang="zh-CN" sz="3000" b="1" dirty="0" smtClean="0">
                <a:latin typeface="Times New Roman" pitchFamily="18" charset="0"/>
                <a:ea typeface="仿宋_GB2312" pitchFamily="49" charset="-122"/>
              </a:rPr>
              <a:t>，在处理上一层时，将其下一层的结点直接进到队列（的队尾）。在上一层结点遍历完后，下一层结点正好处于队列的队头，可以继续访问它们。</a:t>
            </a:r>
            <a:endParaRPr lang="zh-CN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sz="3000" b="1" dirty="0" smtClean="0">
                <a:latin typeface="Times New Roman" pitchFamily="18" charset="0"/>
                <a:ea typeface="仿宋_GB2312" pitchFamily="49" charset="-122"/>
              </a:rPr>
              <a:t>算法是非递归的。</a:t>
            </a:r>
            <a:endParaRPr lang="zh-CN" sz="3000" b="1" dirty="0" smtClean="0"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BF34BF81-DF7C-4669-A519-36626D7C121F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1203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3168219-CD51-4774-BA19-D92A562DF9F8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51204" name="Group 4"/>
          <p:cNvGrpSpPr/>
          <p:nvPr/>
        </p:nvGrpSpPr>
        <p:grpSpPr bwMode="auto">
          <a:xfrm>
            <a:off x="576263" y="1771650"/>
            <a:ext cx="2160587" cy="2378075"/>
            <a:chOff x="0" y="0"/>
            <a:chExt cx="1361" cy="1498"/>
          </a:xfrm>
        </p:grpSpPr>
        <p:sp>
          <p:nvSpPr>
            <p:cNvPr id="51292" name="Line 5"/>
            <p:cNvSpPr>
              <a:spLocks noChangeShapeType="1"/>
            </p:cNvSpPr>
            <p:nvPr/>
          </p:nvSpPr>
          <p:spPr bwMode="auto">
            <a:xfrm flipH="1">
              <a:off x="930" y="750"/>
              <a:ext cx="261" cy="499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3" name="Line 6"/>
            <p:cNvSpPr>
              <a:spLocks noChangeShapeType="1"/>
            </p:cNvSpPr>
            <p:nvPr/>
          </p:nvSpPr>
          <p:spPr bwMode="auto">
            <a:xfrm>
              <a:off x="192" y="797"/>
              <a:ext cx="192" cy="432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4" name="Line 7"/>
            <p:cNvSpPr>
              <a:spLocks noChangeShapeType="1"/>
            </p:cNvSpPr>
            <p:nvPr/>
          </p:nvSpPr>
          <p:spPr bwMode="auto">
            <a:xfrm>
              <a:off x="749" y="273"/>
              <a:ext cx="408" cy="363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5" name="Line 8"/>
            <p:cNvSpPr>
              <a:spLocks noChangeShapeType="1"/>
            </p:cNvSpPr>
            <p:nvPr/>
          </p:nvSpPr>
          <p:spPr bwMode="auto">
            <a:xfrm flipH="1">
              <a:off x="192" y="273"/>
              <a:ext cx="444" cy="38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6" name="Oval 9"/>
            <p:cNvSpPr>
              <a:spLocks noChangeArrowheads="1"/>
            </p:cNvSpPr>
            <p:nvPr/>
          </p:nvSpPr>
          <p:spPr bwMode="auto">
            <a:xfrm>
              <a:off x="552" y="7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297" name="Oval 10"/>
            <p:cNvSpPr>
              <a:spLocks noChangeArrowheads="1"/>
            </p:cNvSpPr>
            <p:nvPr/>
          </p:nvSpPr>
          <p:spPr bwMode="auto">
            <a:xfrm>
              <a:off x="0" y="55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8" name="Oval 11"/>
            <p:cNvSpPr>
              <a:spLocks noChangeArrowheads="1"/>
            </p:cNvSpPr>
            <p:nvPr/>
          </p:nvSpPr>
          <p:spPr bwMode="auto">
            <a:xfrm>
              <a:off x="772" y="1188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9" name="Oval 12"/>
            <p:cNvSpPr>
              <a:spLocks noChangeArrowheads="1"/>
            </p:cNvSpPr>
            <p:nvPr/>
          </p:nvSpPr>
          <p:spPr bwMode="auto">
            <a:xfrm>
              <a:off x="1073" y="575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0" name="Oval 13"/>
            <p:cNvSpPr>
              <a:spLocks noChangeArrowheads="1"/>
            </p:cNvSpPr>
            <p:nvPr/>
          </p:nvSpPr>
          <p:spPr bwMode="auto">
            <a:xfrm>
              <a:off x="288" y="1181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1" name="Text Box 14"/>
            <p:cNvSpPr txBox="1">
              <a:spLocks noChangeArrowheads="1"/>
            </p:cNvSpPr>
            <p:nvPr/>
          </p:nvSpPr>
          <p:spPr bwMode="auto">
            <a:xfrm>
              <a:off x="552" y="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02" name="Text Box 15"/>
            <p:cNvSpPr txBox="1">
              <a:spLocks noChangeArrowheads="1"/>
            </p:cNvSpPr>
            <p:nvPr/>
          </p:nvSpPr>
          <p:spPr bwMode="auto">
            <a:xfrm>
              <a:off x="0" y="509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03" name="Text Box 16"/>
            <p:cNvSpPr txBox="1">
              <a:spLocks noChangeArrowheads="1"/>
            </p:cNvSpPr>
            <p:nvPr/>
          </p:nvSpPr>
          <p:spPr bwMode="auto">
            <a:xfrm>
              <a:off x="1083" y="498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c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04" name="Text Box 17"/>
            <p:cNvSpPr txBox="1">
              <a:spLocks noChangeArrowheads="1"/>
            </p:cNvSpPr>
            <p:nvPr/>
          </p:nvSpPr>
          <p:spPr bwMode="auto">
            <a:xfrm>
              <a:off x="288" y="1133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d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05" name="Text Box 18"/>
            <p:cNvSpPr txBox="1">
              <a:spLocks noChangeArrowheads="1"/>
            </p:cNvSpPr>
            <p:nvPr/>
          </p:nvSpPr>
          <p:spPr bwMode="auto">
            <a:xfrm>
              <a:off x="804" y="1111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e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06" name="Line 19"/>
            <p:cNvSpPr>
              <a:spLocks noChangeShapeType="1"/>
            </p:cNvSpPr>
            <p:nvPr/>
          </p:nvSpPr>
          <p:spPr bwMode="auto">
            <a:xfrm flipH="1">
              <a:off x="227" y="273"/>
              <a:ext cx="295" cy="25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7" name="Line 20"/>
            <p:cNvSpPr>
              <a:spLocks noChangeShapeType="1"/>
            </p:cNvSpPr>
            <p:nvPr/>
          </p:nvSpPr>
          <p:spPr bwMode="auto">
            <a:xfrm>
              <a:off x="137" y="886"/>
              <a:ext cx="129" cy="29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8" name="Line 21"/>
            <p:cNvSpPr>
              <a:spLocks noChangeShapeType="1"/>
            </p:cNvSpPr>
            <p:nvPr/>
          </p:nvSpPr>
          <p:spPr bwMode="auto">
            <a:xfrm>
              <a:off x="318" y="863"/>
              <a:ext cx="121" cy="26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9" name="Line 22"/>
            <p:cNvSpPr>
              <a:spLocks noChangeShapeType="1"/>
            </p:cNvSpPr>
            <p:nvPr/>
          </p:nvSpPr>
          <p:spPr bwMode="auto">
            <a:xfrm flipH="1">
              <a:off x="336" y="410"/>
              <a:ext cx="277" cy="24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0" name="Line 23"/>
            <p:cNvSpPr>
              <a:spLocks noChangeShapeType="1"/>
            </p:cNvSpPr>
            <p:nvPr/>
          </p:nvSpPr>
          <p:spPr bwMode="auto">
            <a:xfrm>
              <a:off x="795" y="433"/>
              <a:ext cx="249" cy="22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1" name="Line 24"/>
            <p:cNvSpPr>
              <a:spLocks noChangeShapeType="1"/>
            </p:cNvSpPr>
            <p:nvPr/>
          </p:nvSpPr>
          <p:spPr bwMode="auto">
            <a:xfrm flipH="1">
              <a:off x="908" y="840"/>
              <a:ext cx="141" cy="27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2" name="Line 25"/>
            <p:cNvSpPr>
              <a:spLocks noChangeShapeType="1"/>
            </p:cNvSpPr>
            <p:nvPr/>
          </p:nvSpPr>
          <p:spPr bwMode="auto">
            <a:xfrm flipH="1">
              <a:off x="1067" y="931"/>
              <a:ext cx="136" cy="26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3" name="Line 26"/>
            <p:cNvSpPr>
              <a:spLocks noChangeShapeType="1"/>
            </p:cNvSpPr>
            <p:nvPr/>
          </p:nvSpPr>
          <p:spPr bwMode="auto">
            <a:xfrm>
              <a:off x="908" y="273"/>
              <a:ext cx="249" cy="22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205" name="Group 27"/>
          <p:cNvGrpSpPr/>
          <p:nvPr/>
        </p:nvGrpSpPr>
        <p:grpSpPr bwMode="auto">
          <a:xfrm>
            <a:off x="2879725" y="692150"/>
            <a:ext cx="3413125" cy="519113"/>
            <a:chOff x="0" y="0"/>
            <a:chExt cx="2150" cy="327"/>
          </a:xfrm>
        </p:grpSpPr>
        <p:sp>
          <p:nvSpPr>
            <p:cNvPr id="51281" name="Text Box 28"/>
            <p:cNvSpPr txBox="1">
              <a:spLocks noChangeArrowheads="1"/>
            </p:cNvSpPr>
            <p:nvPr/>
          </p:nvSpPr>
          <p:spPr bwMode="auto">
            <a:xfrm>
              <a:off x="0" y="0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itchFamily="18" charset="0"/>
                </a:rPr>
                <a:t>Q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grpSp>
          <p:nvGrpSpPr>
            <p:cNvPr id="51282" name="Group 29"/>
            <p:cNvGrpSpPr/>
            <p:nvPr/>
          </p:nvGrpSpPr>
          <p:grpSpPr bwMode="auto">
            <a:xfrm>
              <a:off x="313" y="43"/>
              <a:ext cx="1837" cy="272"/>
              <a:chOff x="0" y="0"/>
              <a:chExt cx="1837" cy="272"/>
            </a:xfrm>
          </p:grpSpPr>
          <p:sp>
            <p:nvSpPr>
              <p:cNvPr id="51283" name="Rectangle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37" cy="272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84" name="Line 29"/>
              <p:cNvSpPr>
                <a:spLocks noChangeShapeType="1"/>
              </p:cNvSpPr>
              <p:nvPr/>
            </p:nvSpPr>
            <p:spPr bwMode="auto">
              <a:xfrm>
                <a:off x="0" y="0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5" name="Line 30"/>
              <p:cNvSpPr>
                <a:spLocks noChangeShapeType="1"/>
              </p:cNvSpPr>
              <p:nvPr/>
            </p:nvSpPr>
            <p:spPr bwMode="auto">
              <a:xfrm>
                <a:off x="0" y="272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6" name="Line 31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7" name="Line 32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8" name="Line 33"/>
              <p:cNvSpPr>
                <a:spLocks noChangeShapeType="1"/>
              </p:cNvSpPr>
              <p:nvPr/>
            </p:nvSpPr>
            <p:spPr bwMode="auto">
              <a:xfrm>
                <a:off x="725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9" name="Line 34"/>
              <p:cNvSpPr>
                <a:spLocks noChangeShapeType="1"/>
              </p:cNvSpPr>
              <p:nvPr/>
            </p:nvSpPr>
            <p:spPr bwMode="auto">
              <a:xfrm>
                <a:off x="1088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90" name="Line 35"/>
              <p:cNvSpPr>
                <a:spLocks noChangeShapeType="1"/>
              </p:cNvSpPr>
              <p:nvPr/>
            </p:nvSpPr>
            <p:spPr bwMode="auto">
              <a:xfrm>
                <a:off x="1451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91" name="Line 36"/>
              <p:cNvSpPr>
                <a:spLocks noChangeShapeType="1"/>
              </p:cNvSpPr>
              <p:nvPr/>
            </p:nvSpPr>
            <p:spPr bwMode="auto">
              <a:xfrm>
                <a:off x="1837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206" name="Text Box 39"/>
          <p:cNvSpPr txBox="1">
            <a:spLocks noChangeArrowheads="1"/>
          </p:cNvSpPr>
          <p:nvPr/>
        </p:nvSpPr>
        <p:spPr bwMode="auto">
          <a:xfrm>
            <a:off x="3463925" y="64135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endParaRPr lang="en-US" altLang="zh-CN" sz="32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1207" name="Text Box 40"/>
          <p:cNvSpPr txBox="1">
            <a:spLocks noChangeArrowheads="1"/>
          </p:cNvSpPr>
          <p:nvPr/>
        </p:nvSpPr>
        <p:spPr bwMode="auto">
          <a:xfrm>
            <a:off x="6383338" y="712788"/>
            <a:ext cx="1162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进队</a:t>
            </a:r>
            <a:endParaRPr lang="zh-CN" altLang="en-US" sz="2800" b="1">
              <a:latin typeface="Times New Roman" pitchFamily="18" charset="0"/>
              <a:ea typeface="仿宋_GB2312" pitchFamily="49" charset="-122"/>
            </a:endParaRPr>
          </a:p>
        </p:txBody>
      </p:sp>
      <p:grpSp>
        <p:nvGrpSpPr>
          <p:cNvPr id="63529" name="Group 41"/>
          <p:cNvGrpSpPr/>
          <p:nvPr/>
        </p:nvGrpSpPr>
        <p:grpSpPr bwMode="auto">
          <a:xfrm>
            <a:off x="2887663" y="1379538"/>
            <a:ext cx="3413125" cy="519112"/>
            <a:chOff x="0" y="0"/>
            <a:chExt cx="2150" cy="327"/>
          </a:xfrm>
        </p:grpSpPr>
        <p:sp>
          <p:nvSpPr>
            <p:cNvPr id="51270" name="Text Box 42"/>
            <p:cNvSpPr txBox="1">
              <a:spLocks noChangeArrowheads="1"/>
            </p:cNvSpPr>
            <p:nvPr/>
          </p:nvSpPr>
          <p:spPr bwMode="auto">
            <a:xfrm>
              <a:off x="0" y="0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itchFamily="18" charset="0"/>
                </a:rPr>
                <a:t>Q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grpSp>
          <p:nvGrpSpPr>
            <p:cNvPr id="51271" name="Group 43"/>
            <p:cNvGrpSpPr/>
            <p:nvPr/>
          </p:nvGrpSpPr>
          <p:grpSpPr bwMode="auto">
            <a:xfrm>
              <a:off x="313" y="43"/>
              <a:ext cx="1837" cy="272"/>
              <a:chOff x="0" y="0"/>
              <a:chExt cx="1837" cy="272"/>
            </a:xfrm>
          </p:grpSpPr>
          <p:sp>
            <p:nvSpPr>
              <p:cNvPr id="51272" name="Rectangle 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37" cy="272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73" name="Line 45"/>
              <p:cNvSpPr>
                <a:spLocks noChangeShapeType="1"/>
              </p:cNvSpPr>
              <p:nvPr/>
            </p:nvSpPr>
            <p:spPr bwMode="auto">
              <a:xfrm>
                <a:off x="0" y="0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4" name="Line 46"/>
              <p:cNvSpPr>
                <a:spLocks noChangeShapeType="1"/>
              </p:cNvSpPr>
              <p:nvPr/>
            </p:nvSpPr>
            <p:spPr bwMode="auto">
              <a:xfrm>
                <a:off x="0" y="272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5" name="Line 47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6" name="Line 48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7" name="Line 49"/>
              <p:cNvSpPr>
                <a:spLocks noChangeShapeType="1"/>
              </p:cNvSpPr>
              <p:nvPr/>
            </p:nvSpPr>
            <p:spPr bwMode="auto">
              <a:xfrm>
                <a:off x="725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8" name="Line 50"/>
              <p:cNvSpPr>
                <a:spLocks noChangeShapeType="1"/>
              </p:cNvSpPr>
              <p:nvPr/>
            </p:nvSpPr>
            <p:spPr bwMode="auto">
              <a:xfrm>
                <a:off x="1088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9" name="Line 51"/>
              <p:cNvSpPr>
                <a:spLocks noChangeShapeType="1"/>
              </p:cNvSpPr>
              <p:nvPr/>
            </p:nvSpPr>
            <p:spPr bwMode="auto">
              <a:xfrm>
                <a:off x="1451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0" name="Line 52"/>
              <p:cNvSpPr>
                <a:spLocks noChangeShapeType="1"/>
              </p:cNvSpPr>
              <p:nvPr/>
            </p:nvSpPr>
            <p:spPr bwMode="auto">
              <a:xfrm>
                <a:off x="1837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3541" name="Text Box 53"/>
          <p:cNvSpPr txBox="1">
            <a:spLocks noChangeArrowheads="1"/>
          </p:cNvSpPr>
          <p:nvPr/>
        </p:nvSpPr>
        <p:spPr bwMode="auto">
          <a:xfrm>
            <a:off x="6443663" y="1374775"/>
            <a:ext cx="21399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出队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,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访问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a</a:t>
            </a:r>
            <a:endParaRPr lang="en-US" altLang="zh-CN" sz="2800" b="1">
              <a:latin typeface="Times New Roman" pitchFamily="18" charset="0"/>
              <a:ea typeface="仿宋_GB2312" pitchFamily="49" charset="-122"/>
            </a:endParaRPr>
          </a:p>
          <a:p>
            <a:pPr eaLnBrk="1" hangingPunct="1"/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b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进队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,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c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进队</a:t>
            </a:r>
            <a:endParaRPr lang="zh-CN" altLang="en-US" sz="2800" b="1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63542" name="Text Box 55"/>
          <p:cNvSpPr txBox="1">
            <a:spLocks noChangeArrowheads="1"/>
          </p:cNvSpPr>
          <p:nvPr/>
        </p:nvSpPr>
        <p:spPr bwMode="auto">
          <a:xfrm>
            <a:off x="4040188" y="1376363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b</a:t>
            </a:r>
            <a:endParaRPr lang="en-US" altLang="zh-CN" sz="32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3543" name="Text Box 56"/>
          <p:cNvSpPr txBox="1">
            <a:spLocks noChangeArrowheads="1"/>
          </p:cNvSpPr>
          <p:nvPr/>
        </p:nvSpPr>
        <p:spPr bwMode="auto">
          <a:xfrm>
            <a:off x="4638675" y="1339850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c</a:t>
            </a:r>
            <a:endParaRPr lang="en-US" altLang="zh-CN" sz="32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63544" name="Group 56"/>
          <p:cNvGrpSpPr/>
          <p:nvPr/>
        </p:nvGrpSpPr>
        <p:grpSpPr bwMode="auto">
          <a:xfrm>
            <a:off x="2879725" y="2847975"/>
            <a:ext cx="3413125" cy="519113"/>
            <a:chOff x="0" y="0"/>
            <a:chExt cx="2150" cy="327"/>
          </a:xfrm>
        </p:grpSpPr>
        <p:sp>
          <p:nvSpPr>
            <p:cNvPr id="51259" name="Text Box 58"/>
            <p:cNvSpPr txBox="1">
              <a:spLocks noChangeArrowheads="1"/>
            </p:cNvSpPr>
            <p:nvPr/>
          </p:nvSpPr>
          <p:spPr bwMode="auto">
            <a:xfrm>
              <a:off x="0" y="0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itchFamily="18" charset="0"/>
                </a:rPr>
                <a:t>Q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grpSp>
          <p:nvGrpSpPr>
            <p:cNvPr id="51260" name="Group 58"/>
            <p:cNvGrpSpPr/>
            <p:nvPr/>
          </p:nvGrpSpPr>
          <p:grpSpPr bwMode="auto">
            <a:xfrm>
              <a:off x="313" y="43"/>
              <a:ext cx="1837" cy="272"/>
              <a:chOff x="0" y="0"/>
              <a:chExt cx="1837" cy="272"/>
            </a:xfrm>
          </p:grpSpPr>
          <p:sp>
            <p:nvSpPr>
              <p:cNvPr id="51261" name="Rectangle 6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37" cy="272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62" name="Line 6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3" name="Line 62"/>
              <p:cNvSpPr>
                <a:spLocks noChangeShapeType="1"/>
              </p:cNvSpPr>
              <p:nvPr/>
            </p:nvSpPr>
            <p:spPr bwMode="auto">
              <a:xfrm>
                <a:off x="0" y="272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4" name="Line 63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5" name="Line 64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6" name="Line 65"/>
              <p:cNvSpPr>
                <a:spLocks noChangeShapeType="1"/>
              </p:cNvSpPr>
              <p:nvPr/>
            </p:nvSpPr>
            <p:spPr bwMode="auto">
              <a:xfrm>
                <a:off x="725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7" name="Line 66"/>
              <p:cNvSpPr>
                <a:spLocks noChangeShapeType="1"/>
              </p:cNvSpPr>
              <p:nvPr/>
            </p:nvSpPr>
            <p:spPr bwMode="auto">
              <a:xfrm>
                <a:off x="1088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8" name="Line 67"/>
              <p:cNvSpPr>
                <a:spLocks noChangeShapeType="1"/>
              </p:cNvSpPr>
              <p:nvPr/>
            </p:nvSpPr>
            <p:spPr bwMode="auto">
              <a:xfrm>
                <a:off x="1451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9" name="Line 68"/>
              <p:cNvSpPr>
                <a:spLocks noChangeShapeType="1"/>
              </p:cNvSpPr>
              <p:nvPr/>
            </p:nvSpPr>
            <p:spPr bwMode="auto">
              <a:xfrm>
                <a:off x="1837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3556" name="Text Box 69"/>
          <p:cNvSpPr txBox="1">
            <a:spLocks noChangeArrowheads="1"/>
          </p:cNvSpPr>
          <p:nvPr/>
        </p:nvSpPr>
        <p:spPr bwMode="auto">
          <a:xfrm>
            <a:off x="6456363" y="2843213"/>
            <a:ext cx="20907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b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出队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,</a:t>
            </a:r>
            <a:r>
              <a:rPr lang="zh-CN" altLang="en-US" sz="2800" b="1"/>
              <a:t>访问</a:t>
            </a:r>
            <a:r>
              <a:rPr lang="en-US" altLang="zh-CN" sz="2800" b="1"/>
              <a:t>b</a:t>
            </a:r>
            <a:endParaRPr lang="zh-CN" altLang="en-US" sz="2800" b="1">
              <a:latin typeface="Times New Roman" pitchFamily="18" charset="0"/>
              <a:ea typeface="仿宋_GB2312" pitchFamily="49" charset="-122"/>
            </a:endParaRPr>
          </a:p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d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进队</a:t>
            </a:r>
            <a:endParaRPr lang="zh-CN" altLang="en-US" sz="2800" b="1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63557" name="Text Box 70"/>
          <p:cNvSpPr txBox="1">
            <a:spLocks noChangeArrowheads="1"/>
          </p:cNvSpPr>
          <p:nvPr/>
        </p:nvSpPr>
        <p:spPr bwMode="auto">
          <a:xfrm>
            <a:off x="4638675" y="2813050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c</a:t>
            </a:r>
            <a:endParaRPr lang="en-US" altLang="zh-CN" sz="32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3558" name="Text Box 71"/>
          <p:cNvSpPr txBox="1">
            <a:spLocks noChangeArrowheads="1"/>
          </p:cNvSpPr>
          <p:nvPr/>
        </p:nvSpPr>
        <p:spPr bwMode="auto">
          <a:xfrm>
            <a:off x="5184775" y="2817813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d</a:t>
            </a:r>
            <a:endParaRPr lang="en-US" altLang="zh-CN" sz="32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63559" name="Group 71"/>
          <p:cNvGrpSpPr/>
          <p:nvPr/>
        </p:nvGrpSpPr>
        <p:grpSpPr bwMode="auto">
          <a:xfrm>
            <a:off x="2879725" y="3927475"/>
            <a:ext cx="3413125" cy="519113"/>
            <a:chOff x="0" y="0"/>
            <a:chExt cx="2150" cy="327"/>
          </a:xfrm>
        </p:grpSpPr>
        <p:sp>
          <p:nvSpPr>
            <p:cNvPr id="51248" name="Text Box 73"/>
            <p:cNvSpPr txBox="1">
              <a:spLocks noChangeArrowheads="1"/>
            </p:cNvSpPr>
            <p:nvPr/>
          </p:nvSpPr>
          <p:spPr bwMode="auto">
            <a:xfrm>
              <a:off x="0" y="0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itchFamily="18" charset="0"/>
                </a:rPr>
                <a:t>Q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grpSp>
          <p:nvGrpSpPr>
            <p:cNvPr id="51249" name="Group 73"/>
            <p:cNvGrpSpPr/>
            <p:nvPr/>
          </p:nvGrpSpPr>
          <p:grpSpPr bwMode="auto">
            <a:xfrm>
              <a:off x="313" y="43"/>
              <a:ext cx="1837" cy="272"/>
              <a:chOff x="0" y="0"/>
              <a:chExt cx="1837" cy="272"/>
            </a:xfrm>
          </p:grpSpPr>
          <p:sp>
            <p:nvSpPr>
              <p:cNvPr id="51250" name="Rectangle 7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37" cy="272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51" name="Line 76"/>
              <p:cNvSpPr>
                <a:spLocks noChangeShapeType="1"/>
              </p:cNvSpPr>
              <p:nvPr/>
            </p:nvSpPr>
            <p:spPr bwMode="auto">
              <a:xfrm>
                <a:off x="0" y="0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2" name="Line 77"/>
              <p:cNvSpPr>
                <a:spLocks noChangeShapeType="1"/>
              </p:cNvSpPr>
              <p:nvPr/>
            </p:nvSpPr>
            <p:spPr bwMode="auto">
              <a:xfrm>
                <a:off x="0" y="272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3" name="Line 78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4" name="Line 79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5" name="Line 80"/>
              <p:cNvSpPr>
                <a:spLocks noChangeShapeType="1"/>
              </p:cNvSpPr>
              <p:nvPr/>
            </p:nvSpPr>
            <p:spPr bwMode="auto">
              <a:xfrm>
                <a:off x="725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6" name="Line 81"/>
              <p:cNvSpPr>
                <a:spLocks noChangeShapeType="1"/>
              </p:cNvSpPr>
              <p:nvPr/>
            </p:nvSpPr>
            <p:spPr bwMode="auto">
              <a:xfrm>
                <a:off x="1088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7" name="Line 82"/>
              <p:cNvSpPr>
                <a:spLocks noChangeShapeType="1"/>
              </p:cNvSpPr>
              <p:nvPr/>
            </p:nvSpPr>
            <p:spPr bwMode="auto">
              <a:xfrm>
                <a:off x="1451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8" name="Line 83"/>
              <p:cNvSpPr>
                <a:spLocks noChangeShapeType="1"/>
              </p:cNvSpPr>
              <p:nvPr/>
            </p:nvSpPr>
            <p:spPr bwMode="auto">
              <a:xfrm>
                <a:off x="1837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3571" name="Text Box 84"/>
          <p:cNvSpPr txBox="1">
            <a:spLocks noChangeArrowheads="1"/>
          </p:cNvSpPr>
          <p:nvPr/>
        </p:nvSpPr>
        <p:spPr bwMode="auto">
          <a:xfrm>
            <a:off x="6456363" y="3922713"/>
            <a:ext cx="20097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c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出队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,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访问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c</a:t>
            </a:r>
            <a:endParaRPr lang="en-US" altLang="zh-CN" sz="2800" b="1" i="1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  <a:p>
            <a:pPr eaLnBrk="1" hangingPunct="1"/>
            <a:r>
              <a:rPr lang="en-US" altLang="zh-CN" sz="2800" b="1" i="1">
                <a:solidFill>
                  <a:schemeClr val="tx2"/>
                </a:solidFill>
              </a:rPr>
              <a:t>e</a:t>
            </a:r>
            <a:r>
              <a:rPr lang="en-US" altLang="zh-CN" sz="2800" b="1"/>
              <a:t> </a:t>
            </a:r>
            <a:r>
              <a:rPr lang="zh-CN" altLang="en-US" sz="2800" b="1"/>
              <a:t>进队</a:t>
            </a:r>
            <a:endParaRPr lang="en-US" sz="2800" b="1"/>
          </a:p>
        </p:txBody>
      </p:sp>
      <p:sp>
        <p:nvSpPr>
          <p:cNvPr id="63572" name="Text Box 85"/>
          <p:cNvSpPr txBox="1">
            <a:spLocks noChangeArrowheads="1"/>
          </p:cNvSpPr>
          <p:nvPr/>
        </p:nvSpPr>
        <p:spPr bwMode="auto">
          <a:xfrm>
            <a:off x="5184775" y="3897313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d</a:t>
            </a:r>
            <a:endParaRPr lang="en-US" altLang="zh-CN" sz="32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3573" name="Text Box 86"/>
          <p:cNvSpPr txBox="1">
            <a:spLocks noChangeArrowheads="1"/>
          </p:cNvSpPr>
          <p:nvPr/>
        </p:nvSpPr>
        <p:spPr bwMode="auto">
          <a:xfrm>
            <a:off x="5795963" y="3892550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e</a:t>
            </a:r>
            <a:endParaRPr lang="en-US" altLang="zh-CN" sz="32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63574" name="Group 86"/>
          <p:cNvGrpSpPr/>
          <p:nvPr/>
        </p:nvGrpSpPr>
        <p:grpSpPr bwMode="auto">
          <a:xfrm>
            <a:off x="2879725" y="4940300"/>
            <a:ext cx="3413125" cy="519113"/>
            <a:chOff x="0" y="0"/>
            <a:chExt cx="2150" cy="327"/>
          </a:xfrm>
        </p:grpSpPr>
        <p:sp>
          <p:nvSpPr>
            <p:cNvPr id="51237" name="Text Box 88"/>
            <p:cNvSpPr txBox="1">
              <a:spLocks noChangeArrowheads="1"/>
            </p:cNvSpPr>
            <p:nvPr/>
          </p:nvSpPr>
          <p:spPr bwMode="auto">
            <a:xfrm>
              <a:off x="0" y="0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itchFamily="18" charset="0"/>
                </a:rPr>
                <a:t>Q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grpSp>
          <p:nvGrpSpPr>
            <p:cNvPr id="51238" name="Group 88"/>
            <p:cNvGrpSpPr/>
            <p:nvPr/>
          </p:nvGrpSpPr>
          <p:grpSpPr bwMode="auto">
            <a:xfrm>
              <a:off x="313" y="43"/>
              <a:ext cx="1837" cy="272"/>
              <a:chOff x="0" y="0"/>
              <a:chExt cx="1837" cy="272"/>
            </a:xfrm>
          </p:grpSpPr>
          <p:sp>
            <p:nvSpPr>
              <p:cNvPr id="51239" name="Rectangle 9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37" cy="272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40" name="Line 9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1" name="Line 92"/>
              <p:cNvSpPr>
                <a:spLocks noChangeShapeType="1"/>
              </p:cNvSpPr>
              <p:nvPr/>
            </p:nvSpPr>
            <p:spPr bwMode="auto">
              <a:xfrm>
                <a:off x="0" y="272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2" name="Line 93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3" name="Line 94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4" name="Line 95"/>
              <p:cNvSpPr>
                <a:spLocks noChangeShapeType="1"/>
              </p:cNvSpPr>
              <p:nvPr/>
            </p:nvSpPr>
            <p:spPr bwMode="auto">
              <a:xfrm>
                <a:off x="725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5" name="Line 96"/>
              <p:cNvSpPr>
                <a:spLocks noChangeShapeType="1"/>
              </p:cNvSpPr>
              <p:nvPr/>
            </p:nvSpPr>
            <p:spPr bwMode="auto">
              <a:xfrm>
                <a:off x="1088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6" name="Line 97"/>
              <p:cNvSpPr>
                <a:spLocks noChangeShapeType="1"/>
              </p:cNvSpPr>
              <p:nvPr/>
            </p:nvSpPr>
            <p:spPr bwMode="auto">
              <a:xfrm>
                <a:off x="1451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7" name="Line 98"/>
              <p:cNvSpPr>
                <a:spLocks noChangeShapeType="1"/>
              </p:cNvSpPr>
              <p:nvPr/>
            </p:nvSpPr>
            <p:spPr bwMode="auto">
              <a:xfrm>
                <a:off x="1837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3586" name="Text Box 99"/>
          <p:cNvSpPr txBox="1">
            <a:spLocks noChangeArrowheads="1"/>
          </p:cNvSpPr>
          <p:nvPr/>
        </p:nvSpPr>
        <p:spPr bwMode="auto">
          <a:xfrm>
            <a:off x="6443663" y="4905375"/>
            <a:ext cx="2341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d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出队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,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访问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d</a:t>
            </a:r>
            <a:endParaRPr lang="en-US" altLang="zh-CN" sz="2800" b="1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63587" name="Text Box 100"/>
          <p:cNvSpPr txBox="1">
            <a:spLocks noChangeArrowheads="1"/>
          </p:cNvSpPr>
          <p:nvPr/>
        </p:nvSpPr>
        <p:spPr bwMode="auto">
          <a:xfrm>
            <a:off x="5795963" y="4905375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e</a:t>
            </a:r>
            <a:endParaRPr lang="en-US" altLang="zh-CN" sz="32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63588" name="Group 100"/>
          <p:cNvGrpSpPr/>
          <p:nvPr/>
        </p:nvGrpSpPr>
        <p:grpSpPr bwMode="auto">
          <a:xfrm>
            <a:off x="2871788" y="5610225"/>
            <a:ext cx="3413125" cy="519113"/>
            <a:chOff x="0" y="0"/>
            <a:chExt cx="2150" cy="327"/>
          </a:xfrm>
        </p:grpSpPr>
        <p:sp>
          <p:nvSpPr>
            <p:cNvPr id="51226" name="Text Box 102"/>
            <p:cNvSpPr txBox="1">
              <a:spLocks noChangeArrowheads="1"/>
            </p:cNvSpPr>
            <p:nvPr/>
          </p:nvSpPr>
          <p:spPr bwMode="auto">
            <a:xfrm>
              <a:off x="0" y="0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itchFamily="18" charset="0"/>
                </a:rPr>
                <a:t>Q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grpSp>
          <p:nvGrpSpPr>
            <p:cNvPr id="51227" name="Group 102"/>
            <p:cNvGrpSpPr/>
            <p:nvPr/>
          </p:nvGrpSpPr>
          <p:grpSpPr bwMode="auto">
            <a:xfrm>
              <a:off x="313" y="43"/>
              <a:ext cx="1837" cy="272"/>
              <a:chOff x="0" y="0"/>
              <a:chExt cx="1837" cy="272"/>
            </a:xfrm>
          </p:grpSpPr>
          <p:sp>
            <p:nvSpPr>
              <p:cNvPr id="51228" name="Rectangle 10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37" cy="272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29" name="Line 105"/>
              <p:cNvSpPr>
                <a:spLocks noChangeShapeType="1"/>
              </p:cNvSpPr>
              <p:nvPr/>
            </p:nvSpPr>
            <p:spPr bwMode="auto">
              <a:xfrm>
                <a:off x="0" y="0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0" name="Line 106"/>
              <p:cNvSpPr>
                <a:spLocks noChangeShapeType="1"/>
              </p:cNvSpPr>
              <p:nvPr/>
            </p:nvSpPr>
            <p:spPr bwMode="auto">
              <a:xfrm>
                <a:off x="0" y="272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1" name="Line 107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2" name="Line 108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3" name="Line 109"/>
              <p:cNvSpPr>
                <a:spLocks noChangeShapeType="1"/>
              </p:cNvSpPr>
              <p:nvPr/>
            </p:nvSpPr>
            <p:spPr bwMode="auto">
              <a:xfrm>
                <a:off x="725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4" name="Line 110"/>
              <p:cNvSpPr>
                <a:spLocks noChangeShapeType="1"/>
              </p:cNvSpPr>
              <p:nvPr/>
            </p:nvSpPr>
            <p:spPr bwMode="auto">
              <a:xfrm>
                <a:off x="1088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5" name="Line 111"/>
              <p:cNvSpPr>
                <a:spLocks noChangeShapeType="1"/>
              </p:cNvSpPr>
              <p:nvPr/>
            </p:nvSpPr>
            <p:spPr bwMode="auto">
              <a:xfrm>
                <a:off x="1451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6" name="Line 112"/>
              <p:cNvSpPr>
                <a:spLocks noChangeShapeType="1"/>
              </p:cNvSpPr>
              <p:nvPr/>
            </p:nvSpPr>
            <p:spPr bwMode="auto">
              <a:xfrm>
                <a:off x="1837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3600" name="Text Box 113"/>
          <p:cNvSpPr txBox="1">
            <a:spLocks noChangeArrowheads="1"/>
          </p:cNvSpPr>
          <p:nvPr/>
        </p:nvSpPr>
        <p:spPr bwMode="auto">
          <a:xfrm>
            <a:off x="6443663" y="5589588"/>
            <a:ext cx="24844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出队</a:t>
            </a:r>
            <a:r>
              <a:rPr lang="en-US" altLang="zh-CN" sz="2800" b="1"/>
              <a:t>,</a:t>
            </a:r>
            <a:r>
              <a:rPr lang="zh-CN" altLang="en-US" sz="2800" b="1"/>
              <a:t>访问</a:t>
            </a:r>
            <a:r>
              <a:rPr lang="en-US" altLang="zh-CN" sz="2800" b="1"/>
              <a:t>e</a:t>
            </a:r>
            <a:endParaRPr lang="zh-CN" altLang="en-US" sz="2800" b="1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41" grpId="0" autoUpdateAnimBg="0"/>
      <p:bldP spid="63542" grpId="0" autoUpdateAnimBg="0"/>
      <p:bldP spid="63543" grpId="0" autoUpdateAnimBg="0"/>
      <p:bldP spid="63556" grpId="0" autoUpdateAnimBg="0"/>
      <p:bldP spid="63557" grpId="0" autoUpdateAnimBg="0"/>
      <p:bldP spid="63558" grpId="0" autoUpdateAnimBg="0"/>
      <p:bldP spid="63571" grpId="0" autoUpdateAnimBg="0"/>
      <p:bldP spid="63572" grpId="0" autoUpdateAnimBg="0"/>
      <p:bldP spid="63573" grpId="0" autoUpdateAnimBg="0"/>
      <p:bldP spid="63586" grpId="0" autoUpdateAnimBg="0"/>
      <p:bldP spid="63587" grpId="0" autoUpdateAnimBg="0"/>
      <p:bldP spid="6360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8FBCBB6-4299-49D1-A06F-32D528E13D23}" type="slidenum">
              <a:rPr lang="en-US" altLang="zh-CN" sz="2000" b="1">
                <a:latin typeface="华文新魏" pitchFamily="2" charset="-122"/>
                <a:ea typeface="华文新魏" pitchFamily="2" charset="-122"/>
              </a:rPr>
            </a:fld>
            <a:endParaRPr lang="en-US" altLang="zh-CN" sz="20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52413" y="1971675"/>
            <a:ext cx="13468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结点的度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000"/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252413" y="3070225"/>
            <a:ext cx="1088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树的度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000"/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247650" y="4287838"/>
            <a:ext cx="13468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叶子结点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000"/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188913" y="5349875"/>
            <a:ext cx="13468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分支结点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000"/>
          </a:p>
        </p:txBody>
      </p:sp>
      <p:sp>
        <p:nvSpPr>
          <p:cNvPr id="11273" name="Text Box 8"/>
          <p:cNvSpPr txBox="1">
            <a:spLocks noChangeArrowheads="1"/>
          </p:cNvSpPr>
          <p:nvPr/>
        </p:nvSpPr>
        <p:spPr bwMode="auto">
          <a:xfrm>
            <a:off x="1615322" y="1971675"/>
            <a:ext cx="37978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分支的个数即结点拥有的子树数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74" name="Text Box 9"/>
          <p:cNvSpPr txBox="1">
            <a:spLocks noChangeArrowheads="1"/>
          </p:cNvSpPr>
          <p:nvPr/>
        </p:nvSpPr>
        <p:spPr bwMode="auto">
          <a:xfrm>
            <a:off x="611672" y="3064852"/>
            <a:ext cx="44630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一棵树中各结点度数的最大值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75" name="Text Box 10"/>
          <p:cNvSpPr txBox="1">
            <a:spLocks noChangeArrowheads="1"/>
          </p:cNvSpPr>
          <p:nvPr/>
        </p:nvSpPr>
        <p:spPr bwMode="auto">
          <a:xfrm>
            <a:off x="1639111" y="4266467"/>
            <a:ext cx="17331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度为零的结点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76" name="Text Box 11"/>
          <p:cNvSpPr txBox="1">
            <a:spLocks noChangeArrowheads="1"/>
          </p:cNvSpPr>
          <p:nvPr/>
        </p:nvSpPr>
        <p:spPr bwMode="auto">
          <a:xfrm>
            <a:off x="1615322" y="5339802"/>
            <a:ext cx="19912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度大于零的结点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53" name="Oval 12"/>
          <p:cNvSpPr>
            <a:spLocks noChangeArrowheads="1"/>
          </p:cNvSpPr>
          <p:nvPr/>
        </p:nvSpPr>
        <p:spPr bwMode="auto">
          <a:xfrm>
            <a:off x="7062788" y="3705225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D</a:t>
            </a:r>
            <a:endParaRPr lang="en-US" altLang="zh-CN" sz="2000"/>
          </a:p>
        </p:txBody>
      </p:sp>
      <p:sp>
        <p:nvSpPr>
          <p:cNvPr id="10254" name="Oval 13"/>
          <p:cNvSpPr>
            <a:spLocks noChangeArrowheads="1"/>
          </p:cNvSpPr>
          <p:nvPr/>
        </p:nvSpPr>
        <p:spPr bwMode="auto">
          <a:xfrm>
            <a:off x="5843588" y="4848225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H</a:t>
            </a:r>
            <a:endParaRPr lang="en-US" altLang="zh-CN" sz="2000"/>
          </a:p>
        </p:txBody>
      </p:sp>
      <p:sp>
        <p:nvSpPr>
          <p:cNvPr id="10255" name="Oval 14"/>
          <p:cNvSpPr>
            <a:spLocks noChangeArrowheads="1"/>
          </p:cNvSpPr>
          <p:nvPr/>
        </p:nvSpPr>
        <p:spPr bwMode="auto">
          <a:xfrm>
            <a:off x="7062788" y="4848225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I</a:t>
            </a:r>
            <a:endParaRPr lang="en-US" altLang="zh-CN" sz="2000"/>
          </a:p>
        </p:txBody>
      </p:sp>
      <p:sp>
        <p:nvSpPr>
          <p:cNvPr id="10256" name="Oval 15"/>
          <p:cNvSpPr>
            <a:spLocks noChangeArrowheads="1"/>
          </p:cNvSpPr>
          <p:nvPr/>
        </p:nvSpPr>
        <p:spPr bwMode="auto">
          <a:xfrm>
            <a:off x="8281988" y="4848225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J</a:t>
            </a:r>
            <a:endParaRPr lang="en-US" altLang="zh-CN" sz="2000"/>
          </a:p>
        </p:txBody>
      </p:sp>
      <p:sp>
        <p:nvSpPr>
          <p:cNvPr id="10257" name="Oval 16"/>
          <p:cNvSpPr>
            <a:spLocks noChangeArrowheads="1"/>
          </p:cNvSpPr>
          <p:nvPr/>
        </p:nvSpPr>
        <p:spPr bwMode="auto">
          <a:xfrm>
            <a:off x="8281988" y="5991225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M</a:t>
            </a:r>
            <a:endParaRPr lang="en-US" altLang="zh-CN" sz="2000"/>
          </a:p>
        </p:txBody>
      </p:sp>
      <p:sp>
        <p:nvSpPr>
          <p:cNvPr id="10258" name="Line 17"/>
          <p:cNvSpPr>
            <a:spLocks noChangeShapeType="1"/>
          </p:cNvSpPr>
          <p:nvPr/>
        </p:nvSpPr>
        <p:spPr bwMode="auto">
          <a:xfrm>
            <a:off x="7367588" y="4314825"/>
            <a:ext cx="0" cy="533400"/>
          </a:xfrm>
          <a:prstGeom prst="line">
            <a:avLst/>
          </a:prstGeom>
          <a:noFill/>
          <a:ln w="38100" cap="sq">
            <a:solidFill>
              <a:srgbClr val="58001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0259" name="Line 18"/>
          <p:cNvSpPr>
            <a:spLocks noChangeShapeType="1"/>
          </p:cNvSpPr>
          <p:nvPr/>
        </p:nvSpPr>
        <p:spPr bwMode="auto">
          <a:xfrm>
            <a:off x="8586788" y="5457825"/>
            <a:ext cx="0" cy="533400"/>
          </a:xfrm>
          <a:prstGeom prst="line">
            <a:avLst/>
          </a:prstGeom>
          <a:noFill/>
          <a:ln w="38100" cap="sq">
            <a:solidFill>
              <a:srgbClr val="58001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0260" name="Line 19"/>
          <p:cNvSpPr>
            <a:spLocks noChangeShapeType="1"/>
          </p:cNvSpPr>
          <p:nvPr/>
        </p:nvSpPr>
        <p:spPr bwMode="auto">
          <a:xfrm flipH="1">
            <a:off x="6148388" y="4010025"/>
            <a:ext cx="914400" cy="838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0261" name="Line 20"/>
          <p:cNvSpPr>
            <a:spLocks noChangeShapeType="1"/>
          </p:cNvSpPr>
          <p:nvPr/>
        </p:nvSpPr>
        <p:spPr bwMode="auto">
          <a:xfrm>
            <a:off x="7672388" y="4010025"/>
            <a:ext cx="914400" cy="838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0262" name="Rectangle 12"/>
          <p:cNvSpPr txBox="1">
            <a:spLocks noChangeArrowheads="1"/>
          </p:cNvSpPr>
          <p:nvPr/>
        </p:nvSpPr>
        <p:spPr bwMode="auto">
          <a:xfrm>
            <a:off x="719138" y="476250"/>
            <a:ext cx="77724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tx2"/>
                </a:solidFill>
                <a:ea typeface="华文新魏" pitchFamily="2" charset="-122"/>
              </a:rPr>
              <a:t>树</a:t>
            </a:r>
            <a:r>
              <a:rPr lang="zh-CN" altLang="en-US" sz="2000" b="1" dirty="0">
                <a:solidFill>
                  <a:schemeClr val="tx2"/>
                </a:solidFill>
                <a:ea typeface="华文新魏" pitchFamily="2" charset="-122"/>
              </a:rPr>
              <a:t>的基本术语</a:t>
            </a:r>
            <a:endParaRPr lang="zh-CN" altLang="en-US" sz="2000" dirty="0">
              <a:solidFill>
                <a:schemeClr val="tx2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 autoUpdateAnimBg="0"/>
      <p:bldP spid="11274" grpId="0" autoUpdateAnimBg="0"/>
      <p:bldP spid="11275" grpId="0" autoUpdateAnimBg="0"/>
      <p:bldP spid="1127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8AAB82F7-5BFC-4ED3-B000-9D6DFC1D634E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5299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BB1C5C53-D943-4155-9C5E-437C6DB84EA1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0660" name="Rectangle 43"/>
          <p:cNvSpPr>
            <a:spLocks noGrp="1" noChangeArrowheads="1"/>
          </p:cNvSpPr>
          <p:nvPr>
            <p:ph type="body" idx="4294967295"/>
          </p:nvPr>
        </p:nvSpPr>
        <p:spPr>
          <a:xfrm>
            <a:off x="215900" y="873125"/>
            <a:ext cx="8459788" cy="5292725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            例如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, 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有 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3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个数据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{ 1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2, 3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}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，可得 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5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种不同的二叉树。它们的前序排列均为</a:t>
            </a:r>
            <a:r>
              <a:rPr lang="zh-CN" altLang="en-US" sz="3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123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，中序序列可能是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321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，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231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，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213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，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132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，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123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。</a:t>
            </a: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</a:pP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</a:pP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</a:pP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</a:pP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</a:pP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问题：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前序序列为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123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，中序序列为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312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的二叉树存在吗？</a:t>
            </a: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</p:txBody>
      </p:sp>
      <p:grpSp>
        <p:nvGrpSpPr>
          <p:cNvPr id="55301" name="Group 5"/>
          <p:cNvGrpSpPr/>
          <p:nvPr/>
        </p:nvGrpSpPr>
        <p:grpSpPr bwMode="auto">
          <a:xfrm>
            <a:off x="935038" y="2636838"/>
            <a:ext cx="7239000" cy="2057400"/>
            <a:chOff x="0" y="0"/>
            <a:chExt cx="4560" cy="1296"/>
          </a:xfrm>
        </p:grpSpPr>
        <p:sp>
          <p:nvSpPr>
            <p:cNvPr id="55302" name="Line 2"/>
            <p:cNvSpPr>
              <a:spLocks noChangeShapeType="1"/>
            </p:cNvSpPr>
            <p:nvPr/>
          </p:nvSpPr>
          <p:spPr bwMode="auto">
            <a:xfrm>
              <a:off x="2352" y="240"/>
              <a:ext cx="192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3" name="Line 3"/>
            <p:cNvSpPr>
              <a:spLocks noChangeShapeType="1"/>
            </p:cNvSpPr>
            <p:nvPr/>
          </p:nvSpPr>
          <p:spPr bwMode="auto">
            <a:xfrm>
              <a:off x="1200" y="768"/>
              <a:ext cx="192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4" name="Line 4"/>
            <p:cNvSpPr>
              <a:spLocks noChangeShapeType="1"/>
            </p:cNvSpPr>
            <p:nvPr/>
          </p:nvSpPr>
          <p:spPr bwMode="auto">
            <a:xfrm flipH="1">
              <a:off x="3120" y="768"/>
              <a:ext cx="240" cy="3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5" name="Line 6"/>
            <p:cNvSpPr>
              <a:spLocks noChangeShapeType="1"/>
            </p:cNvSpPr>
            <p:nvPr/>
          </p:nvSpPr>
          <p:spPr bwMode="auto">
            <a:xfrm flipH="1">
              <a:off x="192" y="240"/>
              <a:ext cx="480" cy="79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6" name="Oval 7"/>
            <p:cNvSpPr>
              <a:spLocks noChangeArrowheads="1"/>
            </p:cNvSpPr>
            <p:nvPr/>
          </p:nvSpPr>
          <p:spPr bwMode="auto">
            <a:xfrm>
              <a:off x="574" y="39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7" name="Text Box 8"/>
            <p:cNvSpPr txBox="1">
              <a:spLocks noChangeArrowheads="1"/>
            </p:cNvSpPr>
            <p:nvPr/>
          </p:nvSpPr>
          <p:spPr bwMode="auto">
            <a:xfrm>
              <a:off x="588" y="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08" name="Oval 9"/>
            <p:cNvSpPr>
              <a:spLocks noChangeArrowheads="1"/>
            </p:cNvSpPr>
            <p:nvPr/>
          </p:nvSpPr>
          <p:spPr bwMode="auto">
            <a:xfrm>
              <a:off x="286" y="510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9" name="Text Box 10"/>
            <p:cNvSpPr txBox="1">
              <a:spLocks noChangeArrowheads="1"/>
            </p:cNvSpPr>
            <p:nvPr/>
          </p:nvSpPr>
          <p:spPr bwMode="auto">
            <a:xfrm>
              <a:off x="321" y="47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10" name="Oval 11"/>
            <p:cNvSpPr>
              <a:spLocks noChangeArrowheads="1"/>
            </p:cNvSpPr>
            <p:nvPr/>
          </p:nvSpPr>
          <p:spPr bwMode="auto">
            <a:xfrm>
              <a:off x="0" y="1008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1" name="Text Box 12"/>
            <p:cNvSpPr txBox="1">
              <a:spLocks noChangeArrowheads="1"/>
            </p:cNvSpPr>
            <p:nvPr/>
          </p:nvSpPr>
          <p:spPr bwMode="auto">
            <a:xfrm>
              <a:off x="48" y="96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12" name="Line 13"/>
            <p:cNvSpPr>
              <a:spLocks noChangeShapeType="1"/>
            </p:cNvSpPr>
            <p:nvPr/>
          </p:nvSpPr>
          <p:spPr bwMode="auto">
            <a:xfrm flipH="1">
              <a:off x="1200" y="240"/>
              <a:ext cx="192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3" name="Oval 14"/>
            <p:cNvSpPr>
              <a:spLocks noChangeArrowheads="1"/>
            </p:cNvSpPr>
            <p:nvPr/>
          </p:nvSpPr>
          <p:spPr bwMode="auto">
            <a:xfrm>
              <a:off x="1294" y="39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4" name="Text Box 15"/>
            <p:cNvSpPr txBox="1">
              <a:spLocks noChangeArrowheads="1"/>
            </p:cNvSpPr>
            <p:nvPr/>
          </p:nvSpPr>
          <p:spPr bwMode="auto">
            <a:xfrm>
              <a:off x="1308" y="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15" name="Oval 16"/>
            <p:cNvSpPr>
              <a:spLocks noChangeArrowheads="1"/>
            </p:cNvSpPr>
            <p:nvPr/>
          </p:nvSpPr>
          <p:spPr bwMode="auto">
            <a:xfrm>
              <a:off x="1006" y="510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6" name="Text Box 17"/>
            <p:cNvSpPr txBox="1">
              <a:spLocks noChangeArrowheads="1"/>
            </p:cNvSpPr>
            <p:nvPr/>
          </p:nvSpPr>
          <p:spPr bwMode="auto">
            <a:xfrm>
              <a:off x="1041" y="47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17" name="Oval 18"/>
            <p:cNvSpPr>
              <a:spLocks noChangeArrowheads="1"/>
            </p:cNvSpPr>
            <p:nvPr/>
          </p:nvSpPr>
          <p:spPr bwMode="auto">
            <a:xfrm>
              <a:off x="1248" y="1008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8" name="Text Box 19"/>
            <p:cNvSpPr txBox="1">
              <a:spLocks noChangeArrowheads="1"/>
            </p:cNvSpPr>
            <p:nvPr/>
          </p:nvSpPr>
          <p:spPr bwMode="auto">
            <a:xfrm>
              <a:off x="1296" y="96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19" name="Line 20"/>
            <p:cNvSpPr>
              <a:spLocks noChangeShapeType="1"/>
            </p:cNvSpPr>
            <p:nvPr/>
          </p:nvSpPr>
          <p:spPr bwMode="auto">
            <a:xfrm flipH="1">
              <a:off x="2064" y="240"/>
              <a:ext cx="194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0" name="Oval 21"/>
            <p:cNvSpPr>
              <a:spLocks noChangeArrowheads="1"/>
            </p:cNvSpPr>
            <p:nvPr/>
          </p:nvSpPr>
          <p:spPr bwMode="auto">
            <a:xfrm>
              <a:off x="2160" y="39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1" name="Text Box 22"/>
            <p:cNvSpPr txBox="1">
              <a:spLocks noChangeArrowheads="1"/>
            </p:cNvSpPr>
            <p:nvPr/>
          </p:nvSpPr>
          <p:spPr bwMode="auto">
            <a:xfrm>
              <a:off x="2174" y="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22" name="Oval 23"/>
            <p:cNvSpPr>
              <a:spLocks noChangeArrowheads="1"/>
            </p:cNvSpPr>
            <p:nvPr/>
          </p:nvSpPr>
          <p:spPr bwMode="auto">
            <a:xfrm>
              <a:off x="1872" y="510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3" name="Text Box 24"/>
            <p:cNvSpPr txBox="1">
              <a:spLocks noChangeArrowheads="1"/>
            </p:cNvSpPr>
            <p:nvPr/>
          </p:nvSpPr>
          <p:spPr bwMode="auto">
            <a:xfrm>
              <a:off x="1907" y="47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24" name="Oval 25"/>
            <p:cNvSpPr>
              <a:spLocks noChangeArrowheads="1"/>
            </p:cNvSpPr>
            <p:nvPr/>
          </p:nvSpPr>
          <p:spPr bwMode="auto">
            <a:xfrm>
              <a:off x="2448" y="519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5" name="Text Box 26"/>
            <p:cNvSpPr txBox="1">
              <a:spLocks noChangeArrowheads="1"/>
            </p:cNvSpPr>
            <p:nvPr/>
          </p:nvSpPr>
          <p:spPr bwMode="auto">
            <a:xfrm>
              <a:off x="2496" y="4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26" name="Line 27"/>
            <p:cNvSpPr>
              <a:spLocks noChangeShapeType="1"/>
            </p:cNvSpPr>
            <p:nvPr/>
          </p:nvSpPr>
          <p:spPr bwMode="auto">
            <a:xfrm>
              <a:off x="3168" y="240"/>
              <a:ext cx="288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7" name="Oval 28"/>
            <p:cNvSpPr>
              <a:spLocks noChangeArrowheads="1"/>
            </p:cNvSpPr>
            <p:nvPr/>
          </p:nvSpPr>
          <p:spPr bwMode="auto">
            <a:xfrm>
              <a:off x="3024" y="39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8" name="Text Box 29"/>
            <p:cNvSpPr txBox="1">
              <a:spLocks noChangeArrowheads="1"/>
            </p:cNvSpPr>
            <p:nvPr/>
          </p:nvSpPr>
          <p:spPr bwMode="auto">
            <a:xfrm>
              <a:off x="3038" y="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29" name="Oval 30"/>
            <p:cNvSpPr>
              <a:spLocks noChangeArrowheads="1"/>
            </p:cNvSpPr>
            <p:nvPr/>
          </p:nvSpPr>
          <p:spPr bwMode="auto">
            <a:xfrm>
              <a:off x="3264" y="510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0" name="Text Box 31"/>
            <p:cNvSpPr txBox="1">
              <a:spLocks noChangeArrowheads="1"/>
            </p:cNvSpPr>
            <p:nvPr/>
          </p:nvSpPr>
          <p:spPr bwMode="auto">
            <a:xfrm>
              <a:off x="3299" y="47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31" name="Oval 32"/>
            <p:cNvSpPr>
              <a:spLocks noChangeArrowheads="1"/>
            </p:cNvSpPr>
            <p:nvPr/>
          </p:nvSpPr>
          <p:spPr bwMode="auto">
            <a:xfrm>
              <a:off x="3024" y="1008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2" name="Text Box 33"/>
            <p:cNvSpPr txBox="1">
              <a:spLocks noChangeArrowheads="1"/>
            </p:cNvSpPr>
            <p:nvPr/>
          </p:nvSpPr>
          <p:spPr bwMode="auto">
            <a:xfrm>
              <a:off x="3072" y="96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33" name="Line 34"/>
            <p:cNvSpPr>
              <a:spLocks noChangeShapeType="1"/>
            </p:cNvSpPr>
            <p:nvPr/>
          </p:nvSpPr>
          <p:spPr bwMode="auto">
            <a:xfrm>
              <a:off x="3888" y="240"/>
              <a:ext cx="478" cy="81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4" name="Oval 35"/>
            <p:cNvSpPr>
              <a:spLocks noChangeArrowheads="1"/>
            </p:cNvSpPr>
            <p:nvPr/>
          </p:nvSpPr>
          <p:spPr bwMode="auto">
            <a:xfrm>
              <a:off x="3744" y="39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5" name="Text Box 36"/>
            <p:cNvSpPr txBox="1">
              <a:spLocks noChangeArrowheads="1"/>
            </p:cNvSpPr>
            <p:nvPr/>
          </p:nvSpPr>
          <p:spPr bwMode="auto">
            <a:xfrm>
              <a:off x="3758" y="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36" name="Oval 37"/>
            <p:cNvSpPr>
              <a:spLocks noChangeArrowheads="1"/>
            </p:cNvSpPr>
            <p:nvPr/>
          </p:nvSpPr>
          <p:spPr bwMode="auto">
            <a:xfrm>
              <a:off x="3984" y="510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7" name="Text Box 38"/>
            <p:cNvSpPr txBox="1">
              <a:spLocks noChangeArrowheads="1"/>
            </p:cNvSpPr>
            <p:nvPr/>
          </p:nvSpPr>
          <p:spPr bwMode="auto">
            <a:xfrm>
              <a:off x="4019" y="47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38" name="Oval 39"/>
            <p:cNvSpPr>
              <a:spLocks noChangeArrowheads="1"/>
            </p:cNvSpPr>
            <p:nvPr/>
          </p:nvSpPr>
          <p:spPr bwMode="auto">
            <a:xfrm>
              <a:off x="4272" y="1008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9" name="Text Box 40"/>
            <p:cNvSpPr txBox="1">
              <a:spLocks noChangeArrowheads="1"/>
            </p:cNvSpPr>
            <p:nvPr/>
          </p:nvSpPr>
          <p:spPr bwMode="auto">
            <a:xfrm>
              <a:off x="4320" y="96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DF50C04B-33BA-4AAB-8F05-A642AD156D34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6323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FFC14E2A-1373-427A-8E7F-08251FF3FCE8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8500" y="908050"/>
            <a:ext cx="7869238" cy="2628900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思考：由二叉树的前序序列和中序序列可唯一地确定一棵二叉树吗？ </a:t>
            </a: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试：    前序序列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{ </a:t>
            </a:r>
            <a:r>
              <a:rPr lang="en-US" altLang="zh-CN" sz="3000" b="1" u="sng" dirty="0" smtClean="0">
                <a:solidFill>
                  <a:schemeClr val="hlink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B H F D E C K G }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endParaRPr lang="en-US" altLang="zh-CN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          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中序序列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{ H B D F </a:t>
            </a:r>
            <a:r>
              <a:rPr lang="en-US" altLang="zh-CN" sz="3000" b="1" u="sng" dirty="0" smtClean="0">
                <a:solidFill>
                  <a:schemeClr val="hlink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E K C G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}</a:t>
            </a:r>
            <a:endParaRPr lang="en-US" altLang="zh-CN" sz="3000" b="1" dirty="0" smtClean="0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          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构造一棵二叉树</a:t>
            </a: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/>
            <a:endParaRPr lang="en-US" altLang="zh-CN" sz="3000" dirty="0" smtClean="0">
              <a:latin typeface="Times New Roman" pitchFamily="18" charset="0"/>
            </a:endParaRPr>
          </a:p>
        </p:txBody>
      </p:sp>
      <p:grpSp>
        <p:nvGrpSpPr>
          <p:cNvPr id="67589" name="Group 5"/>
          <p:cNvGrpSpPr/>
          <p:nvPr/>
        </p:nvGrpSpPr>
        <p:grpSpPr bwMode="auto">
          <a:xfrm>
            <a:off x="1096963" y="3716338"/>
            <a:ext cx="2970212" cy="1371600"/>
            <a:chOff x="0" y="0"/>
            <a:chExt cx="1871" cy="864"/>
          </a:xfrm>
        </p:grpSpPr>
        <p:sp>
          <p:nvSpPr>
            <p:cNvPr id="56341" name="Line 8"/>
            <p:cNvSpPr>
              <a:spLocks noChangeShapeType="1"/>
            </p:cNvSpPr>
            <p:nvPr/>
          </p:nvSpPr>
          <p:spPr bwMode="auto">
            <a:xfrm>
              <a:off x="1015" y="288"/>
              <a:ext cx="255" cy="29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2" name="Line 9"/>
            <p:cNvSpPr>
              <a:spLocks noChangeShapeType="1"/>
            </p:cNvSpPr>
            <p:nvPr/>
          </p:nvSpPr>
          <p:spPr bwMode="auto">
            <a:xfrm flipH="1">
              <a:off x="535" y="288"/>
              <a:ext cx="288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3" name="Oval 12"/>
            <p:cNvSpPr>
              <a:spLocks noChangeArrowheads="1"/>
            </p:cNvSpPr>
            <p:nvPr/>
          </p:nvSpPr>
          <p:spPr bwMode="auto">
            <a:xfrm>
              <a:off x="775" y="57"/>
              <a:ext cx="288" cy="27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4" name="Oval 13"/>
            <p:cNvSpPr>
              <a:spLocks noChangeArrowheads="1"/>
            </p:cNvSpPr>
            <p:nvPr/>
          </p:nvSpPr>
          <p:spPr bwMode="auto">
            <a:xfrm>
              <a:off x="0" y="480"/>
              <a:ext cx="816" cy="384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5" name="Oval 14"/>
            <p:cNvSpPr>
              <a:spLocks noChangeArrowheads="1"/>
            </p:cNvSpPr>
            <p:nvPr/>
          </p:nvSpPr>
          <p:spPr bwMode="auto">
            <a:xfrm>
              <a:off x="998" y="480"/>
              <a:ext cx="873" cy="384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6" name="Text Box 15"/>
            <p:cNvSpPr txBox="1">
              <a:spLocks noChangeArrowheads="1"/>
            </p:cNvSpPr>
            <p:nvPr/>
          </p:nvSpPr>
          <p:spPr bwMode="auto">
            <a:xfrm>
              <a:off x="56" y="502"/>
              <a:ext cx="7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HBDF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347" name="Text Box 16"/>
            <p:cNvSpPr txBox="1">
              <a:spLocks noChangeArrowheads="1"/>
            </p:cNvSpPr>
            <p:nvPr/>
          </p:nvSpPr>
          <p:spPr bwMode="auto">
            <a:xfrm>
              <a:off x="1062" y="488"/>
              <a:ext cx="77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EKCG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348" name="Text Box 17"/>
            <p:cNvSpPr txBox="1">
              <a:spLocks noChangeArrowheads="1"/>
            </p:cNvSpPr>
            <p:nvPr/>
          </p:nvSpPr>
          <p:spPr bwMode="auto">
            <a:xfrm>
              <a:off x="785" y="0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67598" name="Group 14"/>
          <p:cNvGrpSpPr/>
          <p:nvPr/>
        </p:nvGrpSpPr>
        <p:grpSpPr bwMode="auto">
          <a:xfrm>
            <a:off x="4705350" y="3752850"/>
            <a:ext cx="2819400" cy="2057400"/>
            <a:chOff x="0" y="0"/>
            <a:chExt cx="1776" cy="1296"/>
          </a:xfrm>
        </p:grpSpPr>
        <p:sp>
          <p:nvSpPr>
            <p:cNvPr id="56327" name="Line 4"/>
            <p:cNvSpPr>
              <a:spLocks noChangeShapeType="1"/>
            </p:cNvSpPr>
            <p:nvPr/>
          </p:nvSpPr>
          <p:spPr bwMode="auto">
            <a:xfrm>
              <a:off x="576" y="768"/>
              <a:ext cx="96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28" name="Line 5"/>
            <p:cNvSpPr>
              <a:spLocks noChangeShapeType="1"/>
            </p:cNvSpPr>
            <p:nvPr/>
          </p:nvSpPr>
          <p:spPr bwMode="auto">
            <a:xfrm flipH="1">
              <a:off x="192" y="768"/>
              <a:ext cx="192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29" name="Line 6"/>
            <p:cNvSpPr>
              <a:spLocks noChangeShapeType="1"/>
            </p:cNvSpPr>
            <p:nvPr/>
          </p:nvSpPr>
          <p:spPr bwMode="auto">
            <a:xfrm flipH="1">
              <a:off x="528" y="288"/>
              <a:ext cx="288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0" name="Line 7"/>
            <p:cNvSpPr>
              <a:spLocks noChangeShapeType="1"/>
            </p:cNvSpPr>
            <p:nvPr/>
          </p:nvSpPr>
          <p:spPr bwMode="auto">
            <a:xfrm>
              <a:off x="1008" y="288"/>
              <a:ext cx="288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1" name="Oval 18"/>
            <p:cNvSpPr>
              <a:spLocks noChangeArrowheads="1"/>
            </p:cNvSpPr>
            <p:nvPr/>
          </p:nvSpPr>
          <p:spPr bwMode="auto">
            <a:xfrm>
              <a:off x="768" y="48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2" name="Oval 19"/>
            <p:cNvSpPr>
              <a:spLocks noChangeArrowheads="1"/>
            </p:cNvSpPr>
            <p:nvPr/>
          </p:nvSpPr>
          <p:spPr bwMode="auto">
            <a:xfrm>
              <a:off x="912" y="480"/>
              <a:ext cx="864" cy="384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3" name="Text Box 20"/>
            <p:cNvSpPr txBox="1">
              <a:spLocks noChangeArrowheads="1"/>
            </p:cNvSpPr>
            <p:nvPr/>
          </p:nvSpPr>
          <p:spPr bwMode="auto">
            <a:xfrm>
              <a:off x="953" y="489"/>
              <a:ext cx="77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EKCG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334" name="Text Box 21"/>
            <p:cNvSpPr txBox="1">
              <a:spLocks noChangeArrowheads="1"/>
            </p:cNvSpPr>
            <p:nvPr/>
          </p:nvSpPr>
          <p:spPr bwMode="auto">
            <a:xfrm>
              <a:off x="778" y="0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335" name="Oval 22"/>
            <p:cNvSpPr>
              <a:spLocks noChangeArrowheads="1"/>
            </p:cNvSpPr>
            <p:nvPr/>
          </p:nvSpPr>
          <p:spPr bwMode="auto">
            <a:xfrm>
              <a:off x="336" y="528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6" name="Text Box 23"/>
            <p:cNvSpPr txBox="1">
              <a:spLocks noChangeArrowheads="1"/>
            </p:cNvSpPr>
            <p:nvPr/>
          </p:nvSpPr>
          <p:spPr bwMode="auto">
            <a:xfrm>
              <a:off x="352" y="489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337" name="Oval 24"/>
            <p:cNvSpPr>
              <a:spLocks noChangeArrowheads="1"/>
            </p:cNvSpPr>
            <p:nvPr/>
          </p:nvSpPr>
          <p:spPr bwMode="auto">
            <a:xfrm>
              <a:off x="0" y="1008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8" name="Text Box 25"/>
            <p:cNvSpPr txBox="1">
              <a:spLocks noChangeArrowheads="1"/>
            </p:cNvSpPr>
            <p:nvPr/>
          </p:nvSpPr>
          <p:spPr bwMode="auto">
            <a:xfrm>
              <a:off x="4" y="969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H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339" name="Oval 26"/>
            <p:cNvSpPr>
              <a:spLocks noChangeArrowheads="1"/>
            </p:cNvSpPr>
            <p:nvPr/>
          </p:nvSpPr>
          <p:spPr bwMode="auto">
            <a:xfrm>
              <a:off x="474" y="999"/>
              <a:ext cx="43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0" name="Text Box 27"/>
            <p:cNvSpPr txBox="1">
              <a:spLocks noChangeArrowheads="1"/>
            </p:cNvSpPr>
            <p:nvPr/>
          </p:nvSpPr>
          <p:spPr bwMode="auto">
            <a:xfrm>
              <a:off x="478" y="969"/>
              <a:ext cx="4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DF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B1E9302-4A77-498F-ADCC-F5C7372E9B1B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7347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A619750F-C9A8-4063-95EB-7566393DA13D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6088" y="398463"/>
            <a:ext cx="8229600" cy="1008062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Times New Roman" pitchFamily="18" charset="0"/>
                <a:ea typeface="仿宋_GB2312" pitchFamily="49" charset="-122"/>
              </a:rPr>
              <a:t>前序序列 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{ A B H F D E C K G }</a:t>
            </a:r>
            <a:br>
              <a:rPr lang="en-US" altLang="zh-CN" sz="32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</a:br>
            <a:r>
              <a:rPr lang="zh-CN" altLang="en-US" sz="3200" b="1" smtClean="0">
                <a:latin typeface="Times New Roman" pitchFamily="18" charset="0"/>
                <a:ea typeface="仿宋_GB2312" pitchFamily="49" charset="-122"/>
              </a:rPr>
              <a:t>中序序列 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{ H B D F </a:t>
            </a:r>
            <a:r>
              <a:rPr lang="en-US" altLang="zh-CN" sz="3200" b="1" u="sng" smtClean="0">
                <a:solidFill>
                  <a:schemeClr val="hlink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E K C G</a:t>
            </a:r>
            <a:r>
              <a:rPr lang="en-US" altLang="zh-CN" sz="3200" b="1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}</a:t>
            </a:r>
            <a:endParaRPr lang="en-US" altLang="zh-CN" sz="3200" b="1" smtClean="0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grpSp>
        <p:nvGrpSpPr>
          <p:cNvPr id="57349" name="Group 5"/>
          <p:cNvGrpSpPr/>
          <p:nvPr/>
        </p:nvGrpSpPr>
        <p:grpSpPr bwMode="auto">
          <a:xfrm>
            <a:off x="719138" y="1268413"/>
            <a:ext cx="2590800" cy="1966912"/>
            <a:chOff x="0" y="0"/>
            <a:chExt cx="2590800" cy="1966913"/>
          </a:xfrm>
        </p:grpSpPr>
        <p:sp>
          <p:nvSpPr>
            <p:cNvPr id="57416" name="Line 8"/>
            <p:cNvSpPr>
              <a:spLocks noChangeShapeType="1"/>
            </p:cNvSpPr>
            <p:nvPr/>
          </p:nvSpPr>
          <p:spPr bwMode="auto">
            <a:xfrm>
              <a:off x="762000" y="1143000"/>
              <a:ext cx="2286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7" name="Line 9"/>
            <p:cNvSpPr>
              <a:spLocks noChangeShapeType="1"/>
            </p:cNvSpPr>
            <p:nvPr/>
          </p:nvSpPr>
          <p:spPr bwMode="auto">
            <a:xfrm flipH="1">
              <a:off x="304800" y="1143000"/>
              <a:ext cx="3048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8" name="Line 10"/>
            <p:cNvSpPr>
              <a:spLocks noChangeShapeType="1"/>
            </p:cNvSpPr>
            <p:nvPr/>
          </p:nvSpPr>
          <p:spPr bwMode="auto">
            <a:xfrm flipH="1">
              <a:off x="685800" y="457200"/>
              <a:ext cx="4572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9" name="Line 11"/>
            <p:cNvSpPr>
              <a:spLocks noChangeShapeType="1"/>
            </p:cNvSpPr>
            <p:nvPr/>
          </p:nvSpPr>
          <p:spPr bwMode="auto">
            <a:xfrm>
              <a:off x="1447800" y="457200"/>
              <a:ext cx="4572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20" name="Oval 12"/>
            <p:cNvSpPr>
              <a:spLocks noChangeArrowheads="1"/>
            </p:cNvSpPr>
            <p:nvPr/>
          </p:nvSpPr>
          <p:spPr bwMode="auto">
            <a:xfrm>
              <a:off x="1066800" y="762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21" name="Oval 13"/>
            <p:cNvSpPr>
              <a:spLocks noChangeArrowheads="1"/>
            </p:cNvSpPr>
            <p:nvPr/>
          </p:nvSpPr>
          <p:spPr bwMode="auto">
            <a:xfrm>
              <a:off x="1219200" y="685800"/>
              <a:ext cx="1371600" cy="6096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22" name="Text Box 14"/>
            <p:cNvSpPr txBox="1">
              <a:spLocks noChangeArrowheads="1"/>
            </p:cNvSpPr>
            <p:nvPr/>
          </p:nvSpPr>
          <p:spPr bwMode="auto">
            <a:xfrm>
              <a:off x="1284288" y="700088"/>
              <a:ext cx="1230313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EKCG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423" name="Text Box 15"/>
            <p:cNvSpPr txBox="1">
              <a:spLocks noChangeArrowheads="1"/>
            </p:cNvSpPr>
            <p:nvPr/>
          </p:nvSpPr>
          <p:spPr bwMode="auto">
            <a:xfrm>
              <a:off x="1082675" y="0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424" name="Oval 16"/>
            <p:cNvSpPr>
              <a:spLocks noChangeArrowheads="1"/>
            </p:cNvSpPr>
            <p:nvPr/>
          </p:nvSpPr>
          <p:spPr bwMode="auto">
            <a:xfrm>
              <a:off x="457200" y="762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25" name="Text Box 17"/>
            <p:cNvSpPr txBox="1">
              <a:spLocks noChangeArrowheads="1"/>
            </p:cNvSpPr>
            <p:nvPr/>
          </p:nvSpPr>
          <p:spPr bwMode="auto">
            <a:xfrm>
              <a:off x="482600" y="700088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426" name="Oval 18"/>
            <p:cNvSpPr>
              <a:spLocks noChangeArrowheads="1"/>
            </p:cNvSpPr>
            <p:nvPr/>
          </p:nvSpPr>
          <p:spPr bwMode="auto">
            <a:xfrm>
              <a:off x="0" y="1509713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27" name="Text Box 19"/>
            <p:cNvSpPr txBox="1">
              <a:spLocks noChangeArrowheads="1"/>
            </p:cNvSpPr>
            <p:nvPr/>
          </p:nvSpPr>
          <p:spPr bwMode="auto">
            <a:xfrm>
              <a:off x="6350" y="1447800"/>
              <a:ext cx="4603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H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428" name="Oval 20"/>
            <p:cNvSpPr>
              <a:spLocks noChangeArrowheads="1"/>
            </p:cNvSpPr>
            <p:nvPr/>
          </p:nvSpPr>
          <p:spPr bwMode="auto">
            <a:xfrm>
              <a:off x="752475" y="1495425"/>
              <a:ext cx="695325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29" name="Text Box 21"/>
            <p:cNvSpPr txBox="1">
              <a:spLocks noChangeArrowheads="1"/>
            </p:cNvSpPr>
            <p:nvPr/>
          </p:nvSpPr>
          <p:spPr bwMode="auto">
            <a:xfrm>
              <a:off x="758825" y="1447800"/>
              <a:ext cx="6889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DF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68628" name="Group 20"/>
          <p:cNvGrpSpPr/>
          <p:nvPr/>
        </p:nvGrpSpPr>
        <p:grpSpPr bwMode="auto">
          <a:xfrm>
            <a:off x="3157538" y="1268413"/>
            <a:ext cx="2590800" cy="2743200"/>
            <a:chOff x="0" y="0"/>
            <a:chExt cx="2590800" cy="2743201"/>
          </a:xfrm>
        </p:grpSpPr>
        <p:sp>
          <p:nvSpPr>
            <p:cNvPr id="57399" name="Line 22"/>
            <p:cNvSpPr>
              <a:spLocks noChangeShapeType="1"/>
            </p:cNvSpPr>
            <p:nvPr/>
          </p:nvSpPr>
          <p:spPr bwMode="auto">
            <a:xfrm>
              <a:off x="762000" y="1143000"/>
              <a:ext cx="2286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0" name="Line 23"/>
            <p:cNvSpPr>
              <a:spLocks noChangeShapeType="1"/>
            </p:cNvSpPr>
            <p:nvPr/>
          </p:nvSpPr>
          <p:spPr bwMode="auto">
            <a:xfrm flipH="1">
              <a:off x="304800" y="1143000"/>
              <a:ext cx="3048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1" name="Line 24"/>
            <p:cNvSpPr>
              <a:spLocks noChangeShapeType="1"/>
            </p:cNvSpPr>
            <p:nvPr/>
          </p:nvSpPr>
          <p:spPr bwMode="auto">
            <a:xfrm flipH="1">
              <a:off x="762000" y="457200"/>
              <a:ext cx="3810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2" name="Line 25"/>
            <p:cNvSpPr>
              <a:spLocks noChangeShapeType="1"/>
            </p:cNvSpPr>
            <p:nvPr/>
          </p:nvSpPr>
          <p:spPr bwMode="auto">
            <a:xfrm>
              <a:off x="1447800" y="457200"/>
              <a:ext cx="4572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3" name="Oval 26"/>
            <p:cNvSpPr>
              <a:spLocks noChangeArrowheads="1"/>
            </p:cNvSpPr>
            <p:nvPr/>
          </p:nvSpPr>
          <p:spPr bwMode="auto">
            <a:xfrm>
              <a:off x="1066800" y="762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4" name="Oval 27"/>
            <p:cNvSpPr>
              <a:spLocks noChangeArrowheads="1"/>
            </p:cNvSpPr>
            <p:nvPr/>
          </p:nvSpPr>
          <p:spPr bwMode="auto">
            <a:xfrm>
              <a:off x="1219200" y="685800"/>
              <a:ext cx="1371600" cy="6096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5" name="Text Box 28"/>
            <p:cNvSpPr txBox="1">
              <a:spLocks noChangeArrowheads="1"/>
            </p:cNvSpPr>
            <p:nvPr/>
          </p:nvSpPr>
          <p:spPr bwMode="auto">
            <a:xfrm>
              <a:off x="1284288" y="700088"/>
              <a:ext cx="1230313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EKCG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406" name="Text Box 29"/>
            <p:cNvSpPr txBox="1">
              <a:spLocks noChangeArrowheads="1"/>
            </p:cNvSpPr>
            <p:nvPr/>
          </p:nvSpPr>
          <p:spPr bwMode="auto">
            <a:xfrm>
              <a:off x="1082675" y="0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407" name="Oval 30"/>
            <p:cNvSpPr>
              <a:spLocks noChangeArrowheads="1"/>
            </p:cNvSpPr>
            <p:nvPr/>
          </p:nvSpPr>
          <p:spPr bwMode="auto">
            <a:xfrm>
              <a:off x="457200" y="762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8" name="Text Box 31"/>
            <p:cNvSpPr txBox="1">
              <a:spLocks noChangeArrowheads="1"/>
            </p:cNvSpPr>
            <p:nvPr/>
          </p:nvSpPr>
          <p:spPr bwMode="auto">
            <a:xfrm>
              <a:off x="482600" y="700088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409" name="Oval 32"/>
            <p:cNvSpPr>
              <a:spLocks noChangeArrowheads="1"/>
            </p:cNvSpPr>
            <p:nvPr/>
          </p:nvSpPr>
          <p:spPr bwMode="auto">
            <a:xfrm>
              <a:off x="0" y="1509713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0" name="Text Box 33"/>
            <p:cNvSpPr txBox="1">
              <a:spLocks noChangeArrowheads="1"/>
            </p:cNvSpPr>
            <p:nvPr/>
          </p:nvSpPr>
          <p:spPr bwMode="auto">
            <a:xfrm>
              <a:off x="6350" y="1447800"/>
              <a:ext cx="4603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H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411" name="Oval 34"/>
            <p:cNvSpPr>
              <a:spLocks noChangeArrowheads="1"/>
            </p:cNvSpPr>
            <p:nvPr/>
          </p:nvSpPr>
          <p:spPr bwMode="auto">
            <a:xfrm>
              <a:off x="838200" y="1495425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2" name="Text Box 35"/>
            <p:cNvSpPr txBox="1">
              <a:spLocks noChangeArrowheads="1"/>
            </p:cNvSpPr>
            <p:nvPr/>
          </p:nvSpPr>
          <p:spPr bwMode="auto">
            <a:xfrm>
              <a:off x="758825" y="1447800"/>
              <a:ext cx="6889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F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413" name="Line 36"/>
            <p:cNvSpPr>
              <a:spLocks noChangeShapeType="1"/>
            </p:cNvSpPr>
            <p:nvPr/>
          </p:nvSpPr>
          <p:spPr bwMode="auto">
            <a:xfrm flipH="1">
              <a:off x="762000" y="1905000"/>
              <a:ext cx="228600" cy="4714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4" name="Oval 37"/>
            <p:cNvSpPr>
              <a:spLocks noChangeArrowheads="1"/>
            </p:cNvSpPr>
            <p:nvPr/>
          </p:nvSpPr>
          <p:spPr bwMode="auto">
            <a:xfrm>
              <a:off x="457200" y="2286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5" name="Text Box 38"/>
            <p:cNvSpPr txBox="1">
              <a:spLocks noChangeArrowheads="1"/>
            </p:cNvSpPr>
            <p:nvPr/>
          </p:nvSpPr>
          <p:spPr bwMode="auto">
            <a:xfrm>
              <a:off x="473075" y="2224088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D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68646" name="Group 38"/>
          <p:cNvGrpSpPr/>
          <p:nvPr/>
        </p:nvGrpSpPr>
        <p:grpSpPr bwMode="auto">
          <a:xfrm>
            <a:off x="5595938" y="1268413"/>
            <a:ext cx="2819400" cy="2743200"/>
            <a:chOff x="0" y="0"/>
            <a:chExt cx="2819400" cy="2743201"/>
          </a:xfrm>
        </p:grpSpPr>
        <p:sp>
          <p:nvSpPr>
            <p:cNvPr id="57379" name="Line 4"/>
            <p:cNvSpPr>
              <a:spLocks noChangeShapeType="1"/>
            </p:cNvSpPr>
            <p:nvPr/>
          </p:nvSpPr>
          <p:spPr bwMode="auto">
            <a:xfrm>
              <a:off x="1905000" y="1066800"/>
              <a:ext cx="381000" cy="609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0" name="Oval 5"/>
            <p:cNvSpPr>
              <a:spLocks noChangeArrowheads="1"/>
            </p:cNvSpPr>
            <p:nvPr/>
          </p:nvSpPr>
          <p:spPr bwMode="auto">
            <a:xfrm>
              <a:off x="1752600" y="1447800"/>
              <a:ext cx="10668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1" name="Text Box 6"/>
            <p:cNvSpPr txBox="1">
              <a:spLocks noChangeArrowheads="1"/>
            </p:cNvSpPr>
            <p:nvPr/>
          </p:nvSpPr>
          <p:spPr bwMode="auto">
            <a:xfrm>
              <a:off x="1782763" y="1447800"/>
              <a:ext cx="9937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KCG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82" name="Line 39"/>
            <p:cNvSpPr>
              <a:spLocks noChangeShapeType="1"/>
            </p:cNvSpPr>
            <p:nvPr/>
          </p:nvSpPr>
          <p:spPr bwMode="auto">
            <a:xfrm>
              <a:off x="762000" y="1143000"/>
              <a:ext cx="2286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3" name="Line 40"/>
            <p:cNvSpPr>
              <a:spLocks noChangeShapeType="1"/>
            </p:cNvSpPr>
            <p:nvPr/>
          </p:nvSpPr>
          <p:spPr bwMode="auto">
            <a:xfrm flipH="1">
              <a:off x="304800" y="1143000"/>
              <a:ext cx="3048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4" name="Line 41"/>
            <p:cNvSpPr>
              <a:spLocks noChangeShapeType="1"/>
            </p:cNvSpPr>
            <p:nvPr/>
          </p:nvSpPr>
          <p:spPr bwMode="auto">
            <a:xfrm flipH="1">
              <a:off x="762000" y="457200"/>
              <a:ext cx="3810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5" name="Line 42"/>
            <p:cNvSpPr>
              <a:spLocks noChangeShapeType="1"/>
            </p:cNvSpPr>
            <p:nvPr/>
          </p:nvSpPr>
          <p:spPr bwMode="auto">
            <a:xfrm>
              <a:off x="1371600" y="381000"/>
              <a:ext cx="3810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6" name="Oval 43"/>
            <p:cNvSpPr>
              <a:spLocks noChangeArrowheads="1"/>
            </p:cNvSpPr>
            <p:nvPr/>
          </p:nvSpPr>
          <p:spPr bwMode="auto">
            <a:xfrm>
              <a:off x="1066800" y="762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7" name="Oval 44"/>
            <p:cNvSpPr>
              <a:spLocks noChangeArrowheads="1"/>
            </p:cNvSpPr>
            <p:nvPr/>
          </p:nvSpPr>
          <p:spPr bwMode="auto">
            <a:xfrm>
              <a:off x="1600200" y="762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8" name="Text Box 45"/>
            <p:cNvSpPr txBox="1">
              <a:spLocks noChangeArrowheads="1"/>
            </p:cNvSpPr>
            <p:nvPr/>
          </p:nvSpPr>
          <p:spPr bwMode="auto">
            <a:xfrm>
              <a:off x="1612900" y="700088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E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89" name="Text Box 46"/>
            <p:cNvSpPr txBox="1">
              <a:spLocks noChangeArrowheads="1"/>
            </p:cNvSpPr>
            <p:nvPr/>
          </p:nvSpPr>
          <p:spPr bwMode="auto">
            <a:xfrm>
              <a:off x="1082675" y="0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90" name="Oval 47"/>
            <p:cNvSpPr>
              <a:spLocks noChangeArrowheads="1"/>
            </p:cNvSpPr>
            <p:nvPr/>
          </p:nvSpPr>
          <p:spPr bwMode="auto">
            <a:xfrm>
              <a:off x="457200" y="762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1" name="Text Box 48"/>
            <p:cNvSpPr txBox="1">
              <a:spLocks noChangeArrowheads="1"/>
            </p:cNvSpPr>
            <p:nvPr/>
          </p:nvSpPr>
          <p:spPr bwMode="auto">
            <a:xfrm>
              <a:off x="482600" y="700088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92" name="Oval 49"/>
            <p:cNvSpPr>
              <a:spLocks noChangeArrowheads="1"/>
            </p:cNvSpPr>
            <p:nvPr/>
          </p:nvSpPr>
          <p:spPr bwMode="auto">
            <a:xfrm>
              <a:off x="0" y="1509713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3" name="Text Box 50"/>
            <p:cNvSpPr txBox="1">
              <a:spLocks noChangeArrowheads="1"/>
            </p:cNvSpPr>
            <p:nvPr/>
          </p:nvSpPr>
          <p:spPr bwMode="auto">
            <a:xfrm>
              <a:off x="6350" y="1447800"/>
              <a:ext cx="4603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H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94" name="Oval 51"/>
            <p:cNvSpPr>
              <a:spLocks noChangeArrowheads="1"/>
            </p:cNvSpPr>
            <p:nvPr/>
          </p:nvSpPr>
          <p:spPr bwMode="auto">
            <a:xfrm>
              <a:off x="838200" y="1495425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5" name="Text Box 52"/>
            <p:cNvSpPr txBox="1">
              <a:spLocks noChangeArrowheads="1"/>
            </p:cNvSpPr>
            <p:nvPr/>
          </p:nvSpPr>
          <p:spPr bwMode="auto">
            <a:xfrm>
              <a:off x="758825" y="1447800"/>
              <a:ext cx="6889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F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96" name="Line 53"/>
            <p:cNvSpPr>
              <a:spLocks noChangeShapeType="1"/>
            </p:cNvSpPr>
            <p:nvPr/>
          </p:nvSpPr>
          <p:spPr bwMode="auto">
            <a:xfrm flipH="1">
              <a:off x="762000" y="1905000"/>
              <a:ext cx="228600" cy="4714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7" name="Oval 54"/>
            <p:cNvSpPr>
              <a:spLocks noChangeArrowheads="1"/>
            </p:cNvSpPr>
            <p:nvPr/>
          </p:nvSpPr>
          <p:spPr bwMode="auto">
            <a:xfrm>
              <a:off x="457200" y="2286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8" name="Text Box 55"/>
            <p:cNvSpPr txBox="1">
              <a:spLocks noChangeArrowheads="1"/>
            </p:cNvSpPr>
            <p:nvPr/>
          </p:nvSpPr>
          <p:spPr bwMode="auto">
            <a:xfrm>
              <a:off x="473075" y="2224088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D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68667" name="Group 59"/>
          <p:cNvGrpSpPr/>
          <p:nvPr/>
        </p:nvGrpSpPr>
        <p:grpSpPr bwMode="auto">
          <a:xfrm>
            <a:off x="1328738" y="3554413"/>
            <a:ext cx="3051175" cy="2743200"/>
            <a:chOff x="0" y="0"/>
            <a:chExt cx="3051175" cy="2743201"/>
          </a:xfrm>
        </p:grpSpPr>
        <p:sp>
          <p:nvSpPr>
            <p:cNvPr id="57353" name="Line 56"/>
            <p:cNvSpPr>
              <a:spLocks noChangeShapeType="1"/>
            </p:cNvSpPr>
            <p:nvPr/>
          </p:nvSpPr>
          <p:spPr bwMode="auto">
            <a:xfrm>
              <a:off x="1905000" y="1066800"/>
              <a:ext cx="381000" cy="609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4" name="Line 57"/>
            <p:cNvSpPr>
              <a:spLocks noChangeShapeType="1"/>
            </p:cNvSpPr>
            <p:nvPr/>
          </p:nvSpPr>
          <p:spPr bwMode="auto">
            <a:xfrm>
              <a:off x="762000" y="1143000"/>
              <a:ext cx="2286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5" name="Line 58"/>
            <p:cNvSpPr>
              <a:spLocks noChangeShapeType="1"/>
            </p:cNvSpPr>
            <p:nvPr/>
          </p:nvSpPr>
          <p:spPr bwMode="auto">
            <a:xfrm flipH="1">
              <a:off x="304800" y="1143000"/>
              <a:ext cx="3048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6" name="Line 59"/>
            <p:cNvSpPr>
              <a:spLocks noChangeShapeType="1"/>
            </p:cNvSpPr>
            <p:nvPr/>
          </p:nvSpPr>
          <p:spPr bwMode="auto">
            <a:xfrm flipH="1">
              <a:off x="762000" y="457200"/>
              <a:ext cx="3810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7" name="Line 60"/>
            <p:cNvSpPr>
              <a:spLocks noChangeShapeType="1"/>
            </p:cNvSpPr>
            <p:nvPr/>
          </p:nvSpPr>
          <p:spPr bwMode="auto">
            <a:xfrm>
              <a:off x="1371600" y="381000"/>
              <a:ext cx="3810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8" name="Oval 61"/>
            <p:cNvSpPr>
              <a:spLocks noChangeArrowheads="1"/>
            </p:cNvSpPr>
            <p:nvPr/>
          </p:nvSpPr>
          <p:spPr bwMode="auto">
            <a:xfrm>
              <a:off x="1066800" y="762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9" name="Oval 62"/>
            <p:cNvSpPr>
              <a:spLocks noChangeArrowheads="1"/>
            </p:cNvSpPr>
            <p:nvPr/>
          </p:nvSpPr>
          <p:spPr bwMode="auto">
            <a:xfrm>
              <a:off x="1600200" y="762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0" name="Text Box 63"/>
            <p:cNvSpPr txBox="1">
              <a:spLocks noChangeArrowheads="1"/>
            </p:cNvSpPr>
            <p:nvPr/>
          </p:nvSpPr>
          <p:spPr bwMode="auto">
            <a:xfrm>
              <a:off x="1612900" y="700088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E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61" name="Text Box 64"/>
            <p:cNvSpPr txBox="1">
              <a:spLocks noChangeArrowheads="1"/>
            </p:cNvSpPr>
            <p:nvPr/>
          </p:nvSpPr>
          <p:spPr bwMode="auto">
            <a:xfrm>
              <a:off x="1082675" y="0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62" name="Oval 65"/>
            <p:cNvSpPr>
              <a:spLocks noChangeArrowheads="1"/>
            </p:cNvSpPr>
            <p:nvPr/>
          </p:nvSpPr>
          <p:spPr bwMode="auto">
            <a:xfrm>
              <a:off x="457200" y="762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3" name="Text Box 66"/>
            <p:cNvSpPr txBox="1">
              <a:spLocks noChangeArrowheads="1"/>
            </p:cNvSpPr>
            <p:nvPr/>
          </p:nvSpPr>
          <p:spPr bwMode="auto">
            <a:xfrm>
              <a:off x="482600" y="700088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64" name="Oval 67"/>
            <p:cNvSpPr>
              <a:spLocks noChangeArrowheads="1"/>
            </p:cNvSpPr>
            <p:nvPr/>
          </p:nvSpPr>
          <p:spPr bwMode="auto">
            <a:xfrm>
              <a:off x="0" y="1509713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5" name="Text Box 68"/>
            <p:cNvSpPr txBox="1">
              <a:spLocks noChangeArrowheads="1"/>
            </p:cNvSpPr>
            <p:nvPr/>
          </p:nvSpPr>
          <p:spPr bwMode="auto">
            <a:xfrm>
              <a:off x="6350" y="1447800"/>
              <a:ext cx="4603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H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66" name="Oval 69"/>
            <p:cNvSpPr>
              <a:spLocks noChangeArrowheads="1"/>
            </p:cNvSpPr>
            <p:nvPr/>
          </p:nvSpPr>
          <p:spPr bwMode="auto">
            <a:xfrm>
              <a:off x="838200" y="1495425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7" name="Text Box 70"/>
            <p:cNvSpPr txBox="1">
              <a:spLocks noChangeArrowheads="1"/>
            </p:cNvSpPr>
            <p:nvPr/>
          </p:nvSpPr>
          <p:spPr bwMode="auto">
            <a:xfrm>
              <a:off x="758825" y="1447800"/>
              <a:ext cx="6889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F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68" name="Line 71"/>
            <p:cNvSpPr>
              <a:spLocks noChangeShapeType="1"/>
            </p:cNvSpPr>
            <p:nvPr/>
          </p:nvSpPr>
          <p:spPr bwMode="auto">
            <a:xfrm flipH="1">
              <a:off x="762000" y="1905000"/>
              <a:ext cx="228600" cy="4714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9" name="Oval 72"/>
            <p:cNvSpPr>
              <a:spLocks noChangeArrowheads="1"/>
            </p:cNvSpPr>
            <p:nvPr/>
          </p:nvSpPr>
          <p:spPr bwMode="auto">
            <a:xfrm>
              <a:off x="457200" y="2286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0" name="Text Box 73"/>
            <p:cNvSpPr txBox="1">
              <a:spLocks noChangeArrowheads="1"/>
            </p:cNvSpPr>
            <p:nvPr/>
          </p:nvSpPr>
          <p:spPr bwMode="auto">
            <a:xfrm>
              <a:off x="473075" y="2224088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D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71" name="Line 74"/>
            <p:cNvSpPr>
              <a:spLocks noChangeShapeType="1"/>
            </p:cNvSpPr>
            <p:nvPr/>
          </p:nvSpPr>
          <p:spPr bwMode="auto">
            <a:xfrm>
              <a:off x="2362200" y="1828800"/>
              <a:ext cx="3048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2" name="Line 75"/>
            <p:cNvSpPr>
              <a:spLocks noChangeShapeType="1"/>
            </p:cNvSpPr>
            <p:nvPr/>
          </p:nvSpPr>
          <p:spPr bwMode="auto">
            <a:xfrm flipH="1">
              <a:off x="1905000" y="1890713"/>
              <a:ext cx="3048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3" name="Oval 76"/>
            <p:cNvSpPr>
              <a:spLocks noChangeArrowheads="1"/>
            </p:cNvSpPr>
            <p:nvPr/>
          </p:nvSpPr>
          <p:spPr bwMode="auto">
            <a:xfrm>
              <a:off x="2057400" y="1509713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4" name="Text Box 77"/>
            <p:cNvSpPr txBox="1">
              <a:spLocks noChangeArrowheads="1"/>
            </p:cNvSpPr>
            <p:nvPr/>
          </p:nvSpPr>
          <p:spPr bwMode="auto">
            <a:xfrm>
              <a:off x="2073275" y="1447800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C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75" name="Oval 78"/>
            <p:cNvSpPr>
              <a:spLocks noChangeArrowheads="1"/>
            </p:cNvSpPr>
            <p:nvPr/>
          </p:nvSpPr>
          <p:spPr bwMode="auto">
            <a:xfrm>
              <a:off x="1600200" y="2257425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6" name="Text Box 79"/>
            <p:cNvSpPr txBox="1">
              <a:spLocks noChangeArrowheads="1"/>
            </p:cNvSpPr>
            <p:nvPr/>
          </p:nvSpPr>
          <p:spPr bwMode="auto">
            <a:xfrm>
              <a:off x="1606550" y="2195513"/>
              <a:ext cx="4603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K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77" name="Oval 80"/>
            <p:cNvSpPr>
              <a:spLocks noChangeArrowheads="1"/>
            </p:cNvSpPr>
            <p:nvPr/>
          </p:nvSpPr>
          <p:spPr bwMode="auto">
            <a:xfrm>
              <a:off x="2514600" y="2243138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8" name="Text Box 81"/>
            <p:cNvSpPr txBox="1">
              <a:spLocks noChangeArrowheads="1"/>
            </p:cNvSpPr>
            <p:nvPr/>
          </p:nvSpPr>
          <p:spPr bwMode="auto">
            <a:xfrm>
              <a:off x="2362200" y="2195513"/>
              <a:ext cx="6889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G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C20FF269-081C-4FB6-8D71-9C006233F6B4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315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3D255A42-4EAD-4DC1-A947-7DE342E951A8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1508" name="AutoShape 2"/>
          <p:cNvSpPr>
            <a:spLocks noChangeArrowheads="1"/>
          </p:cNvSpPr>
          <p:nvPr/>
        </p:nvSpPr>
        <p:spPr bwMode="auto">
          <a:xfrm>
            <a:off x="7567613" y="5229225"/>
            <a:ext cx="457200" cy="533400"/>
          </a:xfrm>
          <a:prstGeom prst="wedgeRoundRectCallout">
            <a:avLst>
              <a:gd name="adj1" fmla="val -82986"/>
              <a:gd name="adj2" fmla="val -118750"/>
              <a:gd name="adj3" fmla="val 16667"/>
            </a:avLst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1509" name="AutoShape 3"/>
          <p:cNvSpPr>
            <a:spLocks noChangeArrowheads="1"/>
          </p:cNvSpPr>
          <p:nvPr/>
        </p:nvSpPr>
        <p:spPr bwMode="auto">
          <a:xfrm>
            <a:off x="5510213" y="5229225"/>
            <a:ext cx="457200" cy="533400"/>
          </a:xfrm>
          <a:prstGeom prst="wedgeRoundRectCallout">
            <a:avLst>
              <a:gd name="adj1" fmla="val -82986"/>
              <a:gd name="adj2" fmla="val -118750"/>
              <a:gd name="adj3" fmla="val 16667"/>
            </a:avLst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1510" name="AutoShape 4"/>
          <p:cNvSpPr>
            <a:spLocks noChangeArrowheads="1"/>
          </p:cNvSpPr>
          <p:nvPr/>
        </p:nvSpPr>
        <p:spPr bwMode="auto">
          <a:xfrm>
            <a:off x="6729413" y="5229225"/>
            <a:ext cx="457200" cy="533400"/>
          </a:xfrm>
          <a:prstGeom prst="wedgeRoundRectCallout">
            <a:avLst>
              <a:gd name="adj1" fmla="val 81944"/>
              <a:gd name="adj2" fmla="val -131847"/>
              <a:gd name="adj3" fmla="val 16667"/>
            </a:avLst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1511" name="AutoShape 5"/>
          <p:cNvSpPr>
            <a:spLocks noChangeArrowheads="1"/>
          </p:cNvSpPr>
          <p:nvPr/>
        </p:nvSpPr>
        <p:spPr bwMode="auto">
          <a:xfrm>
            <a:off x="3376613" y="5229225"/>
            <a:ext cx="457200" cy="533400"/>
          </a:xfrm>
          <a:prstGeom prst="wedgeRoundRectCallout">
            <a:avLst>
              <a:gd name="adj1" fmla="val 81944"/>
              <a:gd name="adj2" fmla="val -131847"/>
              <a:gd name="adj3" fmla="val 16667"/>
            </a:avLst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1395413" y="5838825"/>
            <a:ext cx="640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2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二叉树的五种不同形态</a:t>
            </a:r>
            <a:endParaRPr lang="zh-CN" altLang="en-US" sz="3200" smtClean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1513" name="Oval 10"/>
          <p:cNvSpPr>
            <a:spLocks noChangeArrowheads="1"/>
          </p:cNvSpPr>
          <p:nvPr/>
        </p:nvSpPr>
        <p:spPr bwMode="auto">
          <a:xfrm>
            <a:off x="1166813" y="4695825"/>
            <a:ext cx="228600" cy="304800"/>
          </a:xfrm>
          <a:prstGeom prst="ellipse">
            <a:avLst/>
          </a:prstGeom>
          <a:noFill/>
          <a:ln w="38100">
            <a:solidFill>
              <a:srgbClr val="CC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auto">
          <a:xfrm flipH="1">
            <a:off x="1166813" y="4695825"/>
            <a:ext cx="228600" cy="3048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5" name="Oval 12"/>
          <p:cNvSpPr>
            <a:spLocks noChangeArrowheads="1"/>
          </p:cNvSpPr>
          <p:nvPr/>
        </p:nvSpPr>
        <p:spPr bwMode="auto">
          <a:xfrm>
            <a:off x="2309813" y="4619625"/>
            <a:ext cx="381000" cy="3810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6" name="Oval 13"/>
          <p:cNvSpPr>
            <a:spLocks noChangeArrowheads="1"/>
          </p:cNvSpPr>
          <p:nvPr/>
        </p:nvSpPr>
        <p:spPr bwMode="auto">
          <a:xfrm>
            <a:off x="3833813" y="4619625"/>
            <a:ext cx="381000" cy="3810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7" name="Oval 14"/>
          <p:cNvSpPr>
            <a:spLocks noChangeArrowheads="1"/>
          </p:cNvSpPr>
          <p:nvPr/>
        </p:nvSpPr>
        <p:spPr bwMode="auto">
          <a:xfrm>
            <a:off x="5129213" y="4619625"/>
            <a:ext cx="381000" cy="3810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8" name="Oval 15"/>
          <p:cNvSpPr>
            <a:spLocks noChangeArrowheads="1"/>
          </p:cNvSpPr>
          <p:nvPr/>
        </p:nvSpPr>
        <p:spPr bwMode="auto">
          <a:xfrm>
            <a:off x="7186613" y="4619625"/>
            <a:ext cx="381000" cy="3810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9" name="Text Box 16"/>
          <p:cNvSpPr txBox="1">
            <a:spLocks noChangeArrowheads="1"/>
          </p:cNvSpPr>
          <p:nvPr/>
        </p:nvSpPr>
        <p:spPr bwMode="auto">
          <a:xfrm>
            <a:off x="3376613" y="5229225"/>
            <a:ext cx="420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</a:rPr>
              <a:t>L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1520" name="Text Box 17"/>
          <p:cNvSpPr txBox="1">
            <a:spLocks noChangeArrowheads="1"/>
          </p:cNvSpPr>
          <p:nvPr/>
        </p:nvSpPr>
        <p:spPr bwMode="auto">
          <a:xfrm>
            <a:off x="6729413" y="5229225"/>
            <a:ext cx="420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</a:rPr>
              <a:t>L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1521" name="Text Box 18"/>
          <p:cNvSpPr txBox="1">
            <a:spLocks noChangeArrowheads="1"/>
          </p:cNvSpPr>
          <p:nvPr/>
        </p:nvSpPr>
        <p:spPr bwMode="auto">
          <a:xfrm>
            <a:off x="5500688" y="5229225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</a:rPr>
              <a:t>R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1522" name="Text Box 19"/>
          <p:cNvSpPr txBox="1">
            <a:spLocks noChangeArrowheads="1"/>
          </p:cNvSpPr>
          <p:nvPr/>
        </p:nvSpPr>
        <p:spPr bwMode="auto">
          <a:xfrm>
            <a:off x="7567613" y="5229225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</a:rPr>
              <a:t>R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3331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441325"/>
            <a:ext cx="8229600" cy="1008063"/>
          </a:xfrm>
        </p:spPr>
        <p:txBody>
          <a:bodyPr/>
          <a:lstStyle/>
          <a:p>
            <a:pPr algn="ctr" eaLnBrk="1" hangingPunct="1"/>
            <a:r>
              <a:rPr lang="en-US" altLang="zh-CN" sz="4000" b="1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4000" b="1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二叉树 </a:t>
            </a:r>
            <a:r>
              <a:rPr lang="en-US" altLang="zh-CN" sz="4000" b="1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(Binary Tree)</a:t>
            </a:r>
            <a:endParaRPr lang="en-US" altLang="zh-CN" sz="4000" b="1" smtClean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332" name="Rectangle 21"/>
          <p:cNvSpPr>
            <a:spLocks noGrp="1" noChangeArrowheads="1"/>
          </p:cNvSpPr>
          <p:nvPr>
            <p:ph type="body" idx="4294967295"/>
          </p:nvPr>
        </p:nvSpPr>
        <p:spPr>
          <a:xfrm>
            <a:off x="215900" y="1377950"/>
            <a:ext cx="8712200" cy="2555875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 </a:t>
            </a:r>
            <a:r>
              <a:rPr lang="zh-CN" altLang="en-US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二叉树的定义</a:t>
            </a:r>
            <a:endParaRPr lang="zh-CN" altLang="en-US" sz="3000" b="1" u="sng" dirty="0" smtClean="0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rgbClr val="006600"/>
                </a:solidFill>
                <a:latin typeface="Times New Roman" pitchFamily="18" charset="0"/>
                <a:ea typeface="仿宋_GB2312" pitchFamily="49" charset="-122"/>
              </a:rPr>
              <a:t>	        每个结点最多有</a:t>
            </a:r>
            <a:r>
              <a:rPr lang="en-US" altLang="zh-CN" sz="3000" b="1" dirty="0" smtClean="0">
                <a:solidFill>
                  <a:srgbClr val="006600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zh-CN" altLang="en-US" sz="3000" b="1" dirty="0" smtClean="0">
                <a:solidFill>
                  <a:srgbClr val="006600"/>
                </a:solidFill>
                <a:latin typeface="Times New Roman" pitchFamily="18" charset="0"/>
                <a:ea typeface="仿宋_GB2312" pitchFamily="49" charset="-122"/>
              </a:rPr>
              <a:t>棵子树，且有左右之分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。</a:t>
            </a: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1525" name="Text Box 2"/>
          <p:cNvSpPr txBox="1">
            <a:spLocks noChangeArrowheads="1"/>
          </p:cNvSpPr>
          <p:nvPr/>
        </p:nvSpPr>
        <p:spPr bwMode="auto">
          <a:xfrm>
            <a:off x="1822450" y="2816225"/>
            <a:ext cx="6202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FF3300"/>
                </a:solidFill>
                <a:ea typeface="楷体_GB2312" pitchFamily="49" charset="-122"/>
              </a:rPr>
              <a:t>问：二叉树有几种可能的形态？</a:t>
            </a:r>
            <a:r>
              <a:rPr lang="zh-CN" altLang="en-US" sz="3200" b="1" dirty="0">
                <a:solidFill>
                  <a:srgbClr val="333399"/>
                </a:solidFill>
              </a:rPr>
              <a:t>        </a:t>
            </a:r>
            <a:endParaRPr lang="zh-CN" altLang="en-US" sz="3200" b="1" dirty="0">
              <a:solidFill>
                <a:srgbClr val="333399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 autoUpdateAnimBg="0"/>
      <p:bldP spid="21509" grpId="0" animBg="1" autoUpdateAnimBg="0"/>
      <p:bldP spid="21510" grpId="0" animBg="1" autoUpdateAnimBg="0"/>
      <p:bldP spid="21511" grpId="0" animBg="1" autoUpdateAnimBg="0"/>
      <p:bldP spid="21512" grpId="0" autoUpdateAnimBg="0"/>
      <p:bldP spid="21513" grpId="0" animBg="1" autoUpdateAnimBg="0"/>
      <p:bldP spid="21514" grpId="0" animBg="1"/>
      <p:bldP spid="21515" grpId="0" animBg="1" autoUpdateAnimBg="0"/>
      <p:bldP spid="21516" grpId="0" animBg="1" autoUpdateAnimBg="0"/>
      <p:bldP spid="21517" grpId="0" animBg="1" autoUpdateAnimBg="0"/>
      <p:bldP spid="21518" grpId="0" animBg="1" autoUpdateAnimBg="0"/>
      <p:bldP spid="21519" grpId="0" autoUpdateAnimBg="0"/>
      <p:bldP spid="21520" grpId="0" autoUpdateAnimBg="0"/>
      <p:bldP spid="21521" grpId="0" autoUpdateAnimBg="0"/>
      <p:bldP spid="21522" grpId="0" autoUpdateAnimBg="0"/>
      <p:bldP spid="2152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A90B1566-BFD6-423F-9EDF-2120C3EC7199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6387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F21EA746-7D73-48A3-B2DE-C1FCD2FB1CFA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580" name="Line 2"/>
          <p:cNvSpPr>
            <a:spLocks noChangeShapeType="1"/>
          </p:cNvSpPr>
          <p:nvPr/>
        </p:nvSpPr>
        <p:spPr bwMode="auto">
          <a:xfrm>
            <a:off x="7696200" y="4800600"/>
            <a:ext cx="304800" cy="3810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Line 3"/>
          <p:cNvSpPr>
            <a:spLocks noChangeShapeType="1"/>
          </p:cNvSpPr>
          <p:nvPr/>
        </p:nvSpPr>
        <p:spPr bwMode="auto">
          <a:xfrm flipH="1">
            <a:off x="7239000" y="4724400"/>
            <a:ext cx="381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Line 4"/>
          <p:cNvSpPr>
            <a:spLocks noChangeShapeType="1"/>
          </p:cNvSpPr>
          <p:nvPr/>
        </p:nvSpPr>
        <p:spPr bwMode="auto">
          <a:xfrm>
            <a:off x="5867400" y="4724400"/>
            <a:ext cx="3048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Line 5"/>
          <p:cNvSpPr>
            <a:spLocks noChangeShapeType="1"/>
          </p:cNvSpPr>
          <p:nvPr/>
        </p:nvSpPr>
        <p:spPr bwMode="auto">
          <a:xfrm flipH="1">
            <a:off x="5334000" y="4800600"/>
            <a:ext cx="381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Line 6"/>
          <p:cNvSpPr>
            <a:spLocks noChangeShapeType="1"/>
          </p:cNvSpPr>
          <p:nvPr/>
        </p:nvSpPr>
        <p:spPr bwMode="auto">
          <a:xfrm>
            <a:off x="6858000" y="4191000"/>
            <a:ext cx="762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5" name="Line 7"/>
          <p:cNvSpPr>
            <a:spLocks noChangeShapeType="1"/>
          </p:cNvSpPr>
          <p:nvPr/>
        </p:nvSpPr>
        <p:spPr bwMode="auto">
          <a:xfrm flipH="1">
            <a:off x="5867400" y="4191000"/>
            <a:ext cx="762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6" name="Oval 8"/>
          <p:cNvSpPr>
            <a:spLocks noChangeArrowheads="1"/>
          </p:cNvSpPr>
          <p:nvPr/>
        </p:nvSpPr>
        <p:spPr bwMode="auto">
          <a:xfrm>
            <a:off x="6553200" y="3962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5" name="Line 9"/>
          <p:cNvSpPr>
            <a:spLocks noChangeShapeType="1"/>
          </p:cNvSpPr>
          <p:nvPr/>
        </p:nvSpPr>
        <p:spPr bwMode="auto">
          <a:xfrm>
            <a:off x="2819400" y="4191000"/>
            <a:ext cx="762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6" name="Line 10"/>
          <p:cNvSpPr>
            <a:spLocks noChangeShapeType="1"/>
          </p:cNvSpPr>
          <p:nvPr/>
        </p:nvSpPr>
        <p:spPr bwMode="auto">
          <a:xfrm flipH="1">
            <a:off x="1828800" y="4191000"/>
            <a:ext cx="762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7" name="Line 11"/>
          <p:cNvSpPr>
            <a:spLocks noChangeShapeType="1"/>
          </p:cNvSpPr>
          <p:nvPr/>
        </p:nvSpPr>
        <p:spPr bwMode="auto">
          <a:xfrm>
            <a:off x="3657600" y="4800600"/>
            <a:ext cx="304800" cy="3810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8" name="Line 12"/>
          <p:cNvSpPr>
            <a:spLocks noChangeShapeType="1"/>
          </p:cNvSpPr>
          <p:nvPr/>
        </p:nvSpPr>
        <p:spPr bwMode="auto">
          <a:xfrm flipH="1">
            <a:off x="3200400" y="4724400"/>
            <a:ext cx="381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9" name="Line 13"/>
          <p:cNvSpPr>
            <a:spLocks noChangeShapeType="1"/>
          </p:cNvSpPr>
          <p:nvPr/>
        </p:nvSpPr>
        <p:spPr bwMode="auto">
          <a:xfrm>
            <a:off x="1828800" y="4724400"/>
            <a:ext cx="3048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0" name="Line 14"/>
          <p:cNvSpPr>
            <a:spLocks noChangeShapeType="1"/>
          </p:cNvSpPr>
          <p:nvPr/>
        </p:nvSpPr>
        <p:spPr bwMode="auto">
          <a:xfrm flipH="1">
            <a:off x="1295400" y="4800600"/>
            <a:ext cx="381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3" name="Line 15"/>
          <p:cNvSpPr>
            <a:spLocks noChangeShapeType="1"/>
          </p:cNvSpPr>
          <p:nvPr/>
        </p:nvSpPr>
        <p:spPr bwMode="auto">
          <a:xfrm flipH="1">
            <a:off x="5943600" y="5334000"/>
            <a:ext cx="2286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4" name="Line 16"/>
          <p:cNvSpPr>
            <a:spLocks noChangeShapeType="1"/>
          </p:cNvSpPr>
          <p:nvPr/>
        </p:nvSpPr>
        <p:spPr bwMode="auto">
          <a:xfrm>
            <a:off x="5410200" y="5410200"/>
            <a:ext cx="1524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5" name="Line 17"/>
          <p:cNvSpPr>
            <a:spLocks noChangeShapeType="1"/>
          </p:cNvSpPr>
          <p:nvPr/>
        </p:nvSpPr>
        <p:spPr bwMode="auto">
          <a:xfrm flipH="1">
            <a:off x="5029200" y="5334000"/>
            <a:ext cx="3048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" name="Line 18"/>
          <p:cNvSpPr>
            <a:spLocks noChangeShapeType="1"/>
          </p:cNvSpPr>
          <p:nvPr/>
        </p:nvSpPr>
        <p:spPr bwMode="auto">
          <a:xfrm>
            <a:off x="4038600" y="5334000"/>
            <a:ext cx="1524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5" name="Line 19"/>
          <p:cNvSpPr>
            <a:spLocks noChangeShapeType="1"/>
          </p:cNvSpPr>
          <p:nvPr/>
        </p:nvSpPr>
        <p:spPr bwMode="auto">
          <a:xfrm flipH="1">
            <a:off x="3733800" y="5334000"/>
            <a:ext cx="2286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6" name="Line 20"/>
          <p:cNvSpPr>
            <a:spLocks noChangeShapeType="1"/>
          </p:cNvSpPr>
          <p:nvPr/>
        </p:nvSpPr>
        <p:spPr bwMode="auto">
          <a:xfrm>
            <a:off x="3200400" y="5410200"/>
            <a:ext cx="1524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7" name="Line 21"/>
          <p:cNvSpPr>
            <a:spLocks noChangeShapeType="1"/>
          </p:cNvSpPr>
          <p:nvPr/>
        </p:nvSpPr>
        <p:spPr bwMode="auto">
          <a:xfrm flipH="1">
            <a:off x="2819400" y="5334000"/>
            <a:ext cx="3048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8" name="Line 22"/>
          <p:cNvSpPr>
            <a:spLocks noChangeShapeType="1"/>
          </p:cNvSpPr>
          <p:nvPr/>
        </p:nvSpPr>
        <p:spPr bwMode="auto">
          <a:xfrm>
            <a:off x="2209800" y="5334000"/>
            <a:ext cx="1524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9" name="Line 23"/>
          <p:cNvSpPr>
            <a:spLocks noChangeShapeType="1"/>
          </p:cNvSpPr>
          <p:nvPr/>
        </p:nvSpPr>
        <p:spPr bwMode="auto">
          <a:xfrm flipH="1">
            <a:off x="1905000" y="5334000"/>
            <a:ext cx="2286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0" name="Line 24"/>
          <p:cNvSpPr>
            <a:spLocks noChangeShapeType="1"/>
          </p:cNvSpPr>
          <p:nvPr/>
        </p:nvSpPr>
        <p:spPr bwMode="auto">
          <a:xfrm>
            <a:off x="1371600" y="5410200"/>
            <a:ext cx="1524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1" name="Line 25"/>
          <p:cNvSpPr>
            <a:spLocks noChangeShapeType="1"/>
          </p:cNvSpPr>
          <p:nvPr/>
        </p:nvSpPr>
        <p:spPr bwMode="auto">
          <a:xfrm flipH="1">
            <a:off x="990600" y="5334000"/>
            <a:ext cx="3048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2" name="Oval 27"/>
          <p:cNvSpPr>
            <a:spLocks noChangeArrowheads="1"/>
          </p:cNvSpPr>
          <p:nvPr/>
        </p:nvSpPr>
        <p:spPr bwMode="auto">
          <a:xfrm>
            <a:off x="8382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3" name="Oval 28"/>
          <p:cNvSpPr>
            <a:spLocks noChangeArrowheads="1"/>
          </p:cNvSpPr>
          <p:nvPr/>
        </p:nvSpPr>
        <p:spPr bwMode="auto">
          <a:xfrm>
            <a:off x="12954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4" name="Oval 29"/>
          <p:cNvSpPr>
            <a:spLocks noChangeArrowheads="1"/>
          </p:cNvSpPr>
          <p:nvPr/>
        </p:nvSpPr>
        <p:spPr bwMode="auto">
          <a:xfrm>
            <a:off x="17526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5" name="Oval 30"/>
          <p:cNvSpPr>
            <a:spLocks noChangeArrowheads="1"/>
          </p:cNvSpPr>
          <p:nvPr/>
        </p:nvSpPr>
        <p:spPr bwMode="auto">
          <a:xfrm>
            <a:off x="22098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6" name="Oval 31"/>
          <p:cNvSpPr>
            <a:spLocks noChangeArrowheads="1"/>
          </p:cNvSpPr>
          <p:nvPr/>
        </p:nvSpPr>
        <p:spPr bwMode="auto">
          <a:xfrm>
            <a:off x="26670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7" name="Oval 32"/>
          <p:cNvSpPr>
            <a:spLocks noChangeArrowheads="1"/>
          </p:cNvSpPr>
          <p:nvPr/>
        </p:nvSpPr>
        <p:spPr bwMode="auto">
          <a:xfrm>
            <a:off x="31242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8" name="Oval 33"/>
          <p:cNvSpPr>
            <a:spLocks noChangeArrowheads="1"/>
          </p:cNvSpPr>
          <p:nvPr/>
        </p:nvSpPr>
        <p:spPr bwMode="auto">
          <a:xfrm>
            <a:off x="35814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9" name="Oval 34"/>
          <p:cNvSpPr>
            <a:spLocks noChangeArrowheads="1"/>
          </p:cNvSpPr>
          <p:nvPr/>
        </p:nvSpPr>
        <p:spPr bwMode="auto">
          <a:xfrm>
            <a:off x="40386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2" name="Oval 35"/>
          <p:cNvSpPr>
            <a:spLocks noChangeArrowheads="1"/>
          </p:cNvSpPr>
          <p:nvPr/>
        </p:nvSpPr>
        <p:spPr bwMode="auto">
          <a:xfrm>
            <a:off x="48768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3" name="Oval 36"/>
          <p:cNvSpPr>
            <a:spLocks noChangeArrowheads="1"/>
          </p:cNvSpPr>
          <p:nvPr/>
        </p:nvSpPr>
        <p:spPr bwMode="auto">
          <a:xfrm>
            <a:off x="53340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4" name="Oval 37"/>
          <p:cNvSpPr>
            <a:spLocks noChangeArrowheads="1"/>
          </p:cNvSpPr>
          <p:nvPr/>
        </p:nvSpPr>
        <p:spPr bwMode="auto">
          <a:xfrm>
            <a:off x="57912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3" name="Oval 38"/>
          <p:cNvSpPr>
            <a:spLocks noChangeArrowheads="1"/>
          </p:cNvSpPr>
          <p:nvPr/>
        </p:nvSpPr>
        <p:spPr bwMode="auto">
          <a:xfrm>
            <a:off x="11430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4" name="Oval 39"/>
          <p:cNvSpPr>
            <a:spLocks noChangeArrowheads="1"/>
          </p:cNvSpPr>
          <p:nvPr/>
        </p:nvSpPr>
        <p:spPr bwMode="auto">
          <a:xfrm>
            <a:off x="19812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" name="Oval 40"/>
          <p:cNvSpPr>
            <a:spLocks noChangeArrowheads="1"/>
          </p:cNvSpPr>
          <p:nvPr/>
        </p:nvSpPr>
        <p:spPr bwMode="auto">
          <a:xfrm>
            <a:off x="29718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6" name="Oval 41"/>
          <p:cNvSpPr>
            <a:spLocks noChangeArrowheads="1"/>
          </p:cNvSpPr>
          <p:nvPr/>
        </p:nvSpPr>
        <p:spPr bwMode="auto">
          <a:xfrm>
            <a:off x="38100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9" name="Oval 42"/>
          <p:cNvSpPr>
            <a:spLocks noChangeArrowheads="1"/>
          </p:cNvSpPr>
          <p:nvPr/>
        </p:nvSpPr>
        <p:spPr bwMode="auto">
          <a:xfrm>
            <a:off x="51816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0" name="Oval 43"/>
          <p:cNvSpPr>
            <a:spLocks noChangeArrowheads="1"/>
          </p:cNvSpPr>
          <p:nvPr/>
        </p:nvSpPr>
        <p:spPr bwMode="auto">
          <a:xfrm>
            <a:off x="60198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1" name="Oval 44"/>
          <p:cNvSpPr>
            <a:spLocks noChangeArrowheads="1"/>
          </p:cNvSpPr>
          <p:nvPr/>
        </p:nvSpPr>
        <p:spPr bwMode="auto">
          <a:xfrm>
            <a:off x="70104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2" name="Oval 45"/>
          <p:cNvSpPr>
            <a:spLocks noChangeArrowheads="1"/>
          </p:cNvSpPr>
          <p:nvPr/>
        </p:nvSpPr>
        <p:spPr bwMode="auto">
          <a:xfrm>
            <a:off x="78486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1" name="Oval 46"/>
          <p:cNvSpPr>
            <a:spLocks noChangeArrowheads="1"/>
          </p:cNvSpPr>
          <p:nvPr/>
        </p:nvSpPr>
        <p:spPr bwMode="auto">
          <a:xfrm>
            <a:off x="1600200" y="4495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2" name="Oval 47"/>
          <p:cNvSpPr>
            <a:spLocks noChangeArrowheads="1"/>
          </p:cNvSpPr>
          <p:nvPr/>
        </p:nvSpPr>
        <p:spPr bwMode="auto">
          <a:xfrm>
            <a:off x="3429000" y="4495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5" name="Oval 48"/>
          <p:cNvSpPr>
            <a:spLocks noChangeArrowheads="1"/>
          </p:cNvSpPr>
          <p:nvPr/>
        </p:nvSpPr>
        <p:spPr bwMode="auto">
          <a:xfrm>
            <a:off x="5638800" y="4495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6" name="Oval 49"/>
          <p:cNvSpPr>
            <a:spLocks noChangeArrowheads="1"/>
          </p:cNvSpPr>
          <p:nvPr/>
        </p:nvSpPr>
        <p:spPr bwMode="auto">
          <a:xfrm>
            <a:off x="7467600" y="4495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5" name="Oval 50"/>
          <p:cNvSpPr>
            <a:spLocks noChangeArrowheads="1"/>
          </p:cNvSpPr>
          <p:nvPr/>
        </p:nvSpPr>
        <p:spPr bwMode="auto">
          <a:xfrm>
            <a:off x="2514600" y="3962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8" name="Rectangle 52"/>
          <p:cNvSpPr>
            <a:spLocks noGrp="1" noChangeArrowheads="1"/>
          </p:cNvSpPr>
          <p:nvPr>
            <p:ph type="body" idx="4294967295"/>
          </p:nvPr>
        </p:nvSpPr>
        <p:spPr>
          <a:xfrm>
            <a:off x="227013" y="766763"/>
            <a:ext cx="8613775" cy="3886200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定义</a:t>
            </a:r>
            <a:r>
              <a:rPr lang="en-US" altLang="zh-CN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1: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满二叉树 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(Full Binary Tree)</a:t>
            </a:r>
            <a:r>
              <a:rPr lang="en-US" altLang="zh-CN" sz="3000" dirty="0" smtClean="0">
                <a:latin typeface="Times New Roman" pitchFamily="18" charset="0"/>
                <a:ea typeface="仿宋_GB2312" pitchFamily="49" charset="-122"/>
              </a:rPr>
              <a:t> </a:t>
            </a:r>
            <a:endParaRPr lang="en-US" altLang="zh-CN" sz="3000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定义</a:t>
            </a:r>
            <a:r>
              <a:rPr lang="en-US" altLang="zh-CN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2: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完全二叉树 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(Complete Binary Tree)</a:t>
            </a:r>
            <a:endParaRPr lang="en-US" altLang="zh-CN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marL="0" lvl="1" indent="812800"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若设二叉树的深度为 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，则共有 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k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层。除第 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k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层外，其它各层 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(1</a:t>
            </a:r>
            <a:r>
              <a:rPr lang="zh-CN" altLang="en-US" sz="3000" b="1" dirty="0" smtClean="0">
                <a:latin typeface="宋体" pitchFamily="2" charset="-122"/>
              </a:rPr>
              <a:t>～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  <a:sym typeface="Symbol" panose="05050102010706020507" pitchFamily="18" charset="2"/>
              </a:rPr>
              <a:t>k</a:t>
            </a:r>
            <a:r>
              <a:rPr lang="en-US" altLang="zh-CN" sz="3000" b="1" dirty="0" smtClean="0">
                <a:latin typeface="Courier New" pitchFamily="49" charset="0"/>
                <a:ea typeface="仿宋_GB2312" pitchFamily="49" charset="-122"/>
                <a:sym typeface="Symbol" panose="05050102010706020507" pitchFamily="18" charset="2"/>
              </a:rPr>
              <a:t>-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)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的结点数都达到最大个数，第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层从右向左连续缺若干结点，这就是完全二叉树。</a:t>
            </a:r>
            <a:endParaRPr lang="zh-CN" altLang="en-US" sz="3000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/>
            <a:endParaRPr lang="en-US" sz="3000" dirty="0" smtClean="0"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/>
      <p:bldP spid="24581" grpId="0" animBg="1"/>
      <p:bldP spid="24582" grpId="0" animBg="1"/>
      <p:bldP spid="24583" grpId="0" animBg="1"/>
      <p:bldP spid="24584" grpId="0" animBg="1"/>
      <p:bldP spid="24585" grpId="0" animBg="1"/>
      <p:bldP spid="24586" grpId="0" animBg="1" autoUpdateAnimBg="0"/>
      <p:bldP spid="24593" grpId="0" animBg="1"/>
      <p:bldP spid="24594" grpId="0" animBg="1"/>
      <p:bldP spid="24595" grpId="0" animBg="1"/>
      <p:bldP spid="24612" grpId="0" animBg="1" autoUpdateAnimBg="0"/>
      <p:bldP spid="24613" grpId="0" animBg="1" autoUpdateAnimBg="0"/>
      <p:bldP spid="24614" grpId="0" animBg="1" autoUpdateAnimBg="0"/>
      <p:bldP spid="24619" grpId="0" animBg="1" autoUpdateAnimBg="0"/>
      <p:bldP spid="24620" grpId="0" animBg="1" autoUpdateAnimBg="0"/>
      <p:bldP spid="24621" grpId="0" animBg="1" autoUpdateAnimBg="0"/>
      <p:bldP spid="24622" grpId="0" animBg="1" autoUpdateAnimBg="0"/>
      <p:bldP spid="24625" grpId="0" animBg="1" autoUpdateAnimBg="0"/>
      <p:bldP spid="2462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368E1A37-61C1-4247-A6A6-F74DD0D7EF9C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17411" name="Group 3"/>
          <p:cNvGrpSpPr/>
          <p:nvPr/>
        </p:nvGrpSpPr>
        <p:grpSpPr bwMode="auto">
          <a:xfrm>
            <a:off x="682625" y="887413"/>
            <a:ext cx="5103813" cy="2555875"/>
            <a:chOff x="0" y="0"/>
            <a:chExt cx="3215" cy="1610"/>
          </a:xfrm>
        </p:grpSpPr>
        <p:sp>
          <p:nvSpPr>
            <p:cNvPr id="17474" name="Oval 3"/>
            <p:cNvSpPr>
              <a:spLocks noChangeArrowheads="1"/>
            </p:cNvSpPr>
            <p:nvPr/>
          </p:nvSpPr>
          <p:spPr bwMode="auto">
            <a:xfrm>
              <a:off x="1479" y="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sp>
          <p:nvSpPr>
            <p:cNvPr id="17475" name="Oval 4"/>
            <p:cNvSpPr>
              <a:spLocks noChangeArrowheads="1"/>
            </p:cNvSpPr>
            <p:nvPr/>
          </p:nvSpPr>
          <p:spPr bwMode="auto">
            <a:xfrm>
              <a:off x="676" y="41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7476" name="Oval 5"/>
            <p:cNvSpPr>
              <a:spLocks noChangeArrowheads="1"/>
            </p:cNvSpPr>
            <p:nvPr/>
          </p:nvSpPr>
          <p:spPr bwMode="auto">
            <a:xfrm>
              <a:off x="2290" y="41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sp>
          <p:nvSpPr>
            <p:cNvPr id="17477" name="Oval 6"/>
            <p:cNvSpPr>
              <a:spLocks noChangeArrowheads="1"/>
            </p:cNvSpPr>
            <p:nvPr/>
          </p:nvSpPr>
          <p:spPr bwMode="auto">
            <a:xfrm>
              <a:off x="1253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11</a:t>
              </a:r>
              <a:endParaRPr lang="en-US" altLang="zh-CN" sz="2800"/>
            </a:p>
          </p:txBody>
        </p:sp>
        <p:sp>
          <p:nvSpPr>
            <p:cNvPr id="17478" name="Oval 7"/>
            <p:cNvSpPr>
              <a:spLocks noChangeArrowheads="1"/>
            </p:cNvSpPr>
            <p:nvPr/>
          </p:nvSpPr>
          <p:spPr bwMode="auto">
            <a:xfrm>
              <a:off x="224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sp>
          <p:nvSpPr>
            <p:cNvPr id="17479" name="Oval 8"/>
            <p:cNvSpPr>
              <a:spLocks noChangeArrowheads="1"/>
            </p:cNvSpPr>
            <p:nvPr/>
          </p:nvSpPr>
          <p:spPr bwMode="auto">
            <a:xfrm>
              <a:off x="1051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7480" name="Oval 9"/>
            <p:cNvSpPr>
              <a:spLocks noChangeArrowheads="1"/>
            </p:cNvSpPr>
            <p:nvPr/>
          </p:nvSpPr>
          <p:spPr bwMode="auto">
            <a:xfrm>
              <a:off x="0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8</a:t>
              </a:r>
              <a:endParaRPr lang="en-US" altLang="zh-CN" sz="2800"/>
            </a:p>
          </p:txBody>
        </p:sp>
        <p:sp>
          <p:nvSpPr>
            <p:cNvPr id="17481" name="Oval 10"/>
            <p:cNvSpPr>
              <a:spLocks noChangeArrowheads="1"/>
            </p:cNvSpPr>
            <p:nvPr/>
          </p:nvSpPr>
          <p:spPr bwMode="auto">
            <a:xfrm>
              <a:off x="417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9</a:t>
              </a:r>
              <a:endParaRPr lang="en-US" altLang="zh-CN" sz="2800"/>
            </a:p>
          </p:txBody>
        </p:sp>
        <p:sp>
          <p:nvSpPr>
            <p:cNvPr id="17482" name="Oval 11"/>
            <p:cNvSpPr>
              <a:spLocks noChangeArrowheads="1"/>
            </p:cNvSpPr>
            <p:nvPr/>
          </p:nvSpPr>
          <p:spPr bwMode="auto">
            <a:xfrm>
              <a:off x="1671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12</a:t>
              </a:r>
              <a:endParaRPr lang="en-US" altLang="zh-CN" sz="2800"/>
            </a:p>
          </p:txBody>
        </p:sp>
        <p:sp>
          <p:nvSpPr>
            <p:cNvPr id="17483" name="Oval 12"/>
            <p:cNvSpPr>
              <a:spLocks noChangeArrowheads="1"/>
            </p:cNvSpPr>
            <p:nvPr/>
          </p:nvSpPr>
          <p:spPr bwMode="auto">
            <a:xfrm>
              <a:off x="2089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13</a:t>
              </a:r>
              <a:endParaRPr lang="en-US" altLang="zh-CN" sz="2800"/>
            </a:p>
          </p:txBody>
        </p:sp>
        <p:sp>
          <p:nvSpPr>
            <p:cNvPr id="17484" name="Oval 13"/>
            <p:cNvSpPr>
              <a:spLocks noChangeArrowheads="1"/>
            </p:cNvSpPr>
            <p:nvPr/>
          </p:nvSpPr>
          <p:spPr bwMode="auto">
            <a:xfrm>
              <a:off x="1879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7485" name="Oval 14"/>
            <p:cNvSpPr>
              <a:spLocks noChangeArrowheads="1"/>
            </p:cNvSpPr>
            <p:nvPr/>
          </p:nvSpPr>
          <p:spPr bwMode="auto">
            <a:xfrm>
              <a:off x="2707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7</a:t>
              </a:r>
              <a:endParaRPr lang="en-US" altLang="zh-CN" sz="2800"/>
            </a:p>
          </p:txBody>
        </p:sp>
        <p:sp>
          <p:nvSpPr>
            <p:cNvPr id="17486" name="Oval 15"/>
            <p:cNvSpPr>
              <a:spLocks noChangeArrowheads="1"/>
            </p:cNvSpPr>
            <p:nvPr/>
          </p:nvSpPr>
          <p:spPr bwMode="auto">
            <a:xfrm>
              <a:off x="835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10</a:t>
              </a:r>
              <a:endParaRPr lang="en-US" altLang="zh-CN" sz="2800"/>
            </a:p>
          </p:txBody>
        </p:sp>
        <p:sp>
          <p:nvSpPr>
            <p:cNvPr id="17487" name="Oval 16"/>
            <p:cNvSpPr>
              <a:spLocks noChangeArrowheads="1"/>
            </p:cNvSpPr>
            <p:nvPr/>
          </p:nvSpPr>
          <p:spPr bwMode="auto">
            <a:xfrm>
              <a:off x="2507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14</a:t>
              </a:r>
              <a:endParaRPr lang="en-US" altLang="zh-CN" sz="2800"/>
            </a:p>
          </p:txBody>
        </p:sp>
        <p:sp>
          <p:nvSpPr>
            <p:cNvPr id="17488" name="Oval 17"/>
            <p:cNvSpPr>
              <a:spLocks noChangeArrowheads="1"/>
            </p:cNvSpPr>
            <p:nvPr/>
          </p:nvSpPr>
          <p:spPr bwMode="auto">
            <a:xfrm>
              <a:off x="2925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15</a:t>
              </a:r>
              <a:endParaRPr lang="en-US" altLang="zh-CN" sz="2800"/>
            </a:p>
          </p:txBody>
        </p:sp>
        <p:sp>
          <p:nvSpPr>
            <p:cNvPr id="17489" name="Line 18"/>
            <p:cNvSpPr>
              <a:spLocks noChangeShapeType="1"/>
            </p:cNvSpPr>
            <p:nvPr/>
          </p:nvSpPr>
          <p:spPr bwMode="auto">
            <a:xfrm flipH="1">
              <a:off x="930" y="221"/>
              <a:ext cx="567" cy="2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0" name="Line 19"/>
            <p:cNvSpPr>
              <a:spLocks noChangeShapeType="1"/>
            </p:cNvSpPr>
            <p:nvPr/>
          </p:nvSpPr>
          <p:spPr bwMode="auto">
            <a:xfrm>
              <a:off x="1730" y="232"/>
              <a:ext cx="567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1" name="Line 20"/>
            <p:cNvSpPr>
              <a:spLocks noChangeShapeType="1"/>
            </p:cNvSpPr>
            <p:nvPr/>
          </p:nvSpPr>
          <p:spPr bwMode="auto">
            <a:xfrm flipH="1">
              <a:off x="475" y="665"/>
              <a:ext cx="233" cy="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2" name="Line 21"/>
            <p:cNvSpPr>
              <a:spLocks noChangeShapeType="1"/>
            </p:cNvSpPr>
            <p:nvPr/>
          </p:nvSpPr>
          <p:spPr bwMode="auto">
            <a:xfrm>
              <a:off x="908" y="665"/>
              <a:ext cx="211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3" name="Line 22"/>
            <p:cNvSpPr>
              <a:spLocks noChangeShapeType="1"/>
            </p:cNvSpPr>
            <p:nvPr/>
          </p:nvSpPr>
          <p:spPr bwMode="auto">
            <a:xfrm flipH="1">
              <a:off x="2118" y="676"/>
              <a:ext cx="235" cy="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4" name="Line 23"/>
            <p:cNvSpPr>
              <a:spLocks noChangeShapeType="1"/>
            </p:cNvSpPr>
            <p:nvPr/>
          </p:nvSpPr>
          <p:spPr bwMode="auto">
            <a:xfrm>
              <a:off x="2530" y="665"/>
              <a:ext cx="223" cy="2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5" name="Line 24"/>
            <p:cNvSpPr>
              <a:spLocks noChangeShapeType="1"/>
            </p:cNvSpPr>
            <p:nvPr/>
          </p:nvSpPr>
          <p:spPr bwMode="auto">
            <a:xfrm flipH="1">
              <a:off x="163" y="1132"/>
              <a:ext cx="134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6" name="Line 25"/>
            <p:cNvSpPr>
              <a:spLocks noChangeShapeType="1"/>
            </p:cNvSpPr>
            <p:nvPr/>
          </p:nvSpPr>
          <p:spPr bwMode="auto">
            <a:xfrm>
              <a:off x="408" y="1143"/>
              <a:ext cx="122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7" name="Line 26"/>
            <p:cNvSpPr>
              <a:spLocks noChangeShapeType="1"/>
            </p:cNvSpPr>
            <p:nvPr/>
          </p:nvSpPr>
          <p:spPr bwMode="auto">
            <a:xfrm flipH="1">
              <a:off x="1041" y="1143"/>
              <a:ext cx="89" cy="1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8" name="Line 27"/>
            <p:cNvSpPr>
              <a:spLocks noChangeShapeType="1"/>
            </p:cNvSpPr>
            <p:nvPr/>
          </p:nvSpPr>
          <p:spPr bwMode="auto">
            <a:xfrm>
              <a:off x="1286" y="1110"/>
              <a:ext cx="111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9" name="Line 28"/>
            <p:cNvSpPr>
              <a:spLocks noChangeShapeType="1"/>
            </p:cNvSpPr>
            <p:nvPr/>
          </p:nvSpPr>
          <p:spPr bwMode="auto">
            <a:xfrm flipH="1">
              <a:off x="1830" y="1132"/>
              <a:ext cx="123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00" name="Line 29"/>
            <p:cNvSpPr>
              <a:spLocks noChangeShapeType="1"/>
            </p:cNvSpPr>
            <p:nvPr/>
          </p:nvSpPr>
          <p:spPr bwMode="auto">
            <a:xfrm>
              <a:off x="2108" y="1121"/>
              <a:ext cx="134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01" name="Line 30"/>
            <p:cNvSpPr>
              <a:spLocks noChangeShapeType="1"/>
            </p:cNvSpPr>
            <p:nvPr/>
          </p:nvSpPr>
          <p:spPr bwMode="auto">
            <a:xfrm flipH="1">
              <a:off x="2708" y="1132"/>
              <a:ext cx="100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02" name="Line 31"/>
            <p:cNvSpPr>
              <a:spLocks noChangeShapeType="1"/>
            </p:cNvSpPr>
            <p:nvPr/>
          </p:nvSpPr>
          <p:spPr bwMode="auto">
            <a:xfrm>
              <a:off x="2942" y="1121"/>
              <a:ext cx="144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633" name="Group 33"/>
          <p:cNvGrpSpPr/>
          <p:nvPr/>
        </p:nvGrpSpPr>
        <p:grpSpPr bwMode="auto">
          <a:xfrm>
            <a:off x="323850" y="3932238"/>
            <a:ext cx="4757738" cy="2555875"/>
            <a:chOff x="0" y="0"/>
            <a:chExt cx="2997" cy="1610"/>
          </a:xfrm>
        </p:grpSpPr>
        <p:sp>
          <p:nvSpPr>
            <p:cNvPr id="17451" name="Oval 33"/>
            <p:cNvSpPr>
              <a:spLocks noChangeArrowheads="1"/>
            </p:cNvSpPr>
            <p:nvPr/>
          </p:nvSpPr>
          <p:spPr bwMode="auto">
            <a:xfrm>
              <a:off x="1479" y="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sp>
          <p:nvSpPr>
            <p:cNvPr id="17452" name="Oval 34"/>
            <p:cNvSpPr>
              <a:spLocks noChangeArrowheads="1"/>
            </p:cNvSpPr>
            <p:nvPr/>
          </p:nvSpPr>
          <p:spPr bwMode="auto">
            <a:xfrm>
              <a:off x="676" y="41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7453" name="Oval 35"/>
            <p:cNvSpPr>
              <a:spLocks noChangeArrowheads="1"/>
            </p:cNvSpPr>
            <p:nvPr/>
          </p:nvSpPr>
          <p:spPr bwMode="auto">
            <a:xfrm>
              <a:off x="2290" y="41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sp>
          <p:nvSpPr>
            <p:cNvPr id="17454" name="Oval 36"/>
            <p:cNvSpPr>
              <a:spLocks noChangeArrowheads="1"/>
            </p:cNvSpPr>
            <p:nvPr/>
          </p:nvSpPr>
          <p:spPr bwMode="auto">
            <a:xfrm>
              <a:off x="1253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11</a:t>
              </a:r>
              <a:endParaRPr lang="en-US" altLang="zh-CN" sz="2800"/>
            </a:p>
          </p:txBody>
        </p:sp>
        <p:sp>
          <p:nvSpPr>
            <p:cNvPr id="17455" name="Oval 37"/>
            <p:cNvSpPr>
              <a:spLocks noChangeArrowheads="1"/>
            </p:cNvSpPr>
            <p:nvPr/>
          </p:nvSpPr>
          <p:spPr bwMode="auto">
            <a:xfrm>
              <a:off x="224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sp>
          <p:nvSpPr>
            <p:cNvPr id="17456" name="Oval 38"/>
            <p:cNvSpPr>
              <a:spLocks noChangeArrowheads="1"/>
            </p:cNvSpPr>
            <p:nvPr/>
          </p:nvSpPr>
          <p:spPr bwMode="auto">
            <a:xfrm>
              <a:off x="1051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7457" name="Oval 39"/>
            <p:cNvSpPr>
              <a:spLocks noChangeArrowheads="1"/>
            </p:cNvSpPr>
            <p:nvPr/>
          </p:nvSpPr>
          <p:spPr bwMode="auto">
            <a:xfrm>
              <a:off x="0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8</a:t>
              </a:r>
              <a:endParaRPr lang="en-US" altLang="zh-CN" sz="2800"/>
            </a:p>
          </p:txBody>
        </p:sp>
        <p:sp>
          <p:nvSpPr>
            <p:cNvPr id="17458" name="Oval 40"/>
            <p:cNvSpPr>
              <a:spLocks noChangeArrowheads="1"/>
            </p:cNvSpPr>
            <p:nvPr/>
          </p:nvSpPr>
          <p:spPr bwMode="auto">
            <a:xfrm>
              <a:off x="417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9</a:t>
              </a:r>
              <a:endParaRPr lang="en-US" altLang="zh-CN" sz="2800"/>
            </a:p>
          </p:txBody>
        </p:sp>
        <p:sp>
          <p:nvSpPr>
            <p:cNvPr id="17459" name="Oval 41"/>
            <p:cNvSpPr>
              <a:spLocks noChangeArrowheads="1"/>
            </p:cNvSpPr>
            <p:nvPr/>
          </p:nvSpPr>
          <p:spPr bwMode="auto">
            <a:xfrm>
              <a:off x="1671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12</a:t>
              </a:r>
              <a:endParaRPr lang="en-US" altLang="zh-CN" sz="2800"/>
            </a:p>
          </p:txBody>
        </p:sp>
        <p:sp>
          <p:nvSpPr>
            <p:cNvPr id="17460" name="Oval 42"/>
            <p:cNvSpPr>
              <a:spLocks noChangeArrowheads="1"/>
            </p:cNvSpPr>
            <p:nvPr/>
          </p:nvSpPr>
          <p:spPr bwMode="auto">
            <a:xfrm>
              <a:off x="1879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7461" name="Oval 43"/>
            <p:cNvSpPr>
              <a:spLocks noChangeArrowheads="1"/>
            </p:cNvSpPr>
            <p:nvPr/>
          </p:nvSpPr>
          <p:spPr bwMode="auto">
            <a:xfrm>
              <a:off x="2707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7</a:t>
              </a:r>
              <a:endParaRPr lang="en-US" altLang="zh-CN" sz="2800"/>
            </a:p>
          </p:txBody>
        </p:sp>
        <p:sp>
          <p:nvSpPr>
            <p:cNvPr id="17462" name="Oval 44"/>
            <p:cNvSpPr>
              <a:spLocks noChangeArrowheads="1"/>
            </p:cNvSpPr>
            <p:nvPr/>
          </p:nvSpPr>
          <p:spPr bwMode="auto">
            <a:xfrm>
              <a:off x="835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10</a:t>
              </a:r>
              <a:endParaRPr lang="en-US" altLang="zh-CN" sz="2800"/>
            </a:p>
          </p:txBody>
        </p:sp>
        <p:sp>
          <p:nvSpPr>
            <p:cNvPr id="17463" name="Line 45"/>
            <p:cNvSpPr>
              <a:spLocks noChangeShapeType="1"/>
            </p:cNvSpPr>
            <p:nvPr/>
          </p:nvSpPr>
          <p:spPr bwMode="auto">
            <a:xfrm flipH="1">
              <a:off x="930" y="221"/>
              <a:ext cx="567" cy="2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64" name="Line 46"/>
            <p:cNvSpPr>
              <a:spLocks noChangeShapeType="1"/>
            </p:cNvSpPr>
            <p:nvPr/>
          </p:nvSpPr>
          <p:spPr bwMode="auto">
            <a:xfrm>
              <a:off x="1730" y="232"/>
              <a:ext cx="567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65" name="Line 47"/>
            <p:cNvSpPr>
              <a:spLocks noChangeShapeType="1"/>
            </p:cNvSpPr>
            <p:nvPr/>
          </p:nvSpPr>
          <p:spPr bwMode="auto">
            <a:xfrm flipH="1">
              <a:off x="475" y="665"/>
              <a:ext cx="233" cy="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66" name="Line 48"/>
            <p:cNvSpPr>
              <a:spLocks noChangeShapeType="1"/>
            </p:cNvSpPr>
            <p:nvPr/>
          </p:nvSpPr>
          <p:spPr bwMode="auto">
            <a:xfrm>
              <a:off x="908" y="665"/>
              <a:ext cx="211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67" name="Line 49"/>
            <p:cNvSpPr>
              <a:spLocks noChangeShapeType="1"/>
            </p:cNvSpPr>
            <p:nvPr/>
          </p:nvSpPr>
          <p:spPr bwMode="auto">
            <a:xfrm flipH="1">
              <a:off x="2118" y="676"/>
              <a:ext cx="235" cy="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68" name="Line 50"/>
            <p:cNvSpPr>
              <a:spLocks noChangeShapeType="1"/>
            </p:cNvSpPr>
            <p:nvPr/>
          </p:nvSpPr>
          <p:spPr bwMode="auto">
            <a:xfrm>
              <a:off x="2530" y="665"/>
              <a:ext cx="223" cy="2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69" name="Line 51"/>
            <p:cNvSpPr>
              <a:spLocks noChangeShapeType="1"/>
            </p:cNvSpPr>
            <p:nvPr/>
          </p:nvSpPr>
          <p:spPr bwMode="auto">
            <a:xfrm flipH="1">
              <a:off x="163" y="1132"/>
              <a:ext cx="134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70" name="Line 52"/>
            <p:cNvSpPr>
              <a:spLocks noChangeShapeType="1"/>
            </p:cNvSpPr>
            <p:nvPr/>
          </p:nvSpPr>
          <p:spPr bwMode="auto">
            <a:xfrm>
              <a:off x="408" y="1143"/>
              <a:ext cx="122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71" name="Line 53"/>
            <p:cNvSpPr>
              <a:spLocks noChangeShapeType="1"/>
            </p:cNvSpPr>
            <p:nvPr/>
          </p:nvSpPr>
          <p:spPr bwMode="auto">
            <a:xfrm flipH="1">
              <a:off x="1041" y="1143"/>
              <a:ext cx="89" cy="1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72" name="Line 54"/>
            <p:cNvSpPr>
              <a:spLocks noChangeShapeType="1"/>
            </p:cNvSpPr>
            <p:nvPr/>
          </p:nvSpPr>
          <p:spPr bwMode="auto">
            <a:xfrm>
              <a:off x="1286" y="1110"/>
              <a:ext cx="111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73" name="Line 55"/>
            <p:cNvSpPr>
              <a:spLocks noChangeShapeType="1"/>
            </p:cNvSpPr>
            <p:nvPr/>
          </p:nvSpPr>
          <p:spPr bwMode="auto">
            <a:xfrm flipH="1">
              <a:off x="1830" y="1132"/>
              <a:ext cx="123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657" name="Group 57"/>
          <p:cNvGrpSpPr/>
          <p:nvPr/>
        </p:nvGrpSpPr>
        <p:grpSpPr bwMode="auto">
          <a:xfrm>
            <a:off x="6300788" y="874713"/>
            <a:ext cx="1966912" cy="2540000"/>
            <a:chOff x="0" y="0"/>
            <a:chExt cx="1239" cy="1600"/>
          </a:xfrm>
        </p:grpSpPr>
        <p:sp>
          <p:nvSpPr>
            <p:cNvPr id="17438" name="Oval 57"/>
            <p:cNvSpPr>
              <a:spLocks noChangeArrowheads="1"/>
            </p:cNvSpPr>
            <p:nvPr/>
          </p:nvSpPr>
          <p:spPr bwMode="auto">
            <a:xfrm>
              <a:off x="588" y="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sp>
          <p:nvSpPr>
            <p:cNvPr id="17439" name="Oval 58"/>
            <p:cNvSpPr>
              <a:spLocks noChangeArrowheads="1"/>
            </p:cNvSpPr>
            <p:nvPr/>
          </p:nvSpPr>
          <p:spPr bwMode="auto">
            <a:xfrm>
              <a:off x="285" y="39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7440" name="Oval 59"/>
            <p:cNvSpPr>
              <a:spLocks noChangeArrowheads="1"/>
            </p:cNvSpPr>
            <p:nvPr/>
          </p:nvSpPr>
          <p:spPr bwMode="auto">
            <a:xfrm>
              <a:off x="910" y="40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sp>
          <p:nvSpPr>
            <p:cNvPr id="17441" name="Oval 60"/>
            <p:cNvSpPr>
              <a:spLocks noChangeArrowheads="1"/>
            </p:cNvSpPr>
            <p:nvPr/>
          </p:nvSpPr>
          <p:spPr bwMode="auto">
            <a:xfrm>
              <a:off x="0" y="841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sp>
          <p:nvSpPr>
            <p:cNvPr id="17442" name="Oval 61"/>
            <p:cNvSpPr>
              <a:spLocks noChangeArrowheads="1"/>
            </p:cNvSpPr>
            <p:nvPr/>
          </p:nvSpPr>
          <p:spPr bwMode="auto">
            <a:xfrm>
              <a:off x="604" y="841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7443" name="Oval 62"/>
            <p:cNvSpPr>
              <a:spLocks noChangeArrowheads="1"/>
            </p:cNvSpPr>
            <p:nvPr/>
          </p:nvSpPr>
          <p:spPr bwMode="auto">
            <a:xfrm>
              <a:off x="354" y="130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7444" name="Oval 63"/>
            <p:cNvSpPr>
              <a:spLocks noChangeArrowheads="1"/>
            </p:cNvSpPr>
            <p:nvPr/>
          </p:nvSpPr>
          <p:spPr bwMode="auto">
            <a:xfrm>
              <a:off x="949" y="130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7</a:t>
              </a:r>
              <a:endParaRPr lang="en-US" altLang="zh-CN" sz="2800"/>
            </a:p>
          </p:txBody>
        </p:sp>
        <p:sp>
          <p:nvSpPr>
            <p:cNvPr id="17445" name="Line 64"/>
            <p:cNvSpPr>
              <a:spLocks noChangeShapeType="1"/>
            </p:cNvSpPr>
            <p:nvPr/>
          </p:nvSpPr>
          <p:spPr bwMode="auto">
            <a:xfrm flipH="1">
              <a:off x="537" y="273"/>
              <a:ext cx="11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6" name="Line 65"/>
            <p:cNvSpPr>
              <a:spLocks noChangeShapeType="1"/>
            </p:cNvSpPr>
            <p:nvPr/>
          </p:nvSpPr>
          <p:spPr bwMode="auto">
            <a:xfrm flipH="1">
              <a:off x="225" y="673"/>
              <a:ext cx="146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7" name="Line 66"/>
            <p:cNvSpPr>
              <a:spLocks noChangeShapeType="1"/>
            </p:cNvSpPr>
            <p:nvPr/>
          </p:nvSpPr>
          <p:spPr bwMode="auto">
            <a:xfrm>
              <a:off x="848" y="229"/>
              <a:ext cx="133" cy="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8" name="Line 67"/>
            <p:cNvSpPr>
              <a:spLocks noChangeShapeType="1"/>
            </p:cNvSpPr>
            <p:nvPr/>
          </p:nvSpPr>
          <p:spPr bwMode="auto">
            <a:xfrm>
              <a:off x="503" y="651"/>
              <a:ext cx="178" cy="2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9" name="Line 68"/>
            <p:cNvSpPr>
              <a:spLocks noChangeShapeType="1"/>
            </p:cNvSpPr>
            <p:nvPr/>
          </p:nvSpPr>
          <p:spPr bwMode="auto">
            <a:xfrm>
              <a:off x="837" y="1073"/>
              <a:ext cx="189" cy="2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0" name="Line 69"/>
            <p:cNvSpPr>
              <a:spLocks noChangeShapeType="1"/>
            </p:cNvSpPr>
            <p:nvPr/>
          </p:nvSpPr>
          <p:spPr bwMode="auto">
            <a:xfrm flipH="1">
              <a:off x="581" y="1128"/>
              <a:ext cx="111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671" name="Group 71"/>
          <p:cNvGrpSpPr/>
          <p:nvPr/>
        </p:nvGrpSpPr>
        <p:grpSpPr bwMode="auto">
          <a:xfrm>
            <a:off x="6170613" y="4572000"/>
            <a:ext cx="2451100" cy="1798638"/>
            <a:chOff x="0" y="0"/>
            <a:chExt cx="1544" cy="1133"/>
          </a:xfrm>
        </p:grpSpPr>
        <p:sp>
          <p:nvSpPr>
            <p:cNvPr id="17427" name="Oval 71"/>
            <p:cNvSpPr>
              <a:spLocks noChangeArrowheads="1"/>
            </p:cNvSpPr>
            <p:nvPr/>
          </p:nvSpPr>
          <p:spPr bwMode="auto">
            <a:xfrm>
              <a:off x="588" y="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sp>
          <p:nvSpPr>
            <p:cNvPr id="17428" name="Oval 72"/>
            <p:cNvSpPr>
              <a:spLocks noChangeArrowheads="1"/>
            </p:cNvSpPr>
            <p:nvPr/>
          </p:nvSpPr>
          <p:spPr bwMode="auto">
            <a:xfrm>
              <a:off x="285" y="39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7429" name="Oval 73"/>
            <p:cNvSpPr>
              <a:spLocks noChangeArrowheads="1"/>
            </p:cNvSpPr>
            <p:nvPr/>
          </p:nvSpPr>
          <p:spPr bwMode="auto">
            <a:xfrm>
              <a:off x="910" y="40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sp>
          <p:nvSpPr>
            <p:cNvPr id="17430" name="Oval 74"/>
            <p:cNvSpPr>
              <a:spLocks noChangeArrowheads="1"/>
            </p:cNvSpPr>
            <p:nvPr/>
          </p:nvSpPr>
          <p:spPr bwMode="auto">
            <a:xfrm>
              <a:off x="0" y="841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sp>
          <p:nvSpPr>
            <p:cNvPr id="17431" name="Oval 75"/>
            <p:cNvSpPr>
              <a:spLocks noChangeArrowheads="1"/>
            </p:cNvSpPr>
            <p:nvPr/>
          </p:nvSpPr>
          <p:spPr bwMode="auto">
            <a:xfrm>
              <a:off x="604" y="841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7432" name="Oval 76"/>
            <p:cNvSpPr>
              <a:spLocks noChangeArrowheads="1"/>
            </p:cNvSpPr>
            <p:nvPr/>
          </p:nvSpPr>
          <p:spPr bwMode="auto">
            <a:xfrm>
              <a:off x="1254" y="831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7433" name="Line 77"/>
            <p:cNvSpPr>
              <a:spLocks noChangeShapeType="1"/>
            </p:cNvSpPr>
            <p:nvPr/>
          </p:nvSpPr>
          <p:spPr bwMode="auto">
            <a:xfrm flipH="1">
              <a:off x="537" y="273"/>
              <a:ext cx="11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4" name="Line 78"/>
            <p:cNvSpPr>
              <a:spLocks noChangeShapeType="1"/>
            </p:cNvSpPr>
            <p:nvPr/>
          </p:nvSpPr>
          <p:spPr bwMode="auto">
            <a:xfrm flipH="1">
              <a:off x="225" y="673"/>
              <a:ext cx="146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5" name="Line 79"/>
            <p:cNvSpPr>
              <a:spLocks noChangeShapeType="1"/>
            </p:cNvSpPr>
            <p:nvPr/>
          </p:nvSpPr>
          <p:spPr bwMode="auto">
            <a:xfrm>
              <a:off x="848" y="229"/>
              <a:ext cx="133" cy="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6" name="Line 80"/>
            <p:cNvSpPr>
              <a:spLocks noChangeShapeType="1"/>
            </p:cNvSpPr>
            <p:nvPr/>
          </p:nvSpPr>
          <p:spPr bwMode="auto">
            <a:xfrm>
              <a:off x="503" y="651"/>
              <a:ext cx="178" cy="2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7" name="Line 81"/>
            <p:cNvSpPr>
              <a:spLocks noChangeShapeType="1"/>
            </p:cNvSpPr>
            <p:nvPr/>
          </p:nvSpPr>
          <p:spPr bwMode="auto">
            <a:xfrm>
              <a:off x="1137" y="662"/>
              <a:ext cx="133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15" name="AutoShape 8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305800" y="6557963"/>
            <a:ext cx="423863" cy="300037"/>
          </a:xfrm>
          <a:prstGeom prst="actionButtonBackPreviou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84" name="Freeform 84"/>
          <p:cNvSpPr/>
          <p:nvPr/>
        </p:nvSpPr>
        <p:spPr bwMode="auto">
          <a:xfrm>
            <a:off x="3856038" y="3638550"/>
            <a:ext cx="628650" cy="342900"/>
          </a:xfrm>
          <a:custGeom>
            <a:avLst/>
            <a:gdLst>
              <a:gd name="T0" fmla="*/ 0 w 396"/>
              <a:gd name="T1" fmla="*/ 2147483647 h 216"/>
              <a:gd name="T2" fmla="*/ 2147483647 w 396"/>
              <a:gd name="T3" fmla="*/ 2147483647 h 216"/>
              <a:gd name="T4" fmla="*/ 2147483647 w 396"/>
              <a:gd name="T5" fmla="*/ 2147483647 h 216"/>
              <a:gd name="T6" fmla="*/ 2147483647 w 396"/>
              <a:gd name="T7" fmla="*/ 0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396"/>
              <a:gd name="T13" fmla="*/ 0 h 216"/>
              <a:gd name="T14" fmla="*/ 396 w 396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6" h="216">
                <a:moveTo>
                  <a:pt x="0" y="48"/>
                </a:moveTo>
                <a:cubicBezTo>
                  <a:pt x="26" y="127"/>
                  <a:pt x="48" y="168"/>
                  <a:pt x="120" y="216"/>
                </a:cubicBezTo>
                <a:cubicBezTo>
                  <a:pt x="175" y="175"/>
                  <a:pt x="222" y="126"/>
                  <a:pt x="276" y="84"/>
                </a:cubicBezTo>
                <a:cubicBezTo>
                  <a:pt x="314" y="54"/>
                  <a:pt x="361" y="35"/>
                  <a:pt x="396" y="0"/>
                </a:cubicBezTo>
              </a:path>
            </a:pathLst>
          </a:custGeom>
          <a:noFill/>
          <a:ln w="38100" cmpd="sng">
            <a:solidFill>
              <a:srgbClr val="FF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85" name="Freeform 85"/>
          <p:cNvSpPr/>
          <p:nvPr/>
        </p:nvSpPr>
        <p:spPr bwMode="auto">
          <a:xfrm>
            <a:off x="3627438" y="6324600"/>
            <a:ext cx="628650" cy="495300"/>
          </a:xfrm>
          <a:custGeom>
            <a:avLst/>
            <a:gdLst>
              <a:gd name="T0" fmla="*/ 0 w 396"/>
              <a:gd name="T1" fmla="*/ 2147483647 h 216"/>
              <a:gd name="T2" fmla="*/ 2147483647 w 396"/>
              <a:gd name="T3" fmla="*/ 2147483647 h 216"/>
              <a:gd name="T4" fmla="*/ 2147483647 w 396"/>
              <a:gd name="T5" fmla="*/ 2147483647 h 216"/>
              <a:gd name="T6" fmla="*/ 2147483647 w 396"/>
              <a:gd name="T7" fmla="*/ 0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396"/>
              <a:gd name="T13" fmla="*/ 0 h 216"/>
              <a:gd name="T14" fmla="*/ 396 w 396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6" h="216">
                <a:moveTo>
                  <a:pt x="0" y="48"/>
                </a:moveTo>
                <a:cubicBezTo>
                  <a:pt x="26" y="127"/>
                  <a:pt x="48" y="168"/>
                  <a:pt x="120" y="216"/>
                </a:cubicBezTo>
                <a:cubicBezTo>
                  <a:pt x="175" y="175"/>
                  <a:pt x="222" y="126"/>
                  <a:pt x="276" y="84"/>
                </a:cubicBezTo>
                <a:cubicBezTo>
                  <a:pt x="314" y="54"/>
                  <a:pt x="361" y="35"/>
                  <a:pt x="396" y="0"/>
                </a:cubicBezTo>
              </a:path>
            </a:pathLst>
          </a:custGeom>
          <a:noFill/>
          <a:ln w="38100" cmpd="sng">
            <a:solidFill>
              <a:srgbClr val="FF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686" name="Group 86"/>
          <p:cNvGrpSpPr/>
          <p:nvPr/>
        </p:nvGrpSpPr>
        <p:grpSpPr bwMode="auto">
          <a:xfrm>
            <a:off x="7094538" y="3619500"/>
            <a:ext cx="400050" cy="400050"/>
            <a:chOff x="0" y="0"/>
            <a:chExt cx="252" cy="252"/>
          </a:xfrm>
        </p:grpSpPr>
        <p:sp>
          <p:nvSpPr>
            <p:cNvPr id="17425" name="Line 87"/>
            <p:cNvSpPr>
              <a:spLocks noChangeShapeType="1"/>
            </p:cNvSpPr>
            <p:nvPr/>
          </p:nvSpPr>
          <p:spPr bwMode="auto">
            <a:xfrm flipH="1">
              <a:off x="12" y="0"/>
              <a:ext cx="24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6" name="Line 88"/>
            <p:cNvSpPr>
              <a:spLocks noChangeShapeType="1"/>
            </p:cNvSpPr>
            <p:nvPr/>
          </p:nvSpPr>
          <p:spPr bwMode="auto">
            <a:xfrm>
              <a:off x="0" y="0"/>
              <a:ext cx="240" cy="25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689" name="Group 89"/>
          <p:cNvGrpSpPr/>
          <p:nvPr/>
        </p:nvGrpSpPr>
        <p:grpSpPr bwMode="auto">
          <a:xfrm>
            <a:off x="6827838" y="6457950"/>
            <a:ext cx="400050" cy="400050"/>
            <a:chOff x="0" y="0"/>
            <a:chExt cx="252" cy="252"/>
          </a:xfrm>
        </p:grpSpPr>
        <p:sp>
          <p:nvSpPr>
            <p:cNvPr id="17423" name="Line 90"/>
            <p:cNvSpPr>
              <a:spLocks noChangeShapeType="1"/>
            </p:cNvSpPr>
            <p:nvPr/>
          </p:nvSpPr>
          <p:spPr bwMode="auto">
            <a:xfrm flipH="1">
              <a:off x="12" y="0"/>
              <a:ext cx="24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4" name="Line 91"/>
            <p:cNvSpPr>
              <a:spLocks noChangeShapeType="1"/>
            </p:cNvSpPr>
            <p:nvPr/>
          </p:nvSpPr>
          <p:spPr bwMode="auto">
            <a:xfrm>
              <a:off x="0" y="0"/>
              <a:ext cx="240" cy="25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20" name="AutoShape 9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55063" y="6557963"/>
            <a:ext cx="388937" cy="300037"/>
          </a:xfrm>
          <a:prstGeom prst="actionButtonForwardNex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1" name="Text Box 94"/>
          <p:cNvSpPr txBox="1">
            <a:spLocks noChangeArrowheads="1"/>
          </p:cNvSpPr>
          <p:nvPr/>
        </p:nvSpPr>
        <p:spPr bwMode="auto">
          <a:xfrm>
            <a:off x="468313" y="260350"/>
            <a:ext cx="6711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3300"/>
                </a:solidFill>
              </a:rPr>
              <a:t>问：下列哪棵二叉树为完全二叉树？</a:t>
            </a:r>
            <a:endParaRPr lang="zh-CN" altLang="en-US" sz="3200" b="1">
              <a:solidFill>
                <a:srgbClr val="FF3300"/>
              </a:solidFill>
            </a:endParaRPr>
          </a:p>
        </p:txBody>
      </p:sp>
      <p:pic>
        <p:nvPicPr>
          <p:cNvPr id="17422" name="直接连接符 92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5" y="738188"/>
            <a:ext cx="9228138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2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84" grpId="0" animBg="1"/>
      <p:bldP spid="2568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7A1D6629-9CF2-46C3-BB76-0D72846033C7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785813" y="269875"/>
            <a:ext cx="8056562" cy="119888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6000" b="1" dirty="0">
                <a:solidFill>
                  <a:srgbClr val="008080"/>
                </a:solidFill>
                <a:ea typeface="楷体_GB2312" pitchFamily="49" charset="-122"/>
              </a:rPr>
              <a:t> </a:t>
            </a:r>
            <a:r>
              <a:rPr lang="zh-CN" altLang="en-US" sz="6000" b="1" dirty="0">
                <a:solidFill>
                  <a:srgbClr val="008080"/>
                </a:solidFill>
                <a:ea typeface="隶书" pitchFamily="49" charset="-122"/>
              </a:rPr>
              <a:t>二叉树的存储结构</a:t>
            </a:r>
            <a:endParaRPr lang="en-US" sz="6000" b="1" dirty="0">
              <a:solidFill>
                <a:srgbClr val="008080"/>
              </a:solidFill>
              <a:ea typeface="楷体_GB2312" pitchFamily="49" charset="-122"/>
            </a:endParaRPr>
          </a:p>
        </p:txBody>
      </p:sp>
      <p:sp>
        <p:nvSpPr>
          <p:cNvPr id="21508" name="Text Box 5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358900" y="4286250"/>
            <a:ext cx="7427913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>
                <a:ea typeface="楷体_GB2312" pitchFamily="49" charset="-122"/>
              </a:rPr>
              <a:t>5.3.2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二叉树的链式存储表示</a:t>
            </a:r>
            <a:endParaRPr lang="zh-CN" altLang="en-US" sz="5400"/>
          </a:p>
        </p:txBody>
      </p:sp>
      <p:sp>
        <p:nvSpPr>
          <p:cNvPr id="21509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358900" y="2686050"/>
            <a:ext cx="71374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ea typeface="楷体_GB2312" pitchFamily="49" charset="-122"/>
              </a:rPr>
              <a:t>5.3.1 </a:t>
            </a:r>
            <a:r>
              <a:rPr lang="zh-CN" altLang="en-US" b="1" dirty="0">
                <a:ea typeface="楷体_GB2312" pitchFamily="49" charset="-122"/>
              </a:rPr>
              <a:t>二叉树的顺序存储表示</a:t>
            </a:r>
            <a:endParaRPr lang="zh-CN" altLang="en-US" sz="2400" b="1" dirty="0">
              <a:ea typeface="楷体_GB2312" pitchFamily="49" charset="-122"/>
            </a:endParaRPr>
          </a:p>
        </p:txBody>
      </p:sp>
      <p:pic>
        <p:nvPicPr>
          <p:cNvPr id="21510" name="直接连接符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5" y="1450975"/>
            <a:ext cx="9228138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77EC08D-E20E-42F2-9BD3-A0F40B12F274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2531" name="灯片编号占位符 2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80520DBD-39F7-4310-9574-0FDF81AC2959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322388" y="617538"/>
            <a:ext cx="6718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5.3.1 </a:t>
            </a:r>
            <a:r>
              <a:rPr lang="zh-CN" altLang="en-US" b="1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二叉树的顺序表示</a:t>
            </a:r>
            <a:endParaRPr lang="zh-CN" altLang="en-US">
              <a:solidFill>
                <a:schemeClr val="tx2"/>
              </a:solidFill>
              <a:latin typeface="Times New Roman" pitchFamily="18" charset="0"/>
              <a:ea typeface="华文新魏" pitchFamily="2" charset="-122"/>
            </a:endParaRPr>
          </a:p>
        </p:txBody>
      </p:sp>
      <p:grpSp>
        <p:nvGrpSpPr>
          <p:cNvPr id="22533" name="Group 5"/>
          <p:cNvGrpSpPr/>
          <p:nvPr/>
        </p:nvGrpSpPr>
        <p:grpSpPr bwMode="auto">
          <a:xfrm>
            <a:off x="446088" y="2151063"/>
            <a:ext cx="3679825" cy="4314825"/>
            <a:chOff x="0" y="0"/>
            <a:chExt cx="3679820" cy="4314131"/>
          </a:xfrm>
        </p:grpSpPr>
        <p:sp>
          <p:nvSpPr>
            <p:cNvPr id="22600" name="Text Box 3"/>
            <p:cNvSpPr txBox="1">
              <a:spLocks noChangeArrowheads="1"/>
            </p:cNvSpPr>
            <p:nvPr/>
          </p:nvSpPr>
          <p:spPr bwMode="auto">
            <a:xfrm>
              <a:off x="619125" y="3236913"/>
              <a:ext cx="3060695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隶书" pitchFamily="49" charset="-122"/>
                  <a:ea typeface="隶书" pitchFamily="49" charset="-122"/>
                </a:rPr>
                <a:t>完全二叉树           </a:t>
              </a:r>
              <a:endParaRPr lang="zh-CN" altLang="en-US" sz="3200">
                <a:latin typeface="隶书" pitchFamily="49" charset="-122"/>
                <a:ea typeface="隶书" pitchFamily="49" charset="-122"/>
              </a:endParaRPr>
            </a:p>
            <a:p>
              <a:pPr eaLnBrk="1" hangingPunct="1"/>
              <a:r>
                <a:rPr lang="zh-CN" altLang="en-US" sz="3200">
                  <a:latin typeface="隶书" pitchFamily="49" charset="-122"/>
                  <a:ea typeface="隶书" pitchFamily="49" charset="-122"/>
                </a:rPr>
                <a:t>的顺序表示           </a:t>
              </a:r>
              <a:endParaRPr lang="zh-CN" altLang="en-US" sz="32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22601" name="Line 5"/>
            <p:cNvSpPr>
              <a:spLocks noChangeShapeType="1"/>
            </p:cNvSpPr>
            <p:nvPr/>
          </p:nvSpPr>
          <p:spPr bwMode="auto">
            <a:xfrm>
              <a:off x="3092450" y="942975"/>
              <a:ext cx="304800" cy="3810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2" name="Line 6"/>
            <p:cNvSpPr>
              <a:spLocks noChangeShapeType="1"/>
            </p:cNvSpPr>
            <p:nvPr/>
          </p:nvSpPr>
          <p:spPr bwMode="auto">
            <a:xfrm flipH="1">
              <a:off x="2635250" y="900113"/>
              <a:ext cx="354013" cy="42386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3" name="Line 7"/>
            <p:cNvSpPr>
              <a:spLocks noChangeShapeType="1"/>
            </p:cNvSpPr>
            <p:nvPr/>
          </p:nvSpPr>
          <p:spPr bwMode="auto">
            <a:xfrm>
              <a:off x="1263650" y="866775"/>
              <a:ext cx="342900" cy="41433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4" name="Line 8"/>
            <p:cNvSpPr>
              <a:spLocks noChangeShapeType="1"/>
            </p:cNvSpPr>
            <p:nvPr/>
          </p:nvSpPr>
          <p:spPr bwMode="auto">
            <a:xfrm flipH="1">
              <a:off x="730250" y="942975"/>
              <a:ext cx="3810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5" name="Line 9"/>
            <p:cNvSpPr>
              <a:spLocks noChangeShapeType="1"/>
            </p:cNvSpPr>
            <p:nvPr/>
          </p:nvSpPr>
          <p:spPr bwMode="auto">
            <a:xfrm>
              <a:off x="2254250" y="333375"/>
              <a:ext cx="723900" cy="43497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6" name="Line 10"/>
            <p:cNvSpPr>
              <a:spLocks noChangeShapeType="1"/>
            </p:cNvSpPr>
            <p:nvPr/>
          </p:nvSpPr>
          <p:spPr bwMode="auto">
            <a:xfrm flipH="1">
              <a:off x="1263650" y="333375"/>
              <a:ext cx="7620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7" name="Oval 11"/>
            <p:cNvSpPr>
              <a:spLocks noChangeArrowheads="1"/>
            </p:cNvSpPr>
            <p:nvPr/>
          </p:nvSpPr>
          <p:spPr bwMode="auto">
            <a:xfrm>
              <a:off x="1911350" y="61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8" name="Line 12"/>
            <p:cNvSpPr>
              <a:spLocks noChangeShapeType="1"/>
            </p:cNvSpPr>
            <p:nvPr/>
          </p:nvSpPr>
          <p:spPr bwMode="auto">
            <a:xfrm flipH="1">
              <a:off x="1506538" y="1476375"/>
              <a:ext cx="176213" cy="41433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9" name="Line 13"/>
            <p:cNvSpPr>
              <a:spLocks noChangeShapeType="1"/>
            </p:cNvSpPr>
            <p:nvPr/>
          </p:nvSpPr>
          <p:spPr bwMode="auto">
            <a:xfrm>
              <a:off x="806450" y="1552575"/>
              <a:ext cx="138113" cy="41433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0" name="Line 14"/>
            <p:cNvSpPr>
              <a:spLocks noChangeShapeType="1"/>
            </p:cNvSpPr>
            <p:nvPr/>
          </p:nvSpPr>
          <p:spPr bwMode="auto">
            <a:xfrm flipH="1">
              <a:off x="468313" y="1476375"/>
              <a:ext cx="261938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1" name="Text Box 15"/>
            <p:cNvSpPr txBox="1">
              <a:spLocks noChangeArrowheads="1"/>
            </p:cNvSpPr>
            <p:nvPr/>
          </p:nvSpPr>
          <p:spPr bwMode="auto">
            <a:xfrm>
              <a:off x="1954213" y="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612" name="Rectangle 16"/>
            <p:cNvSpPr>
              <a:spLocks noChangeArrowheads="1"/>
            </p:cNvSpPr>
            <p:nvPr/>
          </p:nvSpPr>
          <p:spPr bwMode="auto">
            <a:xfrm>
              <a:off x="6350" y="2759075"/>
              <a:ext cx="3138488" cy="457200"/>
            </a:xfrm>
            <a:prstGeom prst="rect">
              <a:avLst/>
            </a:prstGeom>
            <a:solidFill>
              <a:srgbClr val="FF7C8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2613" name="Line 17"/>
            <p:cNvSpPr>
              <a:spLocks noChangeShapeType="1"/>
            </p:cNvSpPr>
            <p:nvPr/>
          </p:nvSpPr>
          <p:spPr bwMode="auto">
            <a:xfrm>
              <a:off x="3111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4" name="Text Box 18"/>
            <p:cNvSpPr txBox="1">
              <a:spLocks noChangeArrowheads="1"/>
            </p:cNvSpPr>
            <p:nvPr/>
          </p:nvSpPr>
          <p:spPr bwMode="auto">
            <a:xfrm>
              <a:off x="0" y="2682875"/>
              <a:ext cx="3317875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100" b="1">
                  <a:solidFill>
                    <a:schemeClr val="bg1"/>
                  </a:solidFill>
                  <a:latin typeface="Times New Roman" pitchFamily="18" charset="0"/>
                </a:rPr>
                <a:t>1 2 3 4 5 6 7 8 9</a:t>
              </a:r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  <a:r>
                <a:rPr lang="en-US" altLang="zh-CN" sz="32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22615" name="Line 19"/>
            <p:cNvSpPr>
              <a:spLocks noChangeShapeType="1"/>
            </p:cNvSpPr>
            <p:nvPr/>
          </p:nvSpPr>
          <p:spPr bwMode="auto">
            <a:xfrm>
              <a:off x="6159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6" name="Line 20"/>
            <p:cNvSpPr>
              <a:spLocks noChangeShapeType="1"/>
            </p:cNvSpPr>
            <p:nvPr/>
          </p:nvSpPr>
          <p:spPr bwMode="auto">
            <a:xfrm>
              <a:off x="9207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7" name="Line 21"/>
            <p:cNvSpPr>
              <a:spLocks noChangeShapeType="1"/>
            </p:cNvSpPr>
            <p:nvPr/>
          </p:nvSpPr>
          <p:spPr bwMode="auto">
            <a:xfrm>
              <a:off x="12255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8" name="Line 22"/>
            <p:cNvSpPr>
              <a:spLocks noChangeShapeType="1"/>
            </p:cNvSpPr>
            <p:nvPr/>
          </p:nvSpPr>
          <p:spPr bwMode="auto">
            <a:xfrm>
              <a:off x="15303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9" name="Line 23"/>
            <p:cNvSpPr>
              <a:spLocks noChangeShapeType="1"/>
            </p:cNvSpPr>
            <p:nvPr/>
          </p:nvSpPr>
          <p:spPr bwMode="auto">
            <a:xfrm>
              <a:off x="18351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0" name="Line 24"/>
            <p:cNvSpPr>
              <a:spLocks noChangeShapeType="1"/>
            </p:cNvSpPr>
            <p:nvPr/>
          </p:nvSpPr>
          <p:spPr bwMode="auto">
            <a:xfrm>
              <a:off x="21399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1" name="Line 25"/>
            <p:cNvSpPr>
              <a:spLocks noChangeShapeType="1"/>
            </p:cNvSpPr>
            <p:nvPr/>
          </p:nvSpPr>
          <p:spPr bwMode="auto">
            <a:xfrm>
              <a:off x="24447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2" name="Line 26"/>
            <p:cNvSpPr>
              <a:spLocks noChangeShapeType="1"/>
            </p:cNvSpPr>
            <p:nvPr/>
          </p:nvSpPr>
          <p:spPr bwMode="auto">
            <a:xfrm>
              <a:off x="27495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3" name="Line 27"/>
            <p:cNvSpPr>
              <a:spLocks noChangeShapeType="1"/>
            </p:cNvSpPr>
            <p:nvPr/>
          </p:nvSpPr>
          <p:spPr bwMode="auto">
            <a:xfrm flipV="1">
              <a:off x="3111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4" name="Line 28"/>
            <p:cNvSpPr>
              <a:spLocks noChangeShapeType="1"/>
            </p:cNvSpPr>
            <p:nvPr/>
          </p:nvSpPr>
          <p:spPr bwMode="auto">
            <a:xfrm flipV="1">
              <a:off x="6159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5" name="Line 29"/>
            <p:cNvSpPr>
              <a:spLocks noChangeShapeType="1"/>
            </p:cNvSpPr>
            <p:nvPr/>
          </p:nvSpPr>
          <p:spPr bwMode="auto">
            <a:xfrm flipV="1">
              <a:off x="9207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6" name="Line 30"/>
            <p:cNvSpPr>
              <a:spLocks noChangeShapeType="1"/>
            </p:cNvSpPr>
            <p:nvPr/>
          </p:nvSpPr>
          <p:spPr bwMode="auto">
            <a:xfrm flipV="1">
              <a:off x="12255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7" name="Line 31"/>
            <p:cNvSpPr>
              <a:spLocks noChangeShapeType="1"/>
            </p:cNvSpPr>
            <p:nvPr/>
          </p:nvSpPr>
          <p:spPr bwMode="auto">
            <a:xfrm flipV="1">
              <a:off x="15303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8" name="Line 32"/>
            <p:cNvSpPr>
              <a:spLocks noChangeShapeType="1"/>
            </p:cNvSpPr>
            <p:nvPr/>
          </p:nvSpPr>
          <p:spPr bwMode="auto">
            <a:xfrm flipV="1">
              <a:off x="18351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9" name="Line 33"/>
            <p:cNvSpPr>
              <a:spLocks noChangeShapeType="1"/>
            </p:cNvSpPr>
            <p:nvPr/>
          </p:nvSpPr>
          <p:spPr bwMode="auto">
            <a:xfrm flipV="1">
              <a:off x="21399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0" name="Line 34"/>
            <p:cNvSpPr>
              <a:spLocks noChangeShapeType="1"/>
            </p:cNvSpPr>
            <p:nvPr/>
          </p:nvSpPr>
          <p:spPr bwMode="auto">
            <a:xfrm flipV="1">
              <a:off x="24447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" name="Line 35"/>
            <p:cNvSpPr>
              <a:spLocks noChangeShapeType="1"/>
            </p:cNvSpPr>
            <p:nvPr/>
          </p:nvSpPr>
          <p:spPr bwMode="auto">
            <a:xfrm flipV="1">
              <a:off x="27495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2" name="Oval 75"/>
            <p:cNvSpPr>
              <a:spLocks noChangeArrowheads="1"/>
            </p:cNvSpPr>
            <p:nvPr/>
          </p:nvSpPr>
          <p:spPr bwMode="auto">
            <a:xfrm>
              <a:off x="996950" y="5953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3" name="Oval 76"/>
            <p:cNvSpPr>
              <a:spLocks noChangeArrowheads="1"/>
            </p:cNvSpPr>
            <p:nvPr/>
          </p:nvSpPr>
          <p:spPr bwMode="auto">
            <a:xfrm>
              <a:off x="539750" y="1204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" name="Oval 77"/>
            <p:cNvSpPr>
              <a:spLocks noChangeArrowheads="1"/>
            </p:cNvSpPr>
            <p:nvPr/>
          </p:nvSpPr>
          <p:spPr bwMode="auto">
            <a:xfrm>
              <a:off x="157163" y="1885950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5" name="Oval 78"/>
            <p:cNvSpPr>
              <a:spLocks noChangeArrowheads="1"/>
            </p:cNvSpPr>
            <p:nvPr/>
          </p:nvSpPr>
          <p:spPr bwMode="auto">
            <a:xfrm>
              <a:off x="692150" y="18907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6" name="Oval 79"/>
            <p:cNvSpPr>
              <a:spLocks noChangeArrowheads="1"/>
            </p:cNvSpPr>
            <p:nvPr/>
          </p:nvSpPr>
          <p:spPr bwMode="auto">
            <a:xfrm>
              <a:off x="1225550" y="18907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7" name="Oval 80"/>
            <p:cNvSpPr>
              <a:spLocks noChangeArrowheads="1"/>
            </p:cNvSpPr>
            <p:nvPr/>
          </p:nvSpPr>
          <p:spPr bwMode="auto">
            <a:xfrm>
              <a:off x="1454150" y="1204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8" name="Text Box 81"/>
            <p:cNvSpPr txBox="1">
              <a:spLocks noChangeArrowheads="1"/>
            </p:cNvSpPr>
            <p:nvPr/>
          </p:nvSpPr>
          <p:spPr bwMode="auto">
            <a:xfrm>
              <a:off x="1054100" y="53975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639" name="Text Box 82"/>
            <p:cNvSpPr txBox="1">
              <a:spLocks noChangeArrowheads="1"/>
            </p:cNvSpPr>
            <p:nvPr/>
          </p:nvSpPr>
          <p:spPr bwMode="auto">
            <a:xfrm>
              <a:off x="587375" y="11430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4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640" name="Text Box 83"/>
            <p:cNvSpPr txBox="1">
              <a:spLocks noChangeArrowheads="1"/>
            </p:cNvSpPr>
            <p:nvPr/>
          </p:nvSpPr>
          <p:spPr bwMode="auto">
            <a:xfrm>
              <a:off x="192088" y="1851025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8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641" name="Text Box 84"/>
            <p:cNvSpPr txBox="1">
              <a:spLocks noChangeArrowheads="1"/>
            </p:cNvSpPr>
            <p:nvPr/>
          </p:nvSpPr>
          <p:spPr bwMode="auto">
            <a:xfrm>
              <a:off x="730250" y="1851025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9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642" name="Text Box 85"/>
            <p:cNvSpPr txBox="1">
              <a:spLocks noChangeArrowheads="1"/>
            </p:cNvSpPr>
            <p:nvPr/>
          </p:nvSpPr>
          <p:spPr bwMode="auto">
            <a:xfrm>
              <a:off x="1216025" y="1897063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643" name="Text Box 86"/>
            <p:cNvSpPr txBox="1">
              <a:spLocks noChangeArrowheads="1"/>
            </p:cNvSpPr>
            <p:nvPr/>
          </p:nvSpPr>
          <p:spPr bwMode="auto">
            <a:xfrm>
              <a:off x="1489075" y="11430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5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644" name="Oval 87"/>
            <p:cNvSpPr>
              <a:spLocks noChangeArrowheads="1"/>
            </p:cNvSpPr>
            <p:nvPr/>
          </p:nvSpPr>
          <p:spPr bwMode="auto">
            <a:xfrm>
              <a:off x="2368550" y="1204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5" name="Oval 88"/>
            <p:cNvSpPr>
              <a:spLocks noChangeArrowheads="1"/>
            </p:cNvSpPr>
            <p:nvPr/>
          </p:nvSpPr>
          <p:spPr bwMode="auto">
            <a:xfrm>
              <a:off x="2825750" y="5953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6" name="Oval 89"/>
            <p:cNvSpPr>
              <a:spLocks noChangeArrowheads="1"/>
            </p:cNvSpPr>
            <p:nvPr/>
          </p:nvSpPr>
          <p:spPr bwMode="auto">
            <a:xfrm>
              <a:off x="3206750" y="1204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7" name="Text Box 90"/>
            <p:cNvSpPr txBox="1">
              <a:spLocks noChangeArrowheads="1"/>
            </p:cNvSpPr>
            <p:nvPr/>
          </p:nvSpPr>
          <p:spPr bwMode="auto">
            <a:xfrm>
              <a:off x="2422525" y="11430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6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648" name="Text Box 91"/>
            <p:cNvSpPr txBox="1">
              <a:spLocks noChangeArrowheads="1"/>
            </p:cNvSpPr>
            <p:nvPr/>
          </p:nvSpPr>
          <p:spPr bwMode="auto">
            <a:xfrm>
              <a:off x="3225800" y="11430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649" name="Text Box 92"/>
            <p:cNvSpPr txBox="1">
              <a:spLocks noChangeArrowheads="1"/>
            </p:cNvSpPr>
            <p:nvPr/>
          </p:nvSpPr>
          <p:spPr bwMode="auto">
            <a:xfrm>
              <a:off x="2890838" y="53975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30776" name="Group 56"/>
          <p:cNvGrpSpPr/>
          <p:nvPr/>
        </p:nvGrpSpPr>
        <p:grpSpPr bwMode="auto">
          <a:xfrm>
            <a:off x="4097338" y="2187575"/>
            <a:ext cx="4502150" cy="3271838"/>
            <a:chOff x="0" y="0"/>
            <a:chExt cx="4502150" cy="3271838"/>
          </a:xfrm>
        </p:grpSpPr>
        <p:sp>
          <p:nvSpPr>
            <p:cNvPr id="22536" name="Line 2"/>
            <p:cNvSpPr>
              <a:spLocks noChangeShapeType="1"/>
            </p:cNvSpPr>
            <p:nvPr/>
          </p:nvSpPr>
          <p:spPr bwMode="auto">
            <a:xfrm>
              <a:off x="1530350" y="976313"/>
              <a:ext cx="228600" cy="381000"/>
            </a:xfrm>
            <a:prstGeom prst="line">
              <a:avLst/>
            </a:prstGeom>
            <a:noFill/>
            <a:ln w="38100" cap="rnd">
              <a:solidFill>
                <a:schemeClr val="bg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7" name="Line 36"/>
            <p:cNvSpPr>
              <a:spLocks noChangeShapeType="1"/>
            </p:cNvSpPr>
            <p:nvPr/>
          </p:nvSpPr>
          <p:spPr bwMode="auto">
            <a:xfrm>
              <a:off x="3282950" y="976313"/>
              <a:ext cx="304800" cy="3810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8" name="Line 37"/>
            <p:cNvSpPr>
              <a:spLocks noChangeShapeType="1"/>
            </p:cNvSpPr>
            <p:nvPr/>
          </p:nvSpPr>
          <p:spPr bwMode="auto">
            <a:xfrm flipH="1">
              <a:off x="2825750" y="933450"/>
              <a:ext cx="354013" cy="42386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9" name="Line 38"/>
            <p:cNvSpPr>
              <a:spLocks noChangeShapeType="1"/>
            </p:cNvSpPr>
            <p:nvPr/>
          </p:nvSpPr>
          <p:spPr bwMode="auto">
            <a:xfrm flipH="1">
              <a:off x="539750" y="1509713"/>
              <a:ext cx="304800" cy="5334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0" name="Line 39"/>
            <p:cNvSpPr>
              <a:spLocks noChangeShapeType="1"/>
            </p:cNvSpPr>
            <p:nvPr/>
          </p:nvSpPr>
          <p:spPr bwMode="auto">
            <a:xfrm flipH="1">
              <a:off x="920750" y="976313"/>
              <a:ext cx="3810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1" name="Line 40"/>
            <p:cNvSpPr>
              <a:spLocks noChangeShapeType="1"/>
            </p:cNvSpPr>
            <p:nvPr/>
          </p:nvSpPr>
          <p:spPr bwMode="auto">
            <a:xfrm>
              <a:off x="2444750" y="366713"/>
              <a:ext cx="723900" cy="43497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2" name="Line 41"/>
            <p:cNvSpPr>
              <a:spLocks noChangeShapeType="1"/>
            </p:cNvSpPr>
            <p:nvPr/>
          </p:nvSpPr>
          <p:spPr bwMode="auto">
            <a:xfrm flipH="1">
              <a:off x="1454150" y="366713"/>
              <a:ext cx="7620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3" name="Line 42"/>
            <p:cNvSpPr>
              <a:spLocks noChangeShapeType="1"/>
            </p:cNvSpPr>
            <p:nvPr/>
          </p:nvSpPr>
          <p:spPr bwMode="auto">
            <a:xfrm flipH="1">
              <a:off x="2597150" y="1509713"/>
              <a:ext cx="1524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4" name="Line 43"/>
            <p:cNvSpPr>
              <a:spLocks noChangeShapeType="1"/>
            </p:cNvSpPr>
            <p:nvPr/>
          </p:nvSpPr>
          <p:spPr bwMode="auto">
            <a:xfrm>
              <a:off x="996950" y="1585913"/>
              <a:ext cx="138113" cy="41433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" name="Line 44"/>
            <p:cNvSpPr>
              <a:spLocks noChangeShapeType="1"/>
            </p:cNvSpPr>
            <p:nvPr/>
          </p:nvSpPr>
          <p:spPr bwMode="auto">
            <a:xfrm flipH="1">
              <a:off x="3435350" y="1585913"/>
              <a:ext cx="1524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6" name="Oval 45"/>
            <p:cNvSpPr>
              <a:spLocks noChangeArrowheads="1"/>
            </p:cNvSpPr>
            <p:nvPr/>
          </p:nvSpPr>
          <p:spPr bwMode="auto">
            <a:xfrm>
              <a:off x="3194050" y="18907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7" name="Text Box 46"/>
            <p:cNvSpPr txBox="1">
              <a:spLocks noChangeArrowheads="1"/>
            </p:cNvSpPr>
            <p:nvPr/>
          </p:nvSpPr>
          <p:spPr bwMode="auto">
            <a:xfrm>
              <a:off x="3136900" y="1865313"/>
              <a:ext cx="514350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chemeClr val="bg1"/>
                  </a:solidFill>
                  <a:latin typeface="Times New Roman" pitchFamily="18" charset="0"/>
                </a:rPr>
                <a:t>14</a:t>
              </a:r>
              <a:endParaRPr lang="en-US" altLang="zh-CN" sz="2600">
                <a:latin typeface="Times New Roman" pitchFamily="18" charset="0"/>
              </a:endParaRPr>
            </a:p>
          </p:txBody>
        </p:sp>
        <p:sp>
          <p:nvSpPr>
            <p:cNvPr id="22548" name="Rectangle 47"/>
            <p:cNvSpPr>
              <a:spLocks noChangeArrowheads="1"/>
            </p:cNvSpPr>
            <p:nvPr/>
          </p:nvSpPr>
          <p:spPr bwMode="auto">
            <a:xfrm>
              <a:off x="6350" y="2759075"/>
              <a:ext cx="4495800" cy="457200"/>
            </a:xfrm>
            <a:prstGeom prst="rect">
              <a:avLst/>
            </a:prstGeom>
            <a:solidFill>
              <a:srgbClr val="FF7C8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2549" name="Line 48"/>
            <p:cNvSpPr>
              <a:spLocks noChangeShapeType="1"/>
            </p:cNvSpPr>
            <p:nvPr/>
          </p:nvSpPr>
          <p:spPr bwMode="auto">
            <a:xfrm>
              <a:off x="3111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0" name="Text Box 49"/>
            <p:cNvSpPr txBox="1">
              <a:spLocks noChangeArrowheads="1"/>
            </p:cNvSpPr>
            <p:nvPr/>
          </p:nvSpPr>
          <p:spPr bwMode="auto">
            <a:xfrm>
              <a:off x="0" y="2570163"/>
              <a:ext cx="44989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100" b="1">
                  <a:solidFill>
                    <a:schemeClr val="bg1"/>
                  </a:solidFill>
                  <a:latin typeface="Times New Roman" pitchFamily="18" charset="0"/>
                </a:rPr>
                <a:t>1 2 3 4    6 7 8 9   </a:t>
              </a:r>
              <a:r>
                <a:rPr lang="en-US" altLang="zh-CN" sz="3200" b="1">
                  <a:solidFill>
                    <a:schemeClr val="bg1"/>
                  </a:solidFill>
                  <a:latin typeface="Times New Roman" pitchFamily="18" charset="0"/>
                </a:rPr>
                <a:t>    </a:t>
              </a:r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12 </a:t>
              </a:r>
              <a:r>
                <a:rPr lang="en-US" altLang="zh-CN" b="1">
                  <a:solidFill>
                    <a:schemeClr val="bg1"/>
                  </a:solidFill>
                  <a:latin typeface="Times New Roman" pitchFamily="18" charset="0"/>
                </a:rPr>
                <a:t>  </a:t>
              </a:r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14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22551" name="Line 50"/>
            <p:cNvSpPr>
              <a:spLocks noChangeShapeType="1"/>
            </p:cNvSpPr>
            <p:nvPr/>
          </p:nvSpPr>
          <p:spPr bwMode="auto">
            <a:xfrm>
              <a:off x="6159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2" name="Line 51"/>
            <p:cNvSpPr>
              <a:spLocks noChangeShapeType="1"/>
            </p:cNvSpPr>
            <p:nvPr/>
          </p:nvSpPr>
          <p:spPr bwMode="auto">
            <a:xfrm>
              <a:off x="9207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3" name="Line 52"/>
            <p:cNvSpPr>
              <a:spLocks noChangeShapeType="1"/>
            </p:cNvSpPr>
            <p:nvPr/>
          </p:nvSpPr>
          <p:spPr bwMode="auto">
            <a:xfrm>
              <a:off x="12255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4" name="Line 53"/>
            <p:cNvSpPr>
              <a:spLocks noChangeShapeType="1"/>
            </p:cNvSpPr>
            <p:nvPr/>
          </p:nvSpPr>
          <p:spPr bwMode="auto">
            <a:xfrm>
              <a:off x="15303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5" name="Line 54"/>
            <p:cNvSpPr>
              <a:spLocks noChangeShapeType="1"/>
            </p:cNvSpPr>
            <p:nvPr/>
          </p:nvSpPr>
          <p:spPr bwMode="auto">
            <a:xfrm>
              <a:off x="18351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6" name="Line 55"/>
            <p:cNvSpPr>
              <a:spLocks noChangeShapeType="1"/>
            </p:cNvSpPr>
            <p:nvPr/>
          </p:nvSpPr>
          <p:spPr bwMode="auto">
            <a:xfrm>
              <a:off x="21399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7" name="Line 56"/>
            <p:cNvSpPr>
              <a:spLocks noChangeShapeType="1"/>
            </p:cNvSpPr>
            <p:nvPr/>
          </p:nvSpPr>
          <p:spPr bwMode="auto">
            <a:xfrm>
              <a:off x="24447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8" name="Line 57"/>
            <p:cNvSpPr>
              <a:spLocks noChangeShapeType="1"/>
            </p:cNvSpPr>
            <p:nvPr/>
          </p:nvSpPr>
          <p:spPr bwMode="auto">
            <a:xfrm>
              <a:off x="27495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9" name="Line 58"/>
            <p:cNvSpPr>
              <a:spLocks noChangeShapeType="1"/>
            </p:cNvSpPr>
            <p:nvPr/>
          </p:nvSpPr>
          <p:spPr bwMode="auto">
            <a:xfrm flipV="1">
              <a:off x="3111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0" name="Line 59"/>
            <p:cNvSpPr>
              <a:spLocks noChangeShapeType="1"/>
            </p:cNvSpPr>
            <p:nvPr/>
          </p:nvSpPr>
          <p:spPr bwMode="auto">
            <a:xfrm flipV="1">
              <a:off x="6159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1" name="Line 60"/>
            <p:cNvSpPr>
              <a:spLocks noChangeShapeType="1"/>
            </p:cNvSpPr>
            <p:nvPr/>
          </p:nvSpPr>
          <p:spPr bwMode="auto">
            <a:xfrm flipV="1">
              <a:off x="9207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2" name="Line 61"/>
            <p:cNvSpPr>
              <a:spLocks noChangeShapeType="1"/>
            </p:cNvSpPr>
            <p:nvPr/>
          </p:nvSpPr>
          <p:spPr bwMode="auto">
            <a:xfrm flipV="1">
              <a:off x="12255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3" name="Line 62"/>
            <p:cNvSpPr>
              <a:spLocks noChangeShapeType="1"/>
            </p:cNvSpPr>
            <p:nvPr/>
          </p:nvSpPr>
          <p:spPr bwMode="auto">
            <a:xfrm flipV="1">
              <a:off x="15303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4" name="Line 63"/>
            <p:cNvSpPr>
              <a:spLocks noChangeShapeType="1"/>
            </p:cNvSpPr>
            <p:nvPr/>
          </p:nvSpPr>
          <p:spPr bwMode="auto">
            <a:xfrm flipV="1">
              <a:off x="18351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5" name="Line 64"/>
            <p:cNvSpPr>
              <a:spLocks noChangeShapeType="1"/>
            </p:cNvSpPr>
            <p:nvPr/>
          </p:nvSpPr>
          <p:spPr bwMode="auto">
            <a:xfrm flipV="1">
              <a:off x="21399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6" name="Line 65"/>
            <p:cNvSpPr>
              <a:spLocks noChangeShapeType="1"/>
            </p:cNvSpPr>
            <p:nvPr/>
          </p:nvSpPr>
          <p:spPr bwMode="auto">
            <a:xfrm flipV="1">
              <a:off x="24447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7" name="Line 66"/>
            <p:cNvSpPr>
              <a:spLocks noChangeShapeType="1"/>
            </p:cNvSpPr>
            <p:nvPr/>
          </p:nvSpPr>
          <p:spPr bwMode="auto">
            <a:xfrm flipV="1">
              <a:off x="27495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8" name="Line 67"/>
            <p:cNvSpPr>
              <a:spLocks noChangeShapeType="1"/>
            </p:cNvSpPr>
            <p:nvPr/>
          </p:nvSpPr>
          <p:spPr bwMode="auto">
            <a:xfrm>
              <a:off x="30543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9" name="Line 68"/>
            <p:cNvSpPr>
              <a:spLocks noChangeShapeType="1"/>
            </p:cNvSpPr>
            <p:nvPr/>
          </p:nvSpPr>
          <p:spPr bwMode="auto">
            <a:xfrm flipV="1">
              <a:off x="30543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0" name="Line 69"/>
            <p:cNvSpPr>
              <a:spLocks noChangeShapeType="1"/>
            </p:cNvSpPr>
            <p:nvPr/>
          </p:nvSpPr>
          <p:spPr bwMode="auto">
            <a:xfrm>
              <a:off x="33591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1" name="Line 70"/>
            <p:cNvSpPr>
              <a:spLocks noChangeShapeType="1"/>
            </p:cNvSpPr>
            <p:nvPr/>
          </p:nvSpPr>
          <p:spPr bwMode="auto">
            <a:xfrm flipV="1">
              <a:off x="33591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2" name="Line 71"/>
            <p:cNvSpPr>
              <a:spLocks noChangeShapeType="1"/>
            </p:cNvSpPr>
            <p:nvPr/>
          </p:nvSpPr>
          <p:spPr bwMode="auto">
            <a:xfrm>
              <a:off x="37401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3" name="Line 72"/>
            <p:cNvSpPr>
              <a:spLocks noChangeShapeType="1"/>
            </p:cNvSpPr>
            <p:nvPr/>
          </p:nvSpPr>
          <p:spPr bwMode="auto">
            <a:xfrm flipV="1">
              <a:off x="37401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4" name="Line 73"/>
            <p:cNvSpPr>
              <a:spLocks noChangeShapeType="1"/>
            </p:cNvSpPr>
            <p:nvPr/>
          </p:nvSpPr>
          <p:spPr bwMode="auto">
            <a:xfrm>
              <a:off x="40449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5" name="Line 74"/>
            <p:cNvSpPr>
              <a:spLocks noChangeShapeType="1"/>
            </p:cNvSpPr>
            <p:nvPr/>
          </p:nvSpPr>
          <p:spPr bwMode="auto">
            <a:xfrm flipV="1">
              <a:off x="40449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6" name="Oval 93"/>
            <p:cNvSpPr>
              <a:spLocks noChangeArrowheads="1"/>
            </p:cNvSpPr>
            <p:nvPr/>
          </p:nvSpPr>
          <p:spPr bwMode="auto">
            <a:xfrm>
              <a:off x="2139950" y="61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7" name="Oval 94"/>
            <p:cNvSpPr>
              <a:spLocks noChangeArrowheads="1"/>
            </p:cNvSpPr>
            <p:nvPr/>
          </p:nvSpPr>
          <p:spPr bwMode="auto">
            <a:xfrm>
              <a:off x="1225550" y="5953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8" name="Oval 95"/>
            <p:cNvSpPr>
              <a:spLocks noChangeArrowheads="1"/>
            </p:cNvSpPr>
            <p:nvPr/>
          </p:nvSpPr>
          <p:spPr bwMode="auto">
            <a:xfrm>
              <a:off x="2978150" y="5953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9" name="Text Box 96"/>
            <p:cNvSpPr txBox="1">
              <a:spLocks noChangeArrowheads="1"/>
            </p:cNvSpPr>
            <p:nvPr/>
          </p:nvSpPr>
          <p:spPr bwMode="auto">
            <a:xfrm>
              <a:off x="2192338" y="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580" name="Text Box 97"/>
            <p:cNvSpPr txBox="1">
              <a:spLocks noChangeArrowheads="1"/>
            </p:cNvSpPr>
            <p:nvPr/>
          </p:nvSpPr>
          <p:spPr bwMode="auto">
            <a:xfrm>
              <a:off x="1289050" y="53975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581" name="Text Box 98"/>
            <p:cNvSpPr txBox="1">
              <a:spLocks noChangeArrowheads="1"/>
            </p:cNvSpPr>
            <p:nvPr/>
          </p:nvSpPr>
          <p:spPr bwMode="auto">
            <a:xfrm>
              <a:off x="3019425" y="53975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582" name="Oval 99"/>
            <p:cNvSpPr>
              <a:spLocks noChangeArrowheads="1"/>
            </p:cNvSpPr>
            <p:nvPr/>
          </p:nvSpPr>
          <p:spPr bwMode="auto">
            <a:xfrm>
              <a:off x="2597150" y="1204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3" name="Oval 100"/>
            <p:cNvSpPr>
              <a:spLocks noChangeArrowheads="1"/>
            </p:cNvSpPr>
            <p:nvPr/>
          </p:nvSpPr>
          <p:spPr bwMode="auto">
            <a:xfrm>
              <a:off x="3435350" y="1204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4" name="Text Box 101"/>
            <p:cNvSpPr txBox="1">
              <a:spLocks noChangeArrowheads="1"/>
            </p:cNvSpPr>
            <p:nvPr/>
          </p:nvSpPr>
          <p:spPr bwMode="auto">
            <a:xfrm>
              <a:off x="3487738" y="1166813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585" name="Text Box 102"/>
            <p:cNvSpPr txBox="1">
              <a:spLocks noChangeArrowheads="1"/>
            </p:cNvSpPr>
            <p:nvPr/>
          </p:nvSpPr>
          <p:spPr bwMode="auto">
            <a:xfrm>
              <a:off x="2622550" y="11430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6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586" name="Oval 103"/>
            <p:cNvSpPr>
              <a:spLocks noChangeArrowheads="1"/>
            </p:cNvSpPr>
            <p:nvPr/>
          </p:nvSpPr>
          <p:spPr bwMode="auto">
            <a:xfrm>
              <a:off x="692150" y="1204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7" name="Text Box 104"/>
            <p:cNvSpPr txBox="1">
              <a:spLocks noChangeArrowheads="1"/>
            </p:cNvSpPr>
            <p:nvPr/>
          </p:nvSpPr>
          <p:spPr bwMode="auto">
            <a:xfrm>
              <a:off x="749300" y="11430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4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588" name="Oval 105"/>
            <p:cNvSpPr>
              <a:spLocks noChangeArrowheads="1"/>
            </p:cNvSpPr>
            <p:nvPr/>
          </p:nvSpPr>
          <p:spPr bwMode="auto">
            <a:xfrm>
              <a:off x="311150" y="18907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9" name="Text Box 106"/>
            <p:cNvSpPr txBox="1">
              <a:spLocks noChangeArrowheads="1"/>
            </p:cNvSpPr>
            <p:nvPr/>
          </p:nvSpPr>
          <p:spPr bwMode="auto">
            <a:xfrm>
              <a:off x="354013" y="183515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8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590" name="Oval 107"/>
            <p:cNvSpPr>
              <a:spLocks noChangeArrowheads="1"/>
            </p:cNvSpPr>
            <p:nvPr/>
          </p:nvSpPr>
          <p:spPr bwMode="auto">
            <a:xfrm>
              <a:off x="920750" y="18907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1" name="Text Box 108"/>
            <p:cNvSpPr txBox="1">
              <a:spLocks noChangeArrowheads="1"/>
            </p:cNvSpPr>
            <p:nvPr/>
          </p:nvSpPr>
          <p:spPr bwMode="auto">
            <a:xfrm>
              <a:off x="965200" y="183515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9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592" name="Oval 109"/>
            <p:cNvSpPr>
              <a:spLocks noChangeArrowheads="1"/>
            </p:cNvSpPr>
            <p:nvPr/>
          </p:nvSpPr>
          <p:spPr bwMode="auto">
            <a:xfrm>
              <a:off x="2279650" y="18907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3" name="Text Box 110"/>
            <p:cNvSpPr txBox="1">
              <a:spLocks noChangeArrowheads="1"/>
            </p:cNvSpPr>
            <p:nvPr/>
          </p:nvSpPr>
          <p:spPr bwMode="auto">
            <a:xfrm>
              <a:off x="2254250" y="1851025"/>
              <a:ext cx="514350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chemeClr val="bg1"/>
                  </a:solidFill>
                  <a:latin typeface="Times New Roman" pitchFamily="18" charset="0"/>
                </a:rPr>
                <a:t>12</a:t>
              </a:r>
              <a:endParaRPr lang="en-US" altLang="zh-CN" sz="2600">
                <a:latin typeface="Times New Roman" pitchFamily="18" charset="0"/>
              </a:endParaRPr>
            </a:p>
          </p:txBody>
        </p:sp>
        <p:sp>
          <p:nvSpPr>
            <p:cNvPr id="22594" name="Text Box 111"/>
            <p:cNvSpPr txBox="1">
              <a:spLocks noChangeArrowheads="1"/>
            </p:cNvSpPr>
            <p:nvPr/>
          </p:nvSpPr>
          <p:spPr bwMode="auto">
            <a:xfrm>
              <a:off x="1625600" y="12192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22595" name="Text Box 112"/>
            <p:cNvSpPr txBox="1">
              <a:spLocks noChangeArrowheads="1"/>
            </p:cNvSpPr>
            <p:nvPr/>
          </p:nvSpPr>
          <p:spPr bwMode="auto">
            <a:xfrm>
              <a:off x="1336675" y="1843088"/>
              <a:ext cx="927100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chemeClr val="bg2"/>
                  </a:solidFill>
                  <a:latin typeface="Times New Roman" pitchFamily="18" charset="0"/>
                </a:rPr>
                <a:t>10 11</a:t>
              </a:r>
              <a:endParaRPr lang="en-US" altLang="zh-CN" sz="26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22596" name="Text Box 113"/>
            <p:cNvSpPr txBox="1">
              <a:spLocks noChangeArrowheads="1"/>
            </p:cNvSpPr>
            <p:nvPr/>
          </p:nvSpPr>
          <p:spPr bwMode="auto">
            <a:xfrm>
              <a:off x="2720975" y="1865313"/>
              <a:ext cx="514350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chemeClr val="bg2"/>
                  </a:solidFill>
                  <a:latin typeface="Times New Roman" pitchFamily="18" charset="0"/>
                </a:rPr>
                <a:t>13</a:t>
              </a:r>
              <a:endParaRPr lang="en-US" altLang="zh-CN" sz="2600" b="1">
                <a:latin typeface="Times New Roman" pitchFamily="18" charset="0"/>
              </a:endParaRPr>
            </a:p>
          </p:txBody>
        </p:sp>
        <p:sp>
          <p:nvSpPr>
            <p:cNvPr id="22597" name="Line 114"/>
            <p:cNvSpPr>
              <a:spLocks noChangeShapeType="1"/>
            </p:cNvSpPr>
            <p:nvPr/>
          </p:nvSpPr>
          <p:spPr bwMode="auto">
            <a:xfrm flipH="1">
              <a:off x="1682750" y="1662113"/>
              <a:ext cx="76200" cy="228600"/>
            </a:xfrm>
            <a:prstGeom prst="line">
              <a:avLst/>
            </a:prstGeom>
            <a:noFill/>
            <a:ln w="38100" cap="rnd">
              <a:solidFill>
                <a:schemeClr val="bg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8" name="Line 115"/>
            <p:cNvSpPr>
              <a:spLocks noChangeShapeType="1"/>
            </p:cNvSpPr>
            <p:nvPr/>
          </p:nvSpPr>
          <p:spPr bwMode="auto">
            <a:xfrm>
              <a:off x="1911350" y="1662113"/>
              <a:ext cx="152400" cy="304800"/>
            </a:xfrm>
            <a:prstGeom prst="line">
              <a:avLst/>
            </a:prstGeom>
            <a:noFill/>
            <a:ln w="38100" cap="rnd">
              <a:solidFill>
                <a:schemeClr val="bg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9" name="Line 116"/>
            <p:cNvSpPr>
              <a:spLocks noChangeShapeType="1"/>
            </p:cNvSpPr>
            <p:nvPr/>
          </p:nvSpPr>
          <p:spPr bwMode="auto">
            <a:xfrm>
              <a:off x="2901950" y="1662113"/>
              <a:ext cx="76200" cy="304800"/>
            </a:xfrm>
            <a:prstGeom prst="line">
              <a:avLst/>
            </a:prstGeom>
            <a:noFill/>
            <a:ln w="38100" cap="rnd">
              <a:solidFill>
                <a:schemeClr val="bg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841" name="Text Box 3"/>
          <p:cNvSpPr txBox="1">
            <a:spLocks noChangeArrowheads="1"/>
          </p:cNvSpPr>
          <p:nvPr/>
        </p:nvSpPr>
        <p:spPr bwMode="auto">
          <a:xfrm>
            <a:off x="5218113" y="5278438"/>
            <a:ext cx="30607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隶书" pitchFamily="49" charset="-122"/>
                <a:ea typeface="隶书" pitchFamily="49" charset="-122"/>
              </a:rPr>
              <a:t>一般二叉树</a:t>
            </a:r>
            <a:endParaRPr lang="zh-CN" altLang="en-US" sz="3200">
              <a:latin typeface="隶书" pitchFamily="49" charset="-122"/>
              <a:ea typeface="隶书" pitchFamily="49" charset="-122"/>
            </a:endParaRPr>
          </a:p>
          <a:p>
            <a:pPr eaLnBrk="1" hangingPunct="1"/>
            <a:r>
              <a:rPr lang="zh-CN" altLang="en-US" sz="3200">
                <a:latin typeface="隶书" pitchFamily="49" charset="-122"/>
                <a:ea typeface="隶书" pitchFamily="49" charset="-122"/>
              </a:rPr>
              <a:t>的顺序表示           </a:t>
            </a:r>
            <a:endParaRPr lang="zh-CN" altLang="en-US" sz="320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4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D99673B1-9EC0-43F5-9AF4-45B15A1E27EE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3555" name="灯片编号占位符 2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964027B7-671F-4015-9F3A-54A50100A270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23556" name="Group 4"/>
          <p:cNvGrpSpPr/>
          <p:nvPr/>
        </p:nvGrpSpPr>
        <p:grpSpPr bwMode="auto">
          <a:xfrm>
            <a:off x="6107113" y="1420813"/>
            <a:ext cx="3036887" cy="2881312"/>
            <a:chOff x="0" y="0"/>
            <a:chExt cx="1913" cy="1815"/>
          </a:xfrm>
        </p:grpSpPr>
        <p:sp>
          <p:nvSpPr>
            <p:cNvPr id="23629" name="Line 3"/>
            <p:cNvSpPr>
              <a:spLocks noChangeShapeType="1"/>
            </p:cNvSpPr>
            <p:nvPr/>
          </p:nvSpPr>
          <p:spPr bwMode="auto">
            <a:xfrm>
              <a:off x="204" y="240"/>
              <a:ext cx="1536" cy="13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0" name="Oval 6"/>
            <p:cNvSpPr>
              <a:spLocks noChangeArrowheads="1"/>
            </p:cNvSpPr>
            <p:nvPr/>
          </p:nvSpPr>
          <p:spPr bwMode="auto">
            <a:xfrm>
              <a:off x="0" y="39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1" name="Oval 7"/>
            <p:cNvSpPr>
              <a:spLocks noChangeArrowheads="1"/>
            </p:cNvSpPr>
            <p:nvPr/>
          </p:nvSpPr>
          <p:spPr bwMode="auto">
            <a:xfrm>
              <a:off x="396" y="38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2" name="Text Box 8"/>
            <p:cNvSpPr txBox="1">
              <a:spLocks noChangeArrowheads="1"/>
            </p:cNvSpPr>
            <p:nvPr/>
          </p:nvSpPr>
          <p:spPr bwMode="auto">
            <a:xfrm>
              <a:off x="29" y="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3633" name="Text Box 9"/>
            <p:cNvSpPr txBox="1">
              <a:spLocks noChangeArrowheads="1"/>
            </p:cNvSpPr>
            <p:nvPr/>
          </p:nvSpPr>
          <p:spPr bwMode="auto">
            <a:xfrm>
              <a:off x="438" y="34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3634" name="Oval 10"/>
            <p:cNvSpPr>
              <a:spLocks noChangeArrowheads="1"/>
            </p:cNvSpPr>
            <p:nvPr/>
          </p:nvSpPr>
          <p:spPr bwMode="auto">
            <a:xfrm>
              <a:off x="1212" y="115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5" name="Oval 11"/>
            <p:cNvSpPr>
              <a:spLocks noChangeArrowheads="1"/>
            </p:cNvSpPr>
            <p:nvPr/>
          </p:nvSpPr>
          <p:spPr bwMode="auto">
            <a:xfrm>
              <a:off x="780" y="759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6" name="Text Box 12"/>
            <p:cNvSpPr txBox="1">
              <a:spLocks noChangeArrowheads="1"/>
            </p:cNvSpPr>
            <p:nvPr/>
          </p:nvSpPr>
          <p:spPr bwMode="auto">
            <a:xfrm>
              <a:off x="800" y="73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3637" name="Text Box 13"/>
            <p:cNvSpPr txBox="1">
              <a:spLocks noChangeArrowheads="1"/>
            </p:cNvSpPr>
            <p:nvPr/>
          </p:nvSpPr>
          <p:spPr bwMode="auto">
            <a:xfrm>
              <a:off x="1187" y="1129"/>
              <a:ext cx="3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chemeClr val="bg1"/>
                  </a:solidFill>
                  <a:latin typeface="Times New Roman" pitchFamily="18" charset="0"/>
                </a:rPr>
                <a:t>15</a:t>
              </a:r>
              <a:endParaRPr lang="en-US" altLang="zh-CN" sz="2600">
                <a:latin typeface="Times New Roman" pitchFamily="18" charset="0"/>
              </a:endParaRPr>
            </a:p>
          </p:txBody>
        </p:sp>
        <p:sp>
          <p:nvSpPr>
            <p:cNvPr id="23638" name="Oval 67"/>
            <p:cNvSpPr>
              <a:spLocks noChangeArrowheads="1"/>
            </p:cNvSpPr>
            <p:nvPr/>
          </p:nvSpPr>
          <p:spPr bwMode="auto">
            <a:xfrm>
              <a:off x="1596" y="1527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9" name="Text Box 68"/>
            <p:cNvSpPr txBox="1">
              <a:spLocks noChangeArrowheads="1"/>
            </p:cNvSpPr>
            <p:nvPr/>
          </p:nvSpPr>
          <p:spPr bwMode="auto">
            <a:xfrm>
              <a:off x="1589" y="1505"/>
              <a:ext cx="3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chemeClr val="bg1"/>
                  </a:solidFill>
                  <a:latin typeface="Times New Roman" pitchFamily="18" charset="0"/>
                </a:rPr>
                <a:t>31</a:t>
              </a:r>
              <a:endParaRPr lang="en-US" altLang="zh-CN" sz="2600">
                <a:latin typeface="Times New Roman" pitchFamily="18" charset="0"/>
              </a:endParaRPr>
            </a:p>
          </p:txBody>
        </p:sp>
      </p:grpSp>
      <p:sp>
        <p:nvSpPr>
          <p:cNvPr id="23557" name="Text Box 69"/>
          <p:cNvSpPr txBox="1">
            <a:spLocks noChangeArrowheads="1"/>
          </p:cNvSpPr>
          <p:nvPr/>
        </p:nvSpPr>
        <p:spPr bwMode="auto">
          <a:xfrm>
            <a:off x="1181100" y="836613"/>
            <a:ext cx="64150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latin typeface="Times New Roman" pitchFamily="18" charset="0"/>
                <a:ea typeface="仿宋_GB2312" pitchFamily="49" charset="-122"/>
              </a:rPr>
              <a:t>极端情形</a:t>
            </a:r>
            <a:r>
              <a:rPr lang="en-US" altLang="zh-CN" sz="3600" b="1">
                <a:latin typeface="Times New Roman" pitchFamily="18" charset="0"/>
                <a:ea typeface="仿宋_GB2312" pitchFamily="49" charset="-122"/>
              </a:rPr>
              <a:t>: </a:t>
            </a:r>
            <a:r>
              <a:rPr lang="zh-CN" altLang="en-US" sz="3600" b="1">
                <a:latin typeface="Times New Roman" pitchFamily="18" charset="0"/>
                <a:ea typeface="仿宋_GB2312" pitchFamily="49" charset="-122"/>
              </a:rPr>
              <a:t>只有右单支的二叉树</a:t>
            </a:r>
            <a:endParaRPr lang="zh-CN" altLang="en-US" sz="3600">
              <a:latin typeface="Times New Roman" pitchFamily="18" charset="0"/>
            </a:endParaRPr>
          </a:p>
        </p:txBody>
      </p:sp>
      <p:grpSp>
        <p:nvGrpSpPr>
          <p:cNvPr id="23558" name="Group 17"/>
          <p:cNvGrpSpPr/>
          <p:nvPr/>
        </p:nvGrpSpPr>
        <p:grpSpPr bwMode="auto">
          <a:xfrm>
            <a:off x="0" y="1895475"/>
            <a:ext cx="7029450" cy="1600200"/>
            <a:chOff x="0" y="0"/>
            <a:chExt cx="4428" cy="1008"/>
          </a:xfrm>
        </p:grpSpPr>
        <p:sp>
          <p:nvSpPr>
            <p:cNvPr id="23560" name="Rectangle 2"/>
            <p:cNvSpPr>
              <a:spLocks noChangeArrowheads="1"/>
            </p:cNvSpPr>
            <p:nvPr/>
          </p:nvSpPr>
          <p:spPr bwMode="auto">
            <a:xfrm>
              <a:off x="1260" y="720"/>
              <a:ext cx="3168" cy="288"/>
            </a:xfrm>
            <a:prstGeom prst="rect">
              <a:avLst/>
            </a:prstGeom>
            <a:solidFill>
              <a:srgbClr val="FF7C8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561" name="Rectangle 4"/>
            <p:cNvSpPr>
              <a:spLocks noChangeArrowheads="1"/>
            </p:cNvSpPr>
            <p:nvPr/>
          </p:nvSpPr>
          <p:spPr bwMode="auto">
            <a:xfrm>
              <a:off x="16" y="96"/>
              <a:ext cx="2924" cy="288"/>
            </a:xfrm>
            <a:prstGeom prst="rect">
              <a:avLst/>
            </a:prstGeom>
            <a:solidFill>
              <a:srgbClr val="FF7C8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562" name="Text Box 5"/>
            <p:cNvSpPr txBox="1">
              <a:spLocks noChangeArrowheads="1"/>
            </p:cNvSpPr>
            <p:nvPr/>
          </p:nvSpPr>
          <p:spPr bwMode="auto">
            <a:xfrm>
              <a:off x="0" y="6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3563" name="Line 14"/>
            <p:cNvSpPr>
              <a:spLocks noChangeShapeType="1"/>
            </p:cNvSpPr>
            <p:nvPr/>
          </p:nvSpPr>
          <p:spPr bwMode="auto">
            <a:xfrm>
              <a:off x="204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4" name="Line 15"/>
            <p:cNvSpPr>
              <a:spLocks noChangeShapeType="1"/>
            </p:cNvSpPr>
            <p:nvPr/>
          </p:nvSpPr>
          <p:spPr bwMode="auto">
            <a:xfrm flipV="1">
              <a:off x="204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5" name="Line 16"/>
            <p:cNvSpPr>
              <a:spLocks noChangeShapeType="1"/>
            </p:cNvSpPr>
            <p:nvPr/>
          </p:nvSpPr>
          <p:spPr bwMode="auto">
            <a:xfrm>
              <a:off x="396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6" name="Line 17"/>
            <p:cNvSpPr>
              <a:spLocks noChangeShapeType="1"/>
            </p:cNvSpPr>
            <p:nvPr/>
          </p:nvSpPr>
          <p:spPr bwMode="auto">
            <a:xfrm flipV="1">
              <a:off x="396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Line 18"/>
            <p:cNvSpPr>
              <a:spLocks noChangeShapeType="1"/>
            </p:cNvSpPr>
            <p:nvPr/>
          </p:nvSpPr>
          <p:spPr bwMode="auto">
            <a:xfrm>
              <a:off x="588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8" name="Line 19"/>
            <p:cNvSpPr>
              <a:spLocks noChangeShapeType="1"/>
            </p:cNvSpPr>
            <p:nvPr/>
          </p:nvSpPr>
          <p:spPr bwMode="auto">
            <a:xfrm flipV="1">
              <a:off x="588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Line 20"/>
            <p:cNvSpPr>
              <a:spLocks noChangeShapeType="1"/>
            </p:cNvSpPr>
            <p:nvPr/>
          </p:nvSpPr>
          <p:spPr bwMode="auto">
            <a:xfrm>
              <a:off x="780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0" name="Line 21"/>
            <p:cNvSpPr>
              <a:spLocks noChangeShapeType="1"/>
            </p:cNvSpPr>
            <p:nvPr/>
          </p:nvSpPr>
          <p:spPr bwMode="auto">
            <a:xfrm flipV="1">
              <a:off x="780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1" name="Line 22"/>
            <p:cNvSpPr>
              <a:spLocks noChangeShapeType="1"/>
            </p:cNvSpPr>
            <p:nvPr/>
          </p:nvSpPr>
          <p:spPr bwMode="auto">
            <a:xfrm>
              <a:off x="972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2" name="Line 23"/>
            <p:cNvSpPr>
              <a:spLocks noChangeShapeType="1"/>
            </p:cNvSpPr>
            <p:nvPr/>
          </p:nvSpPr>
          <p:spPr bwMode="auto">
            <a:xfrm flipV="1">
              <a:off x="972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3" name="Line 24"/>
            <p:cNvSpPr>
              <a:spLocks noChangeShapeType="1"/>
            </p:cNvSpPr>
            <p:nvPr/>
          </p:nvSpPr>
          <p:spPr bwMode="auto">
            <a:xfrm>
              <a:off x="1164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" name="Line 25"/>
            <p:cNvSpPr>
              <a:spLocks noChangeShapeType="1"/>
            </p:cNvSpPr>
            <p:nvPr/>
          </p:nvSpPr>
          <p:spPr bwMode="auto">
            <a:xfrm flipV="1">
              <a:off x="1164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Line 26"/>
            <p:cNvSpPr>
              <a:spLocks noChangeShapeType="1"/>
            </p:cNvSpPr>
            <p:nvPr/>
          </p:nvSpPr>
          <p:spPr bwMode="auto">
            <a:xfrm>
              <a:off x="1356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6" name="Line 27"/>
            <p:cNvSpPr>
              <a:spLocks noChangeShapeType="1"/>
            </p:cNvSpPr>
            <p:nvPr/>
          </p:nvSpPr>
          <p:spPr bwMode="auto">
            <a:xfrm flipV="1">
              <a:off x="1356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7" name="Line 28"/>
            <p:cNvSpPr>
              <a:spLocks noChangeShapeType="1"/>
            </p:cNvSpPr>
            <p:nvPr/>
          </p:nvSpPr>
          <p:spPr bwMode="auto">
            <a:xfrm>
              <a:off x="1548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8" name="Line 29"/>
            <p:cNvSpPr>
              <a:spLocks noChangeShapeType="1"/>
            </p:cNvSpPr>
            <p:nvPr/>
          </p:nvSpPr>
          <p:spPr bwMode="auto">
            <a:xfrm flipV="1">
              <a:off x="1548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9" name="Line 30"/>
            <p:cNvSpPr>
              <a:spLocks noChangeShapeType="1"/>
            </p:cNvSpPr>
            <p:nvPr/>
          </p:nvSpPr>
          <p:spPr bwMode="auto">
            <a:xfrm>
              <a:off x="1740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0" name="Line 31"/>
            <p:cNvSpPr>
              <a:spLocks noChangeShapeType="1"/>
            </p:cNvSpPr>
            <p:nvPr/>
          </p:nvSpPr>
          <p:spPr bwMode="auto">
            <a:xfrm flipV="1">
              <a:off x="1740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1" name="Line 32"/>
            <p:cNvSpPr>
              <a:spLocks noChangeShapeType="1"/>
            </p:cNvSpPr>
            <p:nvPr/>
          </p:nvSpPr>
          <p:spPr bwMode="auto">
            <a:xfrm>
              <a:off x="1932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Line 33"/>
            <p:cNvSpPr>
              <a:spLocks noChangeShapeType="1"/>
            </p:cNvSpPr>
            <p:nvPr/>
          </p:nvSpPr>
          <p:spPr bwMode="auto">
            <a:xfrm flipV="1">
              <a:off x="1932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3" name="Line 34"/>
            <p:cNvSpPr>
              <a:spLocks noChangeShapeType="1"/>
            </p:cNvSpPr>
            <p:nvPr/>
          </p:nvSpPr>
          <p:spPr bwMode="auto">
            <a:xfrm>
              <a:off x="2124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4" name="Line 35"/>
            <p:cNvSpPr>
              <a:spLocks noChangeShapeType="1"/>
            </p:cNvSpPr>
            <p:nvPr/>
          </p:nvSpPr>
          <p:spPr bwMode="auto">
            <a:xfrm flipV="1">
              <a:off x="2124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5" name="Line 36"/>
            <p:cNvSpPr>
              <a:spLocks noChangeShapeType="1"/>
            </p:cNvSpPr>
            <p:nvPr/>
          </p:nvSpPr>
          <p:spPr bwMode="auto">
            <a:xfrm>
              <a:off x="2316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6" name="Line 37"/>
            <p:cNvSpPr>
              <a:spLocks noChangeShapeType="1"/>
            </p:cNvSpPr>
            <p:nvPr/>
          </p:nvSpPr>
          <p:spPr bwMode="auto">
            <a:xfrm flipV="1">
              <a:off x="2316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7" name="Line 38"/>
            <p:cNvSpPr>
              <a:spLocks noChangeShapeType="1"/>
            </p:cNvSpPr>
            <p:nvPr/>
          </p:nvSpPr>
          <p:spPr bwMode="auto">
            <a:xfrm>
              <a:off x="2508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8" name="Line 39"/>
            <p:cNvSpPr>
              <a:spLocks noChangeShapeType="1"/>
            </p:cNvSpPr>
            <p:nvPr/>
          </p:nvSpPr>
          <p:spPr bwMode="auto">
            <a:xfrm flipV="1">
              <a:off x="2508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9" name="Line 40"/>
            <p:cNvSpPr>
              <a:spLocks noChangeShapeType="1"/>
            </p:cNvSpPr>
            <p:nvPr/>
          </p:nvSpPr>
          <p:spPr bwMode="auto">
            <a:xfrm>
              <a:off x="2700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0" name="Line 41"/>
            <p:cNvSpPr>
              <a:spLocks noChangeShapeType="1"/>
            </p:cNvSpPr>
            <p:nvPr/>
          </p:nvSpPr>
          <p:spPr bwMode="auto">
            <a:xfrm flipV="1">
              <a:off x="2700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1" name="Line 42"/>
            <p:cNvSpPr>
              <a:spLocks noChangeShapeType="1"/>
            </p:cNvSpPr>
            <p:nvPr/>
          </p:nvSpPr>
          <p:spPr bwMode="auto">
            <a:xfrm>
              <a:off x="2892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2" name="Line 43"/>
            <p:cNvSpPr>
              <a:spLocks noChangeShapeType="1"/>
            </p:cNvSpPr>
            <p:nvPr/>
          </p:nvSpPr>
          <p:spPr bwMode="auto">
            <a:xfrm flipV="1">
              <a:off x="2892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3" name="Text Box 44"/>
            <p:cNvSpPr txBox="1">
              <a:spLocks noChangeArrowheads="1"/>
            </p:cNvSpPr>
            <p:nvPr/>
          </p:nvSpPr>
          <p:spPr bwMode="auto">
            <a:xfrm>
              <a:off x="396" y="6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23594" name="Text Box 45"/>
            <p:cNvSpPr txBox="1">
              <a:spLocks noChangeArrowheads="1"/>
            </p:cNvSpPr>
            <p:nvPr/>
          </p:nvSpPr>
          <p:spPr bwMode="auto">
            <a:xfrm>
              <a:off x="1138" y="6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23595" name="Text Box 46"/>
            <p:cNvSpPr txBox="1">
              <a:spLocks noChangeArrowheads="1"/>
            </p:cNvSpPr>
            <p:nvPr/>
          </p:nvSpPr>
          <p:spPr bwMode="auto">
            <a:xfrm>
              <a:off x="2646" y="66"/>
              <a:ext cx="3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solidFill>
                    <a:schemeClr val="bg1"/>
                  </a:solidFill>
                  <a:latin typeface="Times New Roman" pitchFamily="18" charset="0"/>
                </a:rPr>
                <a:t>15</a:t>
              </a:r>
              <a:endParaRPr lang="en-US" altLang="zh-CN" sz="2600">
                <a:latin typeface="Times New Roman" pitchFamily="18" charset="0"/>
              </a:endParaRPr>
            </a:p>
          </p:txBody>
        </p:sp>
        <p:sp>
          <p:nvSpPr>
            <p:cNvPr id="23596" name="Line 47"/>
            <p:cNvSpPr>
              <a:spLocks noChangeShapeType="1"/>
            </p:cNvSpPr>
            <p:nvPr/>
          </p:nvSpPr>
          <p:spPr bwMode="auto">
            <a:xfrm>
              <a:off x="1452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7" name="Line 48"/>
            <p:cNvSpPr>
              <a:spLocks noChangeShapeType="1"/>
            </p:cNvSpPr>
            <p:nvPr/>
          </p:nvSpPr>
          <p:spPr bwMode="auto">
            <a:xfrm flipV="1">
              <a:off x="1452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8" name="Line 49"/>
            <p:cNvSpPr>
              <a:spLocks noChangeShapeType="1"/>
            </p:cNvSpPr>
            <p:nvPr/>
          </p:nvSpPr>
          <p:spPr bwMode="auto">
            <a:xfrm>
              <a:off x="1644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9" name="Line 50"/>
            <p:cNvSpPr>
              <a:spLocks noChangeShapeType="1"/>
            </p:cNvSpPr>
            <p:nvPr/>
          </p:nvSpPr>
          <p:spPr bwMode="auto">
            <a:xfrm flipV="1">
              <a:off x="1644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0" name="Line 51"/>
            <p:cNvSpPr>
              <a:spLocks noChangeShapeType="1"/>
            </p:cNvSpPr>
            <p:nvPr/>
          </p:nvSpPr>
          <p:spPr bwMode="auto">
            <a:xfrm>
              <a:off x="1836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1" name="Line 52"/>
            <p:cNvSpPr>
              <a:spLocks noChangeShapeType="1"/>
            </p:cNvSpPr>
            <p:nvPr/>
          </p:nvSpPr>
          <p:spPr bwMode="auto">
            <a:xfrm flipV="1">
              <a:off x="1836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2" name="Line 53"/>
            <p:cNvSpPr>
              <a:spLocks noChangeShapeType="1"/>
            </p:cNvSpPr>
            <p:nvPr/>
          </p:nvSpPr>
          <p:spPr bwMode="auto">
            <a:xfrm>
              <a:off x="2028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3" name="Line 54"/>
            <p:cNvSpPr>
              <a:spLocks noChangeShapeType="1"/>
            </p:cNvSpPr>
            <p:nvPr/>
          </p:nvSpPr>
          <p:spPr bwMode="auto">
            <a:xfrm flipV="1">
              <a:off x="2028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4" name="Line 55"/>
            <p:cNvSpPr>
              <a:spLocks noChangeShapeType="1"/>
            </p:cNvSpPr>
            <p:nvPr/>
          </p:nvSpPr>
          <p:spPr bwMode="auto">
            <a:xfrm>
              <a:off x="2220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5" name="Line 56"/>
            <p:cNvSpPr>
              <a:spLocks noChangeShapeType="1"/>
            </p:cNvSpPr>
            <p:nvPr/>
          </p:nvSpPr>
          <p:spPr bwMode="auto">
            <a:xfrm flipV="1">
              <a:off x="2220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6" name="Line 57"/>
            <p:cNvSpPr>
              <a:spLocks noChangeShapeType="1"/>
            </p:cNvSpPr>
            <p:nvPr/>
          </p:nvSpPr>
          <p:spPr bwMode="auto">
            <a:xfrm>
              <a:off x="2412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7" name="Line 58"/>
            <p:cNvSpPr>
              <a:spLocks noChangeShapeType="1"/>
            </p:cNvSpPr>
            <p:nvPr/>
          </p:nvSpPr>
          <p:spPr bwMode="auto">
            <a:xfrm flipV="1">
              <a:off x="2412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8" name="Line 59"/>
            <p:cNvSpPr>
              <a:spLocks noChangeShapeType="1"/>
            </p:cNvSpPr>
            <p:nvPr/>
          </p:nvSpPr>
          <p:spPr bwMode="auto">
            <a:xfrm flipV="1">
              <a:off x="2604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9" name="Line 60"/>
            <p:cNvSpPr>
              <a:spLocks noChangeShapeType="1"/>
            </p:cNvSpPr>
            <p:nvPr/>
          </p:nvSpPr>
          <p:spPr bwMode="auto">
            <a:xfrm>
              <a:off x="2796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0" name="Line 61"/>
            <p:cNvSpPr>
              <a:spLocks noChangeShapeType="1"/>
            </p:cNvSpPr>
            <p:nvPr/>
          </p:nvSpPr>
          <p:spPr bwMode="auto">
            <a:xfrm flipV="1">
              <a:off x="2796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1" name="Line 62"/>
            <p:cNvSpPr>
              <a:spLocks noChangeShapeType="1"/>
            </p:cNvSpPr>
            <p:nvPr/>
          </p:nvSpPr>
          <p:spPr bwMode="auto">
            <a:xfrm>
              <a:off x="2988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2" name="Line 63"/>
            <p:cNvSpPr>
              <a:spLocks noChangeShapeType="1"/>
            </p:cNvSpPr>
            <p:nvPr/>
          </p:nvSpPr>
          <p:spPr bwMode="auto">
            <a:xfrm flipV="1">
              <a:off x="2988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3" name="Line 64"/>
            <p:cNvSpPr>
              <a:spLocks noChangeShapeType="1"/>
            </p:cNvSpPr>
            <p:nvPr/>
          </p:nvSpPr>
          <p:spPr bwMode="auto">
            <a:xfrm>
              <a:off x="3180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4" name="Line 65"/>
            <p:cNvSpPr>
              <a:spLocks noChangeShapeType="1"/>
            </p:cNvSpPr>
            <p:nvPr/>
          </p:nvSpPr>
          <p:spPr bwMode="auto">
            <a:xfrm flipV="1">
              <a:off x="3180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5" name="Line 66"/>
            <p:cNvSpPr>
              <a:spLocks noChangeShapeType="1"/>
            </p:cNvSpPr>
            <p:nvPr/>
          </p:nvSpPr>
          <p:spPr bwMode="auto">
            <a:xfrm>
              <a:off x="2604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6" name="Line 70"/>
            <p:cNvSpPr>
              <a:spLocks noChangeShapeType="1"/>
            </p:cNvSpPr>
            <p:nvPr/>
          </p:nvSpPr>
          <p:spPr bwMode="auto">
            <a:xfrm>
              <a:off x="3372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7" name="Line 71"/>
            <p:cNvSpPr>
              <a:spLocks noChangeShapeType="1"/>
            </p:cNvSpPr>
            <p:nvPr/>
          </p:nvSpPr>
          <p:spPr bwMode="auto">
            <a:xfrm flipV="1">
              <a:off x="3372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8" name="Line 72"/>
            <p:cNvSpPr>
              <a:spLocks noChangeShapeType="1"/>
            </p:cNvSpPr>
            <p:nvPr/>
          </p:nvSpPr>
          <p:spPr bwMode="auto">
            <a:xfrm>
              <a:off x="3564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9" name="Line 73"/>
            <p:cNvSpPr>
              <a:spLocks noChangeShapeType="1"/>
            </p:cNvSpPr>
            <p:nvPr/>
          </p:nvSpPr>
          <p:spPr bwMode="auto">
            <a:xfrm flipV="1">
              <a:off x="3564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0" name="Line 74"/>
            <p:cNvSpPr>
              <a:spLocks noChangeShapeType="1"/>
            </p:cNvSpPr>
            <p:nvPr/>
          </p:nvSpPr>
          <p:spPr bwMode="auto">
            <a:xfrm>
              <a:off x="3756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1" name="Line 75"/>
            <p:cNvSpPr>
              <a:spLocks noChangeShapeType="1"/>
            </p:cNvSpPr>
            <p:nvPr/>
          </p:nvSpPr>
          <p:spPr bwMode="auto">
            <a:xfrm flipV="1">
              <a:off x="3756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2" name="Line 76"/>
            <p:cNvSpPr>
              <a:spLocks noChangeShapeType="1"/>
            </p:cNvSpPr>
            <p:nvPr/>
          </p:nvSpPr>
          <p:spPr bwMode="auto">
            <a:xfrm>
              <a:off x="3948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3" name="Line 77"/>
            <p:cNvSpPr>
              <a:spLocks noChangeShapeType="1"/>
            </p:cNvSpPr>
            <p:nvPr/>
          </p:nvSpPr>
          <p:spPr bwMode="auto">
            <a:xfrm flipV="1">
              <a:off x="3948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4" name="Line 78"/>
            <p:cNvSpPr>
              <a:spLocks noChangeShapeType="1"/>
            </p:cNvSpPr>
            <p:nvPr/>
          </p:nvSpPr>
          <p:spPr bwMode="auto">
            <a:xfrm>
              <a:off x="4140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5" name="Line 79"/>
            <p:cNvSpPr>
              <a:spLocks noChangeShapeType="1"/>
            </p:cNvSpPr>
            <p:nvPr/>
          </p:nvSpPr>
          <p:spPr bwMode="auto">
            <a:xfrm flipV="1">
              <a:off x="4140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6" name="Line 80"/>
            <p:cNvSpPr>
              <a:spLocks noChangeShapeType="1"/>
            </p:cNvSpPr>
            <p:nvPr/>
          </p:nvSpPr>
          <p:spPr bwMode="auto">
            <a:xfrm>
              <a:off x="4332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7" name="Line 81"/>
            <p:cNvSpPr>
              <a:spLocks noChangeShapeType="1"/>
            </p:cNvSpPr>
            <p:nvPr/>
          </p:nvSpPr>
          <p:spPr bwMode="auto">
            <a:xfrm flipV="1">
              <a:off x="4332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8" name="Text Box 82"/>
            <p:cNvSpPr txBox="1">
              <a:spLocks noChangeArrowheads="1"/>
            </p:cNvSpPr>
            <p:nvPr/>
          </p:nvSpPr>
          <p:spPr bwMode="auto">
            <a:xfrm>
              <a:off x="4097" y="690"/>
              <a:ext cx="3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solidFill>
                    <a:schemeClr val="bg1"/>
                  </a:solidFill>
                  <a:latin typeface="Times New Roman" pitchFamily="18" charset="0"/>
                </a:rPr>
                <a:t>31</a:t>
              </a:r>
              <a:endParaRPr lang="en-US" altLang="zh-CN" sz="2600">
                <a:latin typeface="Times New Roman" pitchFamily="18" charset="0"/>
              </a:endParaRPr>
            </a:p>
          </p:txBody>
        </p:sp>
      </p:grpSp>
      <p:sp>
        <p:nvSpPr>
          <p:cNvPr id="31831" name="Text Box 36"/>
          <p:cNvSpPr txBox="1">
            <a:spLocks noChangeArrowheads="1"/>
          </p:cNvSpPr>
          <p:nvPr/>
        </p:nvSpPr>
        <p:spPr bwMode="auto">
          <a:xfrm>
            <a:off x="287338" y="4473575"/>
            <a:ext cx="78263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3200" b="1">
                <a:ea typeface="隶书" pitchFamily="49" charset="-122"/>
              </a:rPr>
              <a:t>顺序存储的特点：</a:t>
            </a:r>
            <a:endParaRPr lang="zh-CN" altLang="en-US" sz="3200" b="1">
              <a:ea typeface="隶书" pitchFamily="49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CN" altLang="en-US" sz="2400" b="1">
                <a:latin typeface="宋体" pitchFamily="2" charset="-122"/>
              </a:rPr>
              <a:t>结点间关系蕴含在其存储位置中</a:t>
            </a:r>
            <a:endParaRPr lang="zh-CN" altLang="en-US" sz="2400" b="1">
              <a:latin typeface="宋体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CN" altLang="en-US" sz="2400" b="1">
                <a:latin typeface="宋体" pitchFamily="2" charset="-122"/>
              </a:rPr>
              <a:t>浪费空间，适于存满二叉树和完全二叉树</a:t>
            </a:r>
            <a:endParaRPr lang="en-US" sz="2400" baseline="300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2011ECD7-D3C1-4D33-AFD7-A52A00A02DAF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579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DDC0C6E6-DE02-4130-9254-B89185E5C133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580" name="Rectangle 25"/>
          <p:cNvSpPr>
            <a:spLocks noGrp="1" noChangeArrowheads="1"/>
          </p:cNvSpPr>
          <p:nvPr>
            <p:ph type="body" idx="4294967295"/>
          </p:nvPr>
        </p:nvSpPr>
        <p:spPr>
          <a:xfrm>
            <a:off x="85725" y="1412875"/>
            <a:ext cx="9058275" cy="1584325"/>
          </a:xfrm>
        </p:spPr>
        <p:txBody>
          <a:bodyPr/>
          <a:lstStyle/>
          <a:p>
            <a:pPr marL="0" indent="723900" eaLnBrk="1" hangingPunct="1">
              <a:lnSpc>
                <a:spcPct val="105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二叉树结点定义：每个结点有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3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个数据成员，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data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域存储结点数据，</a:t>
            </a:r>
            <a:r>
              <a:rPr lang="en-US" altLang="zh-CN" sz="3000" b="1" dirty="0" err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leftChild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和</a:t>
            </a:r>
            <a:r>
              <a:rPr lang="en-US" altLang="zh-CN" sz="3000" b="1" dirty="0" err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rightChild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分别存放指向左子女和右子女的指针。</a:t>
            </a: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</p:txBody>
      </p:sp>
      <p:grpSp>
        <p:nvGrpSpPr>
          <p:cNvPr id="24581" name="Group 5"/>
          <p:cNvGrpSpPr/>
          <p:nvPr/>
        </p:nvGrpSpPr>
        <p:grpSpPr bwMode="auto">
          <a:xfrm>
            <a:off x="2160588" y="3152775"/>
            <a:ext cx="5256212" cy="2868613"/>
            <a:chOff x="0" y="0"/>
            <a:chExt cx="3311" cy="1807"/>
          </a:xfrm>
        </p:grpSpPr>
        <p:sp>
          <p:nvSpPr>
            <p:cNvPr id="24584" name="Rectangle 3"/>
            <p:cNvSpPr>
              <a:spLocks noChangeArrowheads="1"/>
            </p:cNvSpPr>
            <p:nvPr/>
          </p:nvSpPr>
          <p:spPr bwMode="auto">
            <a:xfrm>
              <a:off x="136" y="96"/>
              <a:ext cx="2877" cy="396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4585" name="Text Box 4"/>
            <p:cNvSpPr txBox="1">
              <a:spLocks noChangeArrowheads="1"/>
            </p:cNvSpPr>
            <p:nvPr/>
          </p:nvSpPr>
          <p:spPr bwMode="auto">
            <a:xfrm>
              <a:off x="189" y="96"/>
              <a:ext cx="27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</a:rPr>
                <a:t>leftChild   data   rightChild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4586" name="Line 5"/>
            <p:cNvSpPr>
              <a:spLocks noChangeShapeType="1"/>
            </p:cNvSpPr>
            <p:nvPr/>
          </p:nvSpPr>
          <p:spPr bwMode="auto">
            <a:xfrm flipH="1" flipV="1">
              <a:off x="1156" y="106"/>
              <a:ext cx="0" cy="38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7" name="Line 6"/>
            <p:cNvSpPr>
              <a:spLocks noChangeShapeType="1"/>
            </p:cNvSpPr>
            <p:nvPr/>
          </p:nvSpPr>
          <p:spPr bwMode="auto">
            <a:xfrm flipV="1">
              <a:off x="1746" y="96"/>
              <a:ext cx="0" cy="3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8" name="Line 7"/>
            <p:cNvSpPr>
              <a:spLocks noChangeShapeType="1"/>
            </p:cNvSpPr>
            <p:nvPr/>
          </p:nvSpPr>
          <p:spPr bwMode="auto">
            <a:xfrm flipV="1">
              <a:off x="1156" y="1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9" name="Line 8"/>
            <p:cNvSpPr>
              <a:spLocks noChangeShapeType="1"/>
            </p:cNvSpPr>
            <p:nvPr/>
          </p:nvSpPr>
          <p:spPr bwMode="auto">
            <a:xfrm flipV="1">
              <a:off x="1746" y="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0" name="AutoShape 9"/>
            <p:cNvSpPr>
              <a:spLocks noChangeArrowheads="1"/>
            </p:cNvSpPr>
            <p:nvPr/>
          </p:nvSpPr>
          <p:spPr bwMode="auto">
            <a:xfrm>
              <a:off x="834" y="912"/>
              <a:ext cx="1584" cy="28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rou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4591" name="AutoShape 10"/>
            <p:cNvSpPr>
              <a:spLocks noChangeArrowheads="1"/>
            </p:cNvSpPr>
            <p:nvPr/>
          </p:nvSpPr>
          <p:spPr bwMode="auto">
            <a:xfrm>
              <a:off x="2070" y="1496"/>
              <a:ext cx="1241" cy="31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rou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4592" name="AutoShape 11"/>
            <p:cNvSpPr>
              <a:spLocks noChangeArrowheads="1"/>
            </p:cNvSpPr>
            <p:nvPr/>
          </p:nvSpPr>
          <p:spPr bwMode="auto">
            <a:xfrm>
              <a:off x="0" y="1488"/>
              <a:ext cx="1113" cy="29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rou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4593" name="Text Box 12"/>
            <p:cNvSpPr txBox="1">
              <a:spLocks noChangeArrowheads="1"/>
            </p:cNvSpPr>
            <p:nvPr/>
          </p:nvSpPr>
          <p:spPr bwMode="auto">
            <a:xfrm>
              <a:off x="1350" y="873"/>
              <a:ext cx="5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</a:rPr>
                <a:t>data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4594" name="Text Box 13"/>
            <p:cNvSpPr txBox="1">
              <a:spLocks noChangeArrowheads="1"/>
            </p:cNvSpPr>
            <p:nvPr/>
          </p:nvSpPr>
          <p:spPr bwMode="auto">
            <a:xfrm>
              <a:off x="66" y="1449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</a:rPr>
                <a:t>leftChild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4595" name="Line 14"/>
            <p:cNvSpPr>
              <a:spLocks noChangeShapeType="1"/>
            </p:cNvSpPr>
            <p:nvPr/>
          </p:nvSpPr>
          <p:spPr bwMode="auto">
            <a:xfrm flipV="1">
              <a:off x="1938" y="912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6" name="Line 15"/>
            <p:cNvSpPr>
              <a:spLocks noChangeShapeType="1"/>
            </p:cNvSpPr>
            <p:nvPr/>
          </p:nvSpPr>
          <p:spPr bwMode="auto">
            <a:xfrm flipV="1">
              <a:off x="1938" y="8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7" name="Line 16"/>
            <p:cNvSpPr>
              <a:spLocks noChangeShapeType="1"/>
            </p:cNvSpPr>
            <p:nvPr/>
          </p:nvSpPr>
          <p:spPr bwMode="auto">
            <a:xfrm flipV="1">
              <a:off x="1314" y="912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8" name="Line 17"/>
            <p:cNvSpPr>
              <a:spLocks noChangeShapeType="1"/>
            </p:cNvSpPr>
            <p:nvPr/>
          </p:nvSpPr>
          <p:spPr bwMode="auto">
            <a:xfrm flipV="1">
              <a:off x="1314" y="8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9" name="Text Box 18"/>
            <p:cNvSpPr txBox="1">
              <a:spLocks noChangeArrowheads="1"/>
            </p:cNvSpPr>
            <p:nvPr/>
          </p:nvSpPr>
          <p:spPr bwMode="auto">
            <a:xfrm>
              <a:off x="2130" y="1457"/>
              <a:ext cx="11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</a:rPr>
                <a:t>rightChild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4600" name="Line 19"/>
            <p:cNvSpPr>
              <a:spLocks noChangeShapeType="1"/>
            </p:cNvSpPr>
            <p:nvPr/>
          </p:nvSpPr>
          <p:spPr bwMode="auto">
            <a:xfrm flipH="1">
              <a:off x="738" y="1200"/>
              <a:ext cx="192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1" name="Line 20"/>
            <p:cNvSpPr>
              <a:spLocks noChangeShapeType="1"/>
            </p:cNvSpPr>
            <p:nvPr/>
          </p:nvSpPr>
          <p:spPr bwMode="auto">
            <a:xfrm flipV="1">
              <a:off x="930" y="1056"/>
              <a:ext cx="144" cy="144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2" name="Line 21"/>
            <p:cNvSpPr>
              <a:spLocks noChangeShapeType="1"/>
            </p:cNvSpPr>
            <p:nvPr/>
          </p:nvSpPr>
          <p:spPr bwMode="auto">
            <a:xfrm flipH="1" flipV="1">
              <a:off x="2370" y="1200"/>
              <a:ext cx="192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3" name="Line 22"/>
            <p:cNvSpPr>
              <a:spLocks noChangeShapeType="1"/>
            </p:cNvSpPr>
            <p:nvPr/>
          </p:nvSpPr>
          <p:spPr bwMode="auto">
            <a:xfrm>
              <a:off x="2226" y="1056"/>
              <a:ext cx="144" cy="144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2" name="Text Box 23"/>
          <p:cNvSpPr txBox="1">
            <a:spLocks noChangeArrowheads="1"/>
          </p:cNvSpPr>
          <p:nvPr/>
        </p:nvSpPr>
        <p:spPr bwMode="auto">
          <a:xfrm>
            <a:off x="962025" y="4251325"/>
            <a:ext cx="1816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u="sng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二叉链表</a:t>
            </a:r>
            <a:endParaRPr lang="zh-CN" altLang="en-US" sz="3200" b="1" u="sng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4583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519113" y="476250"/>
            <a:ext cx="8229600" cy="1008063"/>
          </a:xfrm>
        </p:spPr>
        <p:txBody>
          <a:bodyPr/>
          <a:lstStyle/>
          <a:p>
            <a:pPr algn="ctr" eaLnBrk="1" hangingPunct="1"/>
            <a:r>
              <a:rPr lang="en-US" altLang="zh-CN" sz="4000" b="1" dirty="0" smtClean="0">
                <a:solidFill>
                  <a:schemeClr val="tx2"/>
                </a:solidFill>
                <a:ea typeface="华文新魏" pitchFamily="2" charset="-122"/>
              </a:rPr>
              <a:t> </a:t>
            </a:r>
            <a:r>
              <a:rPr lang="zh-CN" altLang="en-US" sz="4000" b="1" dirty="0" smtClean="0">
                <a:solidFill>
                  <a:schemeClr val="tx2"/>
                </a:solidFill>
                <a:ea typeface="华文新魏" pitchFamily="2" charset="-122"/>
              </a:rPr>
              <a:t>二叉树的链表表示（二叉链表）</a:t>
            </a:r>
            <a:endParaRPr lang="zh-CN" altLang="en-US" sz="4000" b="1" dirty="0" smtClean="0">
              <a:solidFill>
                <a:schemeClr val="tx2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">
      <a:dk1>
        <a:srgbClr val="000099"/>
      </a:dk1>
      <a:lt1>
        <a:srgbClr val="FFFFFF"/>
      </a:lt1>
      <a:dk2>
        <a:srgbClr val="CC0000"/>
      </a:dk2>
      <a:lt2>
        <a:srgbClr val="0000CC"/>
      </a:lt2>
      <a:accent1>
        <a:srgbClr val="CCFFCC"/>
      </a:accent1>
      <a:accent2>
        <a:srgbClr val="3366FF"/>
      </a:accent2>
      <a:accent3>
        <a:srgbClr val="FFFFFF"/>
      </a:accent3>
      <a:accent4>
        <a:srgbClr val="000082"/>
      </a:accent4>
      <a:accent5>
        <a:srgbClr val="E2FFE2"/>
      </a:accent5>
      <a:accent6>
        <a:srgbClr val="2D5CE7"/>
      </a:accent6>
      <a:hlink>
        <a:srgbClr val="800000"/>
      </a:hlink>
      <a:folHlink>
        <a:srgbClr val="E1E1E1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CC66"/>
        </a:accent1>
        <a:accent2>
          <a:srgbClr val="CC0000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B90000"/>
        </a:accent6>
        <a:hlink>
          <a:srgbClr val="0000CC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FFCC66"/>
        </a:accent1>
        <a:accent2>
          <a:srgbClr val="CC0000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B90000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5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FFCC66"/>
        </a:accent1>
        <a:accent2>
          <a:srgbClr val="99FFCC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8AE7B9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6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99FFCC"/>
        </a:accent1>
        <a:accent2>
          <a:srgbClr val="99FFCC"/>
        </a:accent2>
        <a:accent3>
          <a:srgbClr val="FFFFFF"/>
        </a:accent3>
        <a:accent4>
          <a:srgbClr val="000082"/>
        </a:accent4>
        <a:accent5>
          <a:srgbClr val="CAFFE2"/>
        </a:accent5>
        <a:accent6>
          <a:srgbClr val="8AE7B9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ixel">
  <a:themeElements>
    <a:clrScheme name="">
      <a:dk1>
        <a:srgbClr val="000099"/>
      </a:dk1>
      <a:lt1>
        <a:srgbClr val="FFFFFF"/>
      </a:lt1>
      <a:dk2>
        <a:srgbClr val="CC0000"/>
      </a:dk2>
      <a:lt2>
        <a:srgbClr val="0000CC"/>
      </a:lt2>
      <a:accent1>
        <a:srgbClr val="CCFFCC"/>
      </a:accent1>
      <a:accent2>
        <a:srgbClr val="3366FF"/>
      </a:accent2>
      <a:accent3>
        <a:srgbClr val="FFFFFF"/>
      </a:accent3>
      <a:accent4>
        <a:srgbClr val="000082"/>
      </a:accent4>
      <a:accent5>
        <a:srgbClr val="E2FFE2"/>
      </a:accent5>
      <a:accent6>
        <a:srgbClr val="2D5CE7"/>
      </a:accent6>
      <a:hlink>
        <a:srgbClr val="800000"/>
      </a:hlink>
      <a:folHlink>
        <a:srgbClr val="E1E1E1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CC66"/>
        </a:accent1>
        <a:accent2>
          <a:srgbClr val="CC0000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B90000"/>
        </a:accent6>
        <a:hlink>
          <a:srgbClr val="0000CC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4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FFCC66"/>
        </a:accent1>
        <a:accent2>
          <a:srgbClr val="CC0000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B90000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5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FFCC66"/>
        </a:accent1>
        <a:accent2>
          <a:srgbClr val="99FFCC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8AE7B9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6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99FFCC"/>
        </a:accent1>
        <a:accent2>
          <a:srgbClr val="99FFCC"/>
        </a:accent2>
        <a:accent3>
          <a:srgbClr val="FFFFFF"/>
        </a:accent3>
        <a:accent4>
          <a:srgbClr val="000082"/>
        </a:accent4>
        <a:accent5>
          <a:srgbClr val="CAFFE2"/>
        </a:accent5>
        <a:accent6>
          <a:srgbClr val="8AE7B9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2265</Words>
  <Application>WPS 演示</Application>
  <PresentationFormat>全屏显示(4:3)</PresentationFormat>
  <Paragraphs>691</Paragraphs>
  <Slides>22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45" baseType="lpstr">
      <vt:lpstr>Arial</vt:lpstr>
      <vt:lpstr>宋体</vt:lpstr>
      <vt:lpstr>Wingdings</vt:lpstr>
      <vt:lpstr>Liberation Sans</vt:lpstr>
      <vt:lpstr>文泉驿微米黑</vt:lpstr>
      <vt:lpstr>华文新魏</vt:lpstr>
      <vt:lpstr>Times New Roman</vt:lpstr>
      <vt:lpstr>Arial Black</vt:lpstr>
      <vt:lpstr>华文彩云</vt:lpstr>
      <vt:lpstr>仿宋_GB2312</vt:lpstr>
      <vt:lpstr>Symbol</vt:lpstr>
      <vt:lpstr>楷体_GB2312</vt:lpstr>
      <vt:lpstr>隶书</vt:lpstr>
      <vt:lpstr>Courier New</vt:lpstr>
      <vt:lpstr>Arial Narrow</vt:lpstr>
      <vt:lpstr>黑体</vt:lpstr>
      <vt:lpstr>新宋体</vt:lpstr>
      <vt:lpstr>微软雅黑</vt:lpstr>
      <vt:lpstr>宋体</vt:lpstr>
      <vt:lpstr>Arial Unicode MS</vt:lpstr>
      <vt:lpstr>DroidSansMono Nerd Font</vt:lpstr>
      <vt:lpstr>Pixel</vt:lpstr>
      <vt:lpstr>1_Pixel</vt:lpstr>
      <vt:lpstr>第五章   树与二叉树</vt:lpstr>
      <vt:lpstr>PowerPoint 演示文稿</vt:lpstr>
      <vt:lpstr>5.2   二叉树 (Binary Tree)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5.3.2 二叉树的链表表示（二叉链表）</vt:lpstr>
      <vt:lpstr>5.4 二叉树遍历</vt:lpstr>
      <vt:lpstr>5.4.1 二叉树遍历的递归算法 ①中序遍历 (Inorder Traversal)</vt:lpstr>
      <vt:lpstr>②前序遍历 (Preorder Traversal)</vt:lpstr>
      <vt:lpstr>③后序遍历 (Postorder Traversal)</vt:lpstr>
      <vt:lpstr>5.4.2 递归算法在树中的应用</vt:lpstr>
      <vt:lpstr>PowerPoint 演示文稿</vt:lpstr>
      <vt:lpstr>思路：</vt:lpstr>
      <vt:lpstr>层次序遍历二叉树的算法</vt:lpstr>
      <vt:lpstr>PowerPoint 演示文稿</vt:lpstr>
      <vt:lpstr>PowerPoint 演示文稿</vt:lpstr>
      <vt:lpstr>PowerPoint 演示文稿</vt:lpstr>
      <vt:lpstr>PowerPoint 演示文稿</vt:lpstr>
      <vt:lpstr>前序序列 { A B H F D E C K G } 中序序列 { H B D F A E K C G }</vt:lpstr>
    </vt:vector>
  </TitlesOfParts>
  <Company>清华大学计算机系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殷人昆</dc:creator>
  <cp:lastModifiedBy>起点</cp:lastModifiedBy>
  <cp:revision>238</cp:revision>
  <cp:lastPrinted>2019-11-16T16:06:22Z</cp:lastPrinted>
  <dcterms:created xsi:type="dcterms:W3CDTF">2019-11-16T16:06:22Z</dcterms:created>
  <dcterms:modified xsi:type="dcterms:W3CDTF">2019-11-16T16:06:22Z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