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78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B5FB2-95C9-4D99-8004-88FC88EF4770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EE369-9F72-4836-B83A-DEF89D7D3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07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EE369-9F72-4836-B83A-DEF89D7D31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79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EE369-9F72-4836-B83A-DEF89D7D31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775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EE369-9F72-4836-B83A-DEF89D7D31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4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EE369-9F72-4836-B83A-DEF89D7D31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04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ACDD3-B4D8-4D5F-BD9F-CD59F1E72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E903E7-3649-4826-ACFF-03CB54319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AB8907-01AE-4AA0-9321-E93A24F5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AD9-CF2E-4C89-8263-6DF63D292CE4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0F7CA-5F7E-4F30-A2DA-1231FE02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DAEAB-D01A-45D5-BD86-26A17C01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CA52-72BC-4D9F-BF93-1BA5282EF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17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6BA85-E853-42B0-A1A2-202A2A28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003839-BE05-4EAA-9DCE-E5F8E93F7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7A5996-7126-4559-B143-22516E12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AD9-CF2E-4C89-8263-6DF63D292CE4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8F218-DF17-4A2D-8B8D-11086FD3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5F4B7-6D21-465B-972E-FF1408B9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CA52-72BC-4D9F-BF93-1BA5282EF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02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B2E219-1DAF-4216-972C-206CF950D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AC0A9B-1446-4541-9F75-3666D7E32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0EA63-3446-4006-B09C-6E8C8B4F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AD9-CF2E-4C89-8263-6DF63D292CE4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764AF-E591-4FF6-83EA-6EFDD53B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2154AB-1211-44B1-AF63-7C81F968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CA52-72BC-4D9F-BF93-1BA5282EF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1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53856-CC31-4CEB-92D3-92540F74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CB1BE-4935-431E-8B0B-667EA1910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37FEB-DA93-4499-B341-0E6F4C1D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AD9-CF2E-4C89-8263-6DF63D292CE4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20B5E-DC78-4646-9CA2-CFAC2D45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2E577-6781-499B-9EAB-B31FE1B2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CA52-72BC-4D9F-BF93-1BA5282EF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61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FED59-107E-4F57-B187-C975E88E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DDBC6F-1B83-4D66-B849-E2EED0E22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6A84E-6BD4-4F62-B970-8995F050E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AD9-CF2E-4C89-8263-6DF63D292CE4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92DE98-05CF-479B-927D-0CD15BD1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05E4B-1846-4FD6-988F-3F2B47B7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CA52-72BC-4D9F-BF93-1BA5282EF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54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EB406-3017-4CF7-9F2B-9BC12DA3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B9DAB-AFA0-49F1-B408-C3F204133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C9E1D5-76E2-43B3-8E12-26D87BCE7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D834DE-06BC-4A30-A9C3-1CC56158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AD9-CF2E-4C89-8263-6DF63D292CE4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E3DE28-D3FD-4EA4-BEE8-315A7AC0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E26430-18E0-4D08-A3BC-D8AEA0EE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CA52-72BC-4D9F-BF93-1BA5282EF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83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F4AE5-3145-4C1F-A7FD-40D48CBC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3FB7D-243E-411C-8C95-A6F390CEB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0EB5DE-A4E1-42E5-98FA-6A35EC549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4795C8-C39B-41FF-B485-71816239A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4E539B-C7CB-4A0E-B3E6-36BD518EF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6DF27B-86DF-4A85-A444-098F9B28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AD9-CF2E-4C89-8263-6DF63D292CE4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76D4B4-F76F-472E-A3F0-66BDBE85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EA2DD1-9A1D-4C5B-8322-F2009C24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CA52-72BC-4D9F-BF93-1BA5282EF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0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C4EAC-DE5B-40C5-AA0A-20B02CA4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32D83D-A490-4DB8-8C22-B8DEFF78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AD9-CF2E-4C89-8263-6DF63D292CE4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A75B29-037C-4B12-B677-8814BC01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0546E0-D70B-46B6-BBA3-3B89F509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CA52-72BC-4D9F-BF93-1BA5282EF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61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2301E1-0E1D-477B-B7E5-300CA02D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AD9-CF2E-4C89-8263-6DF63D292CE4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D13C30-BFD8-42E1-BF85-0637088C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77CF98-D505-4BCB-8BE7-A31C1FEA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CA52-72BC-4D9F-BF93-1BA5282EF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04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94FCC-26E4-4779-942F-BF8D8D74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27CBF-35FC-4F1A-BF4A-D9BBFE482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D5A5CD-619B-4EFF-98E0-2446707A2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870781-D180-4FCA-A043-A0BB8CCF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AD9-CF2E-4C89-8263-6DF63D292CE4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8ED542-4E68-4135-94F2-01BF2782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12AC3E-9811-43E5-A415-59164889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CA52-72BC-4D9F-BF93-1BA5282EF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0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A5EB7-DA78-4C20-A288-6D7E0E43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670221-BFF6-4F99-9CA4-76CE0CB36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96ED33-EE8B-46FC-8D2B-B28B7092A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C34AD3-08B6-4AC5-9BD3-CA732EDCE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AD9-CF2E-4C89-8263-6DF63D292CE4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C24968-CE92-4CC2-9084-962B4137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4CF7D0-D082-4DC7-A6E7-0C12EC4B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CA52-72BC-4D9F-BF93-1BA5282EF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85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FFB69C-868D-46DE-A63D-33A0C3FE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ED663D-D79E-43C8-A6F9-48FAB3A86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30581-5493-474A-9D55-6B0E24529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D0AD9-CF2E-4C89-8263-6DF63D292CE4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4F51BF-FDB1-458D-BF65-4FC517715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BE82B-EF8C-454D-B64D-9F8E15C3D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ACA52-72BC-4D9F-BF93-1BA5282EF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65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AB63B-2EE0-407E-9C38-09985024B2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搜索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5035DE-FEBE-434B-B75F-062AD78A0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61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3DDC8-1D2B-4725-85F7-150BE2E8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5A4DC9-E098-4447-A284-19FCA8055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深度优先搜索</a:t>
            </a:r>
            <a:endParaRPr lang="en-US" altLang="zh-CN" dirty="0"/>
          </a:p>
          <a:p>
            <a:r>
              <a:rPr lang="zh-CN" altLang="en-US" dirty="0"/>
              <a:t>广度优先搜索</a:t>
            </a:r>
            <a:endParaRPr lang="en-US" altLang="zh-CN" dirty="0"/>
          </a:p>
          <a:p>
            <a:r>
              <a:rPr lang="zh-CN" altLang="en-US" dirty="0"/>
              <a:t>搜索，也就是对状态空间进行枚举。通过穷尽所有的可能，来找到最优解，或者统计合法解的个数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30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3DDC8-1D2B-4725-85F7-150BE2E8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/>
              <a:t>（搜索）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5A4DC9-E098-4447-A284-19FCA8055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DFS </a:t>
            </a:r>
            <a:r>
              <a:rPr lang="zh-CN" altLang="en-US" dirty="0"/>
              <a:t>为图论中的概念。在 </a:t>
            </a:r>
            <a:r>
              <a:rPr lang="zh-CN" altLang="en-US" b="1" dirty="0"/>
              <a:t>搜索算法</a:t>
            </a:r>
            <a:r>
              <a:rPr lang="zh-CN" altLang="en-US" dirty="0"/>
              <a:t> 中，该词常常指利用递归函数方便地实现暴力枚举的算法，与图论中的 </a:t>
            </a:r>
            <a:r>
              <a:rPr lang="en-US" altLang="zh-CN" dirty="0"/>
              <a:t>DFS </a:t>
            </a:r>
            <a:r>
              <a:rPr lang="zh-CN" altLang="en-US" dirty="0"/>
              <a:t>算法有一定相似之处，但并不完全相同。</a:t>
            </a:r>
            <a:endParaRPr lang="en-US" altLang="zh-CN" dirty="0"/>
          </a:p>
          <a:p>
            <a:r>
              <a:rPr lang="zh-CN" altLang="en-US" dirty="0"/>
              <a:t>有些题目无法用简单的枚举表示所有情况</a:t>
            </a:r>
            <a:endParaRPr lang="en-US" altLang="zh-CN" dirty="0"/>
          </a:p>
          <a:p>
            <a:r>
              <a:rPr lang="zh-CN" altLang="en-US" dirty="0"/>
              <a:t>有些题目本质上是子集枚举或排列枚举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但是枚举量过大，需要剪掉无效状态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9" name="Picture 5" descr="Order in which the nodes get expanded">
            <a:extLst>
              <a:ext uri="{FF2B5EF4-FFF2-40B4-BE49-F238E27FC236}">
                <a16:creationId xmlns:a16="http://schemas.microsoft.com/office/drawing/2014/main" id="{C535CB3E-33E3-49AF-912C-A87C1BDFA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94" y="2269038"/>
            <a:ext cx="6593306" cy="42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88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3DDC8-1D2B-4725-85F7-150BE2E8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还是那道题</a:t>
            </a:r>
            <a:r>
              <a:rPr lang="en-US" altLang="zh-CN" dirty="0"/>
              <a:t>——</a:t>
            </a:r>
            <a:r>
              <a:rPr lang="en-US" altLang="zh-CN" b="1" dirty="0"/>
              <a:t>P1036 </a:t>
            </a:r>
            <a:r>
              <a:rPr lang="zh-CN" altLang="en-US" b="1" dirty="0"/>
              <a:t>选数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5A4DC9-E098-4447-A284-19FCA8055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41667"/>
            <a:ext cx="599573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dfs</a:t>
            </a:r>
            <a:r>
              <a:rPr lang="en-US" altLang="zh-CN" dirty="0"/>
              <a:t>(int </a:t>
            </a:r>
            <a:r>
              <a:rPr lang="en-US" altLang="zh-CN" dirty="0" err="1"/>
              <a:t>m,int</a:t>
            </a:r>
            <a:r>
              <a:rPr lang="en-US" altLang="zh-CN" dirty="0"/>
              <a:t> </a:t>
            </a:r>
            <a:r>
              <a:rPr lang="en-US" altLang="zh-CN" dirty="0" err="1"/>
              <a:t>sum,int</a:t>
            </a:r>
            <a:r>
              <a:rPr lang="en-US" altLang="zh-CN" dirty="0"/>
              <a:t> </a:t>
            </a:r>
            <a:r>
              <a:rPr lang="en-US" altLang="zh-CN" dirty="0" err="1"/>
              <a:t>startx</a:t>
            </a:r>
            <a:r>
              <a:rPr lang="en-US" altLang="zh-CN" dirty="0"/>
              <a:t>){</a:t>
            </a:r>
          </a:p>
          <a:p>
            <a:pPr marL="0" indent="0">
              <a:buNone/>
            </a:pPr>
            <a:r>
              <a:rPr lang="en-US" altLang="zh-CN" dirty="0"/>
              <a:t>//m </a:t>
            </a:r>
            <a:r>
              <a:rPr lang="zh-CN" altLang="en-US" dirty="0"/>
              <a:t>累加的个数，</a:t>
            </a:r>
            <a:r>
              <a:rPr lang="en-US" altLang="zh-CN" dirty="0"/>
              <a:t>sum </a:t>
            </a:r>
            <a:r>
              <a:rPr lang="zh-CN" altLang="en-US" dirty="0"/>
              <a:t>累加的和 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en-US" altLang="zh-CN" dirty="0">
                <a:solidFill>
                  <a:srgbClr val="FF0000"/>
                </a:solidFill>
              </a:rPr>
              <a:t>if(m==k){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if(</a:t>
            </a:r>
            <a:r>
              <a:rPr lang="en-US" altLang="zh-CN" dirty="0" err="1">
                <a:solidFill>
                  <a:srgbClr val="FF0000"/>
                </a:solidFill>
              </a:rPr>
              <a:t>isprime</a:t>
            </a:r>
            <a:r>
              <a:rPr lang="en-US" altLang="zh-CN" dirty="0">
                <a:solidFill>
                  <a:srgbClr val="FF0000"/>
                </a:solidFill>
              </a:rPr>
              <a:t>(sum))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ans</a:t>
            </a:r>
            <a:r>
              <a:rPr lang="en-US" altLang="zh-CN" dirty="0"/>
              <a:t>++;</a:t>
            </a:r>
          </a:p>
          <a:p>
            <a:pPr marL="0" indent="0">
              <a:buNone/>
            </a:pPr>
            <a:r>
              <a:rPr lang="en-US" altLang="zh-CN" dirty="0"/>
              <a:t>        return 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1"/>
                </a:solidFill>
              </a:rPr>
              <a:t>for(int </a:t>
            </a:r>
            <a:r>
              <a:rPr lang="en-US" altLang="zh-CN" dirty="0" err="1">
                <a:solidFill>
                  <a:schemeClr val="accent1"/>
                </a:solidFill>
              </a:rPr>
              <a:t>i</a:t>
            </a:r>
            <a:r>
              <a:rPr lang="en-US" altLang="zh-CN" dirty="0">
                <a:solidFill>
                  <a:schemeClr val="accent1"/>
                </a:solidFill>
              </a:rPr>
              <a:t>=</a:t>
            </a:r>
            <a:r>
              <a:rPr lang="en-US" altLang="zh-CN" dirty="0" err="1">
                <a:solidFill>
                  <a:schemeClr val="accent1"/>
                </a:solidFill>
              </a:rPr>
              <a:t>startx;i</a:t>
            </a:r>
            <a:r>
              <a:rPr lang="en-US" altLang="zh-CN" dirty="0">
                <a:solidFill>
                  <a:schemeClr val="accent1"/>
                </a:solidFill>
              </a:rPr>
              <a:t>&lt;</a:t>
            </a:r>
            <a:r>
              <a:rPr lang="en-US" altLang="zh-CN" dirty="0" err="1">
                <a:solidFill>
                  <a:schemeClr val="accent1"/>
                </a:solidFill>
              </a:rPr>
              <a:t>n;i</a:t>
            </a:r>
            <a:r>
              <a:rPr lang="en-US" altLang="zh-CN" dirty="0">
                <a:solidFill>
                  <a:schemeClr val="accent1"/>
                </a:solidFill>
              </a:rPr>
              <a:t>++)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        </a:t>
            </a:r>
            <a:r>
              <a:rPr lang="en-US" altLang="zh-CN" dirty="0" err="1">
                <a:solidFill>
                  <a:schemeClr val="accent1"/>
                </a:solidFill>
              </a:rPr>
              <a:t>dfs</a:t>
            </a:r>
            <a:r>
              <a:rPr lang="en-US" altLang="zh-CN" dirty="0">
                <a:solidFill>
                  <a:schemeClr val="accent1"/>
                </a:solidFill>
              </a:rPr>
              <a:t>(m+1,sum+a[</a:t>
            </a:r>
            <a:r>
              <a:rPr lang="en-US" altLang="zh-CN" dirty="0" err="1">
                <a:solidFill>
                  <a:schemeClr val="accent1"/>
                </a:solidFill>
              </a:rPr>
              <a:t>i</a:t>
            </a:r>
            <a:r>
              <a:rPr lang="en-US" altLang="zh-CN" dirty="0">
                <a:solidFill>
                  <a:schemeClr val="accent1"/>
                </a:solidFill>
              </a:rPr>
              <a:t>],i+1);</a:t>
            </a:r>
          </a:p>
          <a:p>
            <a:pPr marL="0" indent="0">
              <a:buNone/>
            </a:pPr>
            <a:r>
              <a:rPr lang="en-US" altLang="zh-CN" dirty="0"/>
              <a:t>    return 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 err="1"/>
              <a:t>dfs</a:t>
            </a:r>
            <a:r>
              <a:rPr lang="en-US" altLang="zh-CN" dirty="0"/>
              <a:t>(0,0,0);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2E12ECA-E800-421D-91CF-D836F567865C}"/>
              </a:ext>
            </a:extLst>
          </p:cNvPr>
          <p:cNvSpPr txBox="1">
            <a:spLocks/>
          </p:cNvSpPr>
          <p:nvPr/>
        </p:nvSpPr>
        <p:spPr>
          <a:xfrm>
            <a:off x="56149" y="1865731"/>
            <a:ext cx="59957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K</a:t>
            </a:r>
            <a:r>
              <a:rPr lang="zh-CN" altLang="en-US" sz="3600" dirty="0"/>
              <a:t>可能为</a:t>
            </a:r>
            <a:r>
              <a:rPr lang="en-US" altLang="zh-CN" sz="3600" dirty="0"/>
              <a:t>3,4,5……,</a:t>
            </a:r>
            <a:r>
              <a:rPr lang="zh-CN" altLang="en-US" sz="3600" dirty="0"/>
              <a:t>因此无法使用循环枚举</a:t>
            </a:r>
            <a:endParaRPr lang="en-US" altLang="zh-CN" sz="3600" dirty="0"/>
          </a:p>
          <a:p>
            <a:r>
              <a:rPr lang="zh-CN" altLang="en-US" dirty="0">
                <a:solidFill>
                  <a:srgbClr val="FF0000"/>
                </a:solidFill>
              </a:rPr>
              <a:t>选完了，判断是不是素数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sz="3600" dirty="0">
                <a:solidFill>
                  <a:schemeClr val="accent1"/>
                </a:solidFill>
              </a:rPr>
              <a:t>DFS</a:t>
            </a:r>
            <a:r>
              <a:rPr lang="zh-CN" altLang="en-US" sz="3600" dirty="0">
                <a:solidFill>
                  <a:schemeClr val="accent1"/>
                </a:solidFill>
              </a:rPr>
              <a:t>递归，</a:t>
            </a:r>
            <a:r>
              <a:rPr lang="en-US" altLang="zh-CN" sz="3600" dirty="0">
                <a:solidFill>
                  <a:schemeClr val="accent1"/>
                </a:solidFill>
              </a:rPr>
              <a:t>m+1</a:t>
            </a:r>
            <a:r>
              <a:rPr lang="zh-CN" altLang="en-US" sz="3600" dirty="0">
                <a:solidFill>
                  <a:schemeClr val="accent1"/>
                </a:solidFill>
              </a:rPr>
              <a:t>，</a:t>
            </a:r>
            <a:r>
              <a:rPr lang="en-US" altLang="zh-CN" sz="3600" dirty="0">
                <a:solidFill>
                  <a:schemeClr val="accent1"/>
                </a:solidFill>
              </a:rPr>
              <a:t>sum+=a[</a:t>
            </a:r>
            <a:r>
              <a:rPr lang="en-US" altLang="zh-CN" sz="3600" dirty="0" err="1">
                <a:solidFill>
                  <a:schemeClr val="accent1"/>
                </a:solidFill>
              </a:rPr>
              <a:t>i</a:t>
            </a:r>
            <a:r>
              <a:rPr lang="en-US" altLang="zh-CN" sz="3600" dirty="0">
                <a:solidFill>
                  <a:schemeClr val="accent1"/>
                </a:solidFill>
              </a:rPr>
              <a:t>],</a:t>
            </a:r>
          </a:p>
          <a:p>
            <a:pPr marL="0" indent="0">
              <a:buNone/>
            </a:pPr>
            <a:r>
              <a:rPr lang="en-US" altLang="zh-CN" sz="3600" dirty="0">
                <a:solidFill>
                  <a:schemeClr val="accent1"/>
                </a:solidFill>
              </a:rPr>
              <a:t>Startx+1,</a:t>
            </a:r>
            <a:r>
              <a:rPr lang="zh-CN" altLang="en-US" sz="3600" dirty="0">
                <a:solidFill>
                  <a:schemeClr val="accent1"/>
                </a:solidFill>
              </a:rPr>
              <a:t>以免算重</a:t>
            </a:r>
          </a:p>
        </p:txBody>
      </p:sp>
    </p:spTree>
    <p:extLst>
      <p:ext uri="{BB962C8B-B14F-4D97-AF65-F5344CB8AC3E}">
        <p14:creationId xmlns:p14="http://schemas.microsoft.com/office/powerpoint/2010/main" val="74278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3DDC8-1D2B-4725-85F7-150BE2E8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P1219 </a:t>
            </a:r>
            <a:r>
              <a:rPr lang="zh-CN" altLang="en-US" b="1" dirty="0"/>
              <a:t>八皇后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DEE25D-D8E5-4B1F-B3E7-FFC45D1A7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471737" cy="427062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95ADA82-EC81-499C-859B-39806C0D9633}"/>
              </a:ext>
            </a:extLst>
          </p:cNvPr>
          <p:cNvSpPr txBox="1"/>
          <p:nvPr/>
        </p:nvSpPr>
        <p:spPr>
          <a:xfrm>
            <a:off x="5614558" y="1690688"/>
            <a:ext cx="657744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分行枚举棋子位数，所以每行不会冲突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设数组</a:t>
            </a:r>
            <a:r>
              <a:rPr lang="en-US" altLang="zh-CN" sz="2800" dirty="0">
                <a:solidFill>
                  <a:schemeClr val="accent1"/>
                </a:solidFill>
              </a:rPr>
              <a:t>b1,b2,b3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1"/>
                </a:solidFill>
              </a:rPr>
              <a:t>b1[y]——</a:t>
            </a:r>
            <a:r>
              <a:rPr lang="zh-CN" altLang="en-US" sz="2800" dirty="0">
                <a:solidFill>
                  <a:schemeClr val="accent1"/>
                </a:solidFill>
              </a:rPr>
              <a:t>第</a:t>
            </a:r>
            <a:r>
              <a:rPr lang="en-US" altLang="zh-CN" sz="2800" dirty="0">
                <a:solidFill>
                  <a:schemeClr val="accent1"/>
                </a:solidFill>
              </a:rPr>
              <a:t>y</a:t>
            </a:r>
            <a:r>
              <a:rPr lang="zh-CN" altLang="en-US" sz="2800" dirty="0">
                <a:solidFill>
                  <a:schemeClr val="accent1"/>
                </a:solidFill>
              </a:rPr>
              <a:t>列被占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accent1"/>
                </a:solidFill>
              </a:rPr>
              <a:t>对于点</a:t>
            </a:r>
            <a:r>
              <a:rPr lang="en-US" altLang="zh-CN" sz="2800" dirty="0">
                <a:solidFill>
                  <a:schemeClr val="accent1"/>
                </a:solidFill>
              </a:rPr>
              <a:t>(</a:t>
            </a:r>
            <a:r>
              <a:rPr lang="en-US" altLang="zh-CN" sz="2800" dirty="0" err="1">
                <a:solidFill>
                  <a:schemeClr val="accent1"/>
                </a:solidFill>
              </a:rPr>
              <a:t>x,y</a:t>
            </a:r>
            <a:r>
              <a:rPr lang="en-US" altLang="zh-CN" sz="2800" dirty="0">
                <a:solidFill>
                  <a:schemeClr val="accent1"/>
                </a:solidFill>
              </a:rPr>
              <a:t>)</a:t>
            </a:r>
            <a:r>
              <a:rPr lang="zh-CN" altLang="en-US" sz="2800" dirty="0">
                <a:solidFill>
                  <a:schemeClr val="accent1"/>
                </a:solidFill>
              </a:rPr>
              <a:t>，两条对角线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1"/>
                </a:solidFill>
              </a:rPr>
              <a:t>b2[</a:t>
            </a:r>
            <a:r>
              <a:rPr lang="en-US" altLang="zh-CN" sz="2800" dirty="0" err="1">
                <a:solidFill>
                  <a:schemeClr val="accent1"/>
                </a:solidFill>
              </a:rPr>
              <a:t>x+y</a:t>
            </a:r>
            <a:r>
              <a:rPr lang="en-US" altLang="zh-CN" sz="2800" dirty="0">
                <a:solidFill>
                  <a:schemeClr val="accent1"/>
                </a:solidFill>
              </a:rPr>
              <a:t>]——</a:t>
            </a:r>
            <a:r>
              <a:rPr lang="en-US" altLang="zh-CN" sz="2800" dirty="0" err="1">
                <a:solidFill>
                  <a:schemeClr val="accent1"/>
                </a:solidFill>
              </a:rPr>
              <a:t>x+y</a:t>
            </a:r>
            <a:r>
              <a:rPr lang="en-US" altLang="zh-CN" sz="2800" dirty="0">
                <a:solidFill>
                  <a:schemeClr val="accent1"/>
                </a:solidFill>
              </a:rPr>
              <a:t>=3</a:t>
            </a:r>
            <a:r>
              <a:rPr lang="zh-CN" altLang="en-US" sz="2800" dirty="0">
                <a:solidFill>
                  <a:schemeClr val="accent1"/>
                </a:solidFill>
              </a:rPr>
              <a:t>对角线被占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1"/>
                </a:solidFill>
              </a:rPr>
              <a:t>b1[x-y+3]——x-y</a:t>
            </a:r>
            <a:r>
              <a:rPr lang="zh-CN" altLang="en-US" sz="2800" dirty="0">
                <a:solidFill>
                  <a:schemeClr val="accent1"/>
                </a:solidFill>
              </a:rPr>
              <a:t>对角线被占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77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3DDC8-1D2B-4725-85F7-150BE2E8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P1219 </a:t>
            </a:r>
            <a:r>
              <a:rPr lang="zh-CN" altLang="en-US" b="1" dirty="0"/>
              <a:t>八皇后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22CAF1-8845-40C9-B7AB-F7F4DEF05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980" y="174543"/>
            <a:ext cx="7001852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2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B18EA-945A-4AA6-8F04-AC1D6898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4D11A-7AB5-43C1-89C9-D902CCA3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/>
              <a:t>会优先考虑搜索的深度，不找到一个答案不回头</a:t>
            </a:r>
            <a:endParaRPr lang="en-US" altLang="zh-CN" dirty="0"/>
          </a:p>
          <a:p>
            <a:r>
              <a:rPr lang="zh-CN" altLang="en-US" dirty="0"/>
              <a:t>当搜索树比较稀疏时，</a:t>
            </a:r>
            <a:r>
              <a:rPr lang="en-US" altLang="zh-CN" dirty="0"/>
              <a:t>DFS</a:t>
            </a:r>
            <a:r>
              <a:rPr lang="zh-CN" altLang="en-US" dirty="0"/>
              <a:t>会陷入过深情况</a:t>
            </a:r>
            <a:endParaRPr lang="en-US" altLang="zh-CN" dirty="0"/>
          </a:p>
          <a:p>
            <a:r>
              <a:rPr lang="zh-CN" altLang="en-US" dirty="0"/>
              <a:t>在解决连通性、最短路问题，通常使用</a:t>
            </a:r>
            <a:r>
              <a:rPr lang="en-US" altLang="zh-CN" dirty="0"/>
              <a:t>BFS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26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B18EA-945A-4AA6-8F04-AC1D6898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P1443 </a:t>
            </a:r>
            <a:r>
              <a:rPr lang="zh-CN" altLang="en-US" b="1" dirty="0"/>
              <a:t>马的遍历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5698E2-5DCB-4326-86DA-50FBDBF38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06" y="1535055"/>
            <a:ext cx="10663989" cy="495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279</Words>
  <Application>Microsoft Office PowerPoint</Application>
  <PresentationFormat>宽屏</PresentationFormat>
  <Paragraphs>44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搜索</vt:lpstr>
      <vt:lpstr>搜索</vt:lpstr>
      <vt:lpstr>DFS（搜索）</vt:lpstr>
      <vt:lpstr>还是那道题——P1036 选数</vt:lpstr>
      <vt:lpstr>P1219 八皇后</vt:lpstr>
      <vt:lpstr>P1219 八皇后</vt:lpstr>
      <vt:lpstr>BFS</vt:lpstr>
      <vt:lpstr>P1443 马的遍历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搜索</dc:title>
  <dc:creator>wang jian</dc:creator>
  <cp:lastModifiedBy>wang jian</cp:lastModifiedBy>
  <cp:revision>42</cp:revision>
  <dcterms:created xsi:type="dcterms:W3CDTF">2020-02-20T05:08:12Z</dcterms:created>
  <dcterms:modified xsi:type="dcterms:W3CDTF">2020-02-20T08:19:54Z</dcterms:modified>
</cp:coreProperties>
</file>