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t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t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t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t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t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t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4096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b="1"/>
              <a:t>第四节　标准数据类型</a:t>
            </a:r>
            <a:endParaRPr lang="zh-CN" altLang="en-US" b="1"/>
          </a:p>
        </p:txBody>
      </p:sp>
      <p:sp>
        <p:nvSpPr>
          <p:cNvPr id="50178" name="文本框 40962"/>
          <p:cNvSpPr txBox="1"/>
          <p:nvPr/>
        </p:nvSpPr>
        <p:spPr>
          <a:xfrm>
            <a:off x="2495550" y="2349500"/>
            <a:ext cx="7200900" cy="2061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base"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C++语言提供了丰富的数据类型，本节介绍几种基本的数据类型：整型、实型、字符型。它们都是系统定义的简单数据类型，称为标准数据类型。</a:t>
            </a:r>
            <a:endParaRPr lang="zh-CN" altLang="en-US" sz="3200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62465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1682" name="文本占位符 62466"/>
          <p:cNvSpPr>
            <a:spLocks noGrp="1" noRot="1"/>
          </p:cNvSpPr>
          <p:nvPr>
            <p:ph idx="1"/>
          </p:nvPr>
        </p:nvSpPr>
        <p:spPr>
          <a:xfrm>
            <a:off x="1847850" y="1341438"/>
            <a:ext cx="8540750" cy="4498975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2.8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函数接收键盘输入。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cstdio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2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main()</a:t>
            </a:r>
            <a:endParaRPr kumimoji="0" lang="en-US" altLang="zh-CN" sz="2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{ </a:t>
            </a:r>
            <a:endParaRPr kumimoji="0" lang="en-US" altLang="zh-CN" sz="2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char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　　　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();                      //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读入字符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&lt;&lt;"input="&lt;&lt;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63489"/>
          <p:cNvSpPr>
            <a:spLocks noGrp="1" noRot="1"/>
          </p:cNvSpPr>
          <p:nvPr>
            <p:ph type="title"/>
          </p:nvPr>
        </p:nvSpPr>
        <p:spPr>
          <a:xfrm>
            <a:off x="1774825" y="117475"/>
            <a:ext cx="8540750" cy="792163"/>
          </a:xfrm>
        </p:spPr>
        <p:txBody>
          <a:bodyPr anchor="ctr" anchorCtr="0"/>
          <a:p>
            <a:r>
              <a:rPr lang="zh-CN" altLang="en-US" sz="2800" dirty="0"/>
              <a:t>二、字符输出函数</a:t>
            </a:r>
            <a:r>
              <a:rPr lang="en-US" altLang="zh-CN" sz="2800" err="1"/>
              <a:t>putchar</a:t>
            </a:r>
            <a:endParaRPr lang="en-US" altLang="zh-CN" sz="2800"/>
          </a:p>
        </p:txBody>
      </p:sp>
      <p:sp>
        <p:nvSpPr>
          <p:cNvPr id="72706" name="文本占位符 63490"/>
          <p:cNvSpPr>
            <a:spLocks noGrp="1" noRot="1"/>
          </p:cNvSpPr>
          <p:nvPr>
            <p:ph idx="1"/>
          </p:nvPr>
        </p:nvSpPr>
        <p:spPr>
          <a:xfrm>
            <a:off x="1774825" y="836613"/>
            <a:ext cx="8497888" cy="5761038"/>
          </a:xfrm>
        </p:spPr>
        <p:txBody>
          <a:bodyPr anchor="t" anchorCtr="0">
            <a:normAutofit lnSpcReduction="10000"/>
          </a:bodyPr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putchar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函数是字符输出函数，功能是向标准输出设备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如显示器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输出单个字符数据，其语法格式为：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putchar(ch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);         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其中，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ch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为一个字符变量或常量。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  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2.9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利用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putchar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函数输出字符。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cstdio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main()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char c='B';             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定义字符变量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并赋值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'B'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putchar(c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);          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输出该字符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　　　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putchar(0x42);    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进制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ASCII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码值输出字母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'B'</a:t>
            </a:r>
            <a:endParaRPr kumimoji="0" lang="en-US" altLang="zh-CN" sz="2000" b="0" i="0" u="none" strike="noStrike" kern="120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　　　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putchar(66);        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进制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ASCII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码值输出字母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'B'</a:t>
            </a:r>
            <a:endParaRPr kumimoji="0" lang="en-US" altLang="zh-CN" sz="2000" b="0" i="0" u="none" strike="noStrike" kern="120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运行结果：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BB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B</a:t>
            </a:r>
            <a:endParaRPr kumimoji="0" lang="en-US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64513"/>
          <p:cNvSpPr>
            <a:spLocks noGrp="1" noRot="1"/>
          </p:cNvSpPr>
          <p:nvPr>
            <p:ph type="title"/>
          </p:nvPr>
        </p:nvSpPr>
        <p:spPr>
          <a:xfrm>
            <a:off x="1825625" y="228600"/>
            <a:ext cx="8540750" cy="968375"/>
          </a:xfrm>
        </p:spPr>
        <p:txBody>
          <a:bodyPr anchor="ctr" anchorCtr="0"/>
          <a:p>
            <a:r>
              <a:rPr lang="zh-CN" altLang="en-US" sz="2800" b="1" dirty="0"/>
              <a:t>三、通过</a:t>
            </a:r>
            <a:r>
              <a:rPr lang="en-US" altLang="zh-CN" sz="2800" b="1" err="1"/>
              <a:t>cout</a:t>
            </a:r>
            <a:r>
              <a:rPr lang="zh-CN" altLang="en-US" sz="2800" b="1" dirty="0"/>
              <a:t>流输出数据</a:t>
            </a:r>
            <a:endParaRPr lang="zh-CN" altLang="en-US" sz="2800" b="1" dirty="0"/>
          </a:p>
        </p:txBody>
      </p:sp>
      <p:sp>
        <p:nvSpPr>
          <p:cNvPr id="73730" name="文本占位符 64514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流插入运算符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结合在一起使用，可向显示器屏幕输出数据。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格式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功能：它把表达式的值输出到屏幕上，该表达式可以是各种基本类型的常量、变量或者由它们组成的表达式。输出时，程序根据表达式的类型和数值大小，采用不同的默认格式输出，大多数情况下可满足要求。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若要输出多个数据，可以连续使用流插入运算符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格式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功能：将表达式的内容一项接一项的输出到屏幕上。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65537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4754" name="文本占位符 65538"/>
          <p:cNvSpPr>
            <a:spLocks noGrp="1" noRot="1"/>
          </p:cNvSpPr>
          <p:nvPr>
            <p:ph idx="1"/>
          </p:nvPr>
        </p:nvSpPr>
        <p:spPr>
          <a:xfrm>
            <a:off x="1847850" y="260350"/>
            <a:ext cx="8540750" cy="5694363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．输出字符串和输出变量的区别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每当我们输出字符串常量的时候，必须用双引号把字符串引起来，以便将它和变量名明显的区分开来。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2.10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下面两个语句是不同的：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&lt;&lt; "Hello" ;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打印字符串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Hello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到屏幕上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&lt;&lt; Hello ;            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cout &lt;&lt; Hello;   	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把变量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Hello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存储的内容打印到屏幕上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．如何增强信息的可读性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为了增强输出信息的可读性，在输出多个数据时可以通过插入空格符，换行符或其他提示信息将数据进行组织，以获得更好的效果。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2.11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x=12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&lt;&lt; "tom is my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friend,he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is";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&lt;&lt; x;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&lt;&lt;"years old";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输出结果为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tom is my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friend,he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is12year old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6656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5778" name="文本占位符 66562"/>
          <p:cNvSpPr>
            <a:spLocks noGrp="1" noRot="1"/>
          </p:cNvSpPr>
          <p:nvPr>
            <p:ph idx="1"/>
          </p:nvPr>
        </p:nvSpPr>
        <p:spPr>
          <a:xfrm>
            <a:off x="1911350" y="217488"/>
            <a:ext cx="8455025" cy="6858000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．换行符的使用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	必须注意，除非我们明确指定，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并不会自动在其输出内容的末尾加换行符，因此下面的语句：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	例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2.12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&lt;&lt; "This is a sentence." 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&lt;&lt; "This is another sentence." 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	将会有如下内容输出到屏幕：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	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This is a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sentence.This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is another sentence. 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  虽然我们分别调用了两次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，两个句子还是被输出在同一行。所以，为了在输出中换行，我们必须插入一个换行符来明确表达这一要求，在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C++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中换行符可以写作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\n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&lt;&lt; "First sentence.\n";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&lt;&lt; "Second sentence.\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nThird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sentence."; 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将会产生如下输出： 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First sentence.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Second sentence.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Third sentence. 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779" name="矩形 66563"/>
          <p:cNvSpPr>
            <a:spLocks noGrp="1" noRot="1"/>
          </p:cNvSpPr>
          <p:nvPr/>
        </p:nvSpPr>
        <p:spPr>
          <a:xfrm>
            <a:off x="6672263" y="3860800"/>
            <a:ext cx="3887787" cy="3095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fontAlgn="base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另外，你也可以用操作符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endl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来换行，例如：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cout &lt;&lt; "First sentence." &lt;&lt; endl;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cout &lt;&lt; "Second sentence." &lt;&lt; endl; 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将会输出：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sentence.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Second sentence. 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67585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6802" name="文本占位符 67586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2.13</a:t>
            </a:r>
            <a:endParaRPr kumimoji="0" lang="en-US" altLang="zh-CN" sz="2000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在屏幕上输出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2  3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&lt;&lt;2&lt;&lt;"  "&lt;&lt;3&lt;&lt;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&lt;&lt;4;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或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&lt;&lt;"2  3\n4";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除了以上两种写法外，还可以有其它的的写法，请试试看。你可以使用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\n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endl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来指定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输出换行，注意两者的不同用法。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68609"/>
          <p:cNvSpPr>
            <a:spLocks noGrp="1" noRot="1"/>
          </p:cNvSpPr>
          <p:nvPr>
            <p:ph type="title"/>
          </p:nvPr>
        </p:nvSpPr>
        <p:spPr>
          <a:xfrm>
            <a:off x="1825625" y="228600"/>
            <a:ext cx="8591550" cy="6442075"/>
          </a:xfrm>
        </p:spPr>
        <p:txBody>
          <a:bodyPr anchor="ctr" anchorCtr="0"/>
          <a:p>
            <a:r>
              <a:rPr lang="zh-CN" altLang="en-US">
                <a:solidFill>
                  <a:schemeClr val="tx1"/>
                </a:solidFill>
              </a:rPr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7826" name="文本占位符 68610"/>
          <p:cNvSpPr>
            <a:spLocks noGrp="1" noRot="1"/>
          </p:cNvSpPr>
          <p:nvPr>
            <p:ph idx="1"/>
          </p:nvPr>
        </p:nvSpPr>
        <p:spPr>
          <a:xfrm>
            <a:off x="1776413" y="117475"/>
            <a:ext cx="8662988" cy="6480175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四、通过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流读入数据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流读取运算符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结合在一起使用，可从键盘输入数据。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格式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：</a:t>
            </a:r>
            <a:endParaRPr kumimoji="0" lang="zh-CN" altLang="en-US" sz="2000" b="1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功能：是从键盘读取一个数据并将其赋给“变量”。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说明：在使用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输入的时候必须考虑后面的变量类型。如果你要求输入一个整数，在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后面必须跟一个整型变量，如果要求一个字符，后面必须跟一个字符型变量。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2.14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声明一个整型变量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然后等待用户从键盘输入到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并将输入值存储在这个变量中。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age;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&gt;&gt; age; 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也可以连续使用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，实现从键盘对多个变量输入数据。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格式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：</a:t>
            </a:r>
            <a:endParaRPr kumimoji="0" lang="zh-CN" altLang="en-US" sz="2000" b="1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这要求从键盘输入的数据的个数、类型与变量相一致。从键盘读取数据时，各数据之间要有分隔符，分隔符可以是一个或多个空格键、回车键等。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69633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8850" name="文本占位符 69634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2.15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让用户输入多个数据 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&gt;&gt; a &gt;&gt; b; 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等同于：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&gt;&gt; a;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&gt;&gt; b; 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70657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9874" name="文本占位符 70658"/>
          <p:cNvSpPr>
            <a:spLocks noGrp="1" noRot="1"/>
          </p:cNvSpPr>
          <p:nvPr>
            <p:ph idx="1"/>
          </p:nvPr>
        </p:nvSpPr>
        <p:spPr>
          <a:xfrm>
            <a:off x="1774825" y="693738"/>
            <a:ext cx="8642350" cy="5300663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2.16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流读取运算符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的使用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main( )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{  char c;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i 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float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&lt;&lt;"enter:\n";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&gt;&gt;i&gt;&gt;x&gt;&gt;y;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c=i;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&lt;&lt;"c="&lt;&lt;c&lt;&lt;"\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ti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="&lt;&lt;i&lt;&lt;"\n";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&lt;&lt;"x="&lt;&lt;x&lt;&lt;"\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ty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="&lt;&lt;y&lt;&lt;"\n";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return 0;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7168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0898" name="文本占位符 71682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程序运行时屏幕先显示：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enter: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这时从键盘输入一个整数和两个实数，中间用一个或多个空格键作分隔符。  如输入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65   2.3   3.5 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最后屏幕显示：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c=A      i=65    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x=2.3    y=3.5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程序中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"\n"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"\t"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都是转义符。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'\n '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"\n"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效果相同，都表示换行符。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'\t'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是制表符，可以理解为连续输出几个空格。字符变量和整型变量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的值都是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65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，但输出的形式不同。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41985"/>
          <p:cNvSpPr>
            <a:spLocks noGrp="1" noRot="1"/>
          </p:cNvSpPr>
          <p:nvPr>
            <p:ph type="title"/>
          </p:nvPr>
        </p:nvSpPr>
        <p:spPr>
          <a:xfrm>
            <a:off x="1847850" y="44450"/>
            <a:ext cx="8540750" cy="1143000"/>
          </a:xfrm>
        </p:spPr>
        <p:txBody>
          <a:bodyPr anchor="ctr" anchorCtr="0"/>
          <a:p>
            <a:r>
              <a:rPr lang="zh-CN" altLang="en-US" b="1" dirty="0"/>
              <a:t>整型（</a:t>
            </a:r>
            <a:r>
              <a:rPr lang="en-US" altLang="zh-CN" b="1"/>
              <a:t>integer</a:t>
            </a:r>
            <a:r>
              <a:rPr lang="zh-CN" altLang="en-US" b="1" dirty="0"/>
              <a:t>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aphicFrame>
        <p:nvGraphicFramePr>
          <p:cNvPr id="41987" name="表格 41986"/>
          <p:cNvGraphicFramePr/>
          <p:nvPr/>
        </p:nvGraphicFramePr>
        <p:xfrm>
          <a:off x="1847850" y="1846263"/>
          <a:ext cx="8540750" cy="4927600"/>
        </p:xfrm>
        <a:graphic>
          <a:graphicData uri="http://schemas.openxmlformats.org/drawingml/2006/table">
            <a:tbl>
              <a:tblPr/>
              <a:tblGrid>
                <a:gridCol w="1562100"/>
                <a:gridCol w="1930400"/>
                <a:gridCol w="1052830"/>
                <a:gridCol w="2630170"/>
                <a:gridCol w="1365250"/>
              </a:tblGrid>
              <a:tr h="492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数据类型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定义标识符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占字节数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0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短整型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short [int]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-32768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32767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6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整型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[long]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2147483647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长整型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 [int]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2147483647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45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超长整型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 long 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[int]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-9223372036854775808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9223372036854775807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无符号整型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[int]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65535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16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45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无符号短整型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short [int]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65535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16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无符号长整型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long [int]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4294967295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32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无符号超长整型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long long 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18446744073709551615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64</a:t>
                      </a:r>
                      <a:r>
                        <a:rPr lang="en-US" altLang="zh-CN" sz="1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  <a:endParaRPr lang="en-US" altLang="zh-CN" sz="16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64" name="文本框 42136"/>
          <p:cNvSpPr txBox="1"/>
          <p:nvPr/>
        </p:nvSpPr>
        <p:spPr>
          <a:xfrm>
            <a:off x="1774825" y="908050"/>
            <a:ext cx="8713788" cy="8915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base"/>
            <a:r>
              <a:rPr lang="zh-CN" altLang="en-US" sz="2800" b="1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语言中，整型类型标识符为</a:t>
            </a:r>
            <a:r>
              <a:rPr lang="en-US" altLang="zh-CN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。根据整型变量的取值范围又可将整型变量定义为以下</a:t>
            </a:r>
            <a:r>
              <a:rPr lang="en-US" altLang="zh-CN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种整型类型：</a:t>
            </a:r>
            <a:endParaRPr lang="zh-CN" altLang="en-US" sz="2400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72705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1922" name="文本占位符 72706"/>
          <p:cNvSpPr>
            <a:spLocks noGrp="1" noRot="1"/>
          </p:cNvSpPr>
          <p:nvPr>
            <p:ph type="body" sz="half" idx="1"/>
          </p:nvPr>
        </p:nvSpPr>
        <p:spPr>
          <a:xfrm>
            <a:off x="1825625" y="1600200"/>
            <a:ext cx="4191000" cy="4498975"/>
          </a:xfrm>
        </p:spPr>
        <p:txBody>
          <a:bodyPr anchor="t" anchorCtr="0">
            <a:normAutofit lnSpcReduction="10000"/>
          </a:bodyPr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五、格式化输入函数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函数的功能是格式化输入任意数据列表，其一般调用格式为：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格式控制符，地址列表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说明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】</a:t>
            </a:r>
            <a:endParaRPr kumimoji="0" lang="en-US" altLang="zh-CN" sz="2000" b="1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）地址列表中给出各变量的地址，可以为变量的地址，也可以为字符串的首地址。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）格式控制符由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和格式符组成，作用是将要输入的字符按指定的格式输入，如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%d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%c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等。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2708" name="内容占位符 72707"/>
          <p:cNvGraphicFramePr/>
          <p:nvPr>
            <p:ph sz="half" idx="2"/>
          </p:nvPr>
        </p:nvGraphicFramePr>
        <p:xfrm>
          <a:off x="6175375" y="1600200"/>
          <a:ext cx="4191000" cy="5143817"/>
        </p:xfrm>
        <a:graphic>
          <a:graphicData uri="http://schemas.openxmlformats.org/drawingml/2006/table">
            <a:tbl>
              <a:tblPr/>
              <a:tblGrid>
                <a:gridCol w="882650"/>
                <a:gridCol w="3308350"/>
              </a:tblGrid>
              <a:tr h="492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格式符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d,i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用于输入十进制整数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以无符号十进制形式输入十进制整数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o(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用于输入八进制整数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x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用于输入十六进制整数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用于输入单个字符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s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用于输入字符串（非空格开始，空格结束，字符串变量以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'\0'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结尾）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用于输入实数（小数或指数均可）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e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与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相同（可与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互换）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55" name="矩形 72773"/>
          <p:cNvSpPr>
            <a:spLocks noGrp="1" noRot="1"/>
          </p:cNvSpPr>
          <p:nvPr/>
        </p:nvSpPr>
        <p:spPr>
          <a:xfrm>
            <a:off x="3790950" y="836613"/>
            <a:ext cx="6985000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fontAlgn="base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lang="zh-CN" altLang="en-US" sz="2000" strike="noStrike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          表</a:t>
            </a:r>
            <a:r>
              <a:rPr lang="en-US" altLang="zh-CN" sz="2000" strike="noStrike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2-6   scanf</a:t>
            </a:r>
            <a:r>
              <a:rPr lang="zh-CN" altLang="en-US" sz="2000" strike="noStrike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函数的格式符</a:t>
            </a:r>
            <a:endParaRPr lang="zh-CN" altLang="en-US" sz="2000" strike="noStrike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73729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2400" dirty="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2-7   </a:t>
            </a:r>
            <a:r>
              <a:rPr lang="en-US" altLang="zh-CN" sz="2400" err="1">
                <a:solidFill>
                  <a:schemeClr val="tx1"/>
                </a:solidFill>
              </a:rPr>
              <a:t>scanf</a:t>
            </a:r>
            <a:r>
              <a:rPr lang="zh-CN" altLang="en-US" sz="2400" dirty="0">
                <a:solidFill>
                  <a:schemeClr val="tx1"/>
                </a:solidFill>
              </a:rPr>
              <a:t>函数的附加格式说明符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3731" name="表格 73730"/>
          <p:cNvGraphicFramePr/>
          <p:nvPr/>
        </p:nvGraphicFramePr>
        <p:xfrm>
          <a:off x="1847850" y="1341438"/>
          <a:ext cx="8540750" cy="4498975"/>
        </p:xfrm>
        <a:graphic>
          <a:graphicData uri="http://schemas.openxmlformats.org/drawingml/2006/table">
            <a:tbl>
              <a:tblPr/>
              <a:tblGrid>
                <a:gridCol w="2022475"/>
                <a:gridCol w="6518275"/>
              </a:tblGrid>
              <a:tr h="900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附加格式</a:t>
                      </a:r>
                      <a:endParaRPr lang="zh-CN" altLang="en-US" sz="240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  <a:endParaRPr lang="zh-CN" altLang="en-US" sz="240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l(</a:t>
                      </a: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24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用于长整型数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(%ld</a:t>
                      </a: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%lo</a:t>
                      </a: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%lx)</a:t>
                      </a: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double</a:t>
                      </a: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型实数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(%lf</a:t>
                      </a: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%le)</a:t>
                      </a:r>
                      <a:endParaRPr lang="en-US" altLang="zh-CN" sz="24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h</a:t>
                      </a:r>
                      <a:endParaRPr lang="en-US" altLang="zh-CN" sz="24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用于短整型数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(%hd</a:t>
                      </a: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%ho</a:t>
                      </a: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%hx)</a:t>
                      </a:r>
                      <a:endParaRPr lang="en-US" altLang="zh-CN" sz="24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域宽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zh-CN" alt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一个整数</a:t>
                      </a:r>
                      <a:r>
                        <a:rPr lang="en-US" altLang="zh-CN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24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指定输入所占列宽</a:t>
                      </a:r>
                      <a:endParaRPr lang="zh-CN" altLang="en-US" sz="240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*</a:t>
                      </a:r>
                      <a:endParaRPr lang="en-US" altLang="zh-CN" sz="240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表示对应输入量不赋给一个变量</a:t>
                      </a:r>
                      <a:endParaRPr lang="zh-CN" altLang="en-US" sz="240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75777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4994" name="文本占位符 75778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六、格式化输出函数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printf</a:t>
            </a:r>
            <a:endParaRPr kumimoji="0" lang="en-US" altLang="zh-CN" sz="2400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函数的功能是格式化输出任意数据列表，其一般调用格式为：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格式控制符，输出列表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说明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】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）格式控制由输入格式说明和普通字符组成，必须用双引号括起来。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●格式说明由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和格式字符组成，作用是将要输出的字符转换为指定的格式，如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%d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%c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等。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●普通字符是在输出时原样输出的字符，一般在显示时起提示作用。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）输出列表是需要输出的一组数据（可以为表达式和变量），各参数之间用“，”分开。要求格式说明和各输出项在数量和类型上要一一对应，否则将会出现意想不到的错误。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86017" name="标题 7680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76803" name="内容占位符 76802"/>
          <p:cNvGraphicFramePr/>
          <p:nvPr>
            <p:ph sz="half" idx="2"/>
          </p:nvPr>
        </p:nvGraphicFramePr>
        <p:xfrm>
          <a:off x="1631950" y="1701800"/>
          <a:ext cx="8856345" cy="3978910"/>
        </p:xfrm>
        <a:graphic>
          <a:graphicData uri="http://schemas.openxmlformats.org/drawingml/2006/table">
            <a:tbl>
              <a:tblPr/>
              <a:tblGrid>
                <a:gridCol w="1818005"/>
                <a:gridCol w="7038340"/>
              </a:tblGrid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格式符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d(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i)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以带符号的十进制形式输出整数，正数的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(+)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号省略不输出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以无符号十进制形式输出整数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x(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X)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以十六进制无符号形式输出整数（不输出前导符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0x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o(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以八进制无符号形式输出整数（不输出前导符数字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输出一个字符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s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输出字符串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以小数形式输出单、双精度，隐含输出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e(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E)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以指数形式输出单、双精度，隐含输出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g(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G)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自动选用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格式中输出宽度较小的一种使用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53" name="文本占位符 76875"/>
          <p:cNvSpPr>
            <a:spLocks noGrp="1" noRot="1"/>
          </p:cNvSpPr>
          <p:nvPr>
            <p:ph type="body" sz="half" idx="1"/>
          </p:nvPr>
        </p:nvSpPr>
        <p:spPr>
          <a:xfrm>
            <a:off x="3863975" y="981075"/>
            <a:ext cx="4191000" cy="533400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2-8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函数的格式符       　　　　　　　　　　　　　　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77825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7042" name="文本占位符 77826"/>
          <p:cNvSpPr>
            <a:spLocks noGrp="1" noRot="1"/>
          </p:cNvSpPr>
          <p:nvPr>
            <p:ph type="body" sz="half" idx="1"/>
          </p:nvPr>
        </p:nvSpPr>
        <p:spPr>
          <a:xfrm>
            <a:off x="2711450" y="4149725"/>
            <a:ext cx="6430963" cy="2189163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例如，对如下程序段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i=1;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long  j=123;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printf("%d,%2d,%03d,%1d,%-4ld,%05ld",i,i,i,j,j,j);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输出：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1, 1,001,123,123 ,00123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7828" name="内容占位符 77827"/>
          <p:cNvGraphicFramePr/>
          <p:nvPr>
            <p:ph sz="half" idx="2"/>
          </p:nvPr>
        </p:nvGraphicFramePr>
        <p:xfrm>
          <a:off x="1919288" y="693738"/>
          <a:ext cx="8208645" cy="3187700"/>
        </p:xfrm>
        <a:graphic>
          <a:graphicData uri="http://schemas.openxmlformats.org/drawingml/2006/table">
            <a:tbl>
              <a:tblPr/>
              <a:tblGrid>
                <a:gridCol w="1746250"/>
                <a:gridCol w="6462395"/>
              </a:tblGrid>
              <a:tr h="36576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参 数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%d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输出数字长为变量数值的实际长度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%md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不足补空格，大于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位时按实际长度输出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%-md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含义同上。左对齐输出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%ld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l(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小写字母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表示输出“长整型”数据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%m1d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指定长整型输出宽度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位，左边补空格；否则，按实际位数输出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%0md,%0m1d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0(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数字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0)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表示位数不足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时补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69" name="矩形 77879"/>
          <p:cNvSpPr>
            <a:spLocks noGrp="1" noRot="1"/>
          </p:cNvSpPr>
          <p:nvPr/>
        </p:nvSpPr>
        <p:spPr>
          <a:xfrm>
            <a:off x="4151313" y="188913"/>
            <a:ext cx="41910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fontAlgn="base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　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2-9  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格式符     　　　　　　　　　　　　　　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78849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8066" name="文本占位符 78850"/>
          <p:cNvSpPr>
            <a:spLocks noGrp="1" noRot="1"/>
          </p:cNvSpPr>
          <p:nvPr>
            <p:ph idx="1"/>
          </p:nvPr>
        </p:nvSpPr>
        <p:spPr>
          <a:xfrm>
            <a:off x="4584700" y="476250"/>
            <a:ext cx="2109788" cy="390525"/>
          </a:xfrm>
        </p:spPr>
        <p:txBody>
          <a:bodyPr anchor="t" anchorCtr="0">
            <a:normAutofit lnSpcReduction="10000"/>
          </a:bodyPr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2-10  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格式符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8852" name="表格 78851"/>
          <p:cNvGraphicFramePr/>
          <p:nvPr/>
        </p:nvGraphicFramePr>
        <p:xfrm>
          <a:off x="2063750" y="1054100"/>
          <a:ext cx="7776845" cy="1889760"/>
        </p:xfrm>
        <a:graphic>
          <a:graphicData uri="http://schemas.openxmlformats.org/drawingml/2006/table">
            <a:tbl>
              <a:tblPr/>
              <a:tblGrid>
                <a:gridCol w="1595755"/>
                <a:gridCol w="6181090"/>
              </a:tblGrid>
              <a:tr h="3962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参  数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按实数格式输出，整数部分按实际位数输出，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%m.nf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总位数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（含小数点），其中有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%-m.nf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同上，左对齐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084" name="文本框 78882"/>
          <p:cNvSpPr txBox="1"/>
          <p:nvPr/>
        </p:nvSpPr>
        <p:spPr>
          <a:xfrm>
            <a:off x="3863975" y="2925763"/>
            <a:ext cx="3455988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表2-11  s格式符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78884" name="表格 78883"/>
          <p:cNvGraphicFramePr/>
          <p:nvPr/>
        </p:nvGraphicFramePr>
        <p:xfrm>
          <a:off x="2063750" y="3573463"/>
          <a:ext cx="7776845" cy="2921635"/>
        </p:xfrm>
        <a:graphic>
          <a:graphicData uri="http://schemas.openxmlformats.org/drawingml/2006/table">
            <a:tbl>
              <a:tblPr/>
              <a:tblGrid>
                <a:gridCol w="1595755"/>
                <a:gridCol w="6181090"/>
              </a:tblGrid>
              <a:tr h="444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参  数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%s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按实际宽度输出一个字符串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%ms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指定宽度（不足时左补空格，大于时按实际宽度输出）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%-ms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左对齐，不足时右补空格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%m.ns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输出占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个字符位置，其中字符数最多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个，左补空格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5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%-m.ns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同上，右补空格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79873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9090" name="文本占位符 79874"/>
          <p:cNvSpPr>
            <a:spLocks noGrp="1" noRot="1"/>
          </p:cNvSpPr>
          <p:nvPr>
            <p:ph idx="1"/>
          </p:nvPr>
        </p:nvSpPr>
        <p:spPr>
          <a:xfrm>
            <a:off x="1507490" y="682943"/>
            <a:ext cx="8640763" cy="6840538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0" lang="zh-CN" altLang="en-US" sz="1600" b="1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0" lang="zh-CN" altLang="en-US" sz="1600" b="1" i="0" u="none" strike="noStrike" kern="120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1600" b="1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2.17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某幼儿园里，有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个小朋友编号为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，他们按自己的编号顺序围坐在一张圆桌旁。他们身上都有若干个糖果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键盘输入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，现在他们做一个分糖果游戏。从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号小朋友开始，将自己的糖果均分三份（如果有多余的糖果，则立即吃掉），自己留一份，其余两份分给他的相邻的两个小朋友。接着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号、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号、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号、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号小朋友同样这么做。问一轮后，每个小朋友手上分别有多少糖果。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分析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题目中有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位小朋友，他们初始时糖果的数目不确定，用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a,b,c,d,e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分别存储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个小朋友的糖果数，初始值由键盘输入。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程序如下：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cstdio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1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1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main()</a:t>
            </a:r>
            <a:endParaRPr kumimoji="0" lang="en-US" altLang="zh-CN" sz="1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{</a:t>
            </a:r>
            <a:endParaRPr kumimoji="0" lang="en-US" altLang="zh-CN" sz="1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a,b,c,d,e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1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scanf("%d%d%d%d%d",&amp;a,&amp;b,&amp;c,&amp;d,&amp;e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);</a:t>
            </a:r>
            <a:endParaRPr kumimoji="0" lang="en-US" altLang="zh-CN" sz="1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a=a/3;b=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b+a;e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e+a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		       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//1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号小朋友分糖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b=b/3;c=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c+b;a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a+b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		      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//2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号小朋友分糖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c=c/3;d=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d+c;b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b+c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		      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//3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号小朋友分糖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d=d/3;e=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e+d;c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c+d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		          //4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号小朋友分糖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e=e/3;a=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a+e;d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16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d+e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		          //5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号小朋友分糖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printf("%5d%5d%5d%5d%5d\n",a,b,c,d,e); //%5d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按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位宽度输出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return 0;</a:t>
            </a:r>
            <a:endParaRPr kumimoji="0" lang="en-US" altLang="zh-CN" sz="1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zh-CN" sz="1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091" name="文本框 79875"/>
          <p:cNvSpPr txBox="1"/>
          <p:nvPr/>
        </p:nvSpPr>
        <p:spPr>
          <a:xfrm>
            <a:off x="7151688" y="2739073"/>
            <a:ext cx="326009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fontAlgn="base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　　运行结果：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　　输入：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8  9  10  11  12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　　输出：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11    7    9   11   6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80897"/>
          <p:cNvSpPr>
            <a:spLocks noGrp="1" noRot="1"/>
          </p:cNvSpPr>
          <p:nvPr>
            <p:ph type="title"/>
          </p:nvPr>
        </p:nvSpPr>
        <p:spPr>
          <a:xfrm>
            <a:off x="1990725" y="404813"/>
            <a:ext cx="5041900" cy="503237"/>
          </a:xfrm>
        </p:spPr>
        <p:txBody>
          <a:bodyPr anchor="ctr" anchorCtr="0"/>
          <a:p>
            <a:r>
              <a:rPr lang="zh-CN" altLang="en-US" sz="2400"/>
              <a:t>七、几种输入输出格式的几点说明</a:t>
            </a:r>
            <a:endParaRPr lang="zh-CN" altLang="en-US" sz="2400"/>
          </a:p>
        </p:txBody>
      </p:sp>
      <p:sp>
        <p:nvSpPr>
          <p:cNvPr id="90114" name="文本占位符 80898"/>
          <p:cNvSpPr>
            <a:spLocks noGrp="1" noRot="1"/>
          </p:cNvSpPr>
          <p:nvPr>
            <p:ph idx="1"/>
          </p:nvPr>
        </p:nvSpPr>
        <p:spPr>
          <a:xfrm>
            <a:off x="1774825" y="1052513"/>
            <a:ext cx="8540750" cy="4498975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Dev C++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中只能调用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库，而其他输入输出格式要调用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库或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cstdio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库。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属于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的概念，调用时涉及输入输出流，而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属于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的概念，是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语言的标准输入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输出库中的函数，所以在时效上，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优于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，对于大数据的输入输出，通常情况下应该用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、对于普通数据的输入输出，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比较方便，而在格式化方面，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比较容易。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效率比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低很多，尤其输入数据达到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万以上时非常明显，在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万时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读入就会超时。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也缺点，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能够自动识别变量的数据类型，因此，在进行输入输出时，不需要指定数据类型，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函数在输入输出时需指定数据类型。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8192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【</a:t>
            </a:r>
            <a:r>
              <a:rPr lang="zh-CN" altLang="en-US" dirty="0"/>
              <a:t>上机练习</a:t>
            </a:r>
            <a:r>
              <a:rPr lang="en-US" altLang="zh-CN"/>
              <a:t>】</a:t>
            </a:r>
            <a:endParaRPr lang="en-US" altLang="zh-CN"/>
          </a:p>
        </p:txBody>
      </p:sp>
      <p:sp>
        <p:nvSpPr>
          <p:cNvPr id="91138" name="文本占位符 81922"/>
          <p:cNvSpPr>
            <a:spLocks noGrp="1" noRot="1"/>
          </p:cNvSpPr>
          <p:nvPr>
            <p:ph idx="1"/>
          </p:nvPr>
        </p:nvSpPr>
        <p:spPr>
          <a:xfrm>
            <a:off x="1704975" y="1196975"/>
            <a:ext cx="8683625" cy="5661025"/>
          </a:xfrm>
        </p:spPr>
        <p:txBody>
          <a:bodyPr anchor="t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1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1.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输出保留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位小数的浮点数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【1.1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编程基础之输入输出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04】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读入一个单精度浮点数，保留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位小数输出这个浮点数。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只有一行，一个单精度浮点数。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也只有一行，读入的单精度浮点数。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样例输入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12.34521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样例输出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12.345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1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82945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【</a:t>
            </a:r>
            <a:r>
              <a:rPr lang="zh-CN" altLang="en-US" dirty="0"/>
              <a:t>上机练习</a:t>
            </a:r>
            <a:r>
              <a:rPr lang="en-US" altLang="zh-CN"/>
              <a:t>】</a:t>
            </a:r>
            <a:endParaRPr lang="en-US" altLang="zh-CN"/>
          </a:p>
        </p:txBody>
      </p:sp>
      <p:sp>
        <p:nvSpPr>
          <p:cNvPr id="92162" name="文本占位符 82946"/>
          <p:cNvSpPr>
            <a:spLocks noGrp="1" noRot="1"/>
          </p:cNvSpPr>
          <p:nvPr>
            <p:ph idx="1"/>
          </p:nvPr>
        </p:nvSpPr>
        <p:spPr>
          <a:xfrm>
            <a:off x="1704975" y="1196975"/>
            <a:ext cx="8683625" cy="5661025"/>
          </a:xfrm>
        </p:spPr>
        <p:txBody>
          <a:bodyPr anchor="t" anchorCtr="0"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2.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输出保留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12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位小数的浮点数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【1.1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编程基础之输入输出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05】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读入一个双精度浮点数，保留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12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位小数，输出这个浮点数。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只有一行，一个双精度浮点数。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也只有一行，保留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12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位小数的浮点数。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样例输入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3.1415926535798932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样例输出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3.141592653580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1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文本框 43009"/>
          <p:cNvSpPr txBox="1"/>
          <p:nvPr/>
        </p:nvSpPr>
        <p:spPr>
          <a:xfrm>
            <a:off x="1703388" y="693738"/>
            <a:ext cx="7950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fontAlgn="base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　          　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表　2-2　实型数取值范围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011" name="表格 43010"/>
          <p:cNvGraphicFramePr/>
          <p:nvPr/>
        </p:nvGraphicFramePr>
        <p:xfrm>
          <a:off x="2352675" y="1917700"/>
          <a:ext cx="7416800" cy="3667125"/>
        </p:xfrm>
        <a:graphic>
          <a:graphicData uri="http://schemas.openxmlformats.org/drawingml/2006/table">
            <a:tbl>
              <a:tblPr/>
              <a:tblGrid>
                <a:gridCol w="1524000"/>
                <a:gridCol w="1489075"/>
                <a:gridCol w="1730375"/>
                <a:gridCol w="1319530"/>
                <a:gridCol w="1353820"/>
              </a:tblGrid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数据类型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定义标识符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占字节数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有效位数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单精度实型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float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-3.4E-38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3.4E+38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7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双精度实型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double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-1.7E+308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1.7E+308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16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长双精度实型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  double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-3.4E+4932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1.1E+4932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16(128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18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19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布尔变量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bool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真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true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或假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false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之一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1(8</a:t>
                      </a: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2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83969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【</a:t>
            </a:r>
            <a:r>
              <a:rPr lang="zh-CN" altLang="en-US" dirty="0"/>
              <a:t>上机练习</a:t>
            </a:r>
            <a:r>
              <a:rPr lang="en-US" altLang="zh-CN"/>
              <a:t>】</a:t>
            </a:r>
            <a:endParaRPr lang="en-US" altLang="zh-CN"/>
          </a:p>
        </p:txBody>
      </p:sp>
      <p:sp>
        <p:nvSpPr>
          <p:cNvPr id="93186" name="文本占位符 83970"/>
          <p:cNvSpPr>
            <a:spLocks noGrp="1" noRot="1"/>
          </p:cNvSpPr>
          <p:nvPr>
            <p:ph idx="1"/>
          </p:nvPr>
        </p:nvSpPr>
        <p:spPr>
          <a:xfrm>
            <a:off x="1704975" y="1196975"/>
            <a:ext cx="8683625" cy="5661025"/>
          </a:xfrm>
        </p:spPr>
        <p:txBody>
          <a:bodyPr anchor="t" anchorCtr="0">
            <a:normAutofit lnSpcReduction="10000"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3.空格分隔输出【1.1编程基础之输入输出06】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读入一个字符，一个整数，一个单精度浮点数，一个双精度浮点数，然后按顺序输出它们，并且要求在他们之间用一个空格分隔。输出浮点数时保留6位小数。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输入: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第一行是一个字符；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第二行是一个整数；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第三行是一个单精度浮点数；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第四行是一个双精度浮点数。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输出: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输出字符、整数、单精度浮点数和双精度浮点数，之间用空格分隔。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样例输入:                                       样例输出: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2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a                                                                a 12 2.300000 3.200000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12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2.3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3.2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12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2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84993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【</a:t>
            </a:r>
            <a:r>
              <a:rPr lang="zh-CN" altLang="en-US" dirty="0"/>
              <a:t>上机练习</a:t>
            </a:r>
            <a:r>
              <a:rPr lang="en-US" altLang="zh-CN"/>
              <a:t>】</a:t>
            </a:r>
            <a:endParaRPr lang="en-US" altLang="zh-CN"/>
          </a:p>
        </p:txBody>
      </p:sp>
      <p:sp>
        <p:nvSpPr>
          <p:cNvPr id="94210" name="文本占位符 84994"/>
          <p:cNvSpPr>
            <a:spLocks noGrp="1" noRot="1"/>
          </p:cNvSpPr>
          <p:nvPr>
            <p:ph idx="1"/>
          </p:nvPr>
        </p:nvSpPr>
        <p:spPr>
          <a:xfrm>
            <a:off x="1704975" y="1196975"/>
            <a:ext cx="8683625" cy="5661025"/>
          </a:xfrm>
        </p:spPr>
        <p:txBody>
          <a:bodyPr anchor="t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4.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输出浮点数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【1.1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编程基础之输入输出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07】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读入一个双精度浮点数，分别按输出格式“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%f”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，“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%f”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保留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5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位小数，“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%e”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和“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%g”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的形式输出这个整数，每次在单独一行上输出。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输入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一个双精度浮点数。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输出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第一行是按“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%f”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输出的双精度浮点数；</a:t>
            </a:r>
            <a:endParaRPr kumimoji="0" lang="zh-CN" altLang="en-US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第二行是按“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%f”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保留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5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位小数输出的双精度浮点数；</a:t>
            </a:r>
            <a:endParaRPr kumimoji="0" lang="zh-CN" altLang="en-US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样例输入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12.3456789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样例输出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12.345679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12.34568</a:t>
            </a:r>
            <a:r>
              <a:rPr kumimoji="0" lang="en-US" altLang="zh-CN" sz="1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</a:t>
            </a:r>
            <a:endParaRPr kumimoji="0" lang="en-US" altLang="zh-CN" sz="7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86017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【</a:t>
            </a:r>
            <a:r>
              <a:rPr lang="zh-CN" altLang="en-US" dirty="0"/>
              <a:t>上机练习</a:t>
            </a:r>
            <a:r>
              <a:rPr lang="en-US" altLang="zh-CN"/>
              <a:t>】</a:t>
            </a:r>
            <a:endParaRPr lang="en-US" altLang="zh-CN"/>
          </a:p>
        </p:txBody>
      </p:sp>
      <p:sp>
        <p:nvSpPr>
          <p:cNvPr id="95234" name="文本占位符 86018"/>
          <p:cNvSpPr>
            <a:spLocks noGrp="1" noRot="1"/>
          </p:cNvSpPr>
          <p:nvPr>
            <p:ph idx="1"/>
          </p:nvPr>
        </p:nvSpPr>
        <p:spPr>
          <a:xfrm>
            <a:off x="1704975" y="1196975"/>
            <a:ext cx="8683625" cy="5661025"/>
          </a:xfrm>
        </p:spPr>
        <p:txBody>
          <a:bodyPr anchor="t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5.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字符菱形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【1.1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编程基础之输入输出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09】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给定一个字符，用它构造一个对角线长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5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个字符，倾斜放置的菱形。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输入只有一行， 包含一个字符。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输出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该字符构成的菱形。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样例输入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*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样例输出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: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*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***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*****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***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   *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 </a:t>
            </a:r>
            <a:endParaRPr kumimoji="0" lang="en-US" altLang="zh-CN" sz="7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8704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3600"/>
              <a:t>第六节　顺序结构实例</a:t>
            </a:r>
            <a:endParaRPr lang="zh-CN" altLang="en-US" sz="3600"/>
          </a:p>
        </p:txBody>
      </p:sp>
      <p:sp>
        <p:nvSpPr>
          <p:cNvPr id="96258" name="文本占位符 87042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我们已经学习了数据输入输出、赋值语句以及基本的数据类型。下面举一些实例，通过阅读和模仿这些程序，让选手逐步熟悉程序的编写和巩固知识点，为以后各章的学习打好基础。</a:t>
            </a:r>
            <a:endParaRPr kumimoji="0" lang="zh-CN" altLang="en-US" sz="2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88065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7282" name="文本占位符 88066"/>
          <p:cNvSpPr>
            <a:spLocks noGrp="1" noRot="1"/>
          </p:cNvSpPr>
          <p:nvPr>
            <p:ph idx="1"/>
          </p:nvPr>
        </p:nvSpPr>
        <p:spPr>
          <a:xfrm>
            <a:off x="1776413" y="333375"/>
            <a:ext cx="8685213" cy="6337300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2.18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输入一个三位数，要求把这个数的百位数与个位数对调，输出对调后的数。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分析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先求出自然数的个位、十位、百位，然后个位与百位对调。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程序如下：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main()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{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a,b,c,m,n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&gt;&gt;m;                             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输入一个三位数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a=m/100; 		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百位数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b=(m/10)%10; 		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十位数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c=m%10; 			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个位数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n=c*100+b*10+a; 	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重新组合对调后的数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&lt;&lt;"n="&lt;&lt;n&lt;&lt;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    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输出结果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运行结果：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输入：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234			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输出：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n=432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89089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8306" name="文本占位符 89090"/>
          <p:cNvSpPr>
            <a:spLocks noGrp="1" noRot="1"/>
          </p:cNvSpPr>
          <p:nvPr>
            <p:ph idx="1"/>
          </p:nvPr>
        </p:nvSpPr>
        <p:spPr>
          <a:xfrm>
            <a:off x="1847850" y="188913"/>
            <a:ext cx="8569325" cy="5256213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2.19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已知某班有男同学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位，女同学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位，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位男生平均分是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87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位女生的平均分是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85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，问全体同学平均分是多少分？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分析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】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男女生的人数需要用户输入，然后根据题意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(x*87+y*85)/(x+y)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求出全体同学的平均分。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程序如下：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main()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&gt;&gt;x&gt;&gt;y;                         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输入男女人数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float(x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*87+y*85)/(x+y)&lt;&lt;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   //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数据类型强制转换，按实数格式输出，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位小数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90113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9330" name="文本占位符 90114"/>
          <p:cNvSpPr>
            <a:spLocks noGrp="1" noRot="1"/>
          </p:cNvSpPr>
          <p:nvPr>
            <p:ph idx="1"/>
          </p:nvPr>
        </p:nvSpPr>
        <p:spPr>
          <a:xfrm>
            <a:off x="1541780" y="976630"/>
            <a:ext cx="9109075" cy="6880225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2.20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歌手大奖赛上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名评委给一位参赛者打分，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个人打分的平均分为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9.6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分；如果去掉一个最高分，这名参赛者的平均分为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9.4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分；如果去掉一个最低分，这名参赛者的平均分为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9.8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分；如果去掉一个最高分和一个最低分，这名参赛者的平均是多少？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分析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】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首先求出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名评委的总分，然后根据去掉最高分的总分和最低分的总分，求出最高分的分值和最低分的分值，最后总分减去最高分和最低分除以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即是答案。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程序如下：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cstdio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main()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{   float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high,low,sc_all,sc_high,sc_low,ans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sc_all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=6*9.6;                 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求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名评委的总分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sc_high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=5*9.4; 	          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求去掉最高分后的总分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sc_low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=5*9.8;		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求去掉最低分后的总分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high=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sc_all-sc_high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	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求最高分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low=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sc_all-sc_low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       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求最低分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ans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=(sc_all-high-low)/4;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求平均分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printf("%5.2f\n",ans);            //%5.2f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按实数格式输出，保留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位小数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}                                         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运行结果：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9.60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91137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00354" name="文本占位符 91138"/>
          <p:cNvSpPr>
            <a:spLocks noGrp="1" noRot="1"/>
          </p:cNvSpPr>
          <p:nvPr>
            <p:ph idx="1"/>
          </p:nvPr>
        </p:nvSpPr>
        <p:spPr>
          <a:xfrm>
            <a:off x="1333500" y="768350"/>
            <a:ext cx="9144000" cy="6880225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　例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2.21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传说古代的叙拉古国王海伦二世发现的公式，利用三角形的三条边长来求取三角形面积。已知△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ABC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中的三边长分别为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a,b,c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，求△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ABC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的面积。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提示：海伦公式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，其中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p=(a+b+c)/2 ) 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分析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】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公式中ｐ是三角形周长的一半，求出ｐ后直接代入海伦公式中求得面积。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cstdio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                        //Dev C++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可调用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库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math.h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               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Dev C++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中可调用数学函数库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cmath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main()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{  float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a,b,c,p,s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scanf("%f%f%f",&amp;a,&amp;b,&amp;c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);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输入三角形的三边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p=(a+b+c)/2;                    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求出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的值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s=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sqrt(p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*(p-a)*(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p-b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)*(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p-c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));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根据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求面面积，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sqrt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是开方函数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printf("%0.3f\n",s); 	    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输出面积，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0.3f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按实际位数输出，保留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位小数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运行结果：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输入：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3  4  5   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输出：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6.000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0355" name="对象 91139"/>
          <p:cNvGraphicFramePr>
            <a:graphicFrameLocks noChangeAspect="1"/>
          </p:cNvGraphicFramePr>
          <p:nvPr/>
        </p:nvGraphicFramePr>
        <p:xfrm>
          <a:off x="1703388" y="1430655"/>
          <a:ext cx="40020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764030" imgH="254000" progId="Equation.3">
                  <p:embed/>
                </p:oleObj>
              </mc:Choice>
              <mc:Fallback>
                <p:oleObj name="" r:id="rId1" imgW="1764030" imgH="254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3388" y="1430655"/>
                        <a:ext cx="4002087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44033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b="1" dirty="0"/>
              <a:t>字符型（</a:t>
            </a:r>
            <a:r>
              <a:rPr lang="en-US" altLang="zh-CN" b="1">
                <a:solidFill>
                  <a:srgbClr val="FF0000"/>
                </a:solidFill>
              </a:rPr>
              <a:t>char</a:t>
            </a:r>
            <a:r>
              <a:rPr lang="zh-CN" altLang="en-US" b="1" dirty="0"/>
              <a:t>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aphicFrame>
        <p:nvGraphicFramePr>
          <p:cNvPr id="44035" name="表格 44034"/>
          <p:cNvGraphicFramePr/>
          <p:nvPr/>
        </p:nvGraphicFramePr>
        <p:xfrm>
          <a:off x="5808663" y="1628775"/>
          <a:ext cx="4751070" cy="4968875"/>
        </p:xfrm>
        <a:graphic>
          <a:graphicData uri="http://schemas.openxmlformats.org/drawingml/2006/table">
            <a:tbl>
              <a:tblPr/>
              <a:tblGrid>
                <a:gridCol w="1231900"/>
                <a:gridCol w="3519170"/>
              </a:tblGrid>
              <a:tr h="4508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转义字符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含义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'\n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换行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'\t'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水平制表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'\b'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退格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'\r'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回车（不换行）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'\0'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空字符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'\’'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单引号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'\”'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双引号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'\\'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一个反斜杠字符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'\ddd'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～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位八进制数所代表的字符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'\xhh'</a:t>
                      </a:r>
                      <a:endParaRPr lang="en-US" altLang="zh-CN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～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华文中宋" panose="02010600040101010101" pitchFamily="2" charset="-122"/>
                        </a:rPr>
                        <a:t>位十六进制数所代表的字符</a:t>
                      </a:r>
                      <a:endParaRPr lang="zh-CN" altLang="en-US" sz="18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华文中宋" panose="0201060004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88" name="文本框 44114"/>
          <p:cNvSpPr txBox="1"/>
          <p:nvPr/>
        </p:nvSpPr>
        <p:spPr>
          <a:xfrm>
            <a:off x="1703388" y="1054100"/>
            <a:ext cx="3889375" cy="47390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base">
              <a:spcBef>
                <a:spcPct val="50000"/>
              </a:spcBef>
            </a:pPr>
            <a:r>
              <a:rPr lang="zh-CN" altLang="en-US" sz="20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三、字符型</a:t>
            </a:r>
            <a:endParaRPr lang="zh-CN" altLang="en-US" sz="2000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</a:pPr>
            <a:r>
              <a:rPr lang="zh-CN" altLang="en-US" sz="20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字符常量有以下两种表示法：      </a:t>
            </a:r>
            <a:endParaRPr lang="zh-CN" altLang="en-US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</a:pP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、普通表示形式</a:t>
            </a:r>
            <a:endParaRPr lang="zh-CN" altLang="en-US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</a:pP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字符常量是由单个字符组成，所有字符采用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编码，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编码共有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128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个字符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2-4)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。在程序中，通常用一对单引号将单个字符括起来表示一个字符常量。如：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'a'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'A'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'0'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等。如字符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的序号是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65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，字符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的序号是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97, 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的序号的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</a:pP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、转义字符表示形式。</a:t>
            </a:r>
            <a:endParaRPr lang="zh-CN" altLang="en-US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</a:pPr>
            <a:r>
              <a: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转义字符有三种用法：表示控制字符、表示特殊字符、表示所有字符。常用的转义字符如右表所示。</a:t>
            </a:r>
            <a:endParaRPr lang="zh-CN" altLang="en-US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矩形 45057"/>
          <p:cNvSpPr/>
          <p:nvPr/>
        </p:nvSpPr>
        <p:spPr>
          <a:xfrm>
            <a:off x="1619250" y="43022"/>
            <a:ext cx="36017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编码表见下图：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059" name="表格 45058"/>
          <p:cNvGraphicFramePr/>
          <p:nvPr/>
        </p:nvGraphicFramePr>
        <p:xfrm>
          <a:off x="1774825" y="549275"/>
          <a:ext cx="8642350" cy="6257925"/>
        </p:xfrm>
        <a:graphic>
          <a:graphicData uri="http://schemas.openxmlformats.org/drawingml/2006/table">
            <a:tbl>
              <a:tblPr/>
              <a:tblGrid>
                <a:gridCol w="720725"/>
                <a:gridCol w="719455"/>
                <a:gridCol w="720725"/>
                <a:gridCol w="695325"/>
                <a:gridCol w="765175"/>
                <a:gridCol w="699770"/>
                <a:gridCol w="720725"/>
                <a:gridCol w="720725"/>
                <a:gridCol w="719455"/>
                <a:gridCol w="720725"/>
                <a:gridCol w="718820"/>
                <a:gridCol w="720725"/>
              </a:tblGrid>
              <a:tr h="36576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空格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@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`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!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”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#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$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70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&amp;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'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70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810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3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*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: 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70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+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;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[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{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3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,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\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|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=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]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}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70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.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62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&gt;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78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94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^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110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126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～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3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/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63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?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79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_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111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127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deL</a:t>
                      </a:r>
                      <a:endParaRPr lang="en-US" altLang="zh-CN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文本框 46081"/>
          <p:cNvSpPr txBox="1"/>
          <p:nvPr/>
        </p:nvSpPr>
        <p:spPr>
          <a:xfrm>
            <a:off x="1682750" y="549275"/>
            <a:ext cx="8734425" cy="5539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</a:t>
            </a:r>
            <a:r>
              <a:rPr lang="zh-CN" altLang="en-US" sz="2400" b="1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2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2.6</a:t>
            </a:r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2400" b="1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整型数据类型存储空间大小</a:t>
            </a:r>
            <a:endParaRPr lang="zh-CN" altLang="en-US" sz="2400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分别定义</a:t>
            </a:r>
            <a:r>
              <a:rPr lang="en-US" altLang="zh-CN" sz="2400" noProof="1" err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short</a:t>
            </a:r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类型的变量各一个，并依次输出它们的存储空间大小</a:t>
            </a:r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单位：字节</a:t>
            </a:r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400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【</a:t>
            </a:r>
            <a:r>
              <a:rPr lang="zh-CN" altLang="en-US" sz="2400" b="1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参考程序</a:t>
            </a:r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】</a:t>
            </a:r>
            <a:endParaRPr lang="en-US" altLang="zh-CN" sz="2400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#include&lt;</a:t>
            </a:r>
            <a:r>
              <a:rPr lang="en-US" altLang="zh-CN" sz="2400" noProof="1" err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iostream</a:t>
            </a:r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2400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 namespace std;</a:t>
            </a:r>
            <a:endParaRPr lang="en-US" altLang="zh-CN" sz="2400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noProof="1" err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main()</a:t>
            </a:r>
            <a:endParaRPr lang="en-US" altLang="zh-CN" sz="2400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   </a:t>
            </a:r>
            <a:endParaRPr lang="en-US" altLang="zh-CN" sz="2400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400" noProof="1" err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x; </a:t>
            </a:r>
            <a:endParaRPr lang="en-US" altLang="zh-CN" sz="2400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short y;  </a:t>
            </a:r>
            <a:endParaRPr lang="zh-CN" altLang="en-US" sz="2400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400" noProof="1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240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lang="en-US" altLang="zh-CN" sz="2400" noProof="1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sizeof(x</a:t>
            </a:r>
            <a:r>
              <a:rPr lang="en-US" altLang="zh-CN" sz="240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)&lt;&lt;" "&lt;&lt;</a:t>
            </a:r>
            <a:r>
              <a:rPr lang="en-US" altLang="zh-CN" sz="2400" noProof="1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sizeof(y</a:t>
            </a:r>
            <a:r>
              <a:rPr lang="en-US" altLang="zh-CN" sz="240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)&lt;&lt;</a:t>
            </a:r>
            <a:r>
              <a:rPr lang="en-US" altLang="zh-CN" sz="2400" noProof="1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lang="en-US" altLang="zh-CN" sz="240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                                                   </a:t>
            </a:r>
            <a:endParaRPr lang="en-US" altLang="zh-CN" sz="240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//</a:t>
            </a:r>
            <a:r>
              <a:rPr lang="en-US" altLang="zh-CN" sz="2400" noProof="1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sizeof</a:t>
            </a:r>
            <a:r>
              <a:rPr lang="zh-CN" altLang="en-US" sz="2400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返回一个对象或者类型所占的内存字节数</a:t>
            </a:r>
            <a:endParaRPr lang="en-US" altLang="zh-CN" sz="240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return 0;</a:t>
            </a:r>
            <a:endParaRPr lang="en-US" altLang="zh-CN" sz="2400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47105"/>
          <p:cNvSpPr>
            <a:spLocks noGrp="1" noRot="1"/>
          </p:cNvSpPr>
          <p:nvPr>
            <p:ph type="title"/>
          </p:nvPr>
        </p:nvSpPr>
        <p:spPr>
          <a:xfrm>
            <a:off x="1847850" y="-92075"/>
            <a:ext cx="8518525" cy="817563"/>
          </a:xfrm>
        </p:spPr>
        <p:txBody>
          <a:bodyPr anchor="ctr" anchorCtr="0"/>
          <a:p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56322" name="文本占位符 47106"/>
          <p:cNvSpPr>
            <a:spLocks noGrp="1" noRot="1"/>
          </p:cNvSpPr>
          <p:nvPr>
            <p:ph idx="1"/>
          </p:nvPr>
        </p:nvSpPr>
        <p:spPr>
          <a:xfrm>
            <a:off x="1631950" y="404813"/>
            <a:ext cx="6623050" cy="5832475"/>
          </a:xfrm>
        </p:spPr>
        <p:txBody>
          <a:bodyPr anchor="t" anchorCtr="0">
            <a:normAutofit lnSpcReduction="10000"/>
          </a:bodyPr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　　   基于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char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数据的这个特点，它可以和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变量一样做加减运算，例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2.7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说明了这种用法。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2.7 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大小字母的转换</a:t>
            </a:r>
            <a:endParaRPr kumimoji="0" lang="en-US" altLang="zh-CN" sz="1800" b="0" i="0" u="none" strike="noStrike" kern="120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main()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{   char c1,c2;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c1='a';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c2='A';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&lt;&lt;c1&lt;&lt;"   "&lt;&lt;c2&lt;&lt;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c1=c1-32;                       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小写字母转换大写字母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c2=c2+32;                              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大写字母转换小写字母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  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&lt;&lt;c1&lt;&lt;"   "&lt;&lt;c2&lt;&lt;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 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运行结果：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   A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   a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  <a:endParaRPr kumimoji="0" lang="en-US" altLang="zh-CN" sz="18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323" name="矩形 47107"/>
          <p:cNvSpPr>
            <a:spLocks noGrp="1" noRot="1"/>
          </p:cNvSpPr>
          <p:nvPr/>
        </p:nvSpPr>
        <p:spPr>
          <a:xfrm>
            <a:off x="8185150" y="3644900"/>
            <a:ext cx="2232025" cy="2952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fontAlgn="base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因为所有小写字母的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值要比对应大写字母的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值大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，所以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减去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后便得到原来字母的大写形式。反之，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加上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后便得到原来字母的小写形式。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60417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第五节　数据输入输出</a:t>
            </a:r>
            <a:endParaRPr lang="zh-CN" altLang="en-US"/>
          </a:p>
        </p:txBody>
      </p:sp>
      <p:sp>
        <p:nvSpPr>
          <p:cNvPr id="69634" name="文本占位符 60418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语言中没有提供专门的输入输出语句，所有的输入输出都是调用标准库函数中的输入输出函数来实现的。在使用时，应在源程序的开头使用如下语句：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cstdio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24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语言标准函数库提供了许多标准输入、输出函数，本节将介绍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个最基本的输入、输出函数：字符输入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，字符输出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putchar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，格式化输入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，格式化输出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prinf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，流输入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，流输出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6144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2800" dirty="0"/>
              <a:t>一、字符输入函数</a:t>
            </a:r>
            <a:r>
              <a:rPr lang="en-US" altLang="zh-CN" sz="2800" err="1"/>
              <a:t>getchar</a:t>
            </a:r>
            <a:endParaRPr lang="en-US" altLang="zh-CN" sz="2800"/>
          </a:p>
        </p:txBody>
      </p:sp>
      <p:sp>
        <p:nvSpPr>
          <p:cNvPr id="70658" name="文本占位符 61442"/>
          <p:cNvSpPr>
            <a:spLocks noGrp="1" noRot="1"/>
          </p:cNvSpPr>
          <p:nvPr>
            <p:ph idx="1"/>
          </p:nvPr>
        </p:nvSpPr>
        <p:spPr>
          <a:xfrm>
            <a:off x="1774825" y="1341438"/>
            <a:ext cx="8734425" cy="5068888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函数是接收从键盘输入的单个字符数据。它是一个无参函数，其语法格式为：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　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();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说明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】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1)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通常把输入的字符赋予一个字符变量，构成赋值语句。例如：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char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();</a:t>
            </a:r>
            <a:endParaRPr kumimoji="0" lang="en-US" altLang="zh-CN" sz="20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2)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函数只能接受单个字符，输入数字也按字符处理。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3)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输入多于一个字符时，只接收第一个字符。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4)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函数等待用户输入，直到按回车键才结束，可用于暂停程序的运行，直到输入一个回车键。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　　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5)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如果在程序中连续有两个以上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函数，应该一次性输入所需字符，最后再按回车键，否则会把回车作为一个字符传给后面的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getchar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6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函数。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6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11372</Words>
  <Application>WPS 演示</Application>
  <PresentationFormat>宽屏</PresentationFormat>
  <Paragraphs>1209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华文中宋</vt:lpstr>
      <vt:lpstr>Times New Roman</vt:lpstr>
      <vt:lpstr>Arial Black</vt:lpstr>
      <vt:lpstr>Bookman Old Style</vt:lpstr>
      <vt:lpstr>微软雅黑</vt:lpstr>
      <vt:lpstr>Arial Unicode MS</vt:lpstr>
      <vt:lpstr>Calibri</vt:lpstr>
      <vt:lpstr>Office 主题​​</vt:lpstr>
      <vt:lpstr>Equation.3</vt:lpstr>
      <vt:lpstr>第四节　标准数据类型</vt:lpstr>
      <vt:lpstr>整型（integer） </vt:lpstr>
      <vt:lpstr>PowerPoint 演示文稿</vt:lpstr>
      <vt:lpstr>字符型（char） </vt:lpstr>
      <vt:lpstr>PowerPoint 演示文稿</vt:lpstr>
      <vt:lpstr>PowerPoint 演示文稿</vt:lpstr>
      <vt:lpstr> </vt:lpstr>
      <vt:lpstr>第五节　数据输入输出</vt:lpstr>
      <vt:lpstr>一、字符输入函数getchar</vt:lpstr>
      <vt:lpstr> </vt:lpstr>
      <vt:lpstr>二、字符输出函数putchar</vt:lpstr>
      <vt:lpstr>三、通过cout流输出数据</vt:lpstr>
      <vt:lpstr> </vt:lpstr>
      <vt:lpstr> </vt:lpstr>
      <vt:lpstr> </vt:lpstr>
      <vt:lpstr>  </vt:lpstr>
      <vt:lpstr> </vt:lpstr>
      <vt:lpstr> </vt:lpstr>
      <vt:lpstr> </vt:lpstr>
      <vt:lpstr> </vt:lpstr>
      <vt:lpstr>表2-7   scanf函数的附加格式说明符</vt:lpstr>
      <vt:lpstr> </vt:lpstr>
      <vt:lpstr> </vt:lpstr>
      <vt:lpstr> </vt:lpstr>
      <vt:lpstr> </vt:lpstr>
      <vt:lpstr> </vt:lpstr>
      <vt:lpstr>七、几种输入输出格式的几点说明</vt:lpstr>
      <vt:lpstr>【上机练习】</vt:lpstr>
      <vt:lpstr>【上机练习】</vt:lpstr>
      <vt:lpstr>【上机练习】</vt:lpstr>
      <vt:lpstr>【上机练习】</vt:lpstr>
      <vt:lpstr>【上机练习】</vt:lpstr>
      <vt:lpstr>第六节　顺序结构实例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王建</dc:creator>
  <cp:lastModifiedBy>起点</cp:lastModifiedBy>
  <cp:revision>20</cp:revision>
  <dcterms:created xsi:type="dcterms:W3CDTF">2019-12-21T12:21:30Z</dcterms:created>
  <dcterms:modified xsi:type="dcterms:W3CDTF">2019-12-21T12:21:30Z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