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jian" initials="wj" lastIdx="1" clrIdx="0">
    <p:extLst>
      <p:ext uri="{19B8F6BF-5375-455C-9EA6-DF929625EA0E}">
        <p15:presenceInfo xmlns:p15="http://schemas.microsoft.com/office/powerpoint/2012/main" userId="b15abdc3e8bbfa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62" d="100"/>
          <a:sy n="62" d="100"/>
        </p:scale>
        <p:origin x="96" y="1218"/>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2020/2/25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2020/2/25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2020/2/25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Attention in Convolutional LSTM for Gesture Recognition</a:t>
            </a:r>
          </a:p>
        </p:txBody>
      </p:sp>
      <p:sp>
        <p:nvSpPr>
          <p:cNvPr id="5" name="内容占位符 4"/>
          <p:cNvSpPr>
            <a:spLocks noGrp="1"/>
          </p:cNvSpPr>
          <p:nvPr>
            <p:ph idx="1"/>
          </p:nvPr>
        </p:nvSpPr>
        <p:spPr>
          <a:xfrm>
            <a:off x="647700" y="1825625"/>
            <a:ext cx="10515600" cy="1393190"/>
          </a:xfrm>
        </p:spPr>
        <p:txBody>
          <a:bodyPr/>
          <a:lstStyle/>
          <a:p>
            <a:r>
              <a:rPr lang="zh-CN" altLang="en-US"/>
              <a:t>论文核心：在ConvLSTM基础上加上注意力机制来进行研究。</a:t>
            </a:r>
          </a:p>
          <a:p>
            <a:r>
              <a:rPr lang="en-US" altLang="zh-CN"/>
              <a:t>发表于</a:t>
            </a:r>
            <a:r>
              <a:rPr lang="zh-CN" altLang="en-US"/>
              <a:t>2018NIPS(神经信息处理系统大会)</a:t>
            </a:r>
          </a:p>
          <a:p>
            <a:r>
              <a:rPr lang="en-US" altLang="zh-CN"/>
              <a:t>被引用次数：15</a:t>
            </a:r>
          </a:p>
        </p:txBody>
      </p:sp>
      <p:pic>
        <p:nvPicPr>
          <p:cNvPr id="6" name="图片 5" descr="Screenshot from 2020-02-21 12-21-20"/>
          <p:cNvPicPr>
            <a:picLocks noChangeAspect="1"/>
          </p:cNvPicPr>
          <p:nvPr/>
        </p:nvPicPr>
        <p:blipFill>
          <a:blip r:embed="rId2"/>
          <a:stretch>
            <a:fillRect/>
          </a:stretch>
        </p:blipFill>
        <p:spPr>
          <a:xfrm>
            <a:off x="963295" y="3093085"/>
            <a:ext cx="8202295" cy="35801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254865" cy="1325880"/>
          </a:xfrm>
        </p:spPr>
        <p:txBody>
          <a:bodyPr/>
          <a:lstStyle/>
          <a:p>
            <a:r>
              <a:rPr lang="" dirty="0"/>
              <a:t>DataBase</a:t>
            </a:r>
          </a:p>
        </p:txBody>
      </p:sp>
      <p:sp>
        <p:nvSpPr>
          <p:cNvPr id="3" name="文本框 2"/>
          <p:cNvSpPr txBox="1"/>
          <p:nvPr/>
        </p:nvSpPr>
        <p:spPr>
          <a:xfrm>
            <a:off x="182244" y="1141214"/>
            <a:ext cx="5015919" cy="3908762"/>
          </a:xfrm>
          <a:prstGeom prst="rect">
            <a:avLst/>
          </a:prstGeom>
          <a:noFill/>
        </p:spPr>
        <p:txBody>
          <a:bodyPr wrap="square" rtlCol="0" anchor="t">
            <a:spAutoFit/>
          </a:bodyPr>
          <a:lstStyle/>
          <a:p>
            <a:r>
              <a:rPr lang="en-US" altLang="zh-CN" sz="2400" b="1" dirty="0"/>
              <a:t>Jester</a:t>
            </a:r>
            <a:r>
              <a:rPr lang="zh-CN" altLang="en-US" sz="2400" b="1" dirty="0"/>
              <a:t> </a:t>
            </a:r>
            <a:r>
              <a:rPr lang="en-US" altLang="zh-CN" sz="2400" b="1" dirty="0"/>
              <a:t>dataset </a:t>
            </a:r>
            <a:r>
              <a:rPr lang="en-US" altLang="zh-CN" sz="2400" dirty="0"/>
              <a:t>includes 148,094 RGB video </a:t>
            </a:r>
            <a:r>
              <a:rPr lang="en-US" altLang="zh-CN" sz="2400" dirty="0" err="1"/>
              <a:t>fifiles</a:t>
            </a:r>
            <a:r>
              <a:rPr lang="en-US" altLang="zh-CN" sz="2400" dirty="0"/>
              <a:t> of 27 kinds of gestures.</a:t>
            </a:r>
          </a:p>
          <a:p>
            <a:endParaRPr lang="en-US" altLang="zh-CN" sz="4000" dirty="0"/>
          </a:p>
          <a:p>
            <a:r>
              <a:rPr lang="en-US" altLang="zh-CN" sz="2400" b="1" dirty="0" err="1"/>
              <a:t>IsoGD</a:t>
            </a:r>
            <a:r>
              <a:rPr lang="en-US" altLang="zh-CN" sz="2400" dirty="0"/>
              <a:t> is a large-scale isolated gesture dataset which contains 47,933 RGB+D gesture videos</a:t>
            </a:r>
            <a:r>
              <a:rPr lang="en-US" altLang="zh-CN" sz="4000" dirty="0"/>
              <a:t> </a:t>
            </a:r>
            <a:r>
              <a:rPr lang="en-US" altLang="zh-CN" sz="2400" dirty="0"/>
              <a:t>of 249 kinds of gestures performed by 21 subjects.</a:t>
            </a:r>
            <a:endParaRPr lang="zh-CN" altLang="en-US" sz="4000" dirty="0"/>
          </a:p>
        </p:txBody>
      </p:sp>
      <p:pic>
        <p:nvPicPr>
          <p:cNvPr id="5" name="内容占位符 4">
            <a:extLst>
              <a:ext uri="{FF2B5EF4-FFF2-40B4-BE49-F238E27FC236}">
                <a16:creationId xmlns:a16="http://schemas.microsoft.com/office/drawing/2014/main" id="{D77EC095-760D-4D0E-A118-00D93AD8DA20}"/>
              </a:ext>
            </a:extLst>
          </p:cNvPr>
          <p:cNvPicPr>
            <a:picLocks noGrp="1" noChangeAspect="1"/>
          </p:cNvPicPr>
          <p:nvPr>
            <p:ph idx="1"/>
          </p:nvPr>
        </p:nvPicPr>
        <p:blipFill>
          <a:blip r:embed="rId2"/>
          <a:stretch>
            <a:fillRect/>
          </a:stretch>
        </p:blipFill>
        <p:spPr>
          <a:xfrm>
            <a:off x="5261029" y="1141214"/>
            <a:ext cx="6930971" cy="39171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83CDB-23CB-4A3F-B88C-0241D4D6725F}"/>
              </a:ext>
            </a:extLst>
          </p:cNvPr>
          <p:cNvSpPr>
            <a:spLocks noGrp="1"/>
          </p:cNvSpPr>
          <p:nvPr>
            <p:ph type="title"/>
          </p:nvPr>
        </p:nvSpPr>
        <p:spPr/>
        <p:txBody>
          <a:bodyPr>
            <a:normAutofit/>
          </a:bodyPr>
          <a:lstStyle/>
          <a:p>
            <a:r>
              <a:rPr lang="en-US" altLang="zh-CN" sz="3200" dirty="0">
                <a:effectLst/>
              </a:rPr>
              <a:t>Implementation Details</a:t>
            </a:r>
            <a:endParaRPr lang="zh-CN" altLang="en-US" sz="3200" dirty="0"/>
          </a:p>
        </p:txBody>
      </p:sp>
      <p:sp>
        <p:nvSpPr>
          <p:cNvPr id="3" name="内容占位符 2">
            <a:extLst>
              <a:ext uri="{FF2B5EF4-FFF2-40B4-BE49-F238E27FC236}">
                <a16:creationId xmlns:a16="http://schemas.microsoft.com/office/drawing/2014/main" id="{49A34196-B628-4247-9007-3FF91F3C13B6}"/>
              </a:ext>
            </a:extLst>
          </p:cNvPr>
          <p:cNvSpPr>
            <a:spLocks noGrp="1"/>
          </p:cNvSpPr>
          <p:nvPr>
            <p:ph idx="1"/>
          </p:nvPr>
        </p:nvSpPr>
        <p:spPr/>
        <p:txBody>
          <a:bodyPr>
            <a:normAutofit/>
          </a:bodyPr>
          <a:lstStyle/>
          <a:p>
            <a:r>
              <a:rPr lang="en-US" altLang="zh-CN" sz="2800" dirty="0"/>
              <a:t>The Res3D and </a:t>
            </a:r>
            <a:r>
              <a:rPr lang="en-US" altLang="zh-CN" sz="2800" dirty="0" err="1"/>
              <a:t>MobileNet</a:t>
            </a:r>
            <a:r>
              <a:rPr lang="en-US" altLang="zh-CN" sz="2800" dirty="0"/>
              <a:t> components are deployed from their original versions.</a:t>
            </a:r>
          </a:p>
          <a:p>
            <a:r>
              <a:rPr lang="en-US" altLang="zh-CN" sz="2800" dirty="0"/>
              <a:t>The </a:t>
            </a:r>
            <a:r>
              <a:rPr lang="en-US" altLang="zh-CN" sz="2800" dirty="0" err="1"/>
              <a:t>ConvLSTM</a:t>
            </a:r>
            <a:r>
              <a:rPr lang="en-US" altLang="zh-CN" sz="2800" dirty="0"/>
              <a:t> are first trained on the Jester dataset and then fine-tuned using the </a:t>
            </a:r>
            <a:r>
              <a:rPr lang="en-US" altLang="zh-CN" sz="2800" dirty="0" err="1"/>
              <a:t>IsoGD</a:t>
            </a:r>
            <a:r>
              <a:rPr lang="en-US" altLang="zh-CN" sz="2800" dirty="0"/>
              <a:t> dataset.</a:t>
            </a:r>
          </a:p>
          <a:p>
            <a:r>
              <a:rPr lang="en-US" altLang="zh-CN" sz="2800" dirty="0"/>
              <a:t>The input is 16 video clips, and each clip contains 16 frames with a spatial size of 112 </a:t>
            </a:r>
            <a:r>
              <a:rPr lang="en-US" altLang="zh-CN" sz="2800" i="1" dirty="0"/>
              <a:t>× </a:t>
            </a:r>
            <a:r>
              <a:rPr lang="en-US" altLang="zh-CN" sz="2800" dirty="0"/>
              <a:t>112.</a:t>
            </a:r>
          </a:p>
        </p:txBody>
      </p:sp>
    </p:spTree>
    <p:extLst>
      <p:ext uri="{BB962C8B-B14F-4D97-AF65-F5344CB8AC3E}">
        <p14:creationId xmlns:p14="http://schemas.microsoft.com/office/powerpoint/2010/main" val="3375038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38106-59A2-4B1C-A68F-19F7C75D4230}"/>
              </a:ext>
            </a:extLst>
          </p:cNvPr>
          <p:cNvSpPr>
            <a:spLocks noGrp="1"/>
          </p:cNvSpPr>
          <p:nvPr>
            <p:ph type="title"/>
          </p:nvPr>
        </p:nvSpPr>
        <p:spPr>
          <a:xfrm>
            <a:off x="0" y="0"/>
            <a:ext cx="10515600" cy="867905"/>
          </a:xfrm>
        </p:spPr>
        <p:txBody>
          <a:bodyPr/>
          <a:lstStyle/>
          <a:p>
            <a:r>
              <a:rPr lang="en-US" altLang="zh-CN" dirty="0">
                <a:effectLst/>
              </a:rPr>
              <a:t>Explorative study</a:t>
            </a:r>
            <a:endParaRPr lang="zh-CN" altLang="en-US" dirty="0"/>
          </a:p>
        </p:txBody>
      </p:sp>
      <p:pic>
        <p:nvPicPr>
          <p:cNvPr id="4" name="内容占位符 3">
            <a:extLst>
              <a:ext uri="{FF2B5EF4-FFF2-40B4-BE49-F238E27FC236}">
                <a16:creationId xmlns:a16="http://schemas.microsoft.com/office/drawing/2014/main" id="{B0AF9626-4A47-4D55-BB43-75BB7DB3D533}"/>
              </a:ext>
            </a:extLst>
          </p:cNvPr>
          <p:cNvPicPr>
            <a:picLocks noGrp="1" noChangeAspect="1"/>
          </p:cNvPicPr>
          <p:nvPr>
            <p:ph idx="1"/>
          </p:nvPr>
        </p:nvPicPr>
        <p:blipFill>
          <a:blip r:embed="rId2"/>
          <a:stretch>
            <a:fillRect/>
          </a:stretch>
        </p:blipFill>
        <p:spPr>
          <a:xfrm>
            <a:off x="322235" y="649153"/>
            <a:ext cx="10515600" cy="3645208"/>
          </a:xfrm>
          <a:prstGeom prst="rect">
            <a:avLst/>
          </a:prstGeom>
        </p:spPr>
      </p:pic>
      <p:sp>
        <p:nvSpPr>
          <p:cNvPr id="6" name="矩形 5">
            <a:extLst>
              <a:ext uri="{FF2B5EF4-FFF2-40B4-BE49-F238E27FC236}">
                <a16:creationId xmlns:a16="http://schemas.microsoft.com/office/drawing/2014/main" id="{4232138F-98FA-4C2E-B224-5163E0317FED}"/>
              </a:ext>
            </a:extLst>
          </p:cNvPr>
          <p:cNvSpPr/>
          <p:nvPr/>
        </p:nvSpPr>
        <p:spPr>
          <a:xfrm>
            <a:off x="322235" y="4185872"/>
            <a:ext cx="10945032" cy="2677656"/>
          </a:xfrm>
          <a:prstGeom prst="rect">
            <a:avLst/>
          </a:prstGeom>
        </p:spPr>
        <p:txBody>
          <a:bodyPr wrap="square">
            <a:spAutoFit/>
          </a:bodyPr>
          <a:lstStyle/>
          <a:p>
            <a:r>
              <a:rPr lang="en-US" altLang="zh-CN" sz="2800" dirty="0">
                <a:solidFill>
                  <a:srgbClr val="000000"/>
                </a:solidFill>
                <a:latin typeface="NimbusRomNo9L-Regu"/>
              </a:rPr>
              <a:t>The lower accuracy of variant (b) may indicate the uselessness of the extra attention mechanism on the inputs, since the learnt spatiotemporal features of 3DCNN have already paid attention to the noticeable spatial regions.</a:t>
            </a:r>
          </a:p>
          <a:p>
            <a:r>
              <a:rPr lang="en-US" altLang="zh-CN" sz="2800" dirty="0">
                <a:solidFill>
                  <a:srgbClr val="000000"/>
                </a:solidFill>
                <a:latin typeface="NimbusRomNo9L-Regu"/>
              </a:rPr>
              <a:t>The comparison on </a:t>
            </a:r>
            <a:r>
              <a:rPr lang="en-US" altLang="zh-CN" sz="2800" dirty="0" err="1">
                <a:solidFill>
                  <a:srgbClr val="000000"/>
                </a:solidFill>
                <a:latin typeface="NimbusRomNo9L-Regu"/>
              </a:rPr>
              <a:t>IsoGD</a:t>
            </a:r>
            <a:r>
              <a:rPr lang="en-US" altLang="zh-CN" sz="2800" dirty="0">
                <a:solidFill>
                  <a:srgbClr val="000000"/>
                </a:solidFill>
                <a:latin typeface="NimbusRomNo9L-Regu"/>
              </a:rPr>
              <a:t> shows that variant (a) is superior to the original </a:t>
            </a:r>
            <a:r>
              <a:rPr lang="en-US" altLang="zh-CN" sz="2800" dirty="0" err="1">
                <a:solidFill>
                  <a:srgbClr val="000000"/>
                </a:solidFill>
                <a:latin typeface="NimbusRomNo9L-Regu"/>
              </a:rPr>
              <a:t>ConvLSTM</a:t>
            </a:r>
            <a:r>
              <a:rPr lang="en-US" altLang="zh-CN" sz="2800" dirty="0">
                <a:solidFill>
                  <a:srgbClr val="000000"/>
                </a:solidFill>
                <a:latin typeface="NimbusRomNo9L-Regu"/>
              </a:rPr>
              <a:t>.</a:t>
            </a:r>
          </a:p>
        </p:txBody>
      </p:sp>
    </p:spTree>
    <p:extLst>
      <p:ext uri="{BB962C8B-B14F-4D97-AF65-F5344CB8AC3E}">
        <p14:creationId xmlns:p14="http://schemas.microsoft.com/office/powerpoint/2010/main" val="299702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A2DC6-9391-4EAA-A048-855C0429BAA0}"/>
              </a:ext>
            </a:extLst>
          </p:cNvPr>
          <p:cNvSpPr>
            <a:spLocks noGrp="1"/>
          </p:cNvSpPr>
          <p:nvPr>
            <p:ph type="title"/>
          </p:nvPr>
        </p:nvSpPr>
        <p:spPr/>
        <p:txBody>
          <a:bodyPr/>
          <a:lstStyle/>
          <a:p>
            <a:r>
              <a:rPr lang="en-US" altLang="zh-CN" dirty="0">
                <a:effectLst/>
              </a:rPr>
              <a:t>Conclusion</a:t>
            </a:r>
            <a:endParaRPr lang="zh-CN" altLang="en-US" dirty="0"/>
          </a:p>
        </p:txBody>
      </p:sp>
      <p:sp>
        <p:nvSpPr>
          <p:cNvPr id="3" name="内容占位符 2">
            <a:extLst>
              <a:ext uri="{FF2B5EF4-FFF2-40B4-BE49-F238E27FC236}">
                <a16:creationId xmlns:a16="http://schemas.microsoft.com/office/drawing/2014/main" id="{168E36B5-27E2-47F6-8760-4A7BA0DF87D3}"/>
              </a:ext>
            </a:extLst>
          </p:cNvPr>
          <p:cNvSpPr>
            <a:spLocks noGrp="1"/>
          </p:cNvSpPr>
          <p:nvPr>
            <p:ph idx="1"/>
          </p:nvPr>
        </p:nvSpPr>
        <p:spPr/>
        <p:txBody>
          <a:bodyPr/>
          <a:lstStyle/>
          <a:p>
            <a:r>
              <a:rPr lang="en-US" altLang="zh-CN" dirty="0" err="1"/>
              <a:t>ConvLSTM</a:t>
            </a:r>
            <a:r>
              <a:rPr lang="zh-CN" altLang="en-US" dirty="0"/>
              <a:t>门的卷积结构没有发挥空间注意的作用</a:t>
            </a:r>
            <a:r>
              <a:rPr lang="en-US" altLang="zh-CN" dirty="0"/>
              <a:t>,</a:t>
            </a:r>
            <a:r>
              <a:rPr lang="zh-CN" altLang="en-US" dirty="0"/>
              <a:t>三门卷积结构的减小导致了更好的精度、较低的参数大小和较低的计算消耗。</a:t>
            </a:r>
            <a:r>
              <a:rPr lang="en-US" altLang="zh-CN" dirty="0"/>
              <a:t>(</a:t>
            </a:r>
            <a:r>
              <a:rPr lang="zh-CN" altLang="en-US" dirty="0"/>
              <a:t>变体</a:t>
            </a:r>
            <a:r>
              <a:rPr lang="en-US" altLang="zh-CN" dirty="0"/>
              <a:t>a</a:t>
            </a:r>
            <a:r>
              <a:rPr lang="zh-CN" altLang="en-US" dirty="0"/>
              <a:t>）</a:t>
            </a:r>
            <a:endParaRPr lang="en-US" altLang="zh-CN" dirty="0"/>
          </a:p>
          <a:p>
            <a:r>
              <a:rPr lang="zh-CN" altLang="en-US" dirty="0"/>
              <a:t>在输入和输出门中嵌入的特定注意机制不能促进特征融合，但它只会带来额外的内存和计算消耗。</a:t>
            </a:r>
          </a:p>
        </p:txBody>
      </p:sp>
    </p:spTree>
    <p:extLst>
      <p:ext uri="{BB962C8B-B14F-4D97-AF65-F5344CB8AC3E}">
        <p14:creationId xmlns:p14="http://schemas.microsoft.com/office/powerpoint/2010/main" val="244637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The effect of the convolutional structures in ConvLSTM can be analyzed in three cases</a:t>
            </a:r>
          </a:p>
        </p:txBody>
      </p:sp>
      <p:sp>
        <p:nvSpPr>
          <p:cNvPr id="3" name="内容占位符 2"/>
          <p:cNvSpPr>
            <a:spLocks noGrp="1"/>
          </p:cNvSpPr>
          <p:nvPr>
            <p:ph idx="1"/>
          </p:nvPr>
        </p:nvSpPr>
        <p:spPr/>
        <p:txBody>
          <a:bodyPr/>
          <a:lstStyle/>
          <a:p>
            <a:r>
              <a:rPr lang="zh-CN" altLang="en-US"/>
              <a:t>ConvLSTM takes original images as input</a:t>
            </a:r>
            <a:r>
              <a:rPr lang="en-US" altLang="zh-CN"/>
              <a:t>. In this case, the convolutional structures are crucial to learn the spatiotemporal features.</a:t>
            </a:r>
          </a:p>
          <a:p>
            <a:r>
              <a:rPr lang="en-US" altLang="zh-CN"/>
              <a:t> ConvLSTM takes the feature maps of 2DCNN as input. In this case, the effect of the convolutional structures is not always remarkable. </a:t>
            </a:r>
          </a:p>
          <a:p>
            <a:r>
              <a:rPr lang="en-US" altLang="zh-CN"/>
              <a:t> ConvLSTM takes the feature maps of 3DCNN as input. Since the 3DCNN networks have learnt the spatiotemporal features, the gates of ConvLSTM are more unlikely to have the function of spatial attention.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1160760" cy="1325880"/>
          </a:xfrm>
        </p:spPr>
        <p:txBody>
          <a:bodyPr/>
          <a:lstStyle/>
          <a:p>
            <a:r>
              <a:rPr lang="zh-CN" altLang="en-US"/>
              <a:t> </a:t>
            </a:r>
            <a:r>
              <a:rPr lang="en-US" altLang="zh-CN"/>
              <a:t>T</a:t>
            </a:r>
            <a:r>
              <a:rPr lang="zh-CN" altLang="en-US"/>
              <a:t>he </a:t>
            </a:r>
            <a:r>
              <a:rPr lang="en-US" altLang="zh-CN"/>
              <a:t>P</a:t>
            </a:r>
            <a:r>
              <a:rPr lang="zh-CN" altLang="en-US"/>
              <a:t>reliminary "Res3D+ConvLSTM+MobileNet" </a:t>
            </a:r>
            <a:r>
              <a:rPr lang="en-US" altLang="zh-CN"/>
              <a:t>A</a:t>
            </a:r>
            <a:r>
              <a:rPr lang="zh-CN" altLang="en-US"/>
              <a:t>rchitecture</a:t>
            </a:r>
          </a:p>
        </p:txBody>
      </p:sp>
      <p:pic>
        <p:nvPicPr>
          <p:cNvPr id="4" name="内容占位符 3" descr="Screenshot from 2020-02-21 16-16-33"/>
          <p:cNvPicPr>
            <a:picLocks noGrp="1" noChangeAspect="1"/>
          </p:cNvPicPr>
          <p:nvPr>
            <p:ph idx="1"/>
          </p:nvPr>
        </p:nvPicPr>
        <p:blipFill>
          <a:blip r:embed="rId2"/>
          <a:stretch>
            <a:fillRect/>
          </a:stretch>
        </p:blipFill>
        <p:spPr>
          <a:xfrm>
            <a:off x="1008972" y="1311415"/>
            <a:ext cx="9864090" cy="3124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515600" cy="526942"/>
          </a:xfrm>
        </p:spPr>
        <p:txBody>
          <a:bodyPr/>
          <a:lstStyle/>
          <a:p>
            <a:r>
              <a:rPr lang="zh-CN" altLang="en-US" dirty="0"/>
              <a:t>The </a:t>
            </a:r>
            <a:r>
              <a:rPr lang="en-US" altLang="zh-CN" dirty="0"/>
              <a:t>V</a:t>
            </a:r>
            <a:r>
              <a:rPr lang="zh-CN" altLang="en-US" dirty="0"/>
              <a:t>ariants of ConvLSTM</a:t>
            </a:r>
          </a:p>
        </p:txBody>
      </p:sp>
      <p:pic>
        <p:nvPicPr>
          <p:cNvPr id="4" name="内容占位符 3" descr="Screenshot from 2020-02-21 16-26-53"/>
          <p:cNvPicPr>
            <a:picLocks noGrp="1" noChangeAspect="1"/>
          </p:cNvPicPr>
          <p:nvPr>
            <p:ph idx="1"/>
          </p:nvPr>
        </p:nvPicPr>
        <p:blipFill>
          <a:blip r:embed="rId2"/>
          <a:stretch>
            <a:fillRect/>
          </a:stretch>
        </p:blipFill>
        <p:spPr>
          <a:xfrm>
            <a:off x="0" y="1301858"/>
            <a:ext cx="8979307" cy="2333141"/>
          </a:xfrm>
          <a:prstGeom prst="rect">
            <a:avLst/>
          </a:prstGeom>
        </p:spPr>
      </p:pic>
      <p:pic>
        <p:nvPicPr>
          <p:cNvPr id="5" name="内容占位符 4">
            <a:extLst>
              <a:ext uri="{FF2B5EF4-FFF2-40B4-BE49-F238E27FC236}">
                <a16:creationId xmlns:a16="http://schemas.microsoft.com/office/drawing/2014/main" id="{3ADAC0B8-ADC2-4C4A-B859-66E369BFBEC0}"/>
              </a:ext>
            </a:extLst>
          </p:cNvPr>
          <p:cNvPicPr>
            <a:picLocks noChangeAspect="1"/>
          </p:cNvPicPr>
          <p:nvPr/>
        </p:nvPicPr>
        <p:blipFill>
          <a:blip r:embed="rId3"/>
          <a:stretch>
            <a:fillRect/>
          </a:stretch>
        </p:blipFill>
        <p:spPr>
          <a:xfrm>
            <a:off x="6484096" y="781163"/>
            <a:ext cx="5707904" cy="4157841"/>
          </a:xfrm>
          <a:prstGeom prst="rect">
            <a:avLst/>
          </a:prstGeom>
        </p:spPr>
      </p:pic>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19D8A008-9954-4B53-B511-CDCAF9B8CC69}"/>
                  </a:ext>
                </a:extLst>
              </p:cNvPr>
              <p:cNvSpPr txBox="1"/>
              <p:nvPr/>
            </p:nvSpPr>
            <p:spPr>
              <a:xfrm>
                <a:off x="464949" y="4939004"/>
                <a:ext cx="4955203" cy="1200329"/>
              </a:xfrm>
              <a:prstGeom prst="rect">
                <a:avLst/>
              </a:prstGeom>
              <a:noFill/>
            </p:spPr>
            <p:txBody>
              <a:bodyPr wrap="none" rtlCol="0">
                <a:spAutoFit/>
              </a:bodyPr>
              <a:lstStyle/>
              <a:p>
                <a14:m>
                  <m:oMath xmlns:m="http://schemas.openxmlformats.org/officeDocument/2006/math">
                    <m:r>
                      <a:rPr lang="en-US" altLang="zh-CN" i="1" dirty="0" smtClean="0">
                        <a:latin typeface="Cambria Math" panose="02040503050406030204" pitchFamily="18" charset="0"/>
                      </a:rPr>
                      <m:t>𝑜</m:t>
                    </m:r>
                  </m:oMath>
                </a14:m>
                <a:r>
                  <a:rPr lang="en-US" altLang="zh-CN" dirty="0"/>
                  <a:t>	Hadamard</a:t>
                </a:r>
                <a:r>
                  <a:rPr lang="zh-CN" altLang="en-US" dirty="0"/>
                  <a:t>乘法（矩阵对应元素相乘）</a:t>
                </a:r>
                <a:endParaRPr lang="en-US" altLang="zh-CN" dirty="0"/>
              </a:p>
              <a:p>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 </m:t>
                    </m:r>
                  </m:oMath>
                </a14:m>
                <a:r>
                  <a:rPr lang="en-US" altLang="zh-CN" dirty="0"/>
                  <a:t>	</a:t>
                </a:r>
                <a:r>
                  <a:rPr lang="zh-CN" altLang="en-US" dirty="0"/>
                  <a:t>卷积</a:t>
                </a:r>
                <a:endParaRPr lang="en-US" altLang="zh-CN" dirty="0"/>
              </a:p>
              <a:p>
                <a:pPr/>
                <a14:m>
                  <m:oMath xmlns:m="http://schemas.openxmlformats.org/officeDocument/2006/math">
                    <m:r>
                      <a:rPr lang="en-US" altLang="zh-CN" i="1" dirty="0" smtClean="0">
                        <a:latin typeface="Cambria Math" panose="02040503050406030204" pitchFamily="18" charset="0"/>
                      </a:rPr>
                      <m:t>𝜎</m:t>
                    </m:r>
                  </m:oMath>
                </a14:m>
                <a:r>
                  <a:rPr lang="en-US" altLang="zh-CN" dirty="0"/>
                  <a:t>	sigmoid</a:t>
                </a:r>
                <a:r>
                  <a:rPr lang="zh-CN" altLang="en-US" dirty="0"/>
                  <a:t>函数</a:t>
                </a:r>
                <a:endParaRPr lang="en-US" altLang="zh-CN" dirty="0"/>
              </a:p>
              <a:p>
                <a:pPr marL="285750" indent="-285750">
                  <a:buFont typeface="Arial" panose="020B0604020202020204" pitchFamily="34" charset="0"/>
                  <a:buChar char="•"/>
                </a:pPr>
                <a:endParaRPr lang="zh-CN" altLang="en-US" dirty="0"/>
              </a:p>
            </p:txBody>
          </p:sp>
        </mc:Choice>
        <mc:Fallback>
          <p:sp>
            <p:nvSpPr>
              <p:cNvPr id="3" name="文本框 2">
                <a:extLst>
                  <a:ext uri="{FF2B5EF4-FFF2-40B4-BE49-F238E27FC236}">
                    <a16:creationId xmlns:a16="http://schemas.microsoft.com/office/drawing/2014/main" id="{19D8A008-9954-4B53-B511-CDCAF9B8CC69}"/>
                  </a:ext>
                </a:extLst>
              </p:cNvPr>
              <p:cNvSpPr txBox="1">
                <a:spLocks noRot="1" noChangeAspect="1" noMove="1" noResize="1" noEditPoints="1" noAdjustHandles="1" noChangeArrowheads="1" noChangeShapeType="1" noTextEdit="1"/>
              </p:cNvSpPr>
              <p:nvPr/>
            </p:nvSpPr>
            <p:spPr>
              <a:xfrm>
                <a:off x="464949" y="4939004"/>
                <a:ext cx="4955203" cy="1200329"/>
              </a:xfrm>
              <a:prstGeom prst="rect">
                <a:avLst/>
              </a:prstGeom>
              <a:blipFill>
                <a:blip r:embed="rId4"/>
                <a:stretch>
                  <a:fillRect t="-3553" r="-492"/>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Screenshot from 2020-02-24 20-01-56"/>
          <p:cNvPicPr>
            <a:picLocks noGrp="1" noChangeAspect="1"/>
          </p:cNvPicPr>
          <p:nvPr>
            <p:ph idx="1"/>
          </p:nvPr>
        </p:nvPicPr>
        <p:blipFill>
          <a:blip r:embed="rId2"/>
          <a:stretch>
            <a:fillRect/>
          </a:stretch>
        </p:blipFill>
        <p:spPr>
          <a:xfrm>
            <a:off x="741303" y="96339"/>
            <a:ext cx="11412597" cy="6665321"/>
          </a:xfrm>
          <a:prstGeom prst="rect">
            <a:avLst/>
          </a:prstGeom>
        </p:spPr>
      </p:pic>
      <p:sp>
        <p:nvSpPr>
          <p:cNvPr id="2" name="标题 1"/>
          <p:cNvSpPr>
            <a:spLocks noGrp="1"/>
          </p:cNvSpPr>
          <p:nvPr>
            <p:ph type="title"/>
          </p:nvPr>
        </p:nvSpPr>
        <p:spPr>
          <a:xfrm>
            <a:off x="38100" y="258445"/>
            <a:ext cx="5029200" cy="1325880"/>
          </a:xfrm>
        </p:spPr>
        <p:txBody>
          <a:bodyPr/>
          <a:lstStyle/>
          <a:p>
            <a:r>
              <a:rPr lang="en-US" altLang="zh-CN" dirty="0"/>
              <a:t>F</a:t>
            </a:r>
            <a:r>
              <a:rPr lang="zh-CN" altLang="en-US" dirty="0"/>
              <a:t>our </a:t>
            </a:r>
            <a:r>
              <a:rPr lang="en-US" altLang="zh-CN" dirty="0"/>
              <a:t>V</a:t>
            </a:r>
            <a:r>
              <a:rPr lang="zh-CN" altLang="en-US" dirty="0"/>
              <a:t>ariants of ConvLSTM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Screenshot from 2020-02-24 20-15-53"/>
          <p:cNvPicPr>
            <a:picLocks noGrp="1" noChangeAspect="1"/>
          </p:cNvPicPr>
          <p:nvPr>
            <p:ph idx="1"/>
          </p:nvPr>
        </p:nvPicPr>
        <p:blipFill>
          <a:blip r:embed="rId2"/>
          <a:stretch>
            <a:fillRect/>
          </a:stretch>
        </p:blipFill>
        <p:spPr>
          <a:xfrm>
            <a:off x="6966585" y="1028700"/>
            <a:ext cx="4786630" cy="5142230"/>
          </a:xfrm>
          <a:prstGeom prst="rect">
            <a:avLst/>
          </a:prstGeom>
        </p:spPr>
      </p:pic>
      <p:sp>
        <p:nvSpPr>
          <p:cNvPr id="2" name="标题 1"/>
          <p:cNvSpPr>
            <a:spLocks noGrp="1"/>
          </p:cNvSpPr>
          <p:nvPr>
            <p:ph type="title"/>
          </p:nvPr>
        </p:nvSpPr>
        <p:spPr>
          <a:xfrm>
            <a:off x="38100" y="258445"/>
            <a:ext cx="11268710" cy="1325880"/>
          </a:xfrm>
        </p:spPr>
        <p:txBody>
          <a:bodyPr/>
          <a:lstStyle/>
          <a:p>
            <a:r>
              <a:t>(a) Removing the convolutional structures of the gates</a:t>
            </a:r>
          </a:p>
        </p:txBody>
      </p:sp>
      <p:pic>
        <p:nvPicPr>
          <p:cNvPr id="6" name="图片 5" descr="Screenshot from 2020-02-24 20-19-29"/>
          <p:cNvPicPr>
            <a:picLocks noChangeAspect="1"/>
          </p:cNvPicPr>
          <p:nvPr/>
        </p:nvPicPr>
        <p:blipFill>
          <a:blip r:embed="rId3"/>
          <a:stretch>
            <a:fillRect/>
          </a:stretch>
        </p:blipFill>
        <p:spPr>
          <a:xfrm>
            <a:off x="518160" y="1584325"/>
            <a:ext cx="7276465" cy="31642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home/scrutiny/Pictures/Screenshot from 2020-02-24 20-48-45.pngScreenshot from 2020-02-24 20-48-45"/>
          <p:cNvPicPr>
            <a:picLocks noGrp="1" noChangeAspect="1"/>
          </p:cNvPicPr>
          <p:nvPr>
            <p:ph idx="1"/>
          </p:nvPr>
        </p:nvPicPr>
        <p:blipFill>
          <a:blip r:embed="rId2"/>
          <a:srcRect/>
          <a:stretch>
            <a:fillRect/>
          </a:stretch>
        </p:blipFill>
        <p:spPr>
          <a:xfrm>
            <a:off x="7123113" y="1028700"/>
            <a:ext cx="4544695" cy="5142230"/>
          </a:xfrm>
          <a:prstGeom prst="rect">
            <a:avLst/>
          </a:prstGeom>
        </p:spPr>
      </p:pic>
      <p:sp>
        <p:nvSpPr>
          <p:cNvPr id="2" name="标题 1"/>
          <p:cNvSpPr>
            <a:spLocks noGrp="1"/>
          </p:cNvSpPr>
          <p:nvPr>
            <p:ph type="title"/>
          </p:nvPr>
        </p:nvSpPr>
        <p:spPr>
          <a:xfrm>
            <a:off x="38100" y="258445"/>
            <a:ext cx="11268710" cy="1325880"/>
          </a:xfrm>
        </p:spPr>
        <p:txBody>
          <a:bodyPr/>
          <a:lstStyle/>
          <a:p>
            <a:r>
              <a:t>(b) Applying the attention mechanism to the inputs</a:t>
            </a:r>
          </a:p>
        </p:txBody>
      </p:sp>
      <p:pic>
        <p:nvPicPr>
          <p:cNvPr id="6" name="图片 5" descr="Screenshot from 2020-02-24 20-19-29"/>
          <p:cNvPicPr>
            <a:picLocks noChangeAspect="1"/>
          </p:cNvPicPr>
          <p:nvPr/>
        </p:nvPicPr>
        <p:blipFill>
          <a:blip r:embed="rId3"/>
          <a:stretch>
            <a:fillRect/>
          </a:stretch>
        </p:blipFill>
        <p:spPr>
          <a:xfrm>
            <a:off x="446405" y="3376930"/>
            <a:ext cx="7276465" cy="3164205"/>
          </a:xfrm>
          <a:prstGeom prst="rect">
            <a:avLst/>
          </a:prstGeom>
        </p:spPr>
      </p:pic>
      <p:pic>
        <p:nvPicPr>
          <p:cNvPr id="3" name="图片 2" descr="Screenshot from 2020-02-24 20-52-11"/>
          <p:cNvPicPr>
            <a:picLocks noChangeAspect="1"/>
          </p:cNvPicPr>
          <p:nvPr/>
        </p:nvPicPr>
        <p:blipFill>
          <a:blip r:embed="rId4"/>
          <a:stretch>
            <a:fillRect/>
          </a:stretch>
        </p:blipFill>
        <p:spPr>
          <a:xfrm>
            <a:off x="1450340" y="1714500"/>
            <a:ext cx="6272530" cy="15322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home/scrutiny/Pictures/Screenshot from 2020-02-24 21-20-43.pngScreenshot from 2020-02-24 21-20-43"/>
          <p:cNvPicPr>
            <a:picLocks noGrp="1" noChangeAspect="1"/>
          </p:cNvPicPr>
          <p:nvPr>
            <p:ph idx="1"/>
          </p:nvPr>
        </p:nvPicPr>
        <p:blipFill>
          <a:blip r:embed="rId2"/>
          <a:srcRect/>
          <a:stretch>
            <a:fillRect/>
          </a:stretch>
        </p:blipFill>
        <p:spPr>
          <a:xfrm>
            <a:off x="7722870" y="1188720"/>
            <a:ext cx="4399280" cy="4766310"/>
          </a:xfrm>
          <a:prstGeom prst="rect">
            <a:avLst/>
          </a:prstGeom>
        </p:spPr>
      </p:pic>
      <p:sp>
        <p:nvSpPr>
          <p:cNvPr id="2" name="标题 1"/>
          <p:cNvSpPr>
            <a:spLocks noGrp="1"/>
          </p:cNvSpPr>
          <p:nvPr>
            <p:ph type="title"/>
          </p:nvPr>
        </p:nvSpPr>
        <p:spPr>
          <a:xfrm>
            <a:off x="38100" y="258445"/>
            <a:ext cx="12254865" cy="1325880"/>
          </a:xfrm>
        </p:spPr>
        <p:txBody>
          <a:bodyPr/>
          <a:lstStyle/>
          <a:p>
            <a:r>
              <a:t>(c) Reconstructing the input gate using the channel-wise attention</a:t>
            </a:r>
          </a:p>
        </p:txBody>
      </p:sp>
      <p:pic>
        <p:nvPicPr>
          <p:cNvPr id="4" name="图片 3" descr="Screenshot from 2020-02-24 22-54-01"/>
          <p:cNvPicPr>
            <a:picLocks noChangeAspect="1"/>
          </p:cNvPicPr>
          <p:nvPr/>
        </p:nvPicPr>
        <p:blipFill>
          <a:blip r:embed="rId3"/>
          <a:srcRect b="3894"/>
          <a:stretch>
            <a:fillRect/>
          </a:stretch>
        </p:blipFill>
        <p:spPr>
          <a:xfrm>
            <a:off x="310515" y="1584325"/>
            <a:ext cx="7021195" cy="1771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home/scrutiny/Pictures/Screenshot from 2020-02-24 23-00-54.pngScreenshot from 2020-02-24 23-00-54"/>
          <p:cNvPicPr>
            <a:picLocks noGrp="1" noChangeAspect="1"/>
          </p:cNvPicPr>
          <p:nvPr>
            <p:ph idx="1"/>
          </p:nvPr>
        </p:nvPicPr>
        <p:blipFill>
          <a:blip r:embed="rId2"/>
          <a:srcRect/>
          <a:stretch>
            <a:fillRect/>
          </a:stretch>
        </p:blipFill>
        <p:spPr>
          <a:xfrm>
            <a:off x="7729538" y="1188720"/>
            <a:ext cx="4350385" cy="4766310"/>
          </a:xfrm>
          <a:prstGeom prst="rect">
            <a:avLst/>
          </a:prstGeom>
        </p:spPr>
      </p:pic>
      <p:sp>
        <p:nvSpPr>
          <p:cNvPr id="2" name="标题 1"/>
          <p:cNvSpPr>
            <a:spLocks noGrp="1"/>
          </p:cNvSpPr>
          <p:nvPr>
            <p:ph type="title"/>
          </p:nvPr>
        </p:nvSpPr>
        <p:spPr>
          <a:xfrm>
            <a:off x="38100" y="258445"/>
            <a:ext cx="12254865" cy="1325880"/>
          </a:xfrm>
        </p:spPr>
        <p:txBody>
          <a:bodyPr/>
          <a:lstStyle/>
          <a:p>
            <a:r>
              <a:t>(d) Reconstructing the output gate using the channel-wise attention</a:t>
            </a:r>
          </a:p>
        </p:txBody>
      </p:sp>
      <p:sp>
        <p:nvSpPr>
          <p:cNvPr id="3" name="文本框 2"/>
          <p:cNvSpPr txBox="1"/>
          <p:nvPr/>
        </p:nvSpPr>
        <p:spPr>
          <a:xfrm>
            <a:off x="182245" y="1155065"/>
            <a:ext cx="7435215" cy="4030980"/>
          </a:xfrm>
          <a:prstGeom prst="rect">
            <a:avLst/>
          </a:prstGeom>
          <a:noFill/>
        </p:spPr>
        <p:txBody>
          <a:bodyPr wrap="square" rtlCol="0" anchor="t">
            <a:spAutoFit/>
          </a:bodyPr>
          <a:lstStyle/>
          <a:p>
            <a:r>
              <a:rPr lang="" altLang="zh-CN" sz="3200"/>
              <a:t>b</a:t>
            </a:r>
            <a:r>
              <a:rPr lang="zh-CN" altLang="en-US" sz="3200"/>
              <a:t> applies the attention mechanism on the input feature maps</a:t>
            </a:r>
            <a:r>
              <a:rPr lang="" altLang="zh-CN" sz="3200"/>
              <a:t>;</a:t>
            </a:r>
          </a:p>
          <a:p>
            <a:endParaRPr lang="" altLang="zh-CN" sz="3200"/>
          </a:p>
          <a:p>
            <a:r>
              <a:rPr lang="" altLang="zh-CN" sz="3200"/>
              <a:t>c</a:t>
            </a:r>
            <a:r>
              <a:rPr lang="zh-CN" altLang="en-US" sz="3200"/>
              <a:t> applies the attention mechanism on the candidate memory. </a:t>
            </a:r>
          </a:p>
          <a:p>
            <a:endParaRPr lang="zh-CN" altLang="en-US" sz="3200"/>
          </a:p>
          <a:p>
            <a:r>
              <a:rPr lang="" altLang="zh-CN" sz="3200"/>
              <a:t>d applies</a:t>
            </a:r>
            <a:r>
              <a:rPr lang="zh-CN" altLang="en-US" sz="3200"/>
              <a:t> the attention mechanism on the cell state.</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448</Words>
  <Application>Microsoft Office PowerPoint</Application>
  <PresentationFormat>宽屏</PresentationFormat>
  <Paragraphs>37</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NimbusRomNo9L-Regu</vt:lpstr>
      <vt:lpstr>宋体</vt:lpstr>
      <vt:lpstr>Arial</vt:lpstr>
      <vt:lpstr>Arial Black</vt:lpstr>
      <vt:lpstr>Calibri</vt:lpstr>
      <vt:lpstr>Cambria Math</vt:lpstr>
      <vt:lpstr>Office 主题​​</vt:lpstr>
      <vt:lpstr>Attention in Convolutional LSTM for Gesture Recognition</vt:lpstr>
      <vt:lpstr>The effect of the convolutional structures in ConvLSTM can be analyzed in three cases</vt:lpstr>
      <vt:lpstr> The Preliminary "Res3D+ConvLSTM+MobileNet" Architecture</vt:lpstr>
      <vt:lpstr>The Variants of ConvLSTM</vt:lpstr>
      <vt:lpstr>Four Variants of ConvLSTM</vt:lpstr>
      <vt:lpstr>(a) Removing the convolutional structures of the gates</vt:lpstr>
      <vt:lpstr>(b) Applying the attention mechanism to the inputs</vt:lpstr>
      <vt:lpstr>(c) Reconstructing the input gate using the channel-wise attention</vt:lpstr>
      <vt:lpstr>(d) Reconstructing the output gate using the channel-wise attention</vt:lpstr>
      <vt:lpstr>DataBase</vt:lpstr>
      <vt:lpstr>Implementation Details</vt:lpstr>
      <vt:lpstr>Explorative study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in Convolutional LSTM for Gesture Recognition</dc:title>
  <dc:creator>scrutiny</dc:creator>
  <cp:lastModifiedBy>wang jian</cp:lastModifiedBy>
  <cp:revision>76</cp:revision>
  <dcterms:created xsi:type="dcterms:W3CDTF">2020-02-24T15:28:03Z</dcterms:created>
  <dcterms:modified xsi:type="dcterms:W3CDTF">2020-02-25T05:52:55Z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2052-11.1.0.9080</vt:lpwstr>
  </property>
</Properties>
</file>