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7" r:id="rId4"/>
    <p:sldId id="259" r:id="rId5"/>
    <p:sldId id="260" r:id="rId6"/>
    <p:sldId id="262" r:id="rId7"/>
    <p:sldId id="263" r:id="rId8"/>
    <p:sldId id="261" r:id="rId9"/>
    <p:sldId id="264" r:id="rId10"/>
    <p:sldId id="265" r:id="rId11"/>
    <p:sldId id="266" r:id="rId12"/>
    <p:sldId id="267" r:id="rId13"/>
    <p:sldId id="268" r:id="rId14"/>
    <p:sldId id="269" r:id="rId15"/>
    <p:sldId id="270" r:id="rId16"/>
    <p:sldId id="27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ED38E54-C713-4F44-8364-4B6AFDD58C60}">
          <p14:sldIdLst>
            <p14:sldId id="256"/>
            <p14:sldId id="258"/>
            <p14:sldId id="257"/>
            <p14:sldId id="259"/>
            <p14:sldId id="260"/>
            <p14:sldId id="262"/>
            <p14:sldId id="263"/>
            <p14:sldId id="261"/>
            <p14:sldId id="264"/>
            <p14:sldId id="265"/>
            <p14:sldId id="266"/>
            <p14:sldId id="267"/>
            <p14:sldId id="268"/>
            <p14:sldId id="269"/>
            <p14:sldId id="270"/>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76" autoAdjust="0"/>
    <p:restoredTop sz="87069" autoAdjust="0"/>
  </p:normalViewPr>
  <p:slideViewPr>
    <p:cSldViewPr snapToGrid="0">
      <p:cViewPr varScale="1">
        <p:scale>
          <a:sx n="99" d="100"/>
          <a:sy n="99" d="100"/>
        </p:scale>
        <p:origin x="108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99D6DE-C35A-4CC3-874C-1EE1EDFC133D}" type="datetimeFigureOut">
              <a:rPr lang="zh-CN" altLang="en-US" smtClean="0"/>
              <a:t>2020/5/17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A35FDB-AF75-4344-B7CC-7866448F4880}" type="slidenum">
              <a:rPr lang="zh-CN" altLang="en-US" smtClean="0"/>
              <a:t>‹#›</a:t>
            </a:fld>
            <a:endParaRPr lang="zh-CN" altLang="en-US"/>
          </a:p>
        </p:txBody>
      </p:sp>
    </p:spTree>
    <p:extLst>
      <p:ext uri="{BB962C8B-B14F-4D97-AF65-F5344CB8AC3E}">
        <p14:creationId xmlns:p14="http://schemas.microsoft.com/office/powerpoint/2010/main" val="98635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pdC-SzwsaA8&amp;t=1200s"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密歇根大学</a:t>
            </a:r>
            <a:endParaRPr lang="en-US" altLang="zh-CN" dirty="0"/>
          </a:p>
          <a:p>
            <a:r>
              <a:rPr lang="zh-CN" altLang="en-US" dirty="0"/>
              <a:t>尾部延迟</a:t>
            </a:r>
            <a:r>
              <a:rPr lang="en-US" altLang="zh-CN" dirty="0"/>
              <a:t>,</a:t>
            </a:r>
            <a:r>
              <a:rPr lang="zh-CN" altLang="en-US" dirty="0"/>
              <a:t>尾部延迟的容忍性</a:t>
            </a:r>
            <a:endParaRPr lang="en-US" altLang="zh-CN" dirty="0"/>
          </a:p>
          <a:p>
            <a:r>
              <a:rPr lang="en-US" altLang="zh-CN">
                <a:hlinkClick r:id="rId3"/>
              </a:rPr>
              <a:t>https://www.youtube.com/watch?v=pdC-SzwsaA8&amp;t=1200s</a:t>
            </a:r>
            <a:endParaRPr lang="en-US" altLang="zh-CN" dirty="0"/>
          </a:p>
        </p:txBody>
      </p:sp>
      <p:sp>
        <p:nvSpPr>
          <p:cNvPr id="4" name="灯片编号占位符 3"/>
          <p:cNvSpPr>
            <a:spLocks noGrp="1"/>
          </p:cNvSpPr>
          <p:nvPr>
            <p:ph type="sldNum" sz="quarter" idx="5"/>
          </p:nvPr>
        </p:nvSpPr>
        <p:spPr/>
        <p:txBody>
          <a:bodyPr/>
          <a:lstStyle/>
          <a:p>
            <a:fld id="{79A35FDB-AF75-4344-B7CC-7866448F4880}" type="slidenum">
              <a:rPr lang="zh-CN" altLang="en-US" smtClean="0"/>
              <a:t>1</a:t>
            </a:fld>
            <a:endParaRPr lang="zh-CN" altLang="en-US"/>
          </a:p>
        </p:txBody>
      </p:sp>
    </p:spTree>
    <p:extLst>
      <p:ext uri="{BB962C8B-B14F-4D97-AF65-F5344CB8AC3E}">
        <p14:creationId xmlns:p14="http://schemas.microsoft.com/office/powerpoint/2010/main" val="464460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RPC </a:t>
            </a:r>
            <a:r>
              <a:rPr lang="zh-CN" altLang="en-US" dirty="0"/>
              <a:t>远程过程调用</a:t>
            </a:r>
          </a:p>
        </p:txBody>
      </p:sp>
      <p:sp>
        <p:nvSpPr>
          <p:cNvPr id="4" name="灯片编号占位符 3"/>
          <p:cNvSpPr>
            <a:spLocks noGrp="1"/>
          </p:cNvSpPr>
          <p:nvPr>
            <p:ph type="sldNum" sz="quarter" idx="5"/>
          </p:nvPr>
        </p:nvSpPr>
        <p:spPr/>
        <p:txBody>
          <a:bodyPr/>
          <a:lstStyle/>
          <a:p>
            <a:fld id="{79A35FDB-AF75-4344-B7CC-7866448F4880}" type="slidenum">
              <a:rPr lang="zh-CN" altLang="en-US" smtClean="0"/>
              <a:t>2</a:t>
            </a:fld>
            <a:endParaRPr lang="zh-CN" altLang="en-US"/>
          </a:p>
        </p:txBody>
      </p:sp>
    </p:spTree>
    <p:extLst>
      <p:ext uri="{BB962C8B-B14F-4D97-AF65-F5344CB8AC3E}">
        <p14:creationId xmlns:p14="http://schemas.microsoft.com/office/powerpoint/2010/main" val="837376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高差异</a:t>
            </a:r>
            <a:endParaRPr lang="en-US" altLang="zh-CN" dirty="0"/>
          </a:p>
          <a:p>
            <a:r>
              <a:rPr lang="zh-CN" altLang="en-US" dirty="0"/>
              <a:t>高竞争</a:t>
            </a:r>
          </a:p>
        </p:txBody>
      </p:sp>
      <p:sp>
        <p:nvSpPr>
          <p:cNvPr id="4" name="灯片编号占位符 3"/>
          <p:cNvSpPr>
            <a:spLocks noGrp="1"/>
          </p:cNvSpPr>
          <p:nvPr>
            <p:ph type="sldNum" sz="quarter" idx="5"/>
          </p:nvPr>
        </p:nvSpPr>
        <p:spPr/>
        <p:txBody>
          <a:bodyPr/>
          <a:lstStyle/>
          <a:p>
            <a:fld id="{79A35FDB-AF75-4344-B7CC-7866448F4880}" type="slidenum">
              <a:rPr lang="zh-CN" altLang="en-US" smtClean="0"/>
              <a:t>7</a:t>
            </a:fld>
            <a:endParaRPr lang="zh-CN" altLang="en-US"/>
          </a:p>
        </p:txBody>
      </p:sp>
    </p:spTree>
    <p:extLst>
      <p:ext uri="{BB962C8B-B14F-4D97-AF65-F5344CB8AC3E}">
        <p14:creationId xmlns:p14="http://schemas.microsoft.com/office/powerpoint/2010/main" val="4194284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A35FDB-AF75-4344-B7CC-7866448F4880}" type="slidenum">
              <a:rPr lang="zh-CN" altLang="en-US" smtClean="0"/>
              <a:t>8</a:t>
            </a:fld>
            <a:endParaRPr lang="zh-CN" altLang="en-US"/>
          </a:p>
        </p:txBody>
      </p:sp>
    </p:spTree>
    <p:extLst>
      <p:ext uri="{BB962C8B-B14F-4D97-AF65-F5344CB8AC3E}">
        <p14:creationId xmlns:p14="http://schemas.microsoft.com/office/powerpoint/2010/main" val="1523097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至多</a:t>
            </a:r>
            <a:r>
              <a:rPr lang="en-US" altLang="zh-CN" dirty="0"/>
              <a:t>8</a:t>
            </a:r>
            <a:endParaRPr lang="zh-CN" altLang="en-US" dirty="0"/>
          </a:p>
        </p:txBody>
      </p:sp>
      <p:sp>
        <p:nvSpPr>
          <p:cNvPr id="4" name="灯片编号占位符 3"/>
          <p:cNvSpPr>
            <a:spLocks noGrp="1"/>
          </p:cNvSpPr>
          <p:nvPr>
            <p:ph type="sldNum" sz="quarter" idx="5"/>
          </p:nvPr>
        </p:nvSpPr>
        <p:spPr/>
        <p:txBody>
          <a:bodyPr/>
          <a:lstStyle/>
          <a:p>
            <a:fld id="{79A35FDB-AF75-4344-B7CC-7866448F4880}" type="slidenum">
              <a:rPr lang="zh-CN" altLang="en-US" smtClean="0"/>
              <a:t>9</a:t>
            </a:fld>
            <a:endParaRPr lang="zh-CN" altLang="en-US"/>
          </a:p>
        </p:txBody>
      </p:sp>
    </p:spTree>
    <p:extLst>
      <p:ext uri="{BB962C8B-B14F-4D97-AF65-F5344CB8AC3E}">
        <p14:creationId xmlns:p14="http://schemas.microsoft.com/office/powerpoint/2010/main" val="1492115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 tasks</a:t>
            </a:r>
          </a:p>
          <a:p>
            <a:r>
              <a:rPr lang="en-US" altLang="zh-CN" dirty="0"/>
              <a:t>The red task, cutoff point, move to lane1</a:t>
            </a:r>
          </a:p>
          <a:p>
            <a:r>
              <a:rPr lang="en-US" altLang="zh-CN" dirty="0"/>
              <a:t>S0 seek the eldest waiting task, upper-bound criterion</a:t>
            </a:r>
            <a:endParaRPr lang="zh-CN" altLang="en-US" dirty="0"/>
          </a:p>
        </p:txBody>
      </p:sp>
      <p:sp>
        <p:nvSpPr>
          <p:cNvPr id="4" name="灯片编号占位符 3"/>
          <p:cNvSpPr>
            <a:spLocks noGrp="1"/>
          </p:cNvSpPr>
          <p:nvPr>
            <p:ph type="sldNum" sz="quarter" idx="5"/>
          </p:nvPr>
        </p:nvSpPr>
        <p:spPr/>
        <p:txBody>
          <a:bodyPr/>
          <a:lstStyle/>
          <a:p>
            <a:fld id="{79A35FDB-AF75-4344-B7CC-7866448F4880}" type="slidenum">
              <a:rPr lang="zh-CN" altLang="en-US" smtClean="0"/>
              <a:t>12</a:t>
            </a:fld>
            <a:endParaRPr lang="zh-CN" altLang="en-US"/>
          </a:p>
        </p:txBody>
      </p:sp>
    </p:spTree>
    <p:extLst>
      <p:ext uri="{BB962C8B-B14F-4D97-AF65-F5344CB8AC3E}">
        <p14:creationId xmlns:p14="http://schemas.microsoft.com/office/powerpoint/2010/main" val="1787753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 tasks</a:t>
            </a:r>
            <a:r>
              <a:rPr lang="zh-CN" altLang="en-US" dirty="0"/>
              <a:t>蓝橙红</a:t>
            </a:r>
            <a:endParaRPr lang="en-US" altLang="zh-CN" dirty="0"/>
          </a:p>
          <a:p>
            <a:r>
              <a:rPr lang="zh-CN" altLang="en-US" dirty="0"/>
              <a:t>队列中有四个</a:t>
            </a:r>
            <a:r>
              <a:rPr lang="en-US" altLang="zh-CN" dirty="0"/>
              <a:t>tasks</a:t>
            </a:r>
            <a:r>
              <a:rPr lang="zh-CN" altLang="en-US" dirty="0"/>
              <a:t>在等待</a:t>
            </a:r>
            <a:endParaRPr lang="en-US" altLang="zh-CN" dirty="0"/>
          </a:p>
          <a:p>
            <a:r>
              <a:rPr lang="en-US" altLang="zh-CN" dirty="0"/>
              <a:t>S0</a:t>
            </a:r>
            <a:r>
              <a:rPr lang="zh-CN" altLang="en-US" dirty="0"/>
              <a:t>完成后</a:t>
            </a:r>
            <a:r>
              <a:rPr lang="en-US" altLang="zh-CN" dirty="0"/>
              <a:t>,</a:t>
            </a:r>
          </a:p>
        </p:txBody>
      </p:sp>
      <p:sp>
        <p:nvSpPr>
          <p:cNvPr id="4" name="灯片编号占位符 3"/>
          <p:cNvSpPr>
            <a:spLocks noGrp="1"/>
          </p:cNvSpPr>
          <p:nvPr>
            <p:ph type="sldNum" sz="quarter" idx="5"/>
          </p:nvPr>
        </p:nvSpPr>
        <p:spPr/>
        <p:txBody>
          <a:bodyPr/>
          <a:lstStyle/>
          <a:p>
            <a:fld id="{79A35FDB-AF75-4344-B7CC-7866448F4880}" type="slidenum">
              <a:rPr lang="zh-CN" altLang="en-US" smtClean="0"/>
              <a:t>13</a:t>
            </a:fld>
            <a:endParaRPr lang="zh-CN" altLang="en-US"/>
          </a:p>
        </p:txBody>
      </p:sp>
    </p:spTree>
    <p:extLst>
      <p:ext uri="{BB962C8B-B14F-4D97-AF65-F5344CB8AC3E}">
        <p14:creationId xmlns:p14="http://schemas.microsoft.com/office/powerpoint/2010/main" val="853520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2D3894-7262-4E27-A640-F8E7F1EC944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EB8CF55-2F18-403C-AD86-9359B02F19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C647D6F-EE8E-44C2-9346-DA6851AB26B7}"/>
              </a:ext>
            </a:extLst>
          </p:cNvPr>
          <p:cNvSpPr>
            <a:spLocks noGrp="1"/>
          </p:cNvSpPr>
          <p:nvPr>
            <p:ph type="dt" sz="half" idx="10"/>
          </p:nvPr>
        </p:nvSpPr>
        <p:spPr/>
        <p:txBody>
          <a:bodyPr/>
          <a:lstStyle/>
          <a:p>
            <a:fld id="{2468F1D8-8C50-4883-A170-068967303ECD}" type="datetimeFigureOut">
              <a:rPr lang="zh-CN" altLang="en-US" smtClean="0"/>
              <a:t>2020/5/17</a:t>
            </a:fld>
            <a:endParaRPr lang="zh-CN" altLang="en-US"/>
          </a:p>
        </p:txBody>
      </p:sp>
      <p:sp>
        <p:nvSpPr>
          <p:cNvPr id="5" name="页脚占位符 4">
            <a:extLst>
              <a:ext uri="{FF2B5EF4-FFF2-40B4-BE49-F238E27FC236}">
                <a16:creationId xmlns:a16="http://schemas.microsoft.com/office/drawing/2014/main" id="{5A6219FA-AE72-4BCD-B8B1-1F1789EE96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4B3AE9-DD8A-4D8E-871F-DF07598C929A}"/>
              </a:ext>
            </a:extLst>
          </p:cNvPr>
          <p:cNvSpPr>
            <a:spLocks noGrp="1"/>
          </p:cNvSpPr>
          <p:nvPr>
            <p:ph type="sldNum" sz="quarter" idx="12"/>
          </p:nvPr>
        </p:nvSpPr>
        <p:spPr/>
        <p:txBody>
          <a:bodyPr/>
          <a:lstStyle/>
          <a:p>
            <a:fld id="{B0F41CFD-DD86-41F4-9FAB-BBF3D8599525}" type="slidenum">
              <a:rPr lang="zh-CN" altLang="en-US" smtClean="0"/>
              <a:t>‹#›</a:t>
            </a:fld>
            <a:endParaRPr lang="zh-CN" altLang="en-US"/>
          </a:p>
        </p:txBody>
      </p:sp>
    </p:spTree>
    <p:extLst>
      <p:ext uri="{BB962C8B-B14F-4D97-AF65-F5344CB8AC3E}">
        <p14:creationId xmlns:p14="http://schemas.microsoft.com/office/powerpoint/2010/main" val="2216944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DD127-2DE5-4DCB-87CE-971973CAF20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64EFB36-70E8-462A-AB65-05522E2518F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42B6952-D1EB-443F-8596-47A933BC1F11}"/>
              </a:ext>
            </a:extLst>
          </p:cNvPr>
          <p:cNvSpPr>
            <a:spLocks noGrp="1"/>
          </p:cNvSpPr>
          <p:nvPr>
            <p:ph type="dt" sz="half" idx="10"/>
          </p:nvPr>
        </p:nvSpPr>
        <p:spPr/>
        <p:txBody>
          <a:bodyPr/>
          <a:lstStyle/>
          <a:p>
            <a:fld id="{2468F1D8-8C50-4883-A170-068967303ECD}" type="datetimeFigureOut">
              <a:rPr lang="zh-CN" altLang="en-US" smtClean="0"/>
              <a:t>2020/5/17</a:t>
            </a:fld>
            <a:endParaRPr lang="zh-CN" altLang="en-US"/>
          </a:p>
        </p:txBody>
      </p:sp>
      <p:sp>
        <p:nvSpPr>
          <p:cNvPr id="5" name="页脚占位符 4">
            <a:extLst>
              <a:ext uri="{FF2B5EF4-FFF2-40B4-BE49-F238E27FC236}">
                <a16:creationId xmlns:a16="http://schemas.microsoft.com/office/drawing/2014/main" id="{9025FECD-B2D1-49D8-B8C9-E241B9A38E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ED5DA6-5316-4F9D-816A-84FF8850A304}"/>
              </a:ext>
            </a:extLst>
          </p:cNvPr>
          <p:cNvSpPr>
            <a:spLocks noGrp="1"/>
          </p:cNvSpPr>
          <p:nvPr>
            <p:ph type="sldNum" sz="quarter" idx="12"/>
          </p:nvPr>
        </p:nvSpPr>
        <p:spPr/>
        <p:txBody>
          <a:bodyPr/>
          <a:lstStyle/>
          <a:p>
            <a:fld id="{B0F41CFD-DD86-41F4-9FAB-BBF3D8599525}" type="slidenum">
              <a:rPr lang="zh-CN" altLang="en-US" smtClean="0"/>
              <a:t>‹#›</a:t>
            </a:fld>
            <a:endParaRPr lang="zh-CN" altLang="en-US"/>
          </a:p>
        </p:txBody>
      </p:sp>
    </p:spTree>
    <p:extLst>
      <p:ext uri="{BB962C8B-B14F-4D97-AF65-F5344CB8AC3E}">
        <p14:creationId xmlns:p14="http://schemas.microsoft.com/office/powerpoint/2010/main" val="3534368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3BACF11-516C-4705-B1E9-C501C04619D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88D830A-56CE-4DCB-B682-9031A1EA01C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FA96C85-875C-4957-A85A-031CB26E7E9B}"/>
              </a:ext>
            </a:extLst>
          </p:cNvPr>
          <p:cNvSpPr>
            <a:spLocks noGrp="1"/>
          </p:cNvSpPr>
          <p:nvPr>
            <p:ph type="dt" sz="half" idx="10"/>
          </p:nvPr>
        </p:nvSpPr>
        <p:spPr/>
        <p:txBody>
          <a:bodyPr/>
          <a:lstStyle/>
          <a:p>
            <a:fld id="{2468F1D8-8C50-4883-A170-068967303ECD}" type="datetimeFigureOut">
              <a:rPr lang="zh-CN" altLang="en-US" smtClean="0"/>
              <a:t>2020/5/17</a:t>
            </a:fld>
            <a:endParaRPr lang="zh-CN" altLang="en-US"/>
          </a:p>
        </p:txBody>
      </p:sp>
      <p:sp>
        <p:nvSpPr>
          <p:cNvPr id="5" name="页脚占位符 4">
            <a:extLst>
              <a:ext uri="{FF2B5EF4-FFF2-40B4-BE49-F238E27FC236}">
                <a16:creationId xmlns:a16="http://schemas.microsoft.com/office/drawing/2014/main" id="{240EFBA0-E4CA-4E58-879D-D5465A346B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B740D0-0913-4D84-AB77-CC45A93EAFF2}"/>
              </a:ext>
            </a:extLst>
          </p:cNvPr>
          <p:cNvSpPr>
            <a:spLocks noGrp="1"/>
          </p:cNvSpPr>
          <p:nvPr>
            <p:ph type="sldNum" sz="quarter" idx="12"/>
          </p:nvPr>
        </p:nvSpPr>
        <p:spPr/>
        <p:txBody>
          <a:bodyPr/>
          <a:lstStyle/>
          <a:p>
            <a:fld id="{B0F41CFD-DD86-41F4-9FAB-BBF3D8599525}" type="slidenum">
              <a:rPr lang="zh-CN" altLang="en-US" smtClean="0"/>
              <a:t>‹#›</a:t>
            </a:fld>
            <a:endParaRPr lang="zh-CN" altLang="en-US"/>
          </a:p>
        </p:txBody>
      </p:sp>
    </p:spTree>
    <p:extLst>
      <p:ext uri="{BB962C8B-B14F-4D97-AF65-F5344CB8AC3E}">
        <p14:creationId xmlns:p14="http://schemas.microsoft.com/office/powerpoint/2010/main" val="3330272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2F3301-66F2-43B1-8D1C-B077245D7D3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DB4D458-5CA9-4710-BFEF-0A93E8D31CB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F2D7E41-E83E-46B8-9EDC-2CA67B3AB361}"/>
              </a:ext>
            </a:extLst>
          </p:cNvPr>
          <p:cNvSpPr>
            <a:spLocks noGrp="1"/>
          </p:cNvSpPr>
          <p:nvPr>
            <p:ph type="dt" sz="half" idx="10"/>
          </p:nvPr>
        </p:nvSpPr>
        <p:spPr/>
        <p:txBody>
          <a:bodyPr/>
          <a:lstStyle/>
          <a:p>
            <a:fld id="{2468F1D8-8C50-4883-A170-068967303ECD}" type="datetimeFigureOut">
              <a:rPr lang="zh-CN" altLang="en-US" smtClean="0"/>
              <a:t>2020/5/17</a:t>
            </a:fld>
            <a:endParaRPr lang="zh-CN" altLang="en-US"/>
          </a:p>
        </p:txBody>
      </p:sp>
      <p:sp>
        <p:nvSpPr>
          <p:cNvPr id="5" name="页脚占位符 4">
            <a:extLst>
              <a:ext uri="{FF2B5EF4-FFF2-40B4-BE49-F238E27FC236}">
                <a16:creationId xmlns:a16="http://schemas.microsoft.com/office/drawing/2014/main" id="{AC24C8C2-4F95-435B-BA4A-3E1EA5CBAF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C6781E-46B1-4AD9-B3AE-25997B911EAF}"/>
              </a:ext>
            </a:extLst>
          </p:cNvPr>
          <p:cNvSpPr>
            <a:spLocks noGrp="1"/>
          </p:cNvSpPr>
          <p:nvPr>
            <p:ph type="sldNum" sz="quarter" idx="12"/>
          </p:nvPr>
        </p:nvSpPr>
        <p:spPr/>
        <p:txBody>
          <a:bodyPr/>
          <a:lstStyle/>
          <a:p>
            <a:fld id="{B0F41CFD-DD86-41F4-9FAB-BBF3D8599525}" type="slidenum">
              <a:rPr lang="zh-CN" altLang="en-US" smtClean="0"/>
              <a:t>‹#›</a:t>
            </a:fld>
            <a:endParaRPr lang="zh-CN" altLang="en-US"/>
          </a:p>
        </p:txBody>
      </p:sp>
    </p:spTree>
    <p:extLst>
      <p:ext uri="{BB962C8B-B14F-4D97-AF65-F5344CB8AC3E}">
        <p14:creationId xmlns:p14="http://schemas.microsoft.com/office/powerpoint/2010/main" val="3993690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60BAE3-C9EB-41D7-92C2-DCAFA06BEAD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4EF262C-4C36-435B-A55A-F84CB1CEC5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26F0899-7665-46E6-9699-1BA54A211B78}"/>
              </a:ext>
            </a:extLst>
          </p:cNvPr>
          <p:cNvSpPr>
            <a:spLocks noGrp="1"/>
          </p:cNvSpPr>
          <p:nvPr>
            <p:ph type="dt" sz="half" idx="10"/>
          </p:nvPr>
        </p:nvSpPr>
        <p:spPr/>
        <p:txBody>
          <a:bodyPr/>
          <a:lstStyle/>
          <a:p>
            <a:fld id="{2468F1D8-8C50-4883-A170-068967303ECD}" type="datetimeFigureOut">
              <a:rPr lang="zh-CN" altLang="en-US" smtClean="0"/>
              <a:t>2020/5/17</a:t>
            </a:fld>
            <a:endParaRPr lang="zh-CN" altLang="en-US"/>
          </a:p>
        </p:txBody>
      </p:sp>
      <p:sp>
        <p:nvSpPr>
          <p:cNvPr id="5" name="页脚占位符 4">
            <a:extLst>
              <a:ext uri="{FF2B5EF4-FFF2-40B4-BE49-F238E27FC236}">
                <a16:creationId xmlns:a16="http://schemas.microsoft.com/office/drawing/2014/main" id="{24F2E83C-1398-452D-A940-A86B1F0D03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DC2D1B-9322-43F3-97D8-428ACF185CB4}"/>
              </a:ext>
            </a:extLst>
          </p:cNvPr>
          <p:cNvSpPr>
            <a:spLocks noGrp="1"/>
          </p:cNvSpPr>
          <p:nvPr>
            <p:ph type="sldNum" sz="quarter" idx="12"/>
          </p:nvPr>
        </p:nvSpPr>
        <p:spPr/>
        <p:txBody>
          <a:bodyPr/>
          <a:lstStyle/>
          <a:p>
            <a:fld id="{B0F41CFD-DD86-41F4-9FAB-BBF3D8599525}" type="slidenum">
              <a:rPr lang="zh-CN" altLang="en-US" smtClean="0"/>
              <a:t>‹#›</a:t>
            </a:fld>
            <a:endParaRPr lang="zh-CN" altLang="en-US"/>
          </a:p>
        </p:txBody>
      </p:sp>
    </p:spTree>
    <p:extLst>
      <p:ext uri="{BB962C8B-B14F-4D97-AF65-F5344CB8AC3E}">
        <p14:creationId xmlns:p14="http://schemas.microsoft.com/office/powerpoint/2010/main" val="2539550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ECD967-2286-451F-89AF-06A5FEBBFE9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2D5C6E6-53E8-40DF-ADEA-7A5B2204C99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2D82302-CE70-43E2-B5CC-2A49B80CF2F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821CBF0-D4DB-412A-B798-B221D4FE1565}"/>
              </a:ext>
            </a:extLst>
          </p:cNvPr>
          <p:cNvSpPr>
            <a:spLocks noGrp="1"/>
          </p:cNvSpPr>
          <p:nvPr>
            <p:ph type="dt" sz="half" idx="10"/>
          </p:nvPr>
        </p:nvSpPr>
        <p:spPr/>
        <p:txBody>
          <a:bodyPr/>
          <a:lstStyle/>
          <a:p>
            <a:fld id="{2468F1D8-8C50-4883-A170-068967303ECD}" type="datetimeFigureOut">
              <a:rPr lang="zh-CN" altLang="en-US" smtClean="0"/>
              <a:t>2020/5/17</a:t>
            </a:fld>
            <a:endParaRPr lang="zh-CN" altLang="en-US"/>
          </a:p>
        </p:txBody>
      </p:sp>
      <p:sp>
        <p:nvSpPr>
          <p:cNvPr id="6" name="页脚占位符 5">
            <a:extLst>
              <a:ext uri="{FF2B5EF4-FFF2-40B4-BE49-F238E27FC236}">
                <a16:creationId xmlns:a16="http://schemas.microsoft.com/office/drawing/2014/main" id="{4F43F2EF-D17F-42C7-A364-9FFBEC9DC6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0AC32F2-A79F-4947-841C-B51ADD11E43C}"/>
              </a:ext>
            </a:extLst>
          </p:cNvPr>
          <p:cNvSpPr>
            <a:spLocks noGrp="1"/>
          </p:cNvSpPr>
          <p:nvPr>
            <p:ph type="sldNum" sz="quarter" idx="12"/>
          </p:nvPr>
        </p:nvSpPr>
        <p:spPr/>
        <p:txBody>
          <a:bodyPr/>
          <a:lstStyle/>
          <a:p>
            <a:fld id="{B0F41CFD-DD86-41F4-9FAB-BBF3D8599525}" type="slidenum">
              <a:rPr lang="zh-CN" altLang="en-US" smtClean="0"/>
              <a:t>‹#›</a:t>
            </a:fld>
            <a:endParaRPr lang="zh-CN" altLang="en-US"/>
          </a:p>
        </p:txBody>
      </p:sp>
    </p:spTree>
    <p:extLst>
      <p:ext uri="{BB962C8B-B14F-4D97-AF65-F5344CB8AC3E}">
        <p14:creationId xmlns:p14="http://schemas.microsoft.com/office/powerpoint/2010/main" val="250658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B0AB54-09DE-44DE-A8FD-AEB6DAEBC3C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565F764-A4FB-4356-9E77-9DFB43E8BB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3F09ACB-AE33-40EF-808F-CCB6028824D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861FEAC-3268-43D9-A9B0-0DC7E9BE3B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9400DC5-237E-42FD-9CBE-D93FF6A1798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24F7CF7-F9B6-46CF-82D6-613B96CB183A}"/>
              </a:ext>
            </a:extLst>
          </p:cNvPr>
          <p:cNvSpPr>
            <a:spLocks noGrp="1"/>
          </p:cNvSpPr>
          <p:nvPr>
            <p:ph type="dt" sz="half" idx="10"/>
          </p:nvPr>
        </p:nvSpPr>
        <p:spPr/>
        <p:txBody>
          <a:bodyPr/>
          <a:lstStyle/>
          <a:p>
            <a:fld id="{2468F1D8-8C50-4883-A170-068967303ECD}" type="datetimeFigureOut">
              <a:rPr lang="zh-CN" altLang="en-US" smtClean="0"/>
              <a:t>2020/5/17</a:t>
            </a:fld>
            <a:endParaRPr lang="zh-CN" altLang="en-US"/>
          </a:p>
        </p:txBody>
      </p:sp>
      <p:sp>
        <p:nvSpPr>
          <p:cNvPr id="8" name="页脚占位符 7">
            <a:extLst>
              <a:ext uri="{FF2B5EF4-FFF2-40B4-BE49-F238E27FC236}">
                <a16:creationId xmlns:a16="http://schemas.microsoft.com/office/drawing/2014/main" id="{12E62A71-FC5F-4A9F-84A0-6904297FFA2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2D082E5-E293-419A-A277-43EF5CE8738E}"/>
              </a:ext>
            </a:extLst>
          </p:cNvPr>
          <p:cNvSpPr>
            <a:spLocks noGrp="1"/>
          </p:cNvSpPr>
          <p:nvPr>
            <p:ph type="sldNum" sz="quarter" idx="12"/>
          </p:nvPr>
        </p:nvSpPr>
        <p:spPr/>
        <p:txBody>
          <a:bodyPr/>
          <a:lstStyle/>
          <a:p>
            <a:fld id="{B0F41CFD-DD86-41F4-9FAB-BBF3D8599525}" type="slidenum">
              <a:rPr lang="zh-CN" altLang="en-US" smtClean="0"/>
              <a:t>‹#›</a:t>
            </a:fld>
            <a:endParaRPr lang="zh-CN" altLang="en-US"/>
          </a:p>
        </p:txBody>
      </p:sp>
    </p:spTree>
    <p:extLst>
      <p:ext uri="{BB962C8B-B14F-4D97-AF65-F5344CB8AC3E}">
        <p14:creationId xmlns:p14="http://schemas.microsoft.com/office/powerpoint/2010/main" val="2996006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EA818-0DDF-4277-8BE4-F3027D4D02D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56703D3-15BC-408B-92D6-407960B5CE33}"/>
              </a:ext>
            </a:extLst>
          </p:cNvPr>
          <p:cNvSpPr>
            <a:spLocks noGrp="1"/>
          </p:cNvSpPr>
          <p:nvPr>
            <p:ph type="dt" sz="half" idx="10"/>
          </p:nvPr>
        </p:nvSpPr>
        <p:spPr/>
        <p:txBody>
          <a:bodyPr/>
          <a:lstStyle/>
          <a:p>
            <a:fld id="{2468F1D8-8C50-4883-A170-068967303ECD}" type="datetimeFigureOut">
              <a:rPr lang="zh-CN" altLang="en-US" smtClean="0"/>
              <a:t>2020/5/17</a:t>
            </a:fld>
            <a:endParaRPr lang="zh-CN" altLang="en-US"/>
          </a:p>
        </p:txBody>
      </p:sp>
      <p:sp>
        <p:nvSpPr>
          <p:cNvPr id="4" name="页脚占位符 3">
            <a:extLst>
              <a:ext uri="{FF2B5EF4-FFF2-40B4-BE49-F238E27FC236}">
                <a16:creationId xmlns:a16="http://schemas.microsoft.com/office/drawing/2014/main" id="{FD0DEE12-60F6-497C-A546-A6556144363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F3FF81A-5FCF-49C0-B7AF-47F4B89BEB1F}"/>
              </a:ext>
            </a:extLst>
          </p:cNvPr>
          <p:cNvSpPr>
            <a:spLocks noGrp="1"/>
          </p:cNvSpPr>
          <p:nvPr>
            <p:ph type="sldNum" sz="quarter" idx="12"/>
          </p:nvPr>
        </p:nvSpPr>
        <p:spPr/>
        <p:txBody>
          <a:bodyPr/>
          <a:lstStyle/>
          <a:p>
            <a:fld id="{B0F41CFD-DD86-41F4-9FAB-BBF3D8599525}" type="slidenum">
              <a:rPr lang="zh-CN" altLang="en-US" smtClean="0"/>
              <a:t>‹#›</a:t>
            </a:fld>
            <a:endParaRPr lang="zh-CN" altLang="en-US"/>
          </a:p>
        </p:txBody>
      </p:sp>
    </p:spTree>
    <p:extLst>
      <p:ext uri="{BB962C8B-B14F-4D97-AF65-F5344CB8AC3E}">
        <p14:creationId xmlns:p14="http://schemas.microsoft.com/office/powerpoint/2010/main" val="3792837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DE345A0-1F9A-41B1-BCD3-D750C44D688D}"/>
              </a:ext>
            </a:extLst>
          </p:cNvPr>
          <p:cNvSpPr>
            <a:spLocks noGrp="1"/>
          </p:cNvSpPr>
          <p:nvPr>
            <p:ph type="dt" sz="half" idx="10"/>
          </p:nvPr>
        </p:nvSpPr>
        <p:spPr/>
        <p:txBody>
          <a:bodyPr/>
          <a:lstStyle/>
          <a:p>
            <a:fld id="{2468F1D8-8C50-4883-A170-068967303ECD}" type="datetimeFigureOut">
              <a:rPr lang="zh-CN" altLang="en-US" smtClean="0"/>
              <a:t>2020/5/17</a:t>
            </a:fld>
            <a:endParaRPr lang="zh-CN" altLang="en-US"/>
          </a:p>
        </p:txBody>
      </p:sp>
      <p:sp>
        <p:nvSpPr>
          <p:cNvPr id="3" name="页脚占位符 2">
            <a:extLst>
              <a:ext uri="{FF2B5EF4-FFF2-40B4-BE49-F238E27FC236}">
                <a16:creationId xmlns:a16="http://schemas.microsoft.com/office/drawing/2014/main" id="{4507A593-1977-446A-8593-F3C8488AE83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0977569-2C1A-4DB5-AAE5-163E7EED2E10}"/>
              </a:ext>
            </a:extLst>
          </p:cNvPr>
          <p:cNvSpPr>
            <a:spLocks noGrp="1"/>
          </p:cNvSpPr>
          <p:nvPr>
            <p:ph type="sldNum" sz="quarter" idx="12"/>
          </p:nvPr>
        </p:nvSpPr>
        <p:spPr/>
        <p:txBody>
          <a:bodyPr/>
          <a:lstStyle/>
          <a:p>
            <a:fld id="{B0F41CFD-DD86-41F4-9FAB-BBF3D8599525}" type="slidenum">
              <a:rPr lang="zh-CN" altLang="en-US" smtClean="0"/>
              <a:t>‹#›</a:t>
            </a:fld>
            <a:endParaRPr lang="zh-CN" altLang="en-US"/>
          </a:p>
        </p:txBody>
      </p:sp>
    </p:spTree>
    <p:extLst>
      <p:ext uri="{BB962C8B-B14F-4D97-AF65-F5344CB8AC3E}">
        <p14:creationId xmlns:p14="http://schemas.microsoft.com/office/powerpoint/2010/main" val="2160670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1DC8F1-AA40-4454-B897-37011DCF1A7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4A6789D-580F-440E-956A-55F1085453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117FB3CE-BAA1-43F2-82A0-788C6F1C50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AD338E4-A954-460D-962A-8658758DDCED}"/>
              </a:ext>
            </a:extLst>
          </p:cNvPr>
          <p:cNvSpPr>
            <a:spLocks noGrp="1"/>
          </p:cNvSpPr>
          <p:nvPr>
            <p:ph type="dt" sz="half" idx="10"/>
          </p:nvPr>
        </p:nvSpPr>
        <p:spPr/>
        <p:txBody>
          <a:bodyPr/>
          <a:lstStyle/>
          <a:p>
            <a:fld id="{2468F1D8-8C50-4883-A170-068967303ECD}" type="datetimeFigureOut">
              <a:rPr lang="zh-CN" altLang="en-US" smtClean="0"/>
              <a:t>2020/5/17</a:t>
            </a:fld>
            <a:endParaRPr lang="zh-CN" altLang="en-US"/>
          </a:p>
        </p:txBody>
      </p:sp>
      <p:sp>
        <p:nvSpPr>
          <p:cNvPr id="6" name="页脚占位符 5">
            <a:extLst>
              <a:ext uri="{FF2B5EF4-FFF2-40B4-BE49-F238E27FC236}">
                <a16:creationId xmlns:a16="http://schemas.microsoft.com/office/drawing/2014/main" id="{01C1D9F1-0138-4A4E-BA9E-CABB872C80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B8BCD49-BDBE-43FC-832B-642E64965969}"/>
              </a:ext>
            </a:extLst>
          </p:cNvPr>
          <p:cNvSpPr>
            <a:spLocks noGrp="1"/>
          </p:cNvSpPr>
          <p:nvPr>
            <p:ph type="sldNum" sz="quarter" idx="12"/>
          </p:nvPr>
        </p:nvSpPr>
        <p:spPr/>
        <p:txBody>
          <a:bodyPr/>
          <a:lstStyle/>
          <a:p>
            <a:fld id="{B0F41CFD-DD86-41F4-9FAB-BBF3D8599525}" type="slidenum">
              <a:rPr lang="zh-CN" altLang="en-US" smtClean="0"/>
              <a:t>‹#›</a:t>
            </a:fld>
            <a:endParaRPr lang="zh-CN" altLang="en-US"/>
          </a:p>
        </p:txBody>
      </p:sp>
    </p:spTree>
    <p:extLst>
      <p:ext uri="{BB962C8B-B14F-4D97-AF65-F5344CB8AC3E}">
        <p14:creationId xmlns:p14="http://schemas.microsoft.com/office/powerpoint/2010/main" val="239513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995563-1E41-468C-82CE-D9B7422AD81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CAAE278-03C6-4386-8DCF-D4F23CA1F3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225BE93-B5DD-4661-9882-399DF13032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734AEFA-6FFF-4B1F-A954-50D358D4976C}"/>
              </a:ext>
            </a:extLst>
          </p:cNvPr>
          <p:cNvSpPr>
            <a:spLocks noGrp="1"/>
          </p:cNvSpPr>
          <p:nvPr>
            <p:ph type="dt" sz="half" idx="10"/>
          </p:nvPr>
        </p:nvSpPr>
        <p:spPr/>
        <p:txBody>
          <a:bodyPr/>
          <a:lstStyle/>
          <a:p>
            <a:fld id="{2468F1D8-8C50-4883-A170-068967303ECD}" type="datetimeFigureOut">
              <a:rPr lang="zh-CN" altLang="en-US" smtClean="0"/>
              <a:t>2020/5/17</a:t>
            </a:fld>
            <a:endParaRPr lang="zh-CN" altLang="en-US"/>
          </a:p>
        </p:txBody>
      </p:sp>
      <p:sp>
        <p:nvSpPr>
          <p:cNvPr id="6" name="页脚占位符 5">
            <a:extLst>
              <a:ext uri="{FF2B5EF4-FFF2-40B4-BE49-F238E27FC236}">
                <a16:creationId xmlns:a16="http://schemas.microsoft.com/office/drawing/2014/main" id="{86D6B37E-B2EA-4C97-9575-10DF4F9A202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BCC7384-3CEA-4F85-9437-8EF909F3F798}"/>
              </a:ext>
            </a:extLst>
          </p:cNvPr>
          <p:cNvSpPr>
            <a:spLocks noGrp="1"/>
          </p:cNvSpPr>
          <p:nvPr>
            <p:ph type="sldNum" sz="quarter" idx="12"/>
          </p:nvPr>
        </p:nvSpPr>
        <p:spPr/>
        <p:txBody>
          <a:bodyPr/>
          <a:lstStyle/>
          <a:p>
            <a:fld id="{B0F41CFD-DD86-41F4-9FAB-BBF3D8599525}" type="slidenum">
              <a:rPr lang="zh-CN" altLang="en-US" smtClean="0"/>
              <a:t>‹#›</a:t>
            </a:fld>
            <a:endParaRPr lang="zh-CN" altLang="en-US"/>
          </a:p>
        </p:txBody>
      </p:sp>
    </p:spTree>
    <p:extLst>
      <p:ext uri="{BB962C8B-B14F-4D97-AF65-F5344CB8AC3E}">
        <p14:creationId xmlns:p14="http://schemas.microsoft.com/office/powerpoint/2010/main" val="2318215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DB44058-372B-49D0-A94E-0C41DF9720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63790D4-7747-4FDB-9727-7C1E643426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B2468A1-4174-4241-B8D7-CFFA7BDF9A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68F1D8-8C50-4883-A170-068967303ECD}" type="datetimeFigureOut">
              <a:rPr lang="zh-CN" altLang="en-US" smtClean="0"/>
              <a:t>2020/5/17</a:t>
            </a:fld>
            <a:endParaRPr lang="zh-CN" altLang="en-US"/>
          </a:p>
        </p:txBody>
      </p:sp>
      <p:sp>
        <p:nvSpPr>
          <p:cNvPr id="5" name="页脚占位符 4">
            <a:extLst>
              <a:ext uri="{FF2B5EF4-FFF2-40B4-BE49-F238E27FC236}">
                <a16:creationId xmlns:a16="http://schemas.microsoft.com/office/drawing/2014/main" id="{3515E0EC-2E06-41EB-9D17-68C62D6F16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BCA50AA-65E0-4AA8-BDD6-D65C2C4FDA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F41CFD-DD86-41F4-9FAB-BBF3D8599525}" type="slidenum">
              <a:rPr lang="zh-CN" altLang="en-US" smtClean="0"/>
              <a:t>‹#›</a:t>
            </a:fld>
            <a:endParaRPr lang="zh-CN" altLang="en-US"/>
          </a:p>
        </p:txBody>
      </p:sp>
    </p:spTree>
    <p:extLst>
      <p:ext uri="{BB962C8B-B14F-4D97-AF65-F5344CB8AC3E}">
        <p14:creationId xmlns:p14="http://schemas.microsoft.com/office/powerpoint/2010/main" val="4100053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dev.to/alex_barashkov/microservices-vs-monolith-architecture-4l1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hatis.techtarget.com/definition/latency"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www.computerweekly.com/opinion/Storage-How-tail-latency-impacts-customer-facing-applications" TargetMode="External"/><Relationship Id="rId5" Type="http://schemas.openxmlformats.org/officeDocument/2006/relationships/hyperlink" Target="https://whatis.techtarget.com/definition/input-output-I-O"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E6AE7A-F0C7-432D-B0FB-C7B074A082B8}"/>
              </a:ext>
            </a:extLst>
          </p:cNvPr>
          <p:cNvSpPr>
            <a:spLocks noGrp="1"/>
          </p:cNvSpPr>
          <p:nvPr>
            <p:ph type="ctrTitle"/>
          </p:nvPr>
        </p:nvSpPr>
        <p:spPr/>
        <p:txBody>
          <a:bodyPr>
            <a:noAutofit/>
          </a:bodyPr>
          <a:lstStyle/>
          <a:p>
            <a:r>
              <a:rPr lang="en-US" altLang="zh-CN" sz="4800" i="1" dirty="0"/>
              <a:t>Q-</a:t>
            </a:r>
            <a:r>
              <a:rPr lang="en-US" altLang="zh-CN" sz="4800" i="1" dirty="0" err="1"/>
              <a:t>Zilla</a:t>
            </a:r>
            <a:r>
              <a:rPr lang="en-US" altLang="zh-CN" sz="4800" i="1" dirty="0"/>
              <a:t>: </a:t>
            </a:r>
            <a:r>
              <a:rPr lang="en-US" altLang="zh-CN" sz="4800" dirty="0"/>
              <a:t>A Scheduling Framework and Core Microarchitecture for Tail-tolerant Microservices</a:t>
            </a:r>
            <a:endParaRPr lang="zh-CN" altLang="en-US" sz="4800" dirty="0"/>
          </a:p>
        </p:txBody>
      </p:sp>
      <p:pic>
        <p:nvPicPr>
          <p:cNvPr id="4" name="图片 3">
            <a:extLst>
              <a:ext uri="{FF2B5EF4-FFF2-40B4-BE49-F238E27FC236}">
                <a16:creationId xmlns:a16="http://schemas.microsoft.com/office/drawing/2014/main" id="{EA83EB70-61F4-4B45-BC10-8D9D348CE76D}"/>
              </a:ext>
            </a:extLst>
          </p:cNvPr>
          <p:cNvPicPr>
            <a:picLocks noChangeAspect="1"/>
          </p:cNvPicPr>
          <p:nvPr/>
        </p:nvPicPr>
        <p:blipFill>
          <a:blip r:embed="rId3"/>
          <a:stretch>
            <a:fillRect/>
          </a:stretch>
        </p:blipFill>
        <p:spPr>
          <a:xfrm>
            <a:off x="1824550" y="3712870"/>
            <a:ext cx="7983064" cy="819264"/>
          </a:xfrm>
          <a:prstGeom prst="rect">
            <a:avLst/>
          </a:prstGeom>
        </p:spPr>
      </p:pic>
    </p:spTree>
    <p:extLst>
      <p:ext uri="{BB962C8B-B14F-4D97-AF65-F5344CB8AC3E}">
        <p14:creationId xmlns:p14="http://schemas.microsoft.com/office/powerpoint/2010/main" val="1012160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35CDB0-CE3D-4A64-B5C5-3AFF6FCD91AF}"/>
              </a:ext>
            </a:extLst>
          </p:cNvPr>
          <p:cNvSpPr>
            <a:spLocks noGrp="1"/>
          </p:cNvSpPr>
          <p:nvPr>
            <p:ph type="title"/>
          </p:nvPr>
        </p:nvSpPr>
        <p:spPr/>
        <p:txBody>
          <a:bodyPr/>
          <a:lstStyle/>
          <a:p>
            <a:r>
              <a:rPr lang="en-US" altLang="zh-CN" dirty="0"/>
              <a:t>Express-lane SMT(ESMT)</a:t>
            </a:r>
            <a:r>
              <a:rPr lang="en-US" altLang="zh-CN" sz="2400" dirty="0"/>
              <a:t>[ICAC 2019]</a:t>
            </a:r>
            <a:endParaRPr lang="zh-CN" altLang="en-US" dirty="0"/>
          </a:p>
        </p:txBody>
      </p:sp>
      <p:sp>
        <p:nvSpPr>
          <p:cNvPr id="3" name="内容占位符 2">
            <a:extLst>
              <a:ext uri="{FF2B5EF4-FFF2-40B4-BE49-F238E27FC236}">
                <a16:creationId xmlns:a16="http://schemas.microsoft.com/office/drawing/2014/main" id="{17CE4600-35DF-41D8-9474-5BC38B6F531B}"/>
              </a:ext>
            </a:extLst>
          </p:cNvPr>
          <p:cNvSpPr>
            <a:spLocks noGrp="1"/>
          </p:cNvSpPr>
          <p:nvPr>
            <p:ph idx="1"/>
          </p:nvPr>
        </p:nvSpPr>
        <p:spPr>
          <a:xfrm>
            <a:off x="838200" y="1825625"/>
            <a:ext cx="10515600" cy="4351338"/>
          </a:xfrm>
        </p:spPr>
        <p:txBody>
          <a:bodyPr/>
          <a:lstStyle/>
          <a:p>
            <a:r>
              <a:rPr lang="en-US" altLang="zh-CN" dirty="0"/>
              <a:t>Express-lane for short task(Size-Interval Task Assignment)</a:t>
            </a:r>
          </a:p>
          <a:p>
            <a:r>
              <a:rPr lang="en-US" altLang="zh-CN" dirty="0"/>
              <a:t>Incremental preemption</a:t>
            </a:r>
          </a:p>
          <a:p>
            <a:endParaRPr lang="zh-CN" altLang="en-US" dirty="0"/>
          </a:p>
        </p:txBody>
      </p:sp>
      <p:pic>
        <p:nvPicPr>
          <p:cNvPr id="4" name="图片 3">
            <a:extLst>
              <a:ext uri="{FF2B5EF4-FFF2-40B4-BE49-F238E27FC236}">
                <a16:creationId xmlns:a16="http://schemas.microsoft.com/office/drawing/2014/main" id="{AF6EC6B7-A146-489C-A6E0-21CDE2DB4393}"/>
              </a:ext>
            </a:extLst>
          </p:cNvPr>
          <p:cNvPicPr>
            <a:picLocks noChangeAspect="1"/>
          </p:cNvPicPr>
          <p:nvPr/>
        </p:nvPicPr>
        <p:blipFill>
          <a:blip r:embed="rId2"/>
          <a:stretch>
            <a:fillRect/>
          </a:stretch>
        </p:blipFill>
        <p:spPr>
          <a:xfrm>
            <a:off x="961229" y="2871327"/>
            <a:ext cx="6706536" cy="3305636"/>
          </a:xfrm>
          <a:prstGeom prst="rect">
            <a:avLst/>
          </a:prstGeom>
        </p:spPr>
      </p:pic>
      <p:pic>
        <p:nvPicPr>
          <p:cNvPr id="6" name="Picture 2" descr="2020鼠年卡通老鼠简笔画步骤图片- 简笔画">
            <a:extLst>
              <a:ext uri="{FF2B5EF4-FFF2-40B4-BE49-F238E27FC236}">
                <a16:creationId xmlns:a16="http://schemas.microsoft.com/office/drawing/2014/main" id="{F26B43BA-44E8-4777-87B4-423B15E4E8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007" y="3544586"/>
            <a:ext cx="856535" cy="4567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2020鼠年卡通老鼠简笔画步骤图片- 简笔画">
            <a:extLst>
              <a:ext uri="{FF2B5EF4-FFF2-40B4-BE49-F238E27FC236}">
                <a16:creationId xmlns:a16="http://schemas.microsoft.com/office/drawing/2014/main" id="{B25B508C-C758-4C4A-992C-0626BFA84A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2690" y="6823842"/>
            <a:ext cx="152351" cy="8123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为什么大象用鼻子吸水不会被呛到？-科普中国">
            <a:extLst>
              <a:ext uri="{FF2B5EF4-FFF2-40B4-BE49-F238E27FC236}">
                <a16:creationId xmlns:a16="http://schemas.microsoft.com/office/drawing/2014/main" id="{24A78E73-C852-446B-A5AD-792D497698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8585" y="4229647"/>
            <a:ext cx="714957" cy="53537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2020鼠年卡通老鼠简笔画步骤图片- 简笔画">
            <a:extLst>
              <a:ext uri="{FF2B5EF4-FFF2-40B4-BE49-F238E27FC236}">
                <a16:creationId xmlns:a16="http://schemas.microsoft.com/office/drawing/2014/main" id="{5F6B44B2-D560-4276-BA58-E680B84DD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0332" y="4433207"/>
            <a:ext cx="599090" cy="587300"/>
          </a:xfrm>
          <a:prstGeom prst="rect">
            <a:avLst/>
          </a:prstGeom>
          <a:noFill/>
          <a:extLst>
            <a:ext uri="{909E8E84-426E-40DD-AFC4-6F175D3DCCD1}">
              <a14:hiddenFill xmlns:a14="http://schemas.microsoft.com/office/drawing/2010/main">
                <a:solidFill>
                  <a:srgbClr val="FFFFFF"/>
                </a:solidFill>
              </a14:hiddenFill>
            </a:ext>
          </a:extLst>
        </p:spPr>
      </p:pic>
      <p:sp>
        <p:nvSpPr>
          <p:cNvPr id="8" name="箭头: 右 7">
            <a:extLst>
              <a:ext uri="{FF2B5EF4-FFF2-40B4-BE49-F238E27FC236}">
                <a16:creationId xmlns:a16="http://schemas.microsoft.com/office/drawing/2014/main" id="{92450BC6-431C-465A-A4C5-9006B3BD3A25}"/>
              </a:ext>
            </a:extLst>
          </p:cNvPr>
          <p:cNvSpPr/>
          <p:nvPr/>
        </p:nvSpPr>
        <p:spPr>
          <a:xfrm>
            <a:off x="155293" y="3446845"/>
            <a:ext cx="1074417" cy="58244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631EAB70-DDF7-4F92-8DDD-56AFA169C239}"/>
              </a:ext>
            </a:extLst>
          </p:cNvPr>
          <p:cNvSpPr/>
          <p:nvPr/>
        </p:nvSpPr>
        <p:spPr>
          <a:xfrm>
            <a:off x="3237908" y="3418848"/>
            <a:ext cx="1527318" cy="58244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1" name="箭头: 上弧形 20">
            <a:extLst>
              <a:ext uri="{FF2B5EF4-FFF2-40B4-BE49-F238E27FC236}">
                <a16:creationId xmlns:a16="http://schemas.microsoft.com/office/drawing/2014/main" id="{1A926113-B5F5-46C4-A334-3CE1963C59C0}"/>
              </a:ext>
            </a:extLst>
          </p:cNvPr>
          <p:cNvSpPr/>
          <p:nvPr/>
        </p:nvSpPr>
        <p:spPr>
          <a:xfrm rot="9808030">
            <a:off x="2008603" y="4156940"/>
            <a:ext cx="3277128" cy="1313849"/>
          </a:xfrm>
          <a:prstGeom prst="curvedDownArrow">
            <a:avLst>
              <a:gd name="adj1" fmla="val 25000"/>
              <a:gd name="adj2" fmla="val 32343"/>
              <a:gd name="adj3" fmla="val 39731"/>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solidFill>
                <a:schemeClr val="tx1"/>
              </a:solidFill>
            </a:endParaRPr>
          </a:p>
        </p:txBody>
      </p:sp>
      <p:sp>
        <p:nvSpPr>
          <p:cNvPr id="22" name="箭头: 下弧形 21">
            <a:extLst>
              <a:ext uri="{FF2B5EF4-FFF2-40B4-BE49-F238E27FC236}">
                <a16:creationId xmlns:a16="http://schemas.microsoft.com/office/drawing/2014/main" id="{6D95299B-36A3-4F39-A2D6-71B1E5D8A424}"/>
              </a:ext>
            </a:extLst>
          </p:cNvPr>
          <p:cNvSpPr/>
          <p:nvPr/>
        </p:nvSpPr>
        <p:spPr>
          <a:xfrm>
            <a:off x="2079821" y="5191178"/>
            <a:ext cx="3515518" cy="1107363"/>
          </a:xfrm>
          <a:prstGeom prst="curvedUpArrow">
            <a:avLst>
              <a:gd name="adj1" fmla="val 16591"/>
              <a:gd name="adj2" fmla="val 50000"/>
              <a:gd name="adj3" fmla="val 2500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22298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21"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A42FD2-616B-47E9-B3C7-5C5DC2E6B5BE}"/>
              </a:ext>
            </a:extLst>
          </p:cNvPr>
          <p:cNvSpPr>
            <a:spLocks noGrp="1"/>
          </p:cNvSpPr>
          <p:nvPr>
            <p:ph type="title"/>
          </p:nvPr>
        </p:nvSpPr>
        <p:spPr/>
        <p:txBody>
          <a:bodyPr/>
          <a:lstStyle/>
          <a:p>
            <a:r>
              <a:rPr lang="en-US" altLang="zh-CN" b="1" dirty="0"/>
              <a:t>Server-Queue Decoupled SITA</a:t>
            </a:r>
            <a:endParaRPr lang="zh-CN" altLang="en-US" dirty="0"/>
          </a:p>
        </p:txBody>
      </p:sp>
      <p:pic>
        <p:nvPicPr>
          <p:cNvPr id="4" name="内容占位符 3">
            <a:extLst>
              <a:ext uri="{FF2B5EF4-FFF2-40B4-BE49-F238E27FC236}">
                <a16:creationId xmlns:a16="http://schemas.microsoft.com/office/drawing/2014/main" id="{23790A02-4161-4EAF-A481-67FD52046EC6}"/>
              </a:ext>
            </a:extLst>
          </p:cNvPr>
          <p:cNvPicPr>
            <a:picLocks noGrp="1" noChangeAspect="1"/>
          </p:cNvPicPr>
          <p:nvPr>
            <p:ph idx="1"/>
          </p:nvPr>
        </p:nvPicPr>
        <p:blipFill>
          <a:blip r:embed="rId2"/>
          <a:stretch>
            <a:fillRect/>
          </a:stretch>
        </p:blipFill>
        <p:spPr>
          <a:xfrm>
            <a:off x="716760" y="1690688"/>
            <a:ext cx="5839640" cy="3134162"/>
          </a:xfrm>
          <a:prstGeom prst="rect">
            <a:avLst/>
          </a:prstGeom>
        </p:spPr>
      </p:pic>
    </p:spTree>
    <p:extLst>
      <p:ext uri="{BB962C8B-B14F-4D97-AF65-F5344CB8AC3E}">
        <p14:creationId xmlns:p14="http://schemas.microsoft.com/office/powerpoint/2010/main" val="782169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A42FD2-616B-47E9-B3C7-5C5DC2E6B5BE}"/>
              </a:ext>
            </a:extLst>
          </p:cNvPr>
          <p:cNvSpPr>
            <a:spLocks noGrp="1"/>
          </p:cNvSpPr>
          <p:nvPr>
            <p:ph type="title"/>
          </p:nvPr>
        </p:nvSpPr>
        <p:spPr/>
        <p:txBody>
          <a:bodyPr/>
          <a:lstStyle/>
          <a:p>
            <a:r>
              <a:rPr lang="en-US" altLang="zh-CN" b="1" dirty="0"/>
              <a:t>Server-Queue Decoupled SITA</a:t>
            </a:r>
            <a:endParaRPr lang="zh-CN" altLang="en-US" dirty="0"/>
          </a:p>
        </p:txBody>
      </p:sp>
      <p:pic>
        <p:nvPicPr>
          <p:cNvPr id="6" name="内容占位符 5">
            <a:extLst>
              <a:ext uri="{FF2B5EF4-FFF2-40B4-BE49-F238E27FC236}">
                <a16:creationId xmlns:a16="http://schemas.microsoft.com/office/drawing/2014/main" id="{48281E39-32BF-4879-8269-D30C29FFD057}"/>
              </a:ext>
            </a:extLst>
          </p:cNvPr>
          <p:cNvPicPr>
            <a:picLocks noGrp="1" noChangeAspect="1"/>
          </p:cNvPicPr>
          <p:nvPr>
            <p:ph idx="1"/>
          </p:nvPr>
        </p:nvPicPr>
        <p:blipFill>
          <a:blip r:embed="rId3"/>
          <a:stretch>
            <a:fillRect/>
          </a:stretch>
        </p:blipFill>
        <p:spPr>
          <a:xfrm>
            <a:off x="412531" y="1690688"/>
            <a:ext cx="10515600" cy="3130146"/>
          </a:xfrm>
          <a:prstGeom prst="rect">
            <a:avLst/>
          </a:prstGeom>
        </p:spPr>
      </p:pic>
      <p:pic>
        <p:nvPicPr>
          <p:cNvPr id="7" name="图片 6">
            <a:extLst>
              <a:ext uri="{FF2B5EF4-FFF2-40B4-BE49-F238E27FC236}">
                <a16:creationId xmlns:a16="http://schemas.microsoft.com/office/drawing/2014/main" id="{77745DF5-D13E-4414-9BB3-2EFD50AB15BE}"/>
              </a:ext>
            </a:extLst>
          </p:cNvPr>
          <p:cNvPicPr>
            <a:picLocks noChangeAspect="1"/>
          </p:cNvPicPr>
          <p:nvPr/>
        </p:nvPicPr>
        <p:blipFill>
          <a:blip r:embed="rId4"/>
          <a:stretch>
            <a:fillRect/>
          </a:stretch>
        </p:blipFill>
        <p:spPr>
          <a:xfrm>
            <a:off x="738064" y="4712739"/>
            <a:ext cx="7077158" cy="954854"/>
          </a:xfrm>
          <a:prstGeom prst="rect">
            <a:avLst/>
          </a:prstGeom>
        </p:spPr>
      </p:pic>
      <p:sp>
        <p:nvSpPr>
          <p:cNvPr id="8" name="文本框 7">
            <a:extLst>
              <a:ext uri="{FF2B5EF4-FFF2-40B4-BE49-F238E27FC236}">
                <a16:creationId xmlns:a16="http://schemas.microsoft.com/office/drawing/2014/main" id="{BC349076-B8A7-45AF-B263-D3D164ADD67B}"/>
              </a:ext>
            </a:extLst>
          </p:cNvPr>
          <p:cNvSpPr txBox="1"/>
          <p:nvPr/>
        </p:nvSpPr>
        <p:spPr>
          <a:xfrm>
            <a:off x="7815222" y="5059547"/>
            <a:ext cx="2420856" cy="369332"/>
          </a:xfrm>
          <a:prstGeom prst="rect">
            <a:avLst/>
          </a:prstGeom>
          <a:noFill/>
        </p:spPr>
        <p:txBody>
          <a:bodyPr wrap="none" rtlCol="0">
            <a:spAutoFit/>
          </a:bodyPr>
          <a:lstStyle/>
          <a:p>
            <a:r>
              <a:rPr lang="en-US" altLang="zh-CN" dirty="0"/>
              <a:t>upper-bound criterion</a:t>
            </a:r>
            <a:endParaRPr lang="zh-CN" altLang="en-US" dirty="0"/>
          </a:p>
        </p:txBody>
      </p:sp>
      <p:sp>
        <p:nvSpPr>
          <p:cNvPr id="9" name="矩形 8">
            <a:extLst>
              <a:ext uri="{FF2B5EF4-FFF2-40B4-BE49-F238E27FC236}">
                <a16:creationId xmlns:a16="http://schemas.microsoft.com/office/drawing/2014/main" id="{73CBAA26-4BFA-4D5F-A9D9-41FBB8B02916}"/>
              </a:ext>
            </a:extLst>
          </p:cNvPr>
          <p:cNvSpPr/>
          <p:nvPr/>
        </p:nvSpPr>
        <p:spPr>
          <a:xfrm>
            <a:off x="1514729" y="5784989"/>
            <a:ext cx="8311204" cy="707886"/>
          </a:xfrm>
          <a:prstGeom prst="rect">
            <a:avLst/>
          </a:prstGeom>
          <a:noFill/>
        </p:spPr>
        <p:txBody>
          <a:bodyPr wrap="square" lIns="91440" tIns="45720" rIns="91440" bIns="45720">
            <a:spAutoFit/>
          </a:bodyPr>
          <a:lstStyle/>
          <a:p>
            <a:pPr algn="ctr"/>
            <a:r>
              <a:rPr lang="en-US" altLang="zh-CN" sz="2000" b="1" cap="none" spc="0" dirty="0">
                <a:ln w="22225">
                  <a:solidFill>
                    <a:schemeClr val="accent2"/>
                  </a:solidFill>
                  <a:prstDash val="solid"/>
                </a:ln>
                <a:solidFill>
                  <a:schemeClr val="accent2">
                    <a:lumMod val="40000"/>
                    <a:lumOff val="60000"/>
                  </a:schemeClr>
                </a:solidFill>
                <a:effectLst/>
              </a:rPr>
              <a:t>SQD-SITA always allows a server to “follow its task” unless it results in on upper-bound violation(leading to starvation)</a:t>
            </a:r>
            <a:endParaRPr lang="zh-CN" altLang="en-US" sz="2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94570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A42FD2-616B-47E9-B3C7-5C5DC2E6B5BE}"/>
              </a:ext>
            </a:extLst>
          </p:cNvPr>
          <p:cNvSpPr>
            <a:spLocks noGrp="1"/>
          </p:cNvSpPr>
          <p:nvPr>
            <p:ph type="title"/>
          </p:nvPr>
        </p:nvSpPr>
        <p:spPr/>
        <p:txBody>
          <a:bodyPr/>
          <a:lstStyle/>
          <a:p>
            <a:r>
              <a:rPr lang="en-US" altLang="zh-CN" b="1" dirty="0"/>
              <a:t>Server-Queue Decoupled SITA</a:t>
            </a:r>
            <a:endParaRPr lang="zh-CN" altLang="en-US" dirty="0"/>
          </a:p>
        </p:txBody>
      </p:sp>
      <p:pic>
        <p:nvPicPr>
          <p:cNvPr id="5" name="内容占位符 4">
            <a:extLst>
              <a:ext uri="{FF2B5EF4-FFF2-40B4-BE49-F238E27FC236}">
                <a16:creationId xmlns:a16="http://schemas.microsoft.com/office/drawing/2014/main" id="{460A31FE-762E-4301-B7B8-CB789AD4D94C}"/>
              </a:ext>
            </a:extLst>
          </p:cNvPr>
          <p:cNvPicPr>
            <a:picLocks noGrp="1" noChangeAspect="1"/>
          </p:cNvPicPr>
          <p:nvPr>
            <p:ph idx="1"/>
          </p:nvPr>
        </p:nvPicPr>
        <p:blipFill>
          <a:blip r:embed="rId3"/>
          <a:stretch>
            <a:fillRect/>
          </a:stretch>
        </p:blipFill>
        <p:spPr>
          <a:xfrm>
            <a:off x="617873" y="1293400"/>
            <a:ext cx="4411327" cy="5560809"/>
          </a:xfrm>
          <a:prstGeom prst="rect">
            <a:avLst/>
          </a:prstGeom>
        </p:spPr>
      </p:pic>
      <p:pic>
        <p:nvPicPr>
          <p:cNvPr id="9" name="图片 8">
            <a:extLst>
              <a:ext uri="{FF2B5EF4-FFF2-40B4-BE49-F238E27FC236}">
                <a16:creationId xmlns:a16="http://schemas.microsoft.com/office/drawing/2014/main" id="{ABBCF652-5F48-4996-8D28-871E9B8207C7}"/>
              </a:ext>
            </a:extLst>
          </p:cNvPr>
          <p:cNvPicPr>
            <a:picLocks noChangeAspect="1"/>
          </p:cNvPicPr>
          <p:nvPr/>
        </p:nvPicPr>
        <p:blipFill>
          <a:blip r:embed="rId4"/>
          <a:stretch>
            <a:fillRect/>
          </a:stretch>
        </p:blipFill>
        <p:spPr>
          <a:xfrm>
            <a:off x="5756772" y="1856226"/>
            <a:ext cx="5817355" cy="1076160"/>
          </a:xfrm>
          <a:prstGeom prst="rect">
            <a:avLst/>
          </a:prstGeom>
        </p:spPr>
      </p:pic>
      <p:sp>
        <p:nvSpPr>
          <p:cNvPr id="10" name="文本框 9">
            <a:extLst>
              <a:ext uri="{FF2B5EF4-FFF2-40B4-BE49-F238E27FC236}">
                <a16:creationId xmlns:a16="http://schemas.microsoft.com/office/drawing/2014/main" id="{E72A7FFC-43CC-423F-8D11-E2B4A26CEE56}"/>
              </a:ext>
            </a:extLst>
          </p:cNvPr>
          <p:cNvSpPr txBox="1"/>
          <p:nvPr/>
        </p:nvSpPr>
        <p:spPr>
          <a:xfrm>
            <a:off x="7472963" y="3184634"/>
            <a:ext cx="1552028" cy="369332"/>
          </a:xfrm>
          <a:prstGeom prst="rect">
            <a:avLst/>
          </a:prstGeom>
          <a:noFill/>
        </p:spPr>
        <p:txBody>
          <a:bodyPr wrap="none" rtlCol="0">
            <a:spAutoFit/>
          </a:bodyPr>
          <a:lstStyle/>
          <a:p>
            <a:r>
              <a:rPr lang="en-US" altLang="zh-CN" dirty="0"/>
              <a:t>Lower-bound</a:t>
            </a:r>
            <a:endParaRPr lang="zh-CN" altLang="en-US" dirty="0"/>
          </a:p>
        </p:txBody>
      </p:sp>
    </p:spTree>
    <p:extLst>
      <p:ext uri="{BB962C8B-B14F-4D97-AF65-F5344CB8AC3E}">
        <p14:creationId xmlns:p14="http://schemas.microsoft.com/office/powerpoint/2010/main" val="11995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18BBD7-880F-4462-9FF8-935100316634}"/>
              </a:ext>
            </a:extLst>
          </p:cNvPr>
          <p:cNvSpPr>
            <a:spLocks noGrp="1"/>
          </p:cNvSpPr>
          <p:nvPr>
            <p:ph type="title"/>
          </p:nvPr>
        </p:nvSpPr>
        <p:spPr/>
        <p:txBody>
          <a:bodyPr/>
          <a:lstStyle/>
          <a:p>
            <a:r>
              <a:rPr lang="en-US" altLang="zh-CN" b="1" dirty="0"/>
              <a:t>Interruptible SQD-SITA</a:t>
            </a:r>
            <a:endParaRPr lang="zh-CN" altLang="en-US" dirty="0"/>
          </a:p>
        </p:txBody>
      </p:sp>
      <p:sp>
        <p:nvSpPr>
          <p:cNvPr id="3" name="内容占位符 2">
            <a:extLst>
              <a:ext uri="{FF2B5EF4-FFF2-40B4-BE49-F238E27FC236}">
                <a16:creationId xmlns:a16="http://schemas.microsoft.com/office/drawing/2014/main" id="{C02C5BDD-BA7D-40D3-8EC7-CBE7357E9CB2}"/>
              </a:ext>
            </a:extLst>
          </p:cNvPr>
          <p:cNvSpPr>
            <a:spLocks noGrp="1"/>
          </p:cNvSpPr>
          <p:nvPr>
            <p:ph idx="1"/>
          </p:nvPr>
        </p:nvSpPr>
        <p:spPr/>
        <p:txBody>
          <a:bodyPr>
            <a:normAutofit lnSpcReduction="10000"/>
          </a:bodyPr>
          <a:lstStyle/>
          <a:p>
            <a:r>
              <a:rPr lang="en-US" altLang="zh-CN" dirty="0"/>
              <a:t>When a new task arrives, if no idle server waits at lane 0, ISQD-SITA scans lanes from highest to lowest to check if the upper-bound criterion has been violated in any lane. If so, it preempts the youngest running task in that lane and allocates the preempted server to the arriving task in lane 0.</a:t>
            </a:r>
          </a:p>
          <a:p>
            <a:r>
              <a:rPr lang="en-US" altLang="zh-CN" dirty="0"/>
              <a:t>Goal: maximize utilizations and minimize preemptions with no “starvation”</a:t>
            </a:r>
          </a:p>
          <a:p>
            <a:r>
              <a:rPr lang="en-US" altLang="zh-CN" dirty="0"/>
              <a:t>Key idea</a:t>
            </a:r>
          </a:p>
          <a:p>
            <a:pPr lvl="1"/>
            <a:r>
              <a:rPr lang="en-US" altLang="zh-CN" dirty="0"/>
              <a:t>No Starvation</a:t>
            </a:r>
          </a:p>
          <a:p>
            <a:pPr lvl="1"/>
            <a:r>
              <a:rPr lang="en-US" altLang="zh-CN" dirty="0"/>
              <a:t>Incremental preemption</a:t>
            </a:r>
          </a:p>
          <a:p>
            <a:pPr lvl="1"/>
            <a:r>
              <a:rPr lang="en-US" altLang="zh-CN" dirty="0"/>
              <a:t>Dynamic reallocation of servers to lanes</a:t>
            </a:r>
            <a:endParaRPr lang="zh-CN" altLang="en-US" dirty="0"/>
          </a:p>
        </p:txBody>
      </p:sp>
    </p:spTree>
    <p:extLst>
      <p:ext uri="{BB962C8B-B14F-4D97-AF65-F5344CB8AC3E}">
        <p14:creationId xmlns:p14="http://schemas.microsoft.com/office/powerpoint/2010/main" val="1824843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9298C2-8BEA-4AC8-BCAA-946F06B61AAC}"/>
              </a:ext>
            </a:extLst>
          </p:cNvPr>
          <p:cNvSpPr>
            <a:spLocks noGrp="1"/>
          </p:cNvSpPr>
          <p:nvPr>
            <p:ph type="title"/>
          </p:nvPr>
        </p:nvSpPr>
        <p:spPr/>
        <p:txBody>
          <a:bodyPr/>
          <a:lstStyle/>
          <a:p>
            <a:r>
              <a:rPr lang="en-US" altLang="zh-CN" dirty="0" err="1"/>
              <a:t>CoreZilla</a:t>
            </a:r>
            <a:endParaRPr lang="zh-CN" altLang="en-US" dirty="0"/>
          </a:p>
        </p:txBody>
      </p:sp>
      <p:sp>
        <p:nvSpPr>
          <p:cNvPr id="3" name="内容占位符 2">
            <a:extLst>
              <a:ext uri="{FF2B5EF4-FFF2-40B4-BE49-F238E27FC236}">
                <a16:creationId xmlns:a16="http://schemas.microsoft.com/office/drawing/2014/main" id="{6385B966-8C6E-4BDF-8233-21070E50D667}"/>
              </a:ext>
            </a:extLst>
          </p:cNvPr>
          <p:cNvSpPr>
            <a:spLocks noGrp="1"/>
          </p:cNvSpPr>
          <p:nvPr>
            <p:ph idx="1"/>
          </p:nvPr>
        </p:nvSpPr>
        <p:spPr>
          <a:xfrm>
            <a:off x="838200" y="1825625"/>
            <a:ext cx="6524297" cy="4351338"/>
          </a:xfrm>
        </p:spPr>
        <p:txBody>
          <a:bodyPr/>
          <a:lstStyle/>
          <a:p>
            <a:r>
              <a:rPr lang="en-US" altLang="zh-CN" dirty="0"/>
              <a:t>Synthesis of three key ideas:</a:t>
            </a:r>
          </a:p>
          <a:p>
            <a:pPr marL="914400" lvl="1" indent="-457200">
              <a:buFont typeface="+mj-lt"/>
              <a:buAutoNum type="arabicPeriod"/>
            </a:pPr>
            <a:r>
              <a:rPr lang="en-US" altLang="zh-CN" dirty="0"/>
              <a:t>Express-lane SMT(ESMT)</a:t>
            </a:r>
          </a:p>
          <a:p>
            <a:pPr lvl="2"/>
            <a:r>
              <a:rPr lang="en-US" altLang="zh-CN" dirty="0"/>
              <a:t>Isolate short tasks from long tasks to prevent </a:t>
            </a:r>
            <a:r>
              <a:rPr lang="en-US" altLang="zh-CN" dirty="0" err="1"/>
              <a:t>HoL</a:t>
            </a:r>
            <a:r>
              <a:rPr lang="en-US" altLang="zh-CN" dirty="0"/>
              <a:t> blocking</a:t>
            </a:r>
          </a:p>
          <a:p>
            <a:pPr lvl="2"/>
            <a:endParaRPr lang="en-US" altLang="zh-CN" dirty="0"/>
          </a:p>
          <a:p>
            <a:pPr lvl="2"/>
            <a:endParaRPr lang="en-US" altLang="zh-CN" dirty="0"/>
          </a:p>
          <a:p>
            <a:pPr lvl="2"/>
            <a:endParaRPr lang="en-US" altLang="zh-CN" dirty="0"/>
          </a:p>
          <a:p>
            <a:pPr lvl="2"/>
            <a:endParaRPr lang="en-US" altLang="zh-CN" dirty="0"/>
          </a:p>
          <a:p>
            <a:pPr marL="914400" lvl="1" indent="-457200">
              <a:buFont typeface="+mj-lt"/>
              <a:buAutoNum type="arabicPeriod"/>
            </a:pPr>
            <a:r>
              <a:rPr lang="en-US" altLang="zh-CN" dirty="0"/>
              <a:t>SQD-SITA Scheduling</a:t>
            </a:r>
          </a:p>
          <a:p>
            <a:pPr lvl="2"/>
            <a:r>
              <a:rPr lang="en-US" altLang="zh-CN" dirty="0"/>
              <a:t>Dynamic reallocation of physical contexts to context queues to prevent underutilization and unnecessary preemptions</a:t>
            </a:r>
          </a:p>
          <a:p>
            <a:pPr lvl="2"/>
            <a:endParaRPr lang="zh-CN" altLang="en-US" dirty="0"/>
          </a:p>
        </p:txBody>
      </p:sp>
      <p:pic>
        <p:nvPicPr>
          <p:cNvPr id="4" name="图片 3">
            <a:extLst>
              <a:ext uri="{FF2B5EF4-FFF2-40B4-BE49-F238E27FC236}">
                <a16:creationId xmlns:a16="http://schemas.microsoft.com/office/drawing/2014/main" id="{968098C6-A354-4869-BA8D-9BE1F9BA16D5}"/>
              </a:ext>
            </a:extLst>
          </p:cNvPr>
          <p:cNvPicPr>
            <a:picLocks noChangeAspect="1"/>
          </p:cNvPicPr>
          <p:nvPr/>
        </p:nvPicPr>
        <p:blipFill>
          <a:blip r:embed="rId2"/>
          <a:stretch>
            <a:fillRect/>
          </a:stretch>
        </p:blipFill>
        <p:spPr>
          <a:xfrm>
            <a:off x="8009467" y="1290610"/>
            <a:ext cx="4010585" cy="2553056"/>
          </a:xfrm>
          <a:prstGeom prst="rect">
            <a:avLst/>
          </a:prstGeom>
        </p:spPr>
      </p:pic>
      <p:pic>
        <p:nvPicPr>
          <p:cNvPr id="5" name="图片 4">
            <a:extLst>
              <a:ext uri="{FF2B5EF4-FFF2-40B4-BE49-F238E27FC236}">
                <a16:creationId xmlns:a16="http://schemas.microsoft.com/office/drawing/2014/main" id="{F205A355-43C3-4890-A5CA-5E5038C40419}"/>
              </a:ext>
            </a:extLst>
          </p:cNvPr>
          <p:cNvPicPr>
            <a:picLocks noChangeAspect="1"/>
          </p:cNvPicPr>
          <p:nvPr/>
        </p:nvPicPr>
        <p:blipFill>
          <a:blip r:embed="rId3"/>
          <a:stretch>
            <a:fillRect/>
          </a:stretch>
        </p:blipFill>
        <p:spPr>
          <a:xfrm>
            <a:off x="8009467" y="4431682"/>
            <a:ext cx="2086266" cy="1876687"/>
          </a:xfrm>
          <a:prstGeom prst="rect">
            <a:avLst/>
          </a:prstGeom>
        </p:spPr>
      </p:pic>
    </p:spTree>
    <p:extLst>
      <p:ext uri="{BB962C8B-B14F-4D97-AF65-F5344CB8AC3E}">
        <p14:creationId xmlns:p14="http://schemas.microsoft.com/office/powerpoint/2010/main" val="3435922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9298C2-8BEA-4AC8-BCAA-946F06B61AAC}"/>
              </a:ext>
            </a:extLst>
          </p:cNvPr>
          <p:cNvSpPr>
            <a:spLocks noGrp="1"/>
          </p:cNvSpPr>
          <p:nvPr>
            <p:ph type="title"/>
          </p:nvPr>
        </p:nvSpPr>
        <p:spPr/>
        <p:txBody>
          <a:bodyPr/>
          <a:lstStyle/>
          <a:p>
            <a:r>
              <a:rPr lang="en-US" altLang="zh-CN" dirty="0" err="1"/>
              <a:t>CoreZilla</a:t>
            </a:r>
            <a:endParaRPr lang="zh-CN" altLang="en-US" dirty="0"/>
          </a:p>
        </p:txBody>
      </p:sp>
      <p:sp>
        <p:nvSpPr>
          <p:cNvPr id="3" name="内容占位符 2">
            <a:extLst>
              <a:ext uri="{FF2B5EF4-FFF2-40B4-BE49-F238E27FC236}">
                <a16:creationId xmlns:a16="http://schemas.microsoft.com/office/drawing/2014/main" id="{6385B966-8C6E-4BDF-8233-21070E50D667}"/>
              </a:ext>
            </a:extLst>
          </p:cNvPr>
          <p:cNvSpPr>
            <a:spLocks noGrp="1"/>
          </p:cNvSpPr>
          <p:nvPr>
            <p:ph idx="1"/>
          </p:nvPr>
        </p:nvSpPr>
        <p:spPr>
          <a:xfrm>
            <a:off x="838200" y="1825625"/>
            <a:ext cx="6524297" cy="4351338"/>
          </a:xfrm>
        </p:spPr>
        <p:txBody>
          <a:bodyPr/>
          <a:lstStyle/>
          <a:p>
            <a:r>
              <a:rPr lang="en-US" altLang="zh-CN" dirty="0"/>
              <a:t>Synthesis of three key ideas:</a:t>
            </a:r>
          </a:p>
          <a:p>
            <a:pPr marL="457200" lvl="1" indent="0">
              <a:buNone/>
            </a:pPr>
            <a:r>
              <a:rPr lang="en-US" altLang="zh-CN" dirty="0"/>
              <a:t>3. Automatic Load Adaptation</a:t>
            </a:r>
          </a:p>
          <a:p>
            <a:pPr marL="457200" lvl="1" indent="0">
              <a:buNone/>
            </a:pPr>
            <a:endParaRPr lang="en-US" altLang="zh-CN" dirty="0"/>
          </a:p>
        </p:txBody>
      </p:sp>
      <p:pic>
        <p:nvPicPr>
          <p:cNvPr id="6" name="图片 5">
            <a:extLst>
              <a:ext uri="{FF2B5EF4-FFF2-40B4-BE49-F238E27FC236}">
                <a16:creationId xmlns:a16="http://schemas.microsoft.com/office/drawing/2014/main" id="{6359DC82-5A37-4D6D-B017-9184409F9339}"/>
              </a:ext>
            </a:extLst>
          </p:cNvPr>
          <p:cNvPicPr>
            <a:picLocks noChangeAspect="1"/>
          </p:cNvPicPr>
          <p:nvPr/>
        </p:nvPicPr>
        <p:blipFill>
          <a:blip r:embed="rId2"/>
          <a:stretch>
            <a:fillRect/>
          </a:stretch>
        </p:blipFill>
        <p:spPr>
          <a:xfrm>
            <a:off x="7362497" y="466943"/>
            <a:ext cx="4475662" cy="2979281"/>
          </a:xfrm>
          <a:prstGeom prst="rect">
            <a:avLst/>
          </a:prstGeom>
        </p:spPr>
      </p:pic>
      <p:pic>
        <p:nvPicPr>
          <p:cNvPr id="7" name="图片 6">
            <a:extLst>
              <a:ext uri="{FF2B5EF4-FFF2-40B4-BE49-F238E27FC236}">
                <a16:creationId xmlns:a16="http://schemas.microsoft.com/office/drawing/2014/main" id="{5D53765E-67E5-40E0-A17C-F0932CE8F8E7}"/>
              </a:ext>
            </a:extLst>
          </p:cNvPr>
          <p:cNvPicPr>
            <a:picLocks noChangeAspect="1"/>
          </p:cNvPicPr>
          <p:nvPr/>
        </p:nvPicPr>
        <p:blipFill>
          <a:blip r:embed="rId3"/>
          <a:stretch>
            <a:fillRect/>
          </a:stretch>
        </p:blipFill>
        <p:spPr>
          <a:xfrm>
            <a:off x="1359243" y="2842903"/>
            <a:ext cx="4951692" cy="2864213"/>
          </a:xfrm>
          <a:prstGeom prst="rect">
            <a:avLst/>
          </a:prstGeom>
        </p:spPr>
      </p:pic>
      <p:sp>
        <p:nvSpPr>
          <p:cNvPr id="9" name="矩形 8">
            <a:extLst>
              <a:ext uri="{FF2B5EF4-FFF2-40B4-BE49-F238E27FC236}">
                <a16:creationId xmlns:a16="http://schemas.microsoft.com/office/drawing/2014/main" id="{C1805FFE-2B8A-4690-9E25-D7675FFECC02}"/>
              </a:ext>
            </a:extLst>
          </p:cNvPr>
          <p:cNvSpPr/>
          <p:nvPr/>
        </p:nvSpPr>
        <p:spPr>
          <a:xfrm>
            <a:off x="306619" y="6139619"/>
            <a:ext cx="9750611" cy="584775"/>
          </a:xfrm>
          <a:prstGeom prst="rect">
            <a:avLst/>
          </a:prstGeom>
          <a:noFill/>
        </p:spPr>
        <p:txBody>
          <a:bodyPr wrap="square" lIns="91440" tIns="45720" rIns="91440" bIns="45720">
            <a:spAutoFit/>
          </a:bodyPr>
          <a:lstStyle/>
          <a:p>
            <a:pPr algn="ctr"/>
            <a:r>
              <a:rPr lang="en-US" altLang="zh-CN" sz="3200" b="1" cap="none" spc="0" dirty="0" err="1">
                <a:ln w="22225">
                  <a:solidFill>
                    <a:schemeClr val="accent2"/>
                  </a:solidFill>
                  <a:prstDash val="solid"/>
                </a:ln>
                <a:solidFill>
                  <a:schemeClr val="accent2">
                    <a:lumMod val="40000"/>
                    <a:lumOff val="60000"/>
                  </a:schemeClr>
                </a:solidFill>
                <a:effectLst/>
              </a:rPr>
              <a:t>CoreZilla</a:t>
            </a:r>
            <a:r>
              <a:rPr lang="en-US" altLang="zh-CN" sz="3200" b="1" cap="none" spc="0" dirty="0">
                <a:ln w="22225">
                  <a:solidFill>
                    <a:schemeClr val="accent2"/>
                  </a:solidFill>
                  <a:prstDash val="solid"/>
                </a:ln>
                <a:solidFill>
                  <a:schemeClr val="accent2">
                    <a:lumMod val="40000"/>
                    <a:lumOff val="60000"/>
                  </a:schemeClr>
                </a:solidFill>
                <a:effectLst/>
              </a:rPr>
              <a:t> improves tail latency by more than 2x</a:t>
            </a:r>
            <a:endParaRPr lang="zh-CN" altLang="en-US" sz="32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158005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D7120A-9147-4286-939D-3A30E2756DFB}"/>
              </a:ext>
            </a:extLst>
          </p:cNvPr>
          <p:cNvSpPr>
            <a:spLocks noGrp="1"/>
          </p:cNvSpPr>
          <p:nvPr>
            <p:ph type="title"/>
          </p:nvPr>
        </p:nvSpPr>
        <p:spPr/>
        <p:txBody>
          <a:bodyPr/>
          <a:lstStyle/>
          <a:p>
            <a:r>
              <a:rPr lang="en-US" altLang="zh-CN" dirty="0"/>
              <a:t>From Monolith to Microservices</a:t>
            </a:r>
            <a:endParaRPr lang="zh-CN" altLang="en-US" dirty="0"/>
          </a:p>
        </p:txBody>
      </p:sp>
      <p:pic>
        <p:nvPicPr>
          <p:cNvPr id="1026" name="Picture 2" descr="https://res.cloudinary.com/practicaldev/image/fetch/s--seen3BGm--/c_limit%2Cf_auto%2Cfl_progressive%2Cq_auto%2Cw_880/https:/user-images.githubusercontent.com/2697570/49395813-cd094980-f737-11e8-9e9a-6c20db5720c4.jpg">
            <a:extLst>
              <a:ext uri="{FF2B5EF4-FFF2-40B4-BE49-F238E27FC236}">
                <a16:creationId xmlns:a16="http://schemas.microsoft.com/office/drawing/2014/main" id="{62014633-26F9-415B-9A3F-8FCC6E6100A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64205" y="1470025"/>
            <a:ext cx="7307590"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709257F5-DCA9-47B1-9CFC-711391B00E4C}"/>
              </a:ext>
            </a:extLst>
          </p:cNvPr>
          <p:cNvSpPr/>
          <p:nvPr/>
        </p:nvSpPr>
        <p:spPr>
          <a:xfrm>
            <a:off x="664205" y="6308209"/>
            <a:ext cx="8348133" cy="369332"/>
          </a:xfrm>
          <a:prstGeom prst="rect">
            <a:avLst/>
          </a:prstGeom>
        </p:spPr>
        <p:txBody>
          <a:bodyPr wrap="square">
            <a:spAutoFit/>
          </a:bodyPr>
          <a:lstStyle/>
          <a:p>
            <a:r>
              <a:rPr lang="en-US" altLang="zh-CN" dirty="0">
                <a:hlinkClick r:id="rId4"/>
              </a:rPr>
              <a:t>https://dev.to/alex_barashkov/microservices-vs-monolith-architecture-4l1m</a:t>
            </a:r>
            <a:endParaRPr lang="zh-CN" altLang="en-US" dirty="0"/>
          </a:p>
        </p:txBody>
      </p:sp>
      <p:sp>
        <p:nvSpPr>
          <p:cNvPr id="5" name="文本框 4">
            <a:extLst>
              <a:ext uri="{FF2B5EF4-FFF2-40B4-BE49-F238E27FC236}">
                <a16:creationId xmlns:a16="http://schemas.microsoft.com/office/drawing/2014/main" id="{1A715EF4-3589-49F4-8192-79D73397CB8F}"/>
              </a:ext>
            </a:extLst>
          </p:cNvPr>
          <p:cNvSpPr txBox="1"/>
          <p:nvPr/>
        </p:nvSpPr>
        <p:spPr>
          <a:xfrm>
            <a:off x="8669867" y="1470025"/>
            <a:ext cx="3115733" cy="3046988"/>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Monoliths:10s to 100s of </a:t>
            </a:r>
            <a:r>
              <a:rPr lang="en-US" altLang="zh-CN" sz="2400" dirty="0" err="1"/>
              <a:t>ms</a:t>
            </a:r>
            <a:r>
              <a:rPr lang="en-US" altLang="zh-CN" sz="2400" dirty="0"/>
              <a:t> mean service time</a:t>
            </a:r>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r>
              <a:rPr lang="en-US" altLang="zh-CN" sz="2400" dirty="0"/>
              <a:t>Microservices: Single digits to 10s of us mean service time</a:t>
            </a:r>
            <a:endParaRPr lang="zh-CN" altLang="en-US" sz="2400" dirty="0"/>
          </a:p>
        </p:txBody>
      </p:sp>
    </p:spTree>
    <p:extLst>
      <p:ext uri="{BB962C8B-B14F-4D97-AF65-F5344CB8AC3E}">
        <p14:creationId xmlns:p14="http://schemas.microsoft.com/office/powerpoint/2010/main" val="77469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BBAEE-1A5E-4B95-906C-A32B8F66EA98}"/>
              </a:ext>
            </a:extLst>
          </p:cNvPr>
          <p:cNvSpPr>
            <a:spLocks noGrp="1"/>
          </p:cNvSpPr>
          <p:nvPr>
            <p:ph type="title"/>
          </p:nvPr>
        </p:nvSpPr>
        <p:spPr/>
        <p:txBody>
          <a:bodyPr>
            <a:normAutofit/>
          </a:bodyPr>
          <a:lstStyle/>
          <a:p>
            <a:r>
              <a:rPr lang="en-US" altLang="zh-CN" sz="3600" dirty="0"/>
              <a:t>Tail latency direct impacts cloud provider’s revenue</a:t>
            </a:r>
            <a:endParaRPr lang="zh-CN" altLang="en-US" sz="3600" dirty="0"/>
          </a:p>
        </p:txBody>
      </p:sp>
      <p:sp>
        <p:nvSpPr>
          <p:cNvPr id="3" name="内容占位符 2">
            <a:extLst>
              <a:ext uri="{FF2B5EF4-FFF2-40B4-BE49-F238E27FC236}">
                <a16:creationId xmlns:a16="http://schemas.microsoft.com/office/drawing/2014/main" id="{BCCB1611-B3A5-457D-A857-FFCC7DF13B4F}"/>
              </a:ext>
            </a:extLst>
          </p:cNvPr>
          <p:cNvSpPr>
            <a:spLocks noGrp="1"/>
          </p:cNvSpPr>
          <p:nvPr>
            <p:ph idx="1"/>
          </p:nvPr>
        </p:nvSpPr>
        <p:spPr>
          <a:xfrm>
            <a:off x="3606799" y="3383756"/>
            <a:ext cx="7907868" cy="799042"/>
          </a:xfrm>
        </p:spPr>
        <p:txBody>
          <a:bodyPr>
            <a:normAutofit lnSpcReduction="10000"/>
          </a:bodyPr>
          <a:lstStyle/>
          <a:p>
            <a:pPr marL="0" indent="0">
              <a:buNone/>
            </a:pPr>
            <a:r>
              <a:rPr lang="en-US" altLang="zh-CN" dirty="0"/>
              <a:t>a two-second slowdown was found to reduce revenue per user by 4.3%.</a:t>
            </a:r>
            <a:endParaRPr lang="zh-CN" altLang="en-US" dirty="0"/>
          </a:p>
        </p:txBody>
      </p:sp>
      <p:pic>
        <p:nvPicPr>
          <p:cNvPr id="2052" name="Picture 4" descr="紐約工會領袖及政府官員聯署冀Amazon 重新考慮紐約總部計劃- UNWIRE.PRO">
            <a:extLst>
              <a:ext uri="{FF2B5EF4-FFF2-40B4-BE49-F238E27FC236}">
                <a16:creationId xmlns:a16="http://schemas.microsoft.com/office/drawing/2014/main" id="{45EC94EC-B240-4A79-A019-1BDC03DAC3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346" y="1474523"/>
            <a:ext cx="2847975" cy="16002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40016E66-6FE9-4AD3-9FE6-0FC43B9667D8}"/>
              </a:ext>
            </a:extLst>
          </p:cNvPr>
          <p:cNvSpPr txBox="1"/>
          <p:nvPr/>
        </p:nvSpPr>
        <p:spPr>
          <a:xfrm>
            <a:off x="3371321" y="1762605"/>
            <a:ext cx="8482012" cy="1077218"/>
          </a:xfrm>
          <a:prstGeom prst="rect">
            <a:avLst/>
          </a:prstGeom>
          <a:noFill/>
        </p:spPr>
        <p:txBody>
          <a:bodyPr wrap="square" rtlCol="0">
            <a:spAutoFit/>
          </a:bodyPr>
          <a:lstStyle/>
          <a:p>
            <a:r>
              <a:rPr lang="en-US" altLang="zh-CN" sz="3200" dirty="0"/>
              <a:t>every 100 milliseconds of </a:t>
            </a:r>
            <a:r>
              <a:rPr lang="en-US" altLang="zh-CN" sz="3200" u="sng" dirty="0">
                <a:hlinkClick r:id="rId3"/>
              </a:rPr>
              <a:t>latency</a:t>
            </a:r>
            <a:r>
              <a:rPr lang="en-US" altLang="zh-CN" sz="3200" dirty="0"/>
              <a:t> causes a 1% decrease in sale.</a:t>
            </a:r>
            <a:endParaRPr lang="zh-CN" altLang="en-US" sz="3200" dirty="0"/>
          </a:p>
        </p:txBody>
      </p:sp>
      <p:pic>
        <p:nvPicPr>
          <p:cNvPr id="2054" name="Picture 6" descr="Bing 是什么- 泪雪网">
            <a:extLst>
              <a:ext uri="{FF2B5EF4-FFF2-40B4-BE49-F238E27FC236}">
                <a16:creationId xmlns:a16="http://schemas.microsoft.com/office/drawing/2014/main" id="{3EA187C4-E527-42AC-912C-0BB11251F4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685" y="2911740"/>
            <a:ext cx="2619375" cy="174307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411F0CB9-3B9F-46B4-A4A5-168E83BC7BAE}"/>
              </a:ext>
            </a:extLst>
          </p:cNvPr>
          <p:cNvSpPr/>
          <p:nvPr/>
        </p:nvSpPr>
        <p:spPr>
          <a:xfrm>
            <a:off x="838200" y="4475536"/>
            <a:ext cx="10484115" cy="1815882"/>
          </a:xfrm>
          <a:prstGeom prst="rect">
            <a:avLst/>
          </a:prstGeom>
        </p:spPr>
        <p:txBody>
          <a:bodyPr wrap="square">
            <a:spAutoFit/>
          </a:bodyPr>
          <a:lstStyle/>
          <a:p>
            <a:r>
              <a:rPr lang="en-US" altLang="zh-CN" sz="2800" b="0" i="0" dirty="0">
                <a:solidFill>
                  <a:srgbClr val="666666"/>
                </a:solidFill>
                <a:effectLst/>
                <a:latin typeface="Arial" panose="020B0604020202020204" pitchFamily="34" charset="0"/>
              </a:rPr>
              <a:t>Tail latency is the small percentage of response times from a system, out of all of responses to the </a:t>
            </a:r>
            <a:r>
              <a:rPr lang="en-US" altLang="zh-CN" sz="2800" b="0" i="0" u="sng" dirty="0">
                <a:solidFill>
                  <a:srgbClr val="74B6C9"/>
                </a:solidFill>
                <a:effectLst/>
                <a:latin typeface="Arial" panose="020B0604020202020204" pitchFamily="34" charset="0"/>
                <a:hlinkClick r:id="rId5"/>
              </a:rPr>
              <a:t>input/output</a:t>
            </a:r>
            <a:r>
              <a:rPr lang="en-US" altLang="zh-CN" sz="2800" b="0" i="0" dirty="0">
                <a:solidFill>
                  <a:srgbClr val="666666"/>
                </a:solidFill>
                <a:effectLst/>
                <a:latin typeface="Arial" panose="020B0604020202020204" pitchFamily="34" charset="0"/>
              </a:rPr>
              <a:t> (I/O) requests it serves, that take the longest in comparison to the bulk of its response times.</a:t>
            </a:r>
            <a:endParaRPr lang="zh-CN" altLang="en-US" sz="2800" dirty="0"/>
          </a:p>
        </p:txBody>
      </p:sp>
      <p:sp>
        <p:nvSpPr>
          <p:cNvPr id="6" name="矩形 5">
            <a:extLst>
              <a:ext uri="{FF2B5EF4-FFF2-40B4-BE49-F238E27FC236}">
                <a16:creationId xmlns:a16="http://schemas.microsoft.com/office/drawing/2014/main" id="{BBB67B1A-7D4F-4094-90FB-F31C5365E37A}"/>
              </a:ext>
            </a:extLst>
          </p:cNvPr>
          <p:cNvSpPr/>
          <p:nvPr/>
        </p:nvSpPr>
        <p:spPr>
          <a:xfrm>
            <a:off x="-15743" y="6466417"/>
            <a:ext cx="11530410" cy="369332"/>
          </a:xfrm>
          <a:prstGeom prst="rect">
            <a:avLst/>
          </a:prstGeom>
        </p:spPr>
        <p:txBody>
          <a:bodyPr wrap="square">
            <a:spAutoFit/>
          </a:bodyPr>
          <a:lstStyle/>
          <a:p>
            <a:r>
              <a:rPr lang="en-US" altLang="zh-CN" dirty="0">
                <a:hlinkClick r:id="rId6"/>
              </a:rPr>
              <a:t>https://www.computerweekly.com/opinion/Storage-How-tail-latency-impacts-customer-facing-applications</a:t>
            </a:r>
            <a:endParaRPr lang="zh-CN" altLang="en-US" dirty="0"/>
          </a:p>
        </p:txBody>
      </p:sp>
    </p:spTree>
    <p:extLst>
      <p:ext uri="{BB962C8B-B14F-4D97-AF65-F5344CB8AC3E}">
        <p14:creationId xmlns:p14="http://schemas.microsoft.com/office/powerpoint/2010/main" val="655349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A38CE1-AD38-4A9B-A4CA-9A96765B2DE7}"/>
              </a:ext>
            </a:extLst>
          </p:cNvPr>
          <p:cNvSpPr>
            <a:spLocks noGrp="1"/>
          </p:cNvSpPr>
          <p:nvPr>
            <p:ph type="title"/>
          </p:nvPr>
        </p:nvSpPr>
        <p:spPr/>
        <p:txBody>
          <a:bodyPr/>
          <a:lstStyle/>
          <a:p>
            <a:r>
              <a:rPr lang="en-US" altLang="zh-CN" dirty="0"/>
              <a:t>Sources of Tail Latency</a:t>
            </a:r>
            <a:endParaRPr lang="zh-CN" altLang="en-US" dirty="0"/>
          </a:p>
        </p:txBody>
      </p:sp>
      <p:sp>
        <p:nvSpPr>
          <p:cNvPr id="3" name="内容占位符 2">
            <a:extLst>
              <a:ext uri="{FF2B5EF4-FFF2-40B4-BE49-F238E27FC236}">
                <a16:creationId xmlns:a16="http://schemas.microsoft.com/office/drawing/2014/main" id="{F712DD03-F380-473F-8171-42297BE24C63}"/>
              </a:ext>
            </a:extLst>
          </p:cNvPr>
          <p:cNvSpPr>
            <a:spLocks noGrp="1"/>
          </p:cNvSpPr>
          <p:nvPr>
            <p:ph idx="1"/>
          </p:nvPr>
        </p:nvSpPr>
        <p:spPr/>
        <p:txBody>
          <a:bodyPr/>
          <a:lstStyle/>
          <a:p>
            <a:pPr marL="514350" indent="-514350">
              <a:buFont typeface="+mj-lt"/>
              <a:buAutoNum type="arabicPeriod"/>
            </a:pPr>
            <a:r>
              <a:rPr lang="en-US" altLang="zh-CN" dirty="0"/>
              <a:t>Rare, long service times</a:t>
            </a:r>
          </a:p>
          <a:p>
            <a:pPr marL="514350" indent="-514350">
              <a:buFont typeface="+mj-lt"/>
              <a:buAutoNum type="arabicPeriod"/>
            </a:pPr>
            <a:r>
              <a:rPr lang="en-US" altLang="zh-CN" dirty="0"/>
              <a:t>System hiccups:</a:t>
            </a:r>
          </a:p>
          <a:p>
            <a:pPr lvl="1"/>
            <a:r>
              <a:rPr lang="en-US" altLang="zh-CN" dirty="0"/>
              <a:t>Garbage collection</a:t>
            </a:r>
          </a:p>
          <a:p>
            <a:pPr lvl="1"/>
            <a:r>
              <a:rPr lang="en-US" altLang="zh-CN" dirty="0"/>
              <a:t>Memory interference</a:t>
            </a:r>
          </a:p>
          <a:p>
            <a:pPr lvl="1"/>
            <a:r>
              <a:rPr lang="en-US" altLang="zh-CN" dirty="0"/>
              <a:t>Cache interference</a:t>
            </a:r>
          </a:p>
          <a:p>
            <a:pPr lvl="1"/>
            <a:r>
              <a:rPr lang="en-US" altLang="zh-CN" dirty="0"/>
              <a:t>Virtualization effects</a:t>
            </a:r>
          </a:p>
          <a:p>
            <a:pPr lvl="1"/>
            <a:r>
              <a:rPr lang="en-US" altLang="zh-CN" dirty="0"/>
              <a:t>……</a:t>
            </a:r>
          </a:p>
          <a:p>
            <a:pPr marL="514350" indent="-514350">
              <a:buFont typeface="+mj-lt"/>
              <a:buAutoNum type="arabicPeriod"/>
            </a:pPr>
            <a:r>
              <a:rPr lang="en-US" altLang="zh-CN" dirty="0"/>
              <a:t>Queuing delays</a:t>
            </a:r>
          </a:p>
          <a:p>
            <a:pPr marL="514350" indent="-514350">
              <a:buFont typeface="+mj-lt"/>
              <a:buAutoNum type="arabicPeriod"/>
            </a:pPr>
            <a:r>
              <a:rPr lang="en-US" altLang="zh-CN" dirty="0"/>
              <a:t>……</a:t>
            </a:r>
            <a:endParaRPr lang="zh-CN" altLang="en-US" dirty="0"/>
          </a:p>
        </p:txBody>
      </p:sp>
    </p:spTree>
    <p:extLst>
      <p:ext uri="{BB962C8B-B14F-4D97-AF65-F5344CB8AC3E}">
        <p14:creationId xmlns:p14="http://schemas.microsoft.com/office/powerpoint/2010/main" val="495917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A1B11-9A47-4BE7-A21C-411B85400E5C}"/>
              </a:ext>
            </a:extLst>
          </p:cNvPr>
          <p:cNvSpPr>
            <a:spLocks noGrp="1"/>
          </p:cNvSpPr>
          <p:nvPr>
            <p:ph type="title"/>
          </p:nvPr>
        </p:nvSpPr>
        <p:spPr/>
        <p:txBody>
          <a:bodyPr/>
          <a:lstStyle/>
          <a:p>
            <a:r>
              <a:rPr lang="en-US" altLang="zh-CN" dirty="0"/>
              <a:t>Q-</a:t>
            </a:r>
            <a:r>
              <a:rPr lang="en-US" altLang="zh-CN" dirty="0" err="1"/>
              <a:t>Zilla</a:t>
            </a:r>
            <a:endParaRPr lang="zh-CN" altLang="en-US" dirty="0"/>
          </a:p>
        </p:txBody>
      </p:sp>
      <p:pic>
        <p:nvPicPr>
          <p:cNvPr id="3076" name="Picture 4" descr="Q-Zilla Talk in HPCA 2020 - YouTube">
            <a:extLst>
              <a:ext uri="{FF2B5EF4-FFF2-40B4-BE49-F238E27FC236}">
                <a16:creationId xmlns:a16="http://schemas.microsoft.com/office/drawing/2014/main" id="{5C249738-2324-4375-A513-2F9055DBB4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8524992" cy="4795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578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6450C8-9BBB-4CD5-8B44-142B51BE757A}"/>
              </a:ext>
            </a:extLst>
          </p:cNvPr>
          <p:cNvSpPr>
            <a:spLocks noGrp="1"/>
          </p:cNvSpPr>
          <p:nvPr>
            <p:ph type="title"/>
          </p:nvPr>
        </p:nvSpPr>
        <p:spPr/>
        <p:txBody>
          <a:bodyPr/>
          <a:lstStyle/>
          <a:p>
            <a:r>
              <a:rPr lang="en-US" altLang="zh-CN" dirty="0"/>
              <a:t>Outline</a:t>
            </a:r>
            <a:endParaRPr lang="zh-CN" altLang="en-US" dirty="0"/>
          </a:p>
        </p:txBody>
      </p:sp>
      <p:sp>
        <p:nvSpPr>
          <p:cNvPr id="3" name="内容占位符 2">
            <a:extLst>
              <a:ext uri="{FF2B5EF4-FFF2-40B4-BE49-F238E27FC236}">
                <a16:creationId xmlns:a16="http://schemas.microsoft.com/office/drawing/2014/main" id="{5EECEF53-000A-465A-B5D1-C40183BD0807}"/>
              </a:ext>
            </a:extLst>
          </p:cNvPr>
          <p:cNvSpPr>
            <a:spLocks noGrp="1"/>
          </p:cNvSpPr>
          <p:nvPr>
            <p:ph idx="1"/>
          </p:nvPr>
        </p:nvSpPr>
        <p:spPr/>
        <p:txBody>
          <a:bodyPr/>
          <a:lstStyle/>
          <a:p>
            <a:r>
              <a:rPr lang="en-US" altLang="zh-CN" dirty="0"/>
              <a:t>Background </a:t>
            </a:r>
          </a:p>
          <a:p>
            <a:pPr lvl="1"/>
            <a:r>
              <a:rPr lang="en-US" altLang="zh-CN" dirty="0"/>
              <a:t>Classic Queueing Approaches</a:t>
            </a:r>
          </a:p>
          <a:p>
            <a:pPr lvl="1"/>
            <a:r>
              <a:rPr lang="en-US" altLang="zh-CN" dirty="0"/>
              <a:t>Express-Lane Simultaneous Multithreading</a:t>
            </a:r>
          </a:p>
          <a:p>
            <a:r>
              <a:rPr lang="en-US" altLang="zh-CN" dirty="0"/>
              <a:t>Q-</a:t>
            </a:r>
            <a:r>
              <a:rPr lang="en-US" altLang="zh-CN" dirty="0" err="1"/>
              <a:t>Zilla</a:t>
            </a:r>
            <a:r>
              <a:rPr lang="en-US" altLang="zh-CN" dirty="0"/>
              <a:t> Framework</a:t>
            </a:r>
          </a:p>
          <a:p>
            <a:pPr lvl="1"/>
            <a:r>
              <a:rPr lang="en-US" altLang="zh-CN" dirty="0"/>
              <a:t>SQD-SITA Algorithm</a:t>
            </a:r>
          </a:p>
          <a:p>
            <a:pPr lvl="1"/>
            <a:r>
              <a:rPr lang="en-US" altLang="zh-CN" dirty="0" err="1"/>
              <a:t>CoreZilla</a:t>
            </a:r>
            <a:r>
              <a:rPr lang="en-US" altLang="zh-CN" dirty="0"/>
              <a:t> </a:t>
            </a:r>
            <a:r>
              <a:rPr lang="en-US" altLang="zh-CN" dirty="0" err="1"/>
              <a:t>Microarchicture</a:t>
            </a:r>
            <a:endParaRPr lang="en-US" altLang="zh-CN" dirty="0"/>
          </a:p>
          <a:p>
            <a:r>
              <a:rPr lang="en-US" altLang="zh-CN" dirty="0"/>
              <a:t>Evaluation</a:t>
            </a:r>
            <a:endParaRPr lang="zh-CN" altLang="en-US" dirty="0"/>
          </a:p>
        </p:txBody>
      </p:sp>
    </p:spTree>
    <p:extLst>
      <p:ext uri="{BB962C8B-B14F-4D97-AF65-F5344CB8AC3E}">
        <p14:creationId xmlns:p14="http://schemas.microsoft.com/office/powerpoint/2010/main" val="3156561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43DB14-C890-4672-8C1A-B48AA60271F7}"/>
              </a:ext>
            </a:extLst>
          </p:cNvPr>
          <p:cNvSpPr>
            <a:spLocks noGrp="1"/>
          </p:cNvSpPr>
          <p:nvPr>
            <p:ph type="title"/>
          </p:nvPr>
        </p:nvSpPr>
        <p:spPr>
          <a:xfrm>
            <a:off x="194733" y="-7073"/>
            <a:ext cx="10515600" cy="1325563"/>
          </a:xfrm>
        </p:spPr>
        <p:txBody>
          <a:bodyPr/>
          <a:lstStyle/>
          <a:p>
            <a:r>
              <a:rPr lang="en-US" altLang="zh-CN" dirty="0"/>
              <a:t>Classic Queueing Approaches</a:t>
            </a:r>
            <a:endParaRPr lang="zh-CN" altLang="en-US" dirty="0"/>
          </a:p>
        </p:txBody>
      </p:sp>
      <p:sp>
        <p:nvSpPr>
          <p:cNvPr id="3" name="内容占位符 2">
            <a:extLst>
              <a:ext uri="{FF2B5EF4-FFF2-40B4-BE49-F238E27FC236}">
                <a16:creationId xmlns:a16="http://schemas.microsoft.com/office/drawing/2014/main" id="{E21C92D1-5475-4E81-890B-ACD8AC49598F}"/>
              </a:ext>
            </a:extLst>
          </p:cNvPr>
          <p:cNvSpPr>
            <a:spLocks noGrp="1"/>
          </p:cNvSpPr>
          <p:nvPr>
            <p:ph idx="1"/>
          </p:nvPr>
        </p:nvSpPr>
        <p:spPr>
          <a:xfrm>
            <a:off x="345323" y="4904845"/>
            <a:ext cx="10515600" cy="1171575"/>
          </a:xfrm>
        </p:spPr>
        <p:txBody>
          <a:bodyPr/>
          <a:lstStyle/>
          <a:p>
            <a:r>
              <a:rPr lang="en-US" altLang="zh-CN" dirty="0"/>
              <a:t>Scale-out: High-disparity services </a:t>
            </a:r>
            <a:r>
              <a:rPr lang="en-US" altLang="zh-CN" dirty="0">
                <a:sym typeface="Wingdings" panose="05000000000000000000" pitchFamily="2" charset="2"/>
              </a:rPr>
              <a:t> </a:t>
            </a:r>
            <a:r>
              <a:rPr lang="en-US" altLang="zh-CN" dirty="0" err="1">
                <a:sym typeface="Wingdings" panose="05000000000000000000" pitchFamily="2" charset="2"/>
              </a:rPr>
              <a:t>HoL</a:t>
            </a:r>
            <a:r>
              <a:rPr lang="en-US" altLang="zh-CN" dirty="0">
                <a:sym typeface="Wingdings" panose="05000000000000000000" pitchFamily="2" charset="2"/>
              </a:rPr>
              <a:t> blocking </a:t>
            </a:r>
          </a:p>
          <a:p>
            <a:r>
              <a:rPr lang="en-US" altLang="zh-CN" dirty="0">
                <a:sym typeface="Wingdings" panose="05000000000000000000" pitchFamily="2" charset="2"/>
              </a:rPr>
              <a:t>Scale-up: Microservices + many-cores  high contention</a:t>
            </a:r>
            <a:endParaRPr lang="zh-CN" altLang="en-US" dirty="0"/>
          </a:p>
        </p:txBody>
      </p:sp>
      <p:pic>
        <p:nvPicPr>
          <p:cNvPr id="7" name="图形 6" descr="刺激物">
            <a:extLst>
              <a:ext uri="{FF2B5EF4-FFF2-40B4-BE49-F238E27FC236}">
                <a16:creationId xmlns:a16="http://schemas.microsoft.com/office/drawing/2014/main" id="{8F8FBC2F-0EB7-4778-AE7A-E3765C8986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0045" y="4893732"/>
            <a:ext cx="474134" cy="474134"/>
          </a:xfrm>
          <a:prstGeom prst="rect">
            <a:avLst/>
          </a:prstGeom>
        </p:spPr>
      </p:pic>
      <p:pic>
        <p:nvPicPr>
          <p:cNvPr id="8" name="图形 7" descr="刺激物">
            <a:extLst>
              <a:ext uri="{FF2B5EF4-FFF2-40B4-BE49-F238E27FC236}">
                <a16:creationId xmlns:a16="http://schemas.microsoft.com/office/drawing/2014/main" id="{08C6B121-5820-4BBF-8A0D-465CB8F03F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46166" y="5351711"/>
            <a:ext cx="474134" cy="474134"/>
          </a:xfrm>
          <a:prstGeom prst="rect">
            <a:avLst/>
          </a:prstGeom>
        </p:spPr>
      </p:pic>
      <p:sp>
        <p:nvSpPr>
          <p:cNvPr id="10" name="矩形 9">
            <a:extLst>
              <a:ext uri="{FF2B5EF4-FFF2-40B4-BE49-F238E27FC236}">
                <a16:creationId xmlns:a16="http://schemas.microsoft.com/office/drawing/2014/main" id="{ECE4E0C9-48B3-426C-A8A4-4A2BCBC68603}"/>
              </a:ext>
            </a:extLst>
          </p:cNvPr>
          <p:cNvSpPr/>
          <p:nvPr/>
        </p:nvSpPr>
        <p:spPr>
          <a:xfrm>
            <a:off x="1625600" y="1371601"/>
            <a:ext cx="2218267" cy="558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67EA5D1B-1F83-4DED-87DE-AEBFAC65DCB7}"/>
              </a:ext>
            </a:extLst>
          </p:cNvPr>
          <p:cNvSpPr/>
          <p:nvPr/>
        </p:nvSpPr>
        <p:spPr>
          <a:xfrm>
            <a:off x="4555067" y="1367367"/>
            <a:ext cx="897466" cy="5588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S0</a:t>
            </a:r>
            <a:endParaRPr lang="zh-CN" altLang="en-US" dirty="0"/>
          </a:p>
        </p:txBody>
      </p:sp>
      <p:cxnSp>
        <p:nvCxnSpPr>
          <p:cNvPr id="17" name="直接箭头连接符 16">
            <a:extLst>
              <a:ext uri="{FF2B5EF4-FFF2-40B4-BE49-F238E27FC236}">
                <a16:creationId xmlns:a16="http://schemas.microsoft.com/office/drawing/2014/main" id="{FB8AE835-D562-427A-ACD3-7C325DA94F1D}"/>
              </a:ext>
            </a:extLst>
          </p:cNvPr>
          <p:cNvCxnSpPr>
            <a:endCxn id="10" idx="1"/>
          </p:cNvCxnSpPr>
          <p:nvPr/>
        </p:nvCxnSpPr>
        <p:spPr>
          <a:xfrm>
            <a:off x="601133" y="1646767"/>
            <a:ext cx="1024467" cy="4234"/>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19" name="直接箭头连接符 18">
            <a:extLst>
              <a:ext uri="{FF2B5EF4-FFF2-40B4-BE49-F238E27FC236}">
                <a16:creationId xmlns:a16="http://schemas.microsoft.com/office/drawing/2014/main" id="{84BC536F-01E9-48AF-BB54-4C2918B0FB69}"/>
              </a:ext>
            </a:extLst>
          </p:cNvPr>
          <p:cNvCxnSpPr>
            <a:stCxn id="10" idx="3"/>
            <a:endCxn id="13" idx="2"/>
          </p:cNvCxnSpPr>
          <p:nvPr/>
        </p:nvCxnSpPr>
        <p:spPr>
          <a:xfrm flipV="1">
            <a:off x="3843867" y="1646767"/>
            <a:ext cx="711200" cy="4234"/>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sp>
        <p:nvSpPr>
          <p:cNvPr id="20" name="矩形 19">
            <a:extLst>
              <a:ext uri="{FF2B5EF4-FFF2-40B4-BE49-F238E27FC236}">
                <a16:creationId xmlns:a16="http://schemas.microsoft.com/office/drawing/2014/main" id="{73778C45-B93B-412C-AFB6-877A2A1AFE37}"/>
              </a:ext>
            </a:extLst>
          </p:cNvPr>
          <p:cNvSpPr/>
          <p:nvPr/>
        </p:nvSpPr>
        <p:spPr>
          <a:xfrm>
            <a:off x="1625600" y="2324364"/>
            <a:ext cx="2218267" cy="558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4185D5ED-E8FB-4212-A03E-D3B19D46FB7F}"/>
              </a:ext>
            </a:extLst>
          </p:cNvPr>
          <p:cNvSpPr/>
          <p:nvPr/>
        </p:nvSpPr>
        <p:spPr>
          <a:xfrm>
            <a:off x="4555067" y="2320130"/>
            <a:ext cx="897466" cy="5588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S1</a:t>
            </a:r>
            <a:endParaRPr lang="zh-CN" altLang="en-US" dirty="0"/>
          </a:p>
        </p:txBody>
      </p:sp>
      <p:cxnSp>
        <p:nvCxnSpPr>
          <p:cNvPr id="22" name="直接箭头连接符 21">
            <a:extLst>
              <a:ext uri="{FF2B5EF4-FFF2-40B4-BE49-F238E27FC236}">
                <a16:creationId xmlns:a16="http://schemas.microsoft.com/office/drawing/2014/main" id="{3ABD3CF9-9DF6-4E91-87B6-0FD735CC7DA9}"/>
              </a:ext>
            </a:extLst>
          </p:cNvPr>
          <p:cNvCxnSpPr>
            <a:endCxn id="20" idx="1"/>
          </p:cNvCxnSpPr>
          <p:nvPr/>
        </p:nvCxnSpPr>
        <p:spPr>
          <a:xfrm>
            <a:off x="601133" y="2599530"/>
            <a:ext cx="1024467" cy="4234"/>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23" name="直接箭头连接符 22">
            <a:extLst>
              <a:ext uri="{FF2B5EF4-FFF2-40B4-BE49-F238E27FC236}">
                <a16:creationId xmlns:a16="http://schemas.microsoft.com/office/drawing/2014/main" id="{768C563D-7C8C-4DE4-B023-48C00A2F8618}"/>
              </a:ext>
            </a:extLst>
          </p:cNvPr>
          <p:cNvCxnSpPr>
            <a:stCxn id="20" idx="3"/>
            <a:endCxn id="21" idx="2"/>
          </p:cNvCxnSpPr>
          <p:nvPr/>
        </p:nvCxnSpPr>
        <p:spPr>
          <a:xfrm flipV="1">
            <a:off x="3843867" y="2599530"/>
            <a:ext cx="711200" cy="4234"/>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sp>
        <p:nvSpPr>
          <p:cNvPr id="24" name="矩形 23">
            <a:extLst>
              <a:ext uri="{FF2B5EF4-FFF2-40B4-BE49-F238E27FC236}">
                <a16:creationId xmlns:a16="http://schemas.microsoft.com/office/drawing/2014/main" id="{38CC7503-980C-4B10-9BD9-A25DDE8E865D}"/>
              </a:ext>
            </a:extLst>
          </p:cNvPr>
          <p:cNvSpPr/>
          <p:nvPr/>
        </p:nvSpPr>
        <p:spPr>
          <a:xfrm>
            <a:off x="1625600" y="3142322"/>
            <a:ext cx="2218267" cy="558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B085E27E-DCCD-4ABF-9CDB-4022E3118585}"/>
              </a:ext>
            </a:extLst>
          </p:cNvPr>
          <p:cNvSpPr/>
          <p:nvPr/>
        </p:nvSpPr>
        <p:spPr>
          <a:xfrm>
            <a:off x="4555067" y="3138088"/>
            <a:ext cx="897466" cy="5588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S2</a:t>
            </a:r>
            <a:endParaRPr lang="zh-CN" altLang="en-US" dirty="0"/>
          </a:p>
        </p:txBody>
      </p:sp>
      <p:cxnSp>
        <p:nvCxnSpPr>
          <p:cNvPr id="26" name="直接箭头连接符 25">
            <a:extLst>
              <a:ext uri="{FF2B5EF4-FFF2-40B4-BE49-F238E27FC236}">
                <a16:creationId xmlns:a16="http://schemas.microsoft.com/office/drawing/2014/main" id="{A3CF1BCE-BDC8-47F9-B362-B6EE27006E2C}"/>
              </a:ext>
            </a:extLst>
          </p:cNvPr>
          <p:cNvCxnSpPr>
            <a:endCxn id="24" idx="1"/>
          </p:cNvCxnSpPr>
          <p:nvPr/>
        </p:nvCxnSpPr>
        <p:spPr>
          <a:xfrm>
            <a:off x="601133" y="3417488"/>
            <a:ext cx="1024467" cy="4234"/>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27" name="直接箭头连接符 26">
            <a:extLst>
              <a:ext uri="{FF2B5EF4-FFF2-40B4-BE49-F238E27FC236}">
                <a16:creationId xmlns:a16="http://schemas.microsoft.com/office/drawing/2014/main" id="{256EDEAD-A973-4A8D-9B38-A5D9A6783BCD}"/>
              </a:ext>
            </a:extLst>
          </p:cNvPr>
          <p:cNvCxnSpPr>
            <a:stCxn id="24" idx="3"/>
            <a:endCxn id="25" idx="2"/>
          </p:cNvCxnSpPr>
          <p:nvPr/>
        </p:nvCxnSpPr>
        <p:spPr>
          <a:xfrm flipV="1">
            <a:off x="3843867" y="3417488"/>
            <a:ext cx="711200" cy="4234"/>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sp>
        <p:nvSpPr>
          <p:cNvPr id="28" name="矩形 27">
            <a:extLst>
              <a:ext uri="{FF2B5EF4-FFF2-40B4-BE49-F238E27FC236}">
                <a16:creationId xmlns:a16="http://schemas.microsoft.com/office/drawing/2014/main" id="{2956A1EA-D91D-4AFE-99FD-CC42BC63F1A4}"/>
              </a:ext>
            </a:extLst>
          </p:cNvPr>
          <p:cNvSpPr/>
          <p:nvPr/>
        </p:nvSpPr>
        <p:spPr>
          <a:xfrm>
            <a:off x="7446433" y="2175405"/>
            <a:ext cx="2218267" cy="558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382B8B22-17AC-402C-9F19-7500EF28B944}"/>
              </a:ext>
            </a:extLst>
          </p:cNvPr>
          <p:cNvSpPr/>
          <p:nvPr/>
        </p:nvSpPr>
        <p:spPr>
          <a:xfrm>
            <a:off x="10375900" y="976248"/>
            <a:ext cx="897466" cy="5588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S0</a:t>
            </a:r>
            <a:endParaRPr lang="zh-CN" altLang="en-US" dirty="0"/>
          </a:p>
        </p:txBody>
      </p:sp>
      <p:cxnSp>
        <p:nvCxnSpPr>
          <p:cNvPr id="30" name="直接箭头连接符 29">
            <a:extLst>
              <a:ext uri="{FF2B5EF4-FFF2-40B4-BE49-F238E27FC236}">
                <a16:creationId xmlns:a16="http://schemas.microsoft.com/office/drawing/2014/main" id="{B0C54B8D-32E3-4273-9951-A308C47ECCC3}"/>
              </a:ext>
            </a:extLst>
          </p:cNvPr>
          <p:cNvCxnSpPr>
            <a:endCxn id="28" idx="1"/>
          </p:cNvCxnSpPr>
          <p:nvPr/>
        </p:nvCxnSpPr>
        <p:spPr>
          <a:xfrm>
            <a:off x="6421966" y="2450571"/>
            <a:ext cx="1024467" cy="4234"/>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31" name="直接箭头连接符 30">
            <a:extLst>
              <a:ext uri="{FF2B5EF4-FFF2-40B4-BE49-F238E27FC236}">
                <a16:creationId xmlns:a16="http://schemas.microsoft.com/office/drawing/2014/main" id="{475232E5-9091-4EF2-A766-FD44E1AFC4EF}"/>
              </a:ext>
            </a:extLst>
          </p:cNvPr>
          <p:cNvCxnSpPr>
            <a:stCxn id="28" idx="3"/>
            <a:endCxn id="29" idx="2"/>
          </p:cNvCxnSpPr>
          <p:nvPr/>
        </p:nvCxnSpPr>
        <p:spPr>
          <a:xfrm flipV="1">
            <a:off x="9664700" y="1255648"/>
            <a:ext cx="711200" cy="11991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3" name="椭圆 32">
            <a:extLst>
              <a:ext uri="{FF2B5EF4-FFF2-40B4-BE49-F238E27FC236}">
                <a16:creationId xmlns:a16="http://schemas.microsoft.com/office/drawing/2014/main" id="{667D3B3D-5001-47A0-B683-EAD782B2A750}"/>
              </a:ext>
            </a:extLst>
          </p:cNvPr>
          <p:cNvSpPr/>
          <p:nvPr/>
        </p:nvSpPr>
        <p:spPr>
          <a:xfrm>
            <a:off x="10375900" y="2183211"/>
            <a:ext cx="897466" cy="5588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S1</a:t>
            </a:r>
            <a:endParaRPr lang="zh-CN" altLang="en-US" dirty="0"/>
          </a:p>
        </p:txBody>
      </p:sp>
      <p:cxnSp>
        <p:nvCxnSpPr>
          <p:cNvPr id="34" name="直接箭头连接符 33">
            <a:extLst>
              <a:ext uri="{FF2B5EF4-FFF2-40B4-BE49-F238E27FC236}">
                <a16:creationId xmlns:a16="http://schemas.microsoft.com/office/drawing/2014/main" id="{72F48EE6-6EF6-483C-ADC5-24433BC0BFE7}"/>
              </a:ext>
            </a:extLst>
          </p:cNvPr>
          <p:cNvCxnSpPr>
            <a:cxnSpLocks/>
            <a:stCxn id="28" idx="3"/>
            <a:endCxn id="33" idx="2"/>
          </p:cNvCxnSpPr>
          <p:nvPr/>
        </p:nvCxnSpPr>
        <p:spPr>
          <a:xfrm>
            <a:off x="9664700" y="2454805"/>
            <a:ext cx="711200" cy="7806"/>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sp>
        <p:nvSpPr>
          <p:cNvPr id="36" name="椭圆 35">
            <a:extLst>
              <a:ext uri="{FF2B5EF4-FFF2-40B4-BE49-F238E27FC236}">
                <a16:creationId xmlns:a16="http://schemas.microsoft.com/office/drawing/2014/main" id="{C6445851-846B-4EAF-8C4C-2DE0E0424E86}"/>
              </a:ext>
            </a:extLst>
          </p:cNvPr>
          <p:cNvSpPr/>
          <p:nvPr/>
        </p:nvSpPr>
        <p:spPr>
          <a:xfrm>
            <a:off x="10401299" y="3084512"/>
            <a:ext cx="897466" cy="5588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S2</a:t>
            </a:r>
            <a:endParaRPr lang="zh-CN" altLang="en-US" dirty="0"/>
          </a:p>
        </p:txBody>
      </p:sp>
      <p:cxnSp>
        <p:nvCxnSpPr>
          <p:cNvPr id="43" name="直接箭头连接符 42">
            <a:extLst>
              <a:ext uri="{FF2B5EF4-FFF2-40B4-BE49-F238E27FC236}">
                <a16:creationId xmlns:a16="http://schemas.microsoft.com/office/drawing/2014/main" id="{3E80DA09-9F72-49DE-8ADE-F3C3B5F277DE}"/>
              </a:ext>
            </a:extLst>
          </p:cNvPr>
          <p:cNvCxnSpPr>
            <a:stCxn id="28" idx="3"/>
            <a:endCxn id="36" idx="2"/>
          </p:cNvCxnSpPr>
          <p:nvPr/>
        </p:nvCxnSpPr>
        <p:spPr>
          <a:xfrm>
            <a:off x="9664700" y="2454805"/>
            <a:ext cx="736599" cy="909107"/>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sp>
        <p:nvSpPr>
          <p:cNvPr id="44" name="文本框 43">
            <a:extLst>
              <a:ext uri="{FF2B5EF4-FFF2-40B4-BE49-F238E27FC236}">
                <a16:creationId xmlns:a16="http://schemas.microsoft.com/office/drawing/2014/main" id="{12D7CA2C-6520-4824-95DE-394BCBAA6B1B}"/>
              </a:ext>
            </a:extLst>
          </p:cNvPr>
          <p:cNvSpPr txBox="1"/>
          <p:nvPr/>
        </p:nvSpPr>
        <p:spPr>
          <a:xfrm>
            <a:off x="1032934" y="4156223"/>
            <a:ext cx="3970866" cy="461665"/>
          </a:xfrm>
          <a:prstGeom prst="rect">
            <a:avLst/>
          </a:prstGeom>
          <a:noFill/>
        </p:spPr>
        <p:txBody>
          <a:bodyPr wrap="square" rtlCol="0">
            <a:spAutoFit/>
          </a:bodyPr>
          <a:lstStyle/>
          <a:p>
            <a:r>
              <a:rPr lang="en-US" altLang="zh-CN" sz="2400" dirty="0"/>
              <a:t>Scale-out Organization</a:t>
            </a:r>
            <a:endParaRPr lang="zh-CN" altLang="en-US" sz="2400" dirty="0"/>
          </a:p>
        </p:txBody>
      </p:sp>
      <p:sp>
        <p:nvSpPr>
          <p:cNvPr id="45" name="文本框 44">
            <a:extLst>
              <a:ext uri="{FF2B5EF4-FFF2-40B4-BE49-F238E27FC236}">
                <a16:creationId xmlns:a16="http://schemas.microsoft.com/office/drawing/2014/main" id="{021360B2-F02E-4856-8F55-7F18B1084B89}"/>
              </a:ext>
            </a:extLst>
          </p:cNvPr>
          <p:cNvSpPr txBox="1"/>
          <p:nvPr/>
        </p:nvSpPr>
        <p:spPr>
          <a:xfrm>
            <a:off x="6739467" y="4156223"/>
            <a:ext cx="3970866" cy="461665"/>
          </a:xfrm>
          <a:prstGeom prst="rect">
            <a:avLst/>
          </a:prstGeom>
          <a:noFill/>
        </p:spPr>
        <p:txBody>
          <a:bodyPr wrap="square" rtlCol="0">
            <a:spAutoFit/>
          </a:bodyPr>
          <a:lstStyle/>
          <a:p>
            <a:r>
              <a:rPr lang="en-US" altLang="zh-CN" sz="2400" dirty="0"/>
              <a:t>Scale-up Organization</a:t>
            </a:r>
            <a:endParaRPr lang="zh-CN" altLang="en-US" sz="2400" dirty="0"/>
          </a:p>
        </p:txBody>
      </p:sp>
      <p:sp>
        <p:nvSpPr>
          <p:cNvPr id="46" name="矩形 45">
            <a:extLst>
              <a:ext uri="{FF2B5EF4-FFF2-40B4-BE49-F238E27FC236}">
                <a16:creationId xmlns:a16="http://schemas.microsoft.com/office/drawing/2014/main" id="{A39CBC92-6B20-4833-883C-DFF55B89E645}"/>
              </a:ext>
            </a:extLst>
          </p:cNvPr>
          <p:cNvSpPr/>
          <p:nvPr/>
        </p:nvSpPr>
        <p:spPr>
          <a:xfrm>
            <a:off x="8903665" y="4912651"/>
            <a:ext cx="3207929" cy="400110"/>
          </a:xfrm>
          <a:prstGeom prst="rect">
            <a:avLst/>
          </a:prstGeom>
        </p:spPr>
        <p:txBody>
          <a:bodyPr wrap="none">
            <a:spAutoFit/>
          </a:bodyPr>
          <a:lstStyle/>
          <a:p>
            <a:r>
              <a:rPr lang="en-US" altLang="zh-CN" sz="2000" b="0" i="0" dirty="0" err="1">
                <a:solidFill>
                  <a:schemeClr val="accent2"/>
                </a:solidFill>
                <a:effectLst/>
                <a:latin typeface="arial" panose="020B0604020202020204" pitchFamily="34" charset="0"/>
              </a:rPr>
              <a:t>HoL</a:t>
            </a:r>
            <a:r>
              <a:rPr lang="en-US" altLang="zh-CN" sz="2000" b="0" i="0" dirty="0">
                <a:solidFill>
                  <a:schemeClr val="accent2"/>
                </a:solidFill>
                <a:effectLst/>
                <a:latin typeface="arial" panose="020B0604020202020204" pitchFamily="34" charset="0"/>
              </a:rPr>
              <a:t>: Head-of-line blocking</a:t>
            </a:r>
            <a:endParaRPr lang="zh-CN" altLang="en-US" sz="2000" dirty="0">
              <a:solidFill>
                <a:schemeClr val="accent2"/>
              </a:solidFill>
            </a:endParaRPr>
          </a:p>
        </p:txBody>
      </p:sp>
      <p:sp>
        <p:nvSpPr>
          <p:cNvPr id="47" name="矩形 46">
            <a:extLst>
              <a:ext uri="{FF2B5EF4-FFF2-40B4-BE49-F238E27FC236}">
                <a16:creationId xmlns:a16="http://schemas.microsoft.com/office/drawing/2014/main" id="{A3CEDC07-D001-4D4D-93D1-021AA9D52E63}"/>
              </a:ext>
            </a:extLst>
          </p:cNvPr>
          <p:cNvSpPr/>
          <p:nvPr/>
        </p:nvSpPr>
        <p:spPr>
          <a:xfrm>
            <a:off x="-166346" y="6019512"/>
            <a:ext cx="9750611" cy="584775"/>
          </a:xfrm>
          <a:prstGeom prst="rect">
            <a:avLst/>
          </a:prstGeom>
          <a:noFill/>
        </p:spPr>
        <p:txBody>
          <a:bodyPr wrap="square" lIns="91440" tIns="45720" rIns="91440" bIns="45720">
            <a:spAutoFit/>
          </a:bodyPr>
          <a:lstStyle/>
          <a:p>
            <a:pPr algn="ctr"/>
            <a:r>
              <a:rPr lang="en-US" altLang="zh-CN" sz="3200" b="1" cap="none" spc="0" dirty="0">
                <a:ln w="22225">
                  <a:solidFill>
                    <a:schemeClr val="accent2"/>
                  </a:solidFill>
                  <a:prstDash val="solid"/>
                </a:ln>
                <a:solidFill>
                  <a:schemeClr val="accent2">
                    <a:lumMod val="40000"/>
                    <a:lumOff val="60000"/>
                  </a:schemeClr>
                </a:solidFill>
                <a:effectLst/>
              </a:rPr>
              <a:t>Solution: Hierarchical Queuing and Scheduling</a:t>
            </a:r>
            <a:endParaRPr lang="zh-CN" altLang="en-US" sz="32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057871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0869D6-9138-4311-ADD7-7EF952202549}"/>
              </a:ext>
            </a:extLst>
          </p:cNvPr>
          <p:cNvSpPr>
            <a:spLocks noGrp="1"/>
          </p:cNvSpPr>
          <p:nvPr>
            <p:ph type="title"/>
          </p:nvPr>
        </p:nvSpPr>
        <p:spPr/>
        <p:txBody>
          <a:bodyPr/>
          <a:lstStyle/>
          <a:p>
            <a:r>
              <a:rPr lang="en-US" altLang="zh-CN" dirty="0"/>
              <a:t>The Q-</a:t>
            </a:r>
            <a:r>
              <a:rPr lang="en-US" altLang="zh-CN" dirty="0" err="1"/>
              <a:t>Zilla</a:t>
            </a:r>
            <a:r>
              <a:rPr lang="en-US" altLang="zh-CN" dirty="0"/>
              <a:t> Framework</a:t>
            </a:r>
            <a:endParaRPr lang="zh-CN" altLang="en-US" dirty="0"/>
          </a:p>
        </p:txBody>
      </p:sp>
      <p:sp>
        <p:nvSpPr>
          <p:cNvPr id="3" name="内容占位符 2">
            <a:extLst>
              <a:ext uri="{FF2B5EF4-FFF2-40B4-BE49-F238E27FC236}">
                <a16:creationId xmlns:a16="http://schemas.microsoft.com/office/drawing/2014/main" id="{E35876D3-70C0-4C6B-B78E-3D7314092567}"/>
              </a:ext>
            </a:extLst>
          </p:cNvPr>
          <p:cNvSpPr>
            <a:spLocks noGrp="1"/>
          </p:cNvSpPr>
          <p:nvPr>
            <p:ph idx="1"/>
          </p:nvPr>
        </p:nvSpPr>
        <p:spPr>
          <a:xfrm>
            <a:off x="838200" y="1825625"/>
            <a:ext cx="7171267" cy="4351338"/>
          </a:xfrm>
        </p:spPr>
        <p:txBody>
          <a:bodyPr/>
          <a:lstStyle/>
          <a:p>
            <a:r>
              <a:rPr lang="en-US" altLang="zh-CN" dirty="0"/>
              <a:t>Theoretical Task Scheduling Mechanism</a:t>
            </a:r>
          </a:p>
          <a:p>
            <a:pPr lvl="1"/>
            <a:r>
              <a:rPr lang="en-US" altLang="zh-CN" dirty="0"/>
              <a:t>Hierarchical Server Pooling</a:t>
            </a:r>
          </a:p>
          <a:p>
            <a:pPr lvl="1"/>
            <a:r>
              <a:rPr lang="en-US" altLang="zh-CN" dirty="0"/>
              <a:t>Incremental Preemption</a:t>
            </a:r>
          </a:p>
          <a:p>
            <a:pPr lvl="1"/>
            <a:r>
              <a:rPr lang="en-US" altLang="zh-CN" dirty="0">
                <a:highlight>
                  <a:srgbClr val="FFFF00"/>
                </a:highlight>
              </a:rPr>
              <a:t>Server-Queue Decoupling(SQD-SITA Algorithm)</a:t>
            </a:r>
          </a:p>
          <a:p>
            <a:r>
              <a:rPr lang="en-US" altLang="zh-CN" dirty="0"/>
              <a:t>Core Microarchitecture(</a:t>
            </a:r>
            <a:r>
              <a:rPr lang="en-US" altLang="zh-CN" dirty="0" err="1"/>
              <a:t>CoreZilla</a:t>
            </a:r>
            <a:r>
              <a:rPr lang="en-US" altLang="zh-CN" dirty="0"/>
              <a:t>)</a:t>
            </a:r>
          </a:p>
          <a:p>
            <a:pPr lvl="1"/>
            <a:r>
              <a:rPr lang="en-US" altLang="zh-CN" dirty="0"/>
              <a:t>Express-Lane Simultaneous Multithreading</a:t>
            </a:r>
          </a:p>
          <a:p>
            <a:pPr lvl="1"/>
            <a:r>
              <a:rPr lang="en-US" altLang="zh-CN" dirty="0"/>
              <a:t>Automatic Load Adaptation</a:t>
            </a:r>
            <a:endParaRPr lang="zh-CN" altLang="en-US" dirty="0"/>
          </a:p>
        </p:txBody>
      </p:sp>
      <p:pic>
        <p:nvPicPr>
          <p:cNvPr id="4" name="图片 3">
            <a:extLst>
              <a:ext uri="{FF2B5EF4-FFF2-40B4-BE49-F238E27FC236}">
                <a16:creationId xmlns:a16="http://schemas.microsoft.com/office/drawing/2014/main" id="{1E124A26-68A0-4B0B-A1F2-E52367F0CFDE}"/>
              </a:ext>
            </a:extLst>
          </p:cNvPr>
          <p:cNvPicPr>
            <a:picLocks noChangeAspect="1"/>
          </p:cNvPicPr>
          <p:nvPr/>
        </p:nvPicPr>
        <p:blipFill>
          <a:blip r:embed="rId3"/>
          <a:stretch>
            <a:fillRect/>
          </a:stretch>
        </p:blipFill>
        <p:spPr>
          <a:xfrm>
            <a:off x="8009467" y="3623907"/>
            <a:ext cx="4010585" cy="2553056"/>
          </a:xfrm>
          <a:prstGeom prst="rect">
            <a:avLst/>
          </a:prstGeom>
        </p:spPr>
      </p:pic>
      <p:pic>
        <p:nvPicPr>
          <p:cNvPr id="5" name="图片 4">
            <a:extLst>
              <a:ext uri="{FF2B5EF4-FFF2-40B4-BE49-F238E27FC236}">
                <a16:creationId xmlns:a16="http://schemas.microsoft.com/office/drawing/2014/main" id="{A90E7E81-5DE7-4B65-89A7-15C90C5B4AF9}"/>
              </a:ext>
            </a:extLst>
          </p:cNvPr>
          <p:cNvPicPr>
            <a:picLocks noChangeAspect="1"/>
          </p:cNvPicPr>
          <p:nvPr/>
        </p:nvPicPr>
        <p:blipFill>
          <a:blip r:embed="rId4"/>
          <a:stretch>
            <a:fillRect/>
          </a:stretch>
        </p:blipFill>
        <p:spPr>
          <a:xfrm>
            <a:off x="8009467" y="1357406"/>
            <a:ext cx="2086266" cy="1876687"/>
          </a:xfrm>
          <a:prstGeom prst="rect">
            <a:avLst/>
          </a:prstGeom>
        </p:spPr>
      </p:pic>
      <p:sp>
        <p:nvSpPr>
          <p:cNvPr id="6" name="矩形 5">
            <a:extLst>
              <a:ext uri="{FF2B5EF4-FFF2-40B4-BE49-F238E27FC236}">
                <a16:creationId xmlns:a16="http://schemas.microsoft.com/office/drawing/2014/main" id="{31D6B502-A215-476C-BBD9-912945AD48AE}"/>
              </a:ext>
            </a:extLst>
          </p:cNvPr>
          <p:cNvSpPr/>
          <p:nvPr/>
        </p:nvSpPr>
        <p:spPr>
          <a:xfrm>
            <a:off x="-166346" y="6019512"/>
            <a:ext cx="9750611" cy="584775"/>
          </a:xfrm>
          <a:prstGeom prst="rect">
            <a:avLst/>
          </a:prstGeom>
          <a:noFill/>
        </p:spPr>
        <p:txBody>
          <a:bodyPr wrap="square" lIns="91440" tIns="45720" rIns="91440" bIns="45720">
            <a:spAutoFit/>
          </a:bodyPr>
          <a:lstStyle/>
          <a:p>
            <a:pPr algn="ctr"/>
            <a:r>
              <a:rPr lang="en-US" altLang="zh-CN" sz="3200" b="1" cap="none" spc="0" dirty="0">
                <a:ln w="22225">
                  <a:solidFill>
                    <a:schemeClr val="accent2"/>
                  </a:solidFill>
                  <a:prstDash val="solid"/>
                </a:ln>
                <a:solidFill>
                  <a:schemeClr val="accent2">
                    <a:lumMod val="40000"/>
                    <a:lumOff val="60000"/>
                  </a:schemeClr>
                </a:solidFill>
                <a:effectLst/>
              </a:rPr>
              <a:t>Q-</a:t>
            </a:r>
            <a:r>
              <a:rPr lang="en-US" altLang="zh-CN" sz="3200" b="1" cap="none" spc="0" dirty="0" err="1">
                <a:ln w="22225">
                  <a:solidFill>
                    <a:schemeClr val="accent2"/>
                  </a:solidFill>
                  <a:prstDash val="solid"/>
                </a:ln>
                <a:solidFill>
                  <a:schemeClr val="accent2">
                    <a:lumMod val="40000"/>
                    <a:lumOff val="60000"/>
                  </a:schemeClr>
                </a:solidFill>
                <a:effectLst/>
              </a:rPr>
              <a:t>Zilla</a:t>
            </a:r>
            <a:r>
              <a:rPr lang="en-US" altLang="zh-CN" sz="3200" b="1" cap="none" spc="0" dirty="0">
                <a:ln w="22225">
                  <a:solidFill>
                    <a:schemeClr val="accent2"/>
                  </a:solidFill>
                  <a:prstDash val="solid"/>
                </a:ln>
                <a:solidFill>
                  <a:schemeClr val="accent2">
                    <a:lumMod val="40000"/>
                    <a:lumOff val="60000"/>
                  </a:schemeClr>
                </a:solidFill>
                <a:effectLst/>
              </a:rPr>
              <a:t> improves tail latency by more than 2x</a:t>
            </a:r>
            <a:endParaRPr lang="zh-CN" altLang="en-US" sz="32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4116863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EBAAC6-5C17-46B3-A045-BE4B30CC21D8}"/>
              </a:ext>
            </a:extLst>
          </p:cNvPr>
          <p:cNvSpPr>
            <a:spLocks noGrp="1"/>
          </p:cNvSpPr>
          <p:nvPr>
            <p:ph type="title"/>
          </p:nvPr>
        </p:nvSpPr>
        <p:spPr>
          <a:xfrm>
            <a:off x="0" y="64662"/>
            <a:ext cx="10515600" cy="1325563"/>
          </a:xfrm>
        </p:spPr>
        <p:txBody>
          <a:bodyPr/>
          <a:lstStyle/>
          <a:p>
            <a:r>
              <a:rPr lang="en-US" altLang="zh-CN" dirty="0"/>
              <a:t>Hierarchical Queuing(Server Pooling)</a:t>
            </a:r>
            <a:endParaRPr lang="zh-CN" altLang="en-US" dirty="0"/>
          </a:p>
        </p:txBody>
      </p:sp>
      <p:sp>
        <p:nvSpPr>
          <p:cNvPr id="3" name="内容占位符 2">
            <a:extLst>
              <a:ext uri="{FF2B5EF4-FFF2-40B4-BE49-F238E27FC236}">
                <a16:creationId xmlns:a16="http://schemas.microsoft.com/office/drawing/2014/main" id="{66CC0936-8761-42AC-8001-831B82490E5B}"/>
              </a:ext>
            </a:extLst>
          </p:cNvPr>
          <p:cNvSpPr>
            <a:spLocks noGrp="1"/>
          </p:cNvSpPr>
          <p:nvPr>
            <p:ph idx="1"/>
          </p:nvPr>
        </p:nvSpPr>
        <p:spPr>
          <a:xfrm>
            <a:off x="838200" y="1825625"/>
            <a:ext cx="6130159" cy="4351338"/>
          </a:xfrm>
        </p:spPr>
        <p:txBody>
          <a:bodyPr/>
          <a:lstStyle/>
          <a:p>
            <a:r>
              <a:rPr lang="en-US" altLang="zh-CN" dirty="0"/>
              <a:t>A small degree of concurrency is usually sufficient to eliminate </a:t>
            </a:r>
            <a:r>
              <a:rPr lang="en-US" altLang="zh-CN" dirty="0" err="1"/>
              <a:t>HoL</a:t>
            </a:r>
            <a:r>
              <a:rPr lang="en-US" altLang="zh-CN" dirty="0"/>
              <a:t> blocking</a:t>
            </a:r>
          </a:p>
          <a:p>
            <a:r>
              <a:rPr lang="en-US" altLang="zh-CN" dirty="0"/>
              <a:t>Finally approach: Sharing the queue only across </a:t>
            </a:r>
            <a:r>
              <a:rPr lang="en-US" altLang="zh-CN" dirty="0" err="1"/>
              <a:t>hyperthreads</a:t>
            </a:r>
            <a:r>
              <a:rPr lang="en-US" altLang="zh-CN" dirty="0"/>
              <a:t> in SMT cores</a:t>
            </a:r>
            <a:endParaRPr lang="zh-CN" altLang="en-US" dirty="0"/>
          </a:p>
        </p:txBody>
      </p:sp>
      <p:sp>
        <p:nvSpPr>
          <p:cNvPr id="4" name="矩形 3">
            <a:extLst>
              <a:ext uri="{FF2B5EF4-FFF2-40B4-BE49-F238E27FC236}">
                <a16:creationId xmlns:a16="http://schemas.microsoft.com/office/drawing/2014/main" id="{DE85DC10-19E9-47D0-91B7-5F630C8732D6}"/>
              </a:ext>
            </a:extLst>
          </p:cNvPr>
          <p:cNvSpPr/>
          <p:nvPr/>
        </p:nvSpPr>
        <p:spPr>
          <a:xfrm>
            <a:off x="8891752" y="2175405"/>
            <a:ext cx="772948" cy="558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5" name="椭圆 4">
            <a:extLst>
              <a:ext uri="{FF2B5EF4-FFF2-40B4-BE49-F238E27FC236}">
                <a16:creationId xmlns:a16="http://schemas.microsoft.com/office/drawing/2014/main" id="{04BFD474-A817-469A-8080-B2FDBB146337}"/>
              </a:ext>
            </a:extLst>
          </p:cNvPr>
          <p:cNvSpPr/>
          <p:nvPr/>
        </p:nvSpPr>
        <p:spPr>
          <a:xfrm>
            <a:off x="10246638" y="1411288"/>
            <a:ext cx="547486" cy="5588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cxnSp>
        <p:nvCxnSpPr>
          <p:cNvPr id="6" name="直接箭头连接符 5">
            <a:extLst>
              <a:ext uri="{FF2B5EF4-FFF2-40B4-BE49-F238E27FC236}">
                <a16:creationId xmlns:a16="http://schemas.microsoft.com/office/drawing/2014/main" id="{A81D5F56-27FE-4EEA-AC0D-03A756DBF5C1}"/>
              </a:ext>
            </a:extLst>
          </p:cNvPr>
          <p:cNvCxnSpPr>
            <a:cxnSpLocks/>
            <a:stCxn id="4" idx="3"/>
            <a:endCxn id="5" idx="2"/>
          </p:cNvCxnSpPr>
          <p:nvPr/>
        </p:nvCxnSpPr>
        <p:spPr>
          <a:xfrm flipV="1">
            <a:off x="9664700" y="1690688"/>
            <a:ext cx="581938" cy="76411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 name="椭圆 6">
            <a:extLst>
              <a:ext uri="{FF2B5EF4-FFF2-40B4-BE49-F238E27FC236}">
                <a16:creationId xmlns:a16="http://schemas.microsoft.com/office/drawing/2014/main" id="{DC433BD9-44C0-4390-B922-3D550351F563}"/>
              </a:ext>
            </a:extLst>
          </p:cNvPr>
          <p:cNvSpPr/>
          <p:nvPr/>
        </p:nvSpPr>
        <p:spPr>
          <a:xfrm>
            <a:off x="10263279" y="2010033"/>
            <a:ext cx="581938" cy="5588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cxnSp>
        <p:nvCxnSpPr>
          <p:cNvPr id="8" name="直接箭头连接符 7">
            <a:extLst>
              <a:ext uri="{FF2B5EF4-FFF2-40B4-BE49-F238E27FC236}">
                <a16:creationId xmlns:a16="http://schemas.microsoft.com/office/drawing/2014/main" id="{C0E57A05-45EC-4269-A5B6-3A02555EB589}"/>
              </a:ext>
            </a:extLst>
          </p:cNvPr>
          <p:cNvCxnSpPr>
            <a:cxnSpLocks/>
            <a:stCxn id="4" idx="3"/>
            <a:endCxn id="7" idx="2"/>
          </p:cNvCxnSpPr>
          <p:nvPr/>
        </p:nvCxnSpPr>
        <p:spPr>
          <a:xfrm flipV="1">
            <a:off x="9664700" y="2289433"/>
            <a:ext cx="598579" cy="165372"/>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sp>
        <p:nvSpPr>
          <p:cNvPr id="9" name="椭圆 8">
            <a:extLst>
              <a:ext uri="{FF2B5EF4-FFF2-40B4-BE49-F238E27FC236}">
                <a16:creationId xmlns:a16="http://schemas.microsoft.com/office/drawing/2014/main" id="{7F28E8E2-26FB-4E4B-8AF5-7A5A176E03D2}"/>
              </a:ext>
            </a:extLst>
          </p:cNvPr>
          <p:cNvSpPr/>
          <p:nvPr/>
        </p:nvSpPr>
        <p:spPr>
          <a:xfrm>
            <a:off x="10246638" y="2664217"/>
            <a:ext cx="547486" cy="5588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cxnSp>
        <p:nvCxnSpPr>
          <p:cNvPr id="10" name="直接箭头连接符 9">
            <a:extLst>
              <a:ext uri="{FF2B5EF4-FFF2-40B4-BE49-F238E27FC236}">
                <a16:creationId xmlns:a16="http://schemas.microsoft.com/office/drawing/2014/main" id="{C022E8FE-5562-4D0A-A52D-F54002E52ACF}"/>
              </a:ext>
            </a:extLst>
          </p:cNvPr>
          <p:cNvCxnSpPr>
            <a:cxnSpLocks/>
            <a:stCxn id="4" idx="3"/>
            <a:endCxn id="9" idx="2"/>
          </p:cNvCxnSpPr>
          <p:nvPr/>
        </p:nvCxnSpPr>
        <p:spPr>
          <a:xfrm>
            <a:off x="9664700" y="2454805"/>
            <a:ext cx="581938" cy="488812"/>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sp>
        <p:nvSpPr>
          <p:cNvPr id="40" name="矩形 39">
            <a:extLst>
              <a:ext uri="{FF2B5EF4-FFF2-40B4-BE49-F238E27FC236}">
                <a16:creationId xmlns:a16="http://schemas.microsoft.com/office/drawing/2014/main" id="{2BFB1BA2-B7F6-4918-BB7D-8B8661353D0C}"/>
              </a:ext>
            </a:extLst>
          </p:cNvPr>
          <p:cNvSpPr/>
          <p:nvPr/>
        </p:nvSpPr>
        <p:spPr>
          <a:xfrm>
            <a:off x="8891752" y="3936815"/>
            <a:ext cx="772948" cy="558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7AD8E0BC-DBAF-4950-8859-3F65997F3407}"/>
              </a:ext>
            </a:extLst>
          </p:cNvPr>
          <p:cNvSpPr/>
          <p:nvPr/>
        </p:nvSpPr>
        <p:spPr>
          <a:xfrm>
            <a:off x="10246638" y="3279730"/>
            <a:ext cx="547486" cy="5588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cxnSp>
        <p:nvCxnSpPr>
          <p:cNvPr id="42" name="直接箭头连接符 41">
            <a:extLst>
              <a:ext uri="{FF2B5EF4-FFF2-40B4-BE49-F238E27FC236}">
                <a16:creationId xmlns:a16="http://schemas.microsoft.com/office/drawing/2014/main" id="{87B3E79D-F54D-43E3-B742-CE44AB81164D}"/>
              </a:ext>
            </a:extLst>
          </p:cNvPr>
          <p:cNvCxnSpPr>
            <a:cxnSpLocks/>
            <a:stCxn id="40" idx="3"/>
            <a:endCxn id="41" idx="2"/>
          </p:cNvCxnSpPr>
          <p:nvPr/>
        </p:nvCxnSpPr>
        <p:spPr>
          <a:xfrm flipV="1">
            <a:off x="9664700" y="3559130"/>
            <a:ext cx="581938" cy="65708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3" name="椭圆 42">
            <a:extLst>
              <a:ext uri="{FF2B5EF4-FFF2-40B4-BE49-F238E27FC236}">
                <a16:creationId xmlns:a16="http://schemas.microsoft.com/office/drawing/2014/main" id="{4B088DCA-8A4A-4162-A5FE-C1C64C3BD097}"/>
              </a:ext>
            </a:extLst>
          </p:cNvPr>
          <p:cNvSpPr/>
          <p:nvPr/>
        </p:nvSpPr>
        <p:spPr>
          <a:xfrm>
            <a:off x="10263279" y="3878475"/>
            <a:ext cx="581938" cy="5588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cxnSp>
        <p:nvCxnSpPr>
          <p:cNvPr id="44" name="直接箭头连接符 43">
            <a:extLst>
              <a:ext uri="{FF2B5EF4-FFF2-40B4-BE49-F238E27FC236}">
                <a16:creationId xmlns:a16="http://schemas.microsoft.com/office/drawing/2014/main" id="{58ABEF69-60A0-48E7-81A4-4BBE9C16BBF4}"/>
              </a:ext>
            </a:extLst>
          </p:cNvPr>
          <p:cNvCxnSpPr>
            <a:cxnSpLocks/>
            <a:stCxn id="40" idx="3"/>
            <a:endCxn id="43" idx="2"/>
          </p:cNvCxnSpPr>
          <p:nvPr/>
        </p:nvCxnSpPr>
        <p:spPr>
          <a:xfrm flipV="1">
            <a:off x="9664700" y="4157875"/>
            <a:ext cx="598579" cy="58340"/>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sp>
        <p:nvSpPr>
          <p:cNvPr id="45" name="椭圆 44">
            <a:extLst>
              <a:ext uri="{FF2B5EF4-FFF2-40B4-BE49-F238E27FC236}">
                <a16:creationId xmlns:a16="http://schemas.microsoft.com/office/drawing/2014/main" id="{44D2FF73-87A8-4D34-A837-FC30013D6C11}"/>
              </a:ext>
            </a:extLst>
          </p:cNvPr>
          <p:cNvSpPr/>
          <p:nvPr/>
        </p:nvSpPr>
        <p:spPr>
          <a:xfrm>
            <a:off x="10246638" y="4532659"/>
            <a:ext cx="547486" cy="5588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cxnSp>
        <p:nvCxnSpPr>
          <p:cNvPr id="46" name="直接箭头连接符 45">
            <a:extLst>
              <a:ext uri="{FF2B5EF4-FFF2-40B4-BE49-F238E27FC236}">
                <a16:creationId xmlns:a16="http://schemas.microsoft.com/office/drawing/2014/main" id="{74E0ED23-AFDF-4C04-89EB-321CAE4524BE}"/>
              </a:ext>
            </a:extLst>
          </p:cNvPr>
          <p:cNvCxnSpPr>
            <a:cxnSpLocks/>
            <a:stCxn id="40" idx="3"/>
            <a:endCxn id="45" idx="2"/>
          </p:cNvCxnSpPr>
          <p:nvPr/>
        </p:nvCxnSpPr>
        <p:spPr>
          <a:xfrm>
            <a:off x="9664700" y="4216215"/>
            <a:ext cx="581938" cy="595844"/>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sp>
        <p:nvSpPr>
          <p:cNvPr id="47" name="矩形 46">
            <a:extLst>
              <a:ext uri="{FF2B5EF4-FFF2-40B4-BE49-F238E27FC236}">
                <a16:creationId xmlns:a16="http://schemas.microsoft.com/office/drawing/2014/main" id="{67DE4582-AD7D-437F-9DEF-27FBE3B12901}"/>
              </a:ext>
            </a:extLst>
          </p:cNvPr>
          <p:cNvSpPr/>
          <p:nvPr/>
        </p:nvSpPr>
        <p:spPr>
          <a:xfrm>
            <a:off x="8891752" y="5584535"/>
            <a:ext cx="772948" cy="558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92E02538-2064-4CC1-B370-25DF0A263791}"/>
              </a:ext>
            </a:extLst>
          </p:cNvPr>
          <p:cNvSpPr/>
          <p:nvPr/>
        </p:nvSpPr>
        <p:spPr>
          <a:xfrm>
            <a:off x="10246638" y="5025735"/>
            <a:ext cx="547486" cy="5588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cxnSp>
        <p:nvCxnSpPr>
          <p:cNvPr id="49" name="直接箭头连接符 48">
            <a:extLst>
              <a:ext uri="{FF2B5EF4-FFF2-40B4-BE49-F238E27FC236}">
                <a16:creationId xmlns:a16="http://schemas.microsoft.com/office/drawing/2014/main" id="{71FC31C6-FF96-451A-90E7-04F8E0944475}"/>
              </a:ext>
            </a:extLst>
          </p:cNvPr>
          <p:cNvCxnSpPr>
            <a:cxnSpLocks/>
            <a:stCxn id="47" idx="3"/>
            <a:endCxn id="48" idx="2"/>
          </p:cNvCxnSpPr>
          <p:nvPr/>
        </p:nvCxnSpPr>
        <p:spPr>
          <a:xfrm flipV="1">
            <a:off x="9664700" y="5305135"/>
            <a:ext cx="581938" cy="5588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0" name="椭圆 49">
            <a:extLst>
              <a:ext uri="{FF2B5EF4-FFF2-40B4-BE49-F238E27FC236}">
                <a16:creationId xmlns:a16="http://schemas.microsoft.com/office/drawing/2014/main" id="{C1A94037-67F6-4A8A-83E4-93094AF08511}"/>
              </a:ext>
            </a:extLst>
          </p:cNvPr>
          <p:cNvSpPr/>
          <p:nvPr/>
        </p:nvSpPr>
        <p:spPr>
          <a:xfrm>
            <a:off x="10263279" y="5624480"/>
            <a:ext cx="581938" cy="5588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cxnSp>
        <p:nvCxnSpPr>
          <p:cNvPr id="51" name="直接箭头连接符 50">
            <a:extLst>
              <a:ext uri="{FF2B5EF4-FFF2-40B4-BE49-F238E27FC236}">
                <a16:creationId xmlns:a16="http://schemas.microsoft.com/office/drawing/2014/main" id="{28179B30-0148-4FB3-A0DC-BAB1D04A5BC3}"/>
              </a:ext>
            </a:extLst>
          </p:cNvPr>
          <p:cNvCxnSpPr>
            <a:cxnSpLocks/>
            <a:stCxn id="47" idx="3"/>
            <a:endCxn id="50" idx="2"/>
          </p:cNvCxnSpPr>
          <p:nvPr/>
        </p:nvCxnSpPr>
        <p:spPr>
          <a:xfrm>
            <a:off x="9664700" y="5863935"/>
            <a:ext cx="598579" cy="39945"/>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sp>
        <p:nvSpPr>
          <p:cNvPr id="52" name="椭圆 51">
            <a:extLst>
              <a:ext uri="{FF2B5EF4-FFF2-40B4-BE49-F238E27FC236}">
                <a16:creationId xmlns:a16="http://schemas.microsoft.com/office/drawing/2014/main" id="{EB883F86-F0B0-4E65-900A-4575F722E9FE}"/>
              </a:ext>
            </a:extLst>
          </p:cNvPr>
          <p:cNvSpPr/>
          <p:nvPr/>
        </p:nvSpPr>
        <p:spPr>
          <a:xfrm>
            <a:off x="10246638" y="6278664"/>
            <a:ext cx="547486" cy="5588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cxnSp>
        <p:nvCxnSpPr>
          <p:cNvPr id="53" name="直接箭头连接符 52">
            <a:extLst>
              <a:ext uri="{FF2B5EF4-FFF2-40B4-BE49-F238E27FC236}">
                <a16:creationId xmlns:a16="http://schemas.microsoft.com/office/drawing/2014/main" id="{DEAB625A-8AF5-456C-B656-B18E15B8ECCA}"/>
              </a:ext>
            </a:extLst>
          </p:cNvPr>
          <p:cNvCxnSpPr>
            <a:cxnSpLocks/>
            <a:stCxn id="47" idx="3"/>
            <a:endCxn id="52" idx="2"/>
          </p:cNvCxnSpPr>
          <p:nvPr/>
        </p:nvCxnSpPr>
        <p:spPr>
          <a:xfrm>
            <a:off x="9664700" y="5863935"/>
            <a:ext cx="581938" cy="694129"/>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67" name="直接箭头连接符 66">
            <a:extLst>
              <a:ext uri="{FF2B5EF4-FFF2-40B4-BE49-F238E27FC236}">
                <a16:creationId xmlns:a16="http://schemas.microsoft.com/office/drawing/2014/main" id="{3EF0CB6B-130F-4F4A-8E94-8226BC3813A0}"/>
              </a:ext>
            </a:extLst>
          </p:cNvPr>
          <p:cNvCxnSpPr>
            <a:endCxn id="4" idx="1"/>
          </p:cNvCxnSpPr>
          <p:nvPr/>
        </p:nvCxnSpPr>
        <p:spPr>
          <a:xfrm flipV="1">
            <a:off x="7472855" y="2454805"/>
            <a:ext cx="1418897" cy="170307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9" name="直接箭头连接符 68">
            <a:extLst>
              <a:ext uri="{FF2B5EF4-FFF2-40B4-BE49-F238E27FC236}">
                <a16:creationId xmlns:a16="http://schemas.microsoft.com/office/drawing/2014/main" id="{F715CF24-37FF-4007-A6EA-296F863E4228}"/>
              </a:ext>
            </a:extLst>
          </p:cNvPr>
          <p:cNvCxnSpPr>
            <a:endCxn id="40" idx="1"/>
          </p:cNvCxnSpPr>
          <p:nvPr/>
        </p:nvCxnSpPr>
        <p:spPr>
          <a:xfrm>
            <a:off x="7550297" y="4187045"/>
            <a:ext cx="1341455" cy="2917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1" name="直接箭头连接符 70">
            <a:extLst>
              <a:ext uri="{FF2B5EF4-FFF2-40B4-BE49-F238E27FC236}">
                <a16:creationId xmlns:a16="http://schemas.microsoft.com/office/drawing/2014/main" id="{84758CFF-6E59-480C-B2BC-A1F55BDBEEFA}"/>
              </a:ext>
            </a:extLst>
          </p:cNvPr>
          <p:cNvCxnSpPr>
            <a:endCxn id="47" idx="1"/>
          </p:cNvCxnSpPr>
          <p:nvPr/>
        </p:nvCxnSpPr>
        <p:spPr>
          <a:xfrm>
            <a:off x="7472855" y="4216215"/>
            <a:ext cx="1418897" cy="16477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2" name="椭圆 71">
            <a:extLst>
              <a:ext uri="{FF2B5EF4-FFF2-40B4-BE49-F238E27FC236}">
                <a16:creationId xmlns:a16="http://schemas.microsoft.com/office/drawing/2014/main" id="{94BADB23-602F-4AB2-9054-3F521DFA8600}"/>
              </a:ext>
            </a:extLst>
          </p:cNvPr>
          <p:cNvSpPr/>
          <p:nvPr/>
        </p:nvSpPr>
        <p:spPr>
          <a:xfrm>
            <a:off x="8702310" y="1199142"/>
            <a:ext cx="2506717" cy="2100691"/>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p>
        </p:txBody>
      </p:sp>
      <p:sp>
        <p:nvSpPr>
          <p:cNvPr id="73" name="文本框 72">
            <a:extLst>
              <a:ext uri="{FF2B5EF4-FFF2-40B4-BE49-F238E27FC236}">
                <a16:creationId xmlns:a16="http://schemas.microsoft.com/office/drawing/2014/main" id="{F1F061F2-347D-48B6-8329-360BB570BC81}"/>
              </a:ext>
            </a:extLst>
          </p:cNvPr>
          <p:cNvSpPr txBox="1"/>
          <p:nvPr/>
        </p:nvSpPr>
        <p:spPr>
          <a:xfrm>
            <a:off x="10807107" y="1169861"/>
            <a:ext cx="619080" cy="369332"/>
          </a:xfrm>
          <a:prstGeom prst="rect">
            <a:avLst/>
          </a:prstGeom>
          <a:noFill/>
        </p:spPr>
        <p:txBody>
          <a:bodyPr wrap="none" rtlCol="0">
            <a:spAutoFit/>
          </a:bodyPr>
          <a:lstStyle/>
          <a:p>
            <a:r>
              <a:rPr lang="en-US" altLang="zh-CN" dirty="0">
                <a:highlight>
                  <a:srgbClr val="FFFF00"/>
                </a:highlight>
              </a:rPr>
              <a:t>core</a:t>
            </a:r>
            <a:endParaRPr lang="zh-CN" altLang="en-US" dirty="0">
              <a:highlight>
                <a:srgbClr val="FFFF00"/>
              </a:highlight>
            </a:endParaRPr>
          </a:p>
        </p:txBody>
      </p:sp>
      <p:sp>
        <p:nvSpPr>
          <p:cNvPr id="74" name="椭圆 73">
            <a:extLst>
              <a:ext uri="{FF2B5EF4-FFF2-40B4-BE49-F238E27FC236}">
                <a16:creationId xmlns:a16="http://schemas.microsoft.com/office/drawing/2014/main" id="{2D623DC3-9532-41B0-9609-7B03227ADD2A}"/>
              </a:ext>
            </a:extLst>
          </p:cNvPr>
          <p:cNvSpPr/>
          <p:nvPr/>
        </p:nvSpPr>
        <p:spPr>
          <a:xfrm>
            <a:off x="8891752" y="1914649"/>
            <a:ext cx="939983" cy="933246"/>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文本框 74">
            <a:extLst>
              <a:ext uri="{FF2B5EF4-FFF2-40B4-BE49-F238E27FC236}">
                <a16:creationId xmlns:a16="http://schemas.microsoft.com/office/drawing/2014/main" id="{2EDC4060-7A4E-48B1-9D07-BB2EB862AB29}"/>
              </a:ext>
            </a:extLst>
          </p:cNvPr>
          <p:cNvSpPr txBox="1"/>
          <p:nvPr/>
        </p:nvSpPr>
        <p:spPr>
          <a:xfrm>
            <a:off x="8596396" y="1690688"/>
            <a:ext cx="1428596" cy="369332"/>
          </a:xfrm>
          <a:prstGeom prst="rect">
            <a:avLst/>
          </a:prstGeom>
          <a:noFill/>
        </p:spPr>
        <p:txBody>
          <a:bodyPr wrap="none" rtlCol="0">
            <a:spAutoFit/>
          </a:bodyPr>
          <a:lstStyle/>
          <a:p>
            <a:r>
              <a:rPr lang="en-US" altLang="zh-CN" dirty="0" err="1">
                <a:highlight>
                  <a:srgbClr val="FFFF00"/>
                </a:highlight>
              </a:rPr>
              <a:t>Hyperthread</a:t>
            </a:r>
            <a:endParaRPr lang="zh-CN" altLang="en-US" dirty="0">
              <a:highlight>
                <a:srgbClr val="FFFF00"/>
              </a:highlight>
            </a:endParaRPr>
          </a:p>
        </p:txBody>
      </p:sp>
      <p:sp>
        <p:nvSpPr>
          <p:cNvPr id="76" name="矩形 75">
            <a:extLst>
              <a:ext uri="{FF2B5EF4-FFF2-40B4-BE49-F238E27FC236}">
                <a16:creationId xmlns:a16="http://schemas.microsoft.com/office/drawing/2014/main" id="{25892878-DE9B-4766-916F-DD3199E0DA09}"/>
              </a:ext>
            </a:extLst>
          </p:cNvPr>
          <p:cNvSpPr/>
          <p:nvPr/>
        </p:nvSpPr>
        <p:spPr>
          <a:xfrm>
            <a:off x="-90180" y="5638354"/>
            <a:ext cx="8311204" cy="1077218"/>
          </a:xfrm>
          <a:prstGeom prst="rect">
            <a:avLst/>
          </a:prstGeom>
          <a:noFill/>
        </p:spPr>
        <p:txBody>
          <a:bodyPr wrap="square" lIns="91440" tIns="45720" rIns="91440" bIns="45720">
            <a:spAutoFit/>
          </a:bodyPr>
          <a:lstStyle/>
          <a:p>
            <a:pPr algn="ctr"/>
            <a:r>
              <a:rPr lang="en-US" altLang="zh-CN" sz="3200" b="1" cap="none" spc="0" dirty="0">
                <a:ln w="22225">
                  <a:solidFill>
                    <a:schemeClr val="accent2"/>
                  </a:solidFill>
                  <a:prstDash val="solid"/>
                </a:ln>
                <a:solidFill>
                  <a:schemeClr val="accent2">
                    <a:lumMod val="40000"/>
                    <a:lumOff val="60000"/>
                  </a:schemeClr>
                </a:solidFill>
                <a:effectLst/>
              </a:rPr>
              <a:t>But, the number of </a:t>
            </a:r>
            <a:r>
              <a:rPr lang="en-US" altLang="zh-CN" sz="3200" b="1" cap="none" spc="0" dirty="0" err="1">
                <a:ln w="22225">
                  <a:solidFill>
                    <a:schemeClr val="accent2"/>
                  </a:solidFill>
                  <a:prstDash val="solid"/>
                </a:ln>
                <a:solidFill>
                  <a:schemeClr val="accent2">
                    <a:lumMod val="40000"/>
                    <a:lumOff val="60000"/>
                  </a:schemeClr>
                </a:solidFill>
                <a:effectLst/>
              </a:rPr>
              <a:t>hyperthreads</a:t>
            </a:r>
            <a:r>
              <a:rPr lang="en-US" altLang="zh-CN" sz="3200" b="1" cap="none" spc="0" dirty="0">
                <a:ln w="22225">
                  <a:solidFill>
                    <a:schemeClr val="accent2"/>
                  </a:solidFill>
                  <a:prstDash val="solid"/>
                </a:ln>
                <a:solidFill>
                  <a:schemeClr val="accent2">
                    <a:lumMod val="40000"/>
                    <a:lumOff val="60000"/>
                  </a:schemeClr>
                </a:solidFill>
                <a:effectLst/>
              </a:rPr>
              <a:t> is usually small in modern SMT cores</a:t>
            </a:r>
            <a:endParaRPr lang="zh-CN" altLang="en-US" sz="32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670164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528</TotalTime>
  <Words>541</Words>
  <Application>Microsoft Office PowerPoint</Application>
  <PresentationFormat>宽屏</PresentationFormat>
  <Paragraphs>108</Paragraphs>
  <Slides>16</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等线 Light</vt:lpstr>
      <vt:lpstr>Arial</vt:lpstr>
      <vt:lpstr>Arial</vt:lpstr>
      <vt:lpstr>Wingdings</vt:lpstr>
      <vt:lpstr>Office 主题​​</vt:lpstr>
      <vt:lpstr>Q-Zilla: A Scheduling Framework and Core Microarchitecture for Tail-tolerant Microservices</vt:lpstr>
      <vt:lpstr>From Monolith to Microservices</vt:lpstr>
      <vt:lpstr>Tail latency direct impacts cloud provider’s revenue</vt:lpstr>
      <vt:lpstr>Sources of Tail Latency</vt:lpstr>
      <vt:lpstr>Q-Zilla</vt:lpstr>
      <vt:lpstr>Outline</vt:lpstr>
      <vt:lpstr>Classic Queueing Approaches</vt:lpstr>
      <vt:lpstr>The Q-Zilla Framework</vt:lpstr>
      <vt:lpstr>Hierarchical Queuing(Server Pooling)</vt:lpstr>
      <vt:lpstr>Express-lane SMT(ESMT)[ICAC 2019]</vt:lpstr>
      <vt:lpstr>Server-Queue Decoupled SITA</vt:lpstr>
      <vt:lpstr>Server-Queue Decoupled SITA</vt:lpstr>
      <vt:lpstr>Server-Queue Decoupled SITA</vt:lpstr>
      <vt:lpstr>Interruptible SQD-SITA</vt:lpstr>
      <vt:lpstr>CoreZilla</vt:lpstr>
      <vt:lpstr>CoreZilla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Q-Zilla: A Scheduling Framework and Core Microarchitecture for Tail-tolerant Microservices</dc:title>
  <dc:creator>wang jian</dc:creator>
  <cp:lastModifiedBy>wang jian</cp:lastModifiedBy>
  <cp:revision>121</cp:revision>
  <dcterms:created xsi:type="dcterms:W3CDTF">2020-05-17T01:04:10Z</dcterms:created>
  <dcterms:modified xsi:type="dcterms:W3CDTF">2020-05-17T10:41:51Z</dcterms:modified>
</cp:coreProperties>
</file>