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handoutMasterIdLst>
    <p:handoutMasterId r:id="rId20"/>
  </p:handoutMasterIdLst>
  <p:sldIdLst>
    <p:sldId id="257" r:id="rId2"/>
    <p:sldId id="256" r:id="rId3"/>
    <p:sldId id="276" r:id="rId4"/>
    <p:sldId id="258" r:id="rId5"/>
    <p:sldId id="277" r:id="rId6"/>
    <p:sldId id="260" r:id="rId7"/>
    <p:sldId id="261" r:id="rId8"/>
    <p:sldId id="262" r:id="rId9"/>
    <p:sldId id="263" r:id="rId10"/>
    <p:sldId id="265" r:id="rId11"/>
    <p:sldId id="266" r:id="rId12"/>
    <p:sldId id="267" r:id="rId13"/>
    <p:sldId id="268" r:id="rId14"/>
    <p:sldId id="269" r:id="rId15"/>
    <p:sldId id="270" r:id="rId16"/>
    <p:sldId id="271" r:id="rId17"/>
    <p:sldId id="272" r:id="rId18"/>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9">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114" d="100"/>
          <a:sy n="114" d="100"/>
        </p:scale>
        <p:origin x="630" y="102"/>
      </p:cViewPr>
      <p:guideLst>
        <p:guide orient="horz" pos="2159"/>
        <p:guide pos="384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t>2020/5/14</a:t>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t>2020/5/14</a:t>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t>两个中心点距离的平方,c对角线距离</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https://zhuanlan.zhihu.com/p/105470021</a:t>
            </a:r>
          </a:p>
          <a:p>
            <a:r>
              <a:rPr lang="zh-CN" altLang="en-US"/>
              <a:t>Distance-IoU Loss: Faster and Better Learning for Bounding Box Regression</a:t>
            </a:r>
          </a:p>
          <a:p>
            <a:r>
              <a:rPr lang="zh-CN" altLang="en-US"/>
              <a:t>在原始的NMS中，IoU指标用于抑制多余的检测框，但由于仅考虑了重叠区域，经常会造成错误的抑制，特别是在bbox包含的情况下。因此，可以使用DIoU作为NMS的标准，不仅考虑重叠区域，还考虑了中心点距离。(基于DIoU作为NMS标准，虽然多了距离这个维度去考虑问题，但和NMS面对的同样的情况是当两个不同的目标本身就靠的很近的时候还是会造成错误的抑制)</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t>单GPU训练</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t>长臂猿</a:t>
            </a:r>
          </a:p>
          <a:p>
            <a:r>
              <a:rPr lang="en-US" altLang="zh-CN"/>
              <a:t>增加模型的鲁棒性</a:t>
            </a:r>
          </a:p>
          <a:p>
            <a:r>
              <a:rPr lang="en-US" altLang="zh-CN"/>
              <a:t>动是微小的甚至是肉眼难以观测到的；</a:t>
            </a:r>
          </a:p>
          <a:p>
            <a:r>
              <a:rPr lang="en-US" altLang="zh-CN"/>
              <a:t>添加的扰动必须有能力使得模型产生错误的输出</a:t>
            </a:r>
          </a:p>
          <a:p>
            <a:r>
              <a:rPr lang="en-US" altLang="zh-CN"/>
              <a:t>https://yuanxiaosc.github.io/2019/06/05/%E5%AF%B9%E6%8A%97%E8%AE%AD%E7%BB%83/</a:t>
            </a:r>
          </a:p>
          <a:p>
            <a:r>
              <a:rPr lang="en-US" altLang="zh-CN"/>
              <a:t>如果我们有两张图片，人眼看上去一模一样，都是一间房子，但是cnn把一张分类为房子，一张分类为鸵鸟，这种分类器还有什么用啊。</a:t>
            </a:r>
          </a:p>
          <a:p>
            <a:r>
              <a:rPr lang="en-US" altLang="zh-CN"/>
              <a:t>https://blog.csdn.net/cdpac/article/details/53170940</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Cx,Cy是feature map中grid cell的左上角坐标，公式中的Pw、Ph是预设的anchor box映射到feature map中的宽和高</a:t>
            </a:r>
          </a:p>
          <a:p>
            <a:r>
              <a:rPr lang="zh-CN" altLang="en-US"/>
              <a:t>其中tx,ty是预测的坐标偏移值，tw,th是尺度缩放，有了这４个offsets，自然可以根据之前的公式去求得真正需要的bx,by,bw,bh４个坐标。</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 altLang="zh-CN"/>
              <a:t>bos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322962"/>
            <a:ext cx="9144000" cy="2187001"/>
          </a:xfrm>
        </p:spPr>
        <p:txBody>
          <a:bodyPr anchor="b">
            <a:normAutofit/>
          </a:bodyPr>
          <a:lstStyle>
            <a:lvl1pPr algn="ctr">
              <a:lnSpc>
                <a:spcPct val="130000"/>
              </a:lnSpc>
              <a:defRPr sz="6000">
                <a:effectLst>
                  <a:outerShdw blurRad="38100" dist="38100" dir="2700000" algn="tl">
                    <a:srgbClr val="000000">
                      <a:alpha val="43137"/>
                    </a:srgbClr>
                  </a:outerShdw>
                </a:effectLst>
              </a:defRPr>
            </a:lvl1pPr>
          </a:lstStyle>
          <a:p>
            <a:r>
              <a:rPr lang="zh-CN" altLang="en-US" dirty="0"/>
              <a:t>单击此处添加标题</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2020/5/14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
        <p:nvSpPr>
          <p:cNvPr id="3" name="副标题 2"/>
          <p:cNvSpPr>
            <a:spLocks noGrp="1"/>
          </p:cNvSpPr>
          <p:nvPr>
            <p:ph type="subTitle" idx="1" hasCustomPrompt="1"/>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单击此处添加副标题</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t>2020/5/14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单击此处编辑母版标题样式</a:t>
            </a:r>
          </a:p>
        </p:txBody>
      </p:sp>
      <p:sp>
        <p:nvSpPr>
          <p:cNvPr id="3" name="内容占位符 2"/>
          <p:cNvSpPr>
            <a:spLocks noGrp="1"/>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2020/5/14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3751117"/>
            <a:ext cx="7321550" cy="811357"/>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单击此处编辑母版标题样式</a:t>
            </a:r>
          </a:p>
        </p:txBody>
      </p:sp>
      <p:sp>
        <p:nvSpPr>
          <p:cNvPr id="3" name="文本占位符 2"/>
          <p:cNvSpPr>
            <a:spLocks noGrp="1"/>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2020/5/14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单击此处编辑母版标题样式</a:t>
            </a:r>
          </a:p>
        </p:txBody>
      </p:sp>
      <p:sp>
        <p:nvSpPr>
          <p:cNvPr id="3" name="内容占位符 2"/>
          <p:cNvSpPr>
            <a:spLocks noGrp="1"/>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nvPr>
        </p:nvSpPr>
        <p:spPr/>
        <p:txBody>
          <a:bodyPr/>
          <a:lstStyle/>
          <a:p>
            <a:fld id="{760FBDFE-C587-4B4C-A407-44438C67B59E}" type="datetimeFigureOut">
              <a:rPr lang="zh-CN" altLang="en-US" smtClean="0"/>
              <a:t>2020/5/14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日期占位符 6"/>
          <p:cNvSpPr>
            <a:spLocks noGrp="1"/>
          </p:cNvSpPr>
          <p:nvPr>
            <p:ph type="dt" sz="half" idx="10"/>
          </p:nvPr>
        </p:nvSpPr>
        <p:spPr/>
        <p:txBody>
          <a:bodyPr/>
          <a:lstStyle/>
          <a:p>
            <a:fld id="{760FBDFE-C587-4B4C-A407-44438C67B59E}" type="datetimeFigureOut">
              <a:rPr lang="zh-CN" altLang="en-US" smtClean="0"/>
              <a:t>2020/5/14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单击此处编辑母版标题样式</a:t>
            </a:r>
          </a:p>
        </p:txBody>
      </p:sp>
      <p:sp>
        <p:nvSpPr>
          <p:cNvPr id="3" name="日期占位符 2"/>
          <p:cNvSpPr>
            <a:spLocks noGrp="1"/>
          </p:cNvSpPr>
          <p:nvPr>
            <p:ph type="dt" sz="half" idx="10"/>
          </p:nvPr>
        </p:nvSpPr>
        <p:spPr/>
        <p:txBody>
          <a:bodyPr/>
          <a:lstStyle/>
          <a:p>
            <a:fld id="{760FBDFE-C587-4B4C-A407-44438C67B59E}" type="datetimeFigureOut">
              <a:rPr lang="zh-CN" altLang="en-US" smtClean="0"/>
              <a:t>2020/5/14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t>2020/5/14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46747" y="127000"/>
            <a:ext cx="4165200" cy="1600200"/>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单击此处编辑标题</a:t>
            </a:r>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2020/5/14</a:t>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3600"/>
            </a:lvl1pPr>
          </a:lstStyle>
          <a:p>
            <a:r>
              <a:rPr lang="zh-CN" altLang="en-US"/>
              <a:t>单击此处编辑母版标题样式</a:t>
            </a:r>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2020/5/14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t>2020/5/14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noAutofit/>
          </a:bodyPr>
          <a:lstStyle/>
          <a:p>
            <a:r>
              <a:rPr lang="zh-CN" altLang="en-US" sz="3375"/>
              <a:t>YOLOv4: Optimal Speed and Accuracy of Object Detection</a:t>
            </a:r>
          </a:p>
        </p:txBody>
      </p:sp>
      <p:sp>
        <p:nvSpPr>
          <p:cNvPr id="9" name="文本占位符 8"/>
          <p:cNvSpPr>
            <a:spLocks noGrp="1"/>
          </p:cNvSpPr>
          <p:nvPr>
            <p:ph type="body" sz="quarter" idx="1"/>
          </p:nvPr>
        </p:nvSpPr>
        <p:spPr/>
        <p:txBody>
          <a:bodyPr/>
          <a:lstStyle/>
          <a:p>
            <a:endParaRPr lang="zh-CN" altLang="en-US"/>
          </a:p>
        </p:txBody>
      </p:sp>
      <p:pic>
        <p:nvPicPr>
          <p:cNvPr id="10" name="图片 9"/>
          <p:cNvPicPr>
            <a:picLocks noChangeAspect="1"/>
          </p:cNvPicPr>
          <p:nvPr/>
        </p:nvPicPr>
        <p:blipFill>
          <a:blip r:embed="rId2"/>
          <a:stretch>
            <a:fillRect/>
          </a:stretch>
        </p:blipFill>
        <p:spPr>
          <a:xfrm>
            <a:off x="2217817" y="3602236"/>
            <a:ext cx="6864697" cy="937617"/>
          </a:xfrm>
          <a:prstGeom prst="rect">
            <a:avLst/>
          </a:prstGeom>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CIoU-loss"/>
          <p:cNvSpPr txBox="1"/>
          <p:nvPr/>
        </p:nvSpPr>
        <p:spPr>
          <a:xfrm>
            <a:off x="5202620" y="212243"/>
            <a:ext cx="1403350" cy="814705"/>
          </a:xfrm>
          <a:prstGeom prst="rect">
            <a:avLst/>
          </a:prstGeom>
          <a:ln w="12700">
            <a:miter lim="400000"/>
          </a:ln>
        </p:spPr>
        <p:txBody>
          <a:bodyPr wrap="none" lIns="35718" tIns="35718" rIns="35718" bIns="35718" anchor="ctr">
            <a:spAutoFit/>
          </a:bodyPr>
          <a:lstStyle>
            <a:lvl1pPr algn="l" defTabSz="457200">
              <a:lnSpc>
                <a:spcPts val="5800"/>
              </a:lnSpc>
              <a:defRPr sz="3400">
                <a:solidFill>
                  <a:srgbClr val="333333"/>
                </a:solidFill>
              </a:defRPr>
            </a:lvl1pPr>
          </a:lstStyle>
          <a:p>
            <a:r>
              <a:rPr sz="2390"/>
              <a:t>CIoU-loss</a:t>
            </a:r>
          </a:p>
        </p:txBody>
      </p:sp>
      <p:pic>
        <p:nvPicPr>
          <p:cNvPr id="145" name="图像" descr="图像"/>
          <p:cNvPicPr>
            <a:picLocks noChangeAspect="1"/>
          </p:cNvPicPr>
          <p:nvPr/>
        </p:nvPicPr>
        <p:blipFill>
          <a:blip r:embed="rId3"/>
          <a:stretch>
            <a:fillRect/>
          </a:stretch>
        </p:blipFill>
        <p:spPr>
          <a:xfrm>
            <a:off x="1832074" y="1263551"/>
            <a:ext cx="2384227" cy="723305"/>
          </a:xfrm>
          <a:prstGeom prst="rect">
            <a:avLst/>
          </a:prstGeom>
          <a:ln w="12700">
            <a:miter lim="400000"/>
            <a:headEnd/>
            <a:tailEnd/>
          </a:ln>
        </p:spPr>
      </p:pic>
      <p:pic>
        <p:nvPicPr>
          <p:cNvPr id="146" name="图像" descr="图像"/>
          <p:cNvPicPr>
            <a:picLocks noChangeAspect="1"/>
          </p:cNvPicPr>
          <p:nvPr/>
        </p:nvPicPr>
        <p:blipFill>
          <a:blip r:embed="rId4"/>
          <a:stretch>
            <a:fillRect/>
          </a:stretch>
        </p:blipFill>
        <p:spPr>
          <a:xfrm>
            <a:off x="4573488" y="1272480"/>
            <a:ext cx="2777133" cy="705445"/>
          </a:xfrm>
          <a:prstGeom prst="rect">
            <a:avLst/>
          </a:prstGeom>
          <a:ln w="12700">
            <a:miter lim="400000"/>
            <a:headEnd/>
            <a:tailEnd/>
          </a:ln>
        </p:spPr>
      </p:pic>
      <p:pic>
        <p:nvPicPr>
          <p:cNvPr id="147" name="图像" descr="图像"/>
          <p:cNvPicPr>
            <a:picLocks noChangeAspect="1"/>
          </p:cNvPicPr>
          <p:nvPr/>
        </p:nvPicPr>
        <p:blipFill>
          <a:blip r:embed="rId5"/>
          <a:stretch>
            <a:fillRect/>
          </a:stretch>
        </p:blipFill>
        <p:spPr>
          <a:xfrm>
            <a:off x="1885652" y="2361902"/>
            <a:ext cx="4098727" cy="616148"/>
          </a:xfrm>
          <a:prstGeom prst="rect">
            <a:avLst/>
          </a:prstGeom>
          <a:ln w="12700">
            <a:miter lim="400000"/>
            <a:headEnd/>
            <a:tailEnd/>
          </a:ln>
        </p:spPr>
      </p:pic>
      <p:sp>
        <p:nvSpPr>
          <p:cNvPr id="148" name="解决IoU梯度消失问题"/>
          <p:cNvSpPr txBox="1"/>
          <p:nvPr/>
        </p:nvSpPr>
        <p:spPr>
          <a:xfrm>
            <a:off x="6031135" y="2465824"/>
            <a:ext cx="1626235" cy="265430"/>
          </a:xfrm>
          <a:prstGeom prst="rect">
            <a:avLst/>
          </a:prstGeom>
          <a:ln w="12700">
            <a:miter lim="400000"/>
          </a:ln>
        </p:spPr>
        <p:txBody>
          <a:bodyPr wrap="none" lIns="35718" tIns="35718" rIns="35718" bIns="35718" anchor="ctr">
            <a:spAutoFit/>
          </a:bodyPr>
          <a:lstStyle/>
          <a:p>
            <a:r>
              <a:rPr sz="1265" b="1"/>
              <a:t>解决IoU梯度消失问题</a:t>
            </a:r>
          </a:p>
        </p:txBody>
      </p:sp>
      <p:pic>
        <p:nvPicPr>
          <p:cNvPr id="149" name="图像" descr="图像"/>
          <p:cNvPicPr>
            <a:picLocks noChangeAspect="1"/>
          </p:cNvPicPr>
          <p:nvPr/>
        </p:nvPicPr>
        <p:blipFill>
          <a:blip r:embed="rId6"/>
          <a:stretch>
            <a:fillRect/>
          </a:stretch>
        </p:blipFill>
        <p:spPr>
          <a:xfrm>
            <a:off x="1733848" y="3219152"/>
            <a:ext cx="3759398" cy="616148"/>
          </a:xfrm>
          <a:prstGeom prst="rect">
            <a:avLst/>
          </a:prstGeom>
          <a:ln w="12700">
            <a:miter lim="400000"/>
            <a:headEnd/>
            <a:tailEnd/>
          </a:ln>
        </p:spPr>
      </p:pic>
      <p:sp>
        <p:nvSpPr>
          <p:cNvPr id="150" name="矩形"/>
          <p:cNvSpPr/>
          <p:nvPr/>
        </p:nvSpPr>
        <p:spPr>
          <a:xfrm>
            <a:off x="6666663" y="3219152"/>
            <a:ext cx="545548" cy="616148"/>
          </a:xfrm>
          <a:prstGeom prst="rect">
            <a:avLst/>
          </a:prstGeom>
          <a:solidFill>
            <a:schemeClr val="accent1"/>
          </a:solidFill>
          <a:ln w="12700">
            <a:miter lim="400000"/>
          </a:ln>
        </p:spPr>
        <p:txBody>
          <a:bodyPr lIns="35718" tIns="35718" rIns="35718" bIns="35718" anchor="ctr"/>
          <a:lstStyle/>
          <a:p>
            <a:pPr>
              <a:defRPr sz="2200" b="0">
                <a:solidFill>
                  <a:srgbClr val="FFFFFF"/>
                </a:solidFill>
                <a:latin typeface="+mn-lt"/>
                <a:ea typeface="+mn-ea"/>
                <a:cs typeface="+mn-cs"/>
                <a:sym typeface="Helvetica Neue Medium"/>
              </a:defRPr>
            </a:pPr>
            <a:endParaRPr sz="1545"/>
          </a:p>
        </p:txBody>
      </p:sp>
      <p:sp>
        <p:nvSpPr>
          <p:cNvPr id="151" name="矩形"/>
          <p:cNvSpPr/>
          <p:nvPr/>
        </p:nvSpPr>
        <p:spPr>
          <a:xfrm>
            <a:off x="6997061" y="3504902"/>
            <a:ext cx="545548" cy="616148"/>
          </a:xfrm>
          <a:prstGeom prst="rect">
            <a:avLst/>
          </a:prstGeom>
          <a:solidFill>
            <a:schemeClr val="accent3"/>
          </a:solidFill>
          <a:ln w="12700">
            <a:miter lim="400000"/>
          </a:ln>
        </p:spPr>
        <p:txBody>
          <a:bodyPr lIns="35718" tIns="35718" rIns="35718" bIns="35718" anchor="ctr"/>
          <a:lstStyle/>
          <a:p>
            <a:pPr>
              <a:defRPr sz="2200" b="0">
                <a:solidFill>
                  <a:srgbClr val="FFFFFF"/>
                </a:solidFill>
                <a:latin typeface="+mn-lt"/>
                <a:ea typeface="+mn-ea"/>
                <a:cs typeface="+mn-cs"/>
                <a:sym typeface="Helvetica Neue Medium"/>
              </a:defRPr>
            </a:pPr>
            <a:endParaRPr sz="1545"/>
          </a:p>
        </p:txBody>
      </p:sp>
      <p:sp>
        <p:nvSpPr>
          <p:cNvPr id="152" name="正方形"/>
          <p:cNvSpPr/>
          <p:nvPr/>
        </p:nvSpPr>
        <p:spPr>
          <a:xfrm>
            <a:off x="6658570" y="3228082"/>
            <a:ext cx="892969" cy="892969"/>
          </a:xfrm>
          <a:prstGeom prst="rect">
            <a:avLst/>
          </a:prstGeom>
          <a:ln w="25400">
            <a:solidFill>
              <a:schemeClr val="accent5">
                <a:hueOff val="-82419"/>
                <a:satOff val="-9508"/>
                <a:lumOff val="-16338"/>
              </a:schemeClr>
            </a:solidFill>
            <a:miter lim="400000"/>
          </a:ln>
        </p:spPr>
        <p:txBody>
          <a:bodyPr lIns="35718" tIns="35718" rIns="35718" bIns="35718" anchor="ctr"/>
          <a:lstStyle/>
          <a:p>
            <a:pPr>
              <a:defRPr sz="2200" b="0">
                <a:solidFill>
                  <a:srgbClr val="FFFFFF"/>
                </a:solidFill>
                <a:latin typeface="+mn-lt"/>
                <a:ea typeface="+mn-ea"/>
                <a:cs typeface="+mn-cs"/>
                <a:sym typeface="Helvetica Neue Medium"/>
              </a:defRPr>
            </a:pPr>
            <a:endParaRPr sz="1545"/>
          </a:p>
        </p:txBody>
      </p:sp>
      <p:sp>
        <p:nvSpPr>
          <p:cNvPr id="153" name="C"/>
          <p:cNvSpPr txBox="1"/>
          <p:nvPr/>
        </p:nvSpPr>
        <p:spPr>
          <a:xfrm>
            <a:off x="8208835" y="2948027"/>
            <a:ext cx="187325" cy="265430"/>
          </a:xfrm>
          <a:prstGeom prst="rect">
            <a:avLst/>
          </a:prstGeom>
          <a:ln w="12700">
            <a:miter lim="400000"/>
          </a:ln>
        </p:spPr>
        <p:txBody>
          <a:bodyPr wrap="none" lIns="35718" tIns="35718" rIns="35718" bIns="35718" anchor="ctr">
            <a:spAutoFit/>
          </a:bodyPr>
          <a:lstStyle>
            <a:lvl1pPr>
              <a:defRPr>
                <a:solidFill>
                  <a:schemeClr val="accent5">
                    <a:hueOff val="-82419"/>
                    <a:satOff val="-9508"/>
                    <a:lumOff val="-16338"/>
                  </a:schemeClr>
                </a:solidFill>
              </a:defRPr>
            </a:lvl1pPr>
          </a:lstStyle>
          <a:p>
            <a:r>
              <a:rPr sz="1265"/>
              <a:t>C</a:t>
            </a:r>
          </a:p>
        </p:txBody>
      </p:sp>
      <p:sp>
        <p:nvSpPr>
          <p:cNvPr id="154" name="线条"/>
          <p:cNvSpPr/>
          <p:nvPr/>
        </p:nvSpPr>
        <p:spPr>
          <a:xfrm flipH="1">
            <a:off x="7660831" y="3165206"/>
            <a:ext cx="446125" cy="76958"/>
          </a:xfrm>
          <a:prstGeom prst="line">
            <a:avLst/>
          </a:prstGeom>
          <a:ln w="25400">
            <a:solidFill>
              <a:srgbClr val="000000"/>
            </a:solidFill>
            <a:miter lim="400000"/>
            <a:tailEnd type="triangle"/>
          </a:ln>
        </p:spPr>
        <p:txBody>
          <a:bodyPr lIns="35718" tIns="35718" rIns="35718" bIns="35718" anchor="ctr"/>
          <a:lstStyle/>
          <a:p>
            <a:pPr>
              <a:defRPr sz="2200" b="0">
                <a:solidFill>
                  <a:srgbClr val="FFFFFF"/>
                </a:solidFill>
                <a:latin typeface="+mn-lt"/>
                <a:ea typeface="+mn-ea"/>
                <a:cs typeface="+mn-cs"/>
                <a:sym typeface="Helvetica Neue Medium"/>
              </a:defRPr>
            </a:pPr>
            <a:endParaRPr sz="1545"/>
          </a:p>
        </p:txBody>
      </p:sp>
      <p:sp>
        <p:nvSpPr>
          <p:cNvPr id="155" name="线条"/>
          <p:cNvSpPr/>
          <p:nvPr/>
        </p:nvSpPr>
        <p:spPr>
          <a:xfrm>
            <a:off x="6683126" y="3226422"/>
            <a:ext cx="896289" cy="896289"/>
          </a:xfrm>
          <a:prstGeom prst="line">
            <a:avLst/>
          </a:prstGeom>
          <a:ln w="25400">
            <a:solidFill>
              <a:schemeClr val="accent4">
                <a:hueOff val="-1081314"/>
                <a:satOff val="4338"/>
                <a:lumOff val="-8926"/>
              </a:schemeClr>
            </a:solidFill>
            <a:miter lim="400000"/>
          </a:ln>
        </p:spPr>
        <p:txBody>
          <a:bodyPr lIns="35718" tIns="35718" rIns="35718" bIns="35718" anchor="ctr"/>
          <a:lstStyle/>
          <a:p>
            <a:pPr>
              <a:defRPr sz="2200" b="0">
                <a:solidFill>
                  <a:srgbClr val="FFFFFF"/>
                </a:solidFill>
                <a:latin typeface="+mn-lt"/>
                <a:ea typeface="+mn-ea"/>
                <a:cs typeface="+mn-cs"/>
                <a:sym typeface="Helvetica Neue Medium"/>
              </a:defRPr>
            </a:pPr>
            <a:endParaRPr sz="1545"/>
          </a:p>
        </p:txBody>
      </p:sp>
      <p:sp>
        <p:nvSpPr>
          <p:cNvPr id="156" name="线条"/>
          <p:cNvSpPr/>
          <p:nvPr/>
        </p:nvSpPr>
        <p:spPr>
          <a:xfrm flipH="1">
            <a:off x="7446518" y="3890080"/>
            <a:ext cx="446125" cy="76958"/>
          </a:xfrm>
          <a:prstGeom prst="line">
            <a:avLst/>
          </a:prstGeom>
          <a:ln w="25400">
            <a:solidFill>
              <a:srgbClr val="000000"/>
            </a:solidFill>
            <a:miter lim="400000"/>
            <a:tailEnd type="triangle"/>
          </a:ln>
        </p:spPr>
        <p:txBody>
          <a:bodyPr lIns="35718" tIns="35718" rIns="35718" bIns="35718" anchor="ctr"/>
          <a:lstStyle/>
          <a:p>
            <a:pPr>
              <a:defRPr sz="2200" b="0">
                <a:solidFill>
                  <a:srgbClr val="FFFFFF"/>
                </a:solidFill>
                <a:latin typeface="+mn-lt"/>
                <a:ea typeface="+mn-ea"/>
                <a:cs typeface="+mn-cs"/>
                <a:sym typeface="Helvetica Neue Medium"/>
              </a:defRPr>
            </a:pPr>
            <a:endParaRPr sz="1545"/>
          </a:p>
        </p:txBody>
      </p:sp>
      <p:sp>
        <p:nvSpPr>
          <p:cNvPr id="157" name="c"/>
          <p:cNvSpPr txBox="1"/>
          <p:nvPr/>
        </p:nvSpPr>
        <p:spPr>
          <a:xfrm>
            <a:off x="8039207" y="3680262"/>
            <a:ext cx="151765" cy="265430"/>
          </a:xfrm>
          <a:prstGeom prst="rect">
            <a:avLst/>
          </a:prstGeom>
          <a:ln w="12700">
            <a:miter lim="400000"/>
          </a:ln>
        </p:spPr>
        <p:txBody>
          <a:bodyPr wrap="none" lIns="35718" tIns="35718" rIns="35718" bIns="35718" anchor="ctr">
            <a:spAutoFit/>
          </a:bodyPr>
          <a:lstStyle>
            <a:lvl1pPr>
              <a:defRPr>
                <a:solidFill>
                  <a:schemeClr val="accent4">
                    <a:hueOff val="-1081314"/>
                    <a:satOff val="4338"/>
                    <a:lumOff val="-8926"/>
                  </a:schemeClr>
                </a:solidFill>
              </a:defRPr>
            </a:lvl1pPr>
          </a:lstStyle>
          <a:p>
            <a:r>
              <a:rPr sz="1265"/>
              <a:t>c</a:t>
            </a:r>
          </a:p>
        </p:txBody>
      </p:sp>
      <p:pic>
        <p:nvPicPr>
          <p:cNvPr id="158" name="图像" descr="图像"/>
          <p:cNvPicPr>
            <a:picLocks noChangeAspect="1"/>
          </p:cNvPicPr>
          <p:nvPr/>
        </p:nvPicPr>
        <p:blipFill>
          <a:blip r:embed="rId7"/>
          <a:stretch>
            <a:fillRect/>
          </a:stretch>
        </p:blipFill>
        <p:spPr>
          <a:xfrm>
            <a:off x="1640086" y="4290715"/>
            <a:ext cx="4232672" cy="562570"/>
          </a:xfrm>
          <a:prstGeom prst="rect">
            <a:avLst/>
          </a:prstGeom>
          <a:ln w="12700">
            <a:miter lim="400000"/>
            <a:headEnd/>
            <a:tailEnd/>
          </a:ln>
        </p:spPr>
      </p:pic>
      <p:pic>
        <p:nvPicPr>
          <p:cNvPr id="159" name="图像" descr="图像"/>
          <p:cNvPicPr>
            <a:picLocks noChangeAspect="1"/>
          </p:cNvPicPr>
          <p:nvPr/>
        </p:nvPicPr>
        <p:blipFill>
          <a:blip r:embed="rId8"/>
          <a:stretch>
            <a:fillRect/>
          </a:stretch>
        </p:blipFill>
        <p:spPr>
          <a:xfrm>
            <a:off x="1760637" y="4830961"/>
            <a:ext cx="3705820" cy="660797"/>
          </a:xfrm>
          <a:prstGeom prst="rect">
            <a:avLst/>
          </a:prstGeom>
          <a:ln w="12700">
            <a:miter lim="400000"/>
            <a:headEnd/>
            <a:tailEnd/>
          </a:ln>
        </p:spPr>
      </p:pic>
      <p:pic>
        <p:nvPicPr>
          <p:cNvPr id="160" name="图像" descr="图像"/>
          <p:cNvPicPr>
            <a:picLocks noChangeAspect="1"/>
          </p:cNvPicPr>
          <p:nvPr/>
        </p:nvPicPr>
        <p:blipFill>
          <a:blip r:embed="rId9"/>
          <a:stretch>
            <a:fillRect/>
          </a:stretch>
        </p:blipFill>
        <p:spPr>
          <a:xfrm>
            <a:off x="1849934" y="5634633"/>
            <a:ext cx="2616398" cy="517922"/>
          </a:xfrm>
          <a:prstGeom prst="rect">
            <a:avLst/>
          </a:prstGeom>
          <a:ln w="12700">
            <a:miter lim="400000"/>
            <a:headEnd/>
            <a:tailEnd/>
          </a:ln>
        </p:spPr>
      </p:pic>
      <p:sp>
        <p:nvSpPr>
          <p:cNvPr id="161" name="v是用来度量长宽比的相似性…"/>
          <p:cNvSpPr txBox="1"/>
          <p:nvPr/>
        </p:nvSpPr>
        <p:spPr>
          <a:xfrm>
            <a:off x="6086391" y="5029398"/>
            <a:ext cx="2087245" cy="460375"/>
          </a:xfrm>
          <a:prstGeom prst="rect">
            <a:avLst/>
          </a:prstGeom>
          <a:ln w="12700">
            <a:miter lim="400000"/>
          </a:ln>
        </p:spPr>
        <p:txBody>
          <a:bodyPr wrap="none" lIns="35718" tIns="35718" rIns="35718" bIns="35718" anchor="ctr">
            <a:spAutoFit/>
          </a:bodyPr>
          <a:lstStyle/>
          <a:p>
            <a:r>
              <a:rPr sz="1265"/>
              <a:t>v是用来度量长宽比的相似性</a:t>
            </a:r>
          </a:p>
          <a:p>
            <a:r>
              <a:rPr sz="1265"/>
              <a:t>alpha是权重函数</a:t>
            </a:r>
          </a:p>
        </p:txBody>
      </p:sp>
      <p:sp>
        <p:nvSpPr>
          <p:cNvPr id="2" name="文本框 1"/>
          <p:cNvSpPr txBox="1"/>
          <p:nvPr/>
        </p:nvSpPr>
        <p:spPr>
          <a:xfrm>
            <a:off x="9034145" y="890905"/>
            <a:ext cx="2372360" cy="645160"/>
          </a:xfrm>
          <a:prstGeom prst="rect">
            <a:avLst/>
          </a:prstGeom>
          <a:noFill/>
        </p:spPr>
        <p:txBody>
          <a:bodyPr wrap="square" rtlCol="0">
            <a:spAutoFit/>
          </a:bodyPr>
          <a:lstStyle/>
          <a:p>
            <a:r>
              <a:rPr lang="en-US" altLang="zh-CN"/>
              <a:t>当两个框没有交集时,IOU loss=1</a:t>
            </a:r>
          </a:p>
        </p:txBody>
      </p:sp>
      <p:cxnSp>
        <p:nvCxnSpPr>
          <p:cNvPr id="3" name="直接箭头连接符 2"/>
          <p:cNvCxnSpPr/>
          <p:nvPr/>
        </p:nvCxnSpPr>
        <p:spPr>
          <a:xfrm flipH="1">
            <a:off x="7683500" y="1548130"/>
            <a:ext cx="1715770" cy="8947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 name="图像" descr="图像"/>
          <p:cNvPicPr>
            <a:picLocks noChangeAspect="1"/>
          </p:cNvPicPr>
          <p:nvPr/>
        </p:nvPicPr>
        <p:blipFill>
          <a:blip r:embed="rId3"/>
          <a:stretch>
            <a:fillRect/>
          </a:stretch>
        </p:blipFill>
        <p:spPr>
          <a:xfrm>
            <a:off x="2204735" y="1443481"/>
            <a:ext cx="4586868" cy="613899"/>
          </a:xfrm>
          <a:prstGeom prst="rect">
            <a:avLst/>
          </a:prstGeom>
          <a:ln w="12700">
            <a:miter lim="400000"/>
            <a:headEnd/>
            <a:tailEnd/>
          </a:ln>
        </p:spPr>
      </p:pic>
      <p:sp>
        <p:nvSpPr>
          <p:cNvPr id="164" name="DIoU-NMS"/>
          <p:cNvSpPr txBox="1"/>
          <p:nvPr/>
        </p:nvSpPr>
        <p:spPr>
          <a:xfrm>
            <a:off x="5510177" y="499269"/>
            <a:ext cx="1788795" cy="501650"/>
          </a:xfrm>
          <a:prstGeom prst="rect">
            <a:avLst/>
          </a:prstGeom>
          <a:ln w="12700">
            <a:miter lim="400000"/>
          </a:ln>
        </p:spPr>
        <p:txBody>
          <a:bodyPr wrap="none" lIns="35718" tIns="35718" rIns="35718" bIns="35718" anchor="ctr">
            <a:spAutoFit/>
          </a:bodyPr>
          <a:lstStyle/>
          <a:p>
            <a:r>
              <a:rPr sz="2800"/>
              <a:t>DIoU-NMS</a:t>
            </a:r>
          </a:p>
        </p:txBody>
      </p:sp>
      <p:pic>
        <p:nvPicPr>
          <p:cNvPr id="165" name="图像" descr="图像"/>
          <p:cNvPicPr>
            <a:picLocks noChangeAspect="1"/>
          </p:cNvPicPr>
          <p:nvPr/>
        </p:nvPicPr>
        <p:blipFill>
          <a:blip r:embed="rId4"/>
          <a:stretch>
            <a:fillRect/>
          </a:stretch>
        </p:blipFill>
        <p:spPr>
          <a:xfrm>
            <a:off x="5988844" y="1205508"/>
            <a:ext cx="1107281" cy="1089422"/>
          </a:xfrm>
          <a:prstGeom prst="rect">
            <a:avLst/>
          </a:prstGeom>
          <a:ln w="12700">
            <a:miter lim="400000"/>
            <a:headEnd/>
            <a:tailEnd/>
          </a:ln>
        </p:spPr>
      </p:pic>
      <p:sp>
        <p:nvSpPr>
          <p:cNvPr id="167" name="在原始的NMS中，IoU度量被用来抑制冗余检测盒，其中重叠区域是唯一的因素，…"/>
          <p:cNvSpPr txBox="1"/>
          <p:nvPr/>
        </p:nvSpPr>
        <p:spPr>
          <a:xfrm>
            <a:off x="2433363" y="2458403"/>
            <a:ext cx="5841365" cy="655320"/>
          </a:xfrm>
          <a:prstGeom prst="rect">
            <a:avLst/>
          </a:prstGeom>
          <a:ln w="12700">
            <a:miter lim="400000"/>
          </a:ln>
        </p:spPr>
        <p:txBody>
          <a:bodyPr wrap="none" lIns="35718" tIns="35718" rIns="35718" bIns="35718" anchor="ctr">
            <a:spAutoFit/>
          </a:bodyPr>
          <a:lstStyle/>
          <a:p>
            <a:r>
              <a:rPr sz="1265"/>
              <a:t>在原始的NMS中，IoU度量被用来抑制冗余检测盒，其中重叠区域是唯一的因素，</a:t>
            </a:r>
          </a:p>
          <a:p>
            <a:r>
              <a:rPr sz="1265"/>
              <a:t>在有遮挡的情况下常常产生错误的抑制。DIoU-NMS</a:t>
            </a:r>
          </a:p>
          <a:p>
            <a:r>
              <a:rPr sz="1265"/>
              <a:t>不仅考虑了检测区域的重叠，而且还考虑了检测区域间的中心点距离。</a:t>
            </a:r>
          </a:p>
        </p:txBody>
      </p:sp>
      <p:sp>
        <p:nvSpPr>
          <p:cNvPr id="168" name="0 -&gt;  1— （                                        ）"/>
          <p:cNvSpPr txBox="1"/>
          <p:nvPr/>
        </p:nvSpPr>
        <p:spPr>
          <a:xfrm>
            <a:off x="1821251" y="3710159"/>
            <a:ext cx="3780155" cy="265430"/>
          </a:xfrm>
          <a:prstGeom prst="rect">
            <a:avLst/>
          </a:prstGeom>
          <a:ln w="12700">
            <a:miter lim="400000"/>
          </a:ln>
        </p:spPr>
        <p:txBody>
          <a:bodyPr wrap="none" lIns="35718" tIns="35718" rIns="35718" bIns="35718" anchor="ctr">
            <a:spAutoFit/>
          </a:bodyPr>
          <a:lstStyle/>
          <a:p>
            <a:pPr lvl="2"/>
            <a:r>
              <a:rPr sz="1265"/>
              <a:t>0 -&gt;  1— （                                        ）</a:t>
            </a:r>
          </a:p>
        </p:txBody>
      </p:sp>
      <p:pic>
        <p:nvPicPr>
          <p:cNvPr id="169" name="图像" descr="图像"/>
          <p:cNvPicPr>
            <a:picLocks noChangeAspect="1"/>
          </p:cNvPicPr>
          <p:nvPr/>
        </p:nvPicPr>
        <p:blipFill>
          <a:blip r:embed="rId5"/>
          <a:stretch>
            <a:fillRect/>
          </a:stretch>
        </p:blipFill>
        <p:spPr>
          <a:xfrm>
            <a:off x="3484066" y="3673209"/>
            <a:ext cx="2027039" cy="339329"/>
          </a:xfrm>
          <a:prstGeom prst="rect">
            <a:avLst/>
          </a:prstGeom>
          <a:ln w="12700">
            <a:miter lim="400000"/>
            <a:headEnd/>
            <a:tailEnd/>
          </a:ln>
        </p:spPr>
      </p:pic>
      <p:pic>
        <p:nvPicPr>
          <p:cNvPr id="2" name="图片 1"/>
          <p:cNvPicPr>
            <a:picLocks noChangeAspect="1"/>
          </p:cNvPicPr>
          <p:nvPr/>
        </p:nvPicPr>
        <p:blipFill>
          <a:blip r:embed="rId6"/>
          <a:stretch>
            <a:fillRect/>
          </a:stretch>
        </p:blipFill>
        <p:spPr>
          <a:xfrm>
            <a:off x="6110605" y="1205230"/>
            <a:ext cx="2385695" cy="1067435"/>
          </a:xfrm>
          <a:prstGeom prst="rect">
            <a:avLst/>
          </a:prstGeom>
        </p:spPr>
      </p:pic>
      <p:sp>
        <p:nvSpPr>
          <p:cNvPr id="3" name="DIoU-NMS"/>
          <p:cNvSpPr txBox="1"/>
          <p:nvPr/>
        </p:nvSpPr>
        <p:spPr>
          <a:xfrm>
            <a:off x="8045097" y="3592354"/>
            <a:ext cx="2658110" cy="501650"/>
          </a:xfrm>
          <a:prstGeom prst="rect">
            <a:avLst/>
          </a:prstGeom>
          <a:ln w="12700">
            <a:miter lim="400000"/>
          </a:ln>
        </p:spPr>
        <p:txBody>
          <a:bodyPr wrap="none" lIns="35718" tIns="35718" rIns="35718" bIns="35718" anchor="ctr">
            <a:spAutoFit/>
          </a:bodyPr>
          <a:lstStyle/>
          <a:p>
            <a:r>
              <a:rPr sz="2800"/>
              <a:t>DIoU-NMS</a:t>
            </a:r>
            <a:r>
              <a:rPr lang="" sz="2800"/>
              <a:t>(Soft)</a:t>
            </a:r>
          </a:p>
        </p:txBody>
      </p:sp>
      <p:cxnSp>
        <p:nvCxnSpPr>
          <p:cNvPr id="4" name="直接箭头连接符 3"/>
          <p:cNvCxnSpPr>
            <a:endCxn id="168" idx="3"/>
          </p:cNvCxnSpPr>
          <p:nvPr/>
        </p:nvCxnSpPr>
        <p:spPr>
          <a:xfrm flipH="1">
            <a:off x="5601335" y="3811905"/>
            <a:ext cx="2319655" cy="311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CmBN"/>
          <p:cNvSpPr txBox="1"/>
          <p:nvPr/>
        </p:nvSpPr>
        <p:spPr>
          <a:xfrm>
            <a:off x="5724489" y="133826"/>
            <a:ext cx="1567180" cy="661035"/>
          </a:xfrm>
          <a:prstGeom prst="rect">
            <a:avLst/>
          </a:prstGeom>
          <a:ln w="12700">
            <a:miter lim="400000"/>
          </a:ln>
        </p:spPr>
        <p:txBody>
          <a:bodyPr wrap="none" lIns="35718" tIns="35718" rIns="35718" bIns="35718" anchor="ctr">
            <a:spAutoFit/>
          </a:bodyPr>
          <a:lstStyle>
            <a:lvl1pPr algn="l" defTabSz="457200">
              <a:lnSpc>
                <a:spcPts val="4600"/>
              </a:lnSpc>
              <a:defRPr>
                <a:solidFill>
                  <a:srgbClr val="333333"/>
                </a:solidFill>
              </a:defRPr>
            </a:lvl1pPr>
          </a:lstStyle>
          <a:p>
            <a:r>
              <a:rPr sz="4000"/>
              <a:t>CmBN</a:t>
            </a:r>
          </a:p>
        </p:txBody>
      </p:sp>
      <p:pic>
        <p:nvPicPr>
          <p:cNvPr id="172" name="图像" descr="图像"/>
          <p:cNvPicPr>
            <a:picLocks noChangeAspect="1"/>
          </p:cNvPicPr>
          <p:nvPr/>
        </p:nvPicPr>
        <p:blipFill>
          <a:blip r:embed="rId3"/>
          <a:stretch>
            <a:fillRect/>
          </a:stretch>
        </p:blipFill>
        <p:spPr>
          <a:xfrm>
            <a:off x="341630" y="1142365"/>
            <a:ext cx="4890135" cy="3604895"/>
          </a:xfrm>
          <a:prstGeom prst="rect">
            <a:avLst/>
          </a:prstGeom>
          <a:ln w="12700">
            <a:miter lim="400000"/>
            <a:headEnd/>
            <a:tailEnd/>
          </a:ln>
        </p:spPr>
      </p:pic>
      <p:pic>
        <p:nvPicPr>
          <p:cNvPr id="173" name="图像" descr="图像"/>
          <p:cNvPicPr>
            <a:picLocks noChangeAspect="1"/>
          </p:cNvPicPr>
          <p:nvPr/>
        </p:nvPicPr>
        <p:blipFill>
          <a:blip r:embed="rId4"/>
          <a:stretch>
            <a:fillRect/>
          </a:stretch>
        </p:blipFill>
        <p:spPr>
          <a:xfrm>
            <a:off x="6052120" y="1142271"/>
            <a:ext cx="5011505" cy="3422491"/>
          </a:xfrm>
          <a:prstGeom prst="rect">
            <a:avLst/>
          </a:prstGeom>
          <a:ln w="12700">
            <a:miter lim="400000"/>
            <a:headEnd/>
            <a:tailEnd/>
          </a:ln>
        </p:spPr>
      </p:pic>
      <p:sp>
        <p:nvSpPr>
          <p:cNvPr id="174" name="通过泰勒多项式去估计几个连续batch的统计参数"/>
          <p:cNvSpPr txBox="1"/>
          <p:nvPr/>
        </p:nvSpPr>
        <p:spPr>
          <a:xfrm>
            <a:off x="830778" y="4746968"/>
            <a:ext cx="3911600" cy="609600"/>
          </a:xfrm>
          <a:prstGeom prst="rect">
            <a:avLst/>
          </a:prstGeom>
          <a:ln w="12700">
            <a:miter lim="400000"/>
          </a:ln>
        </p:spPr>
        <p:txBody>
          <a:bodyPr wrap="none" lIns="35718" tIns="35718" rIns="35718" bIns="35718" anchor="ctr">
            <a:spAutoFit/>
          </a:bodyPr>
          <a:lstStyle>
            <a:lvl1pPr algn="l" defTabSz="457200">
              <a:lnSpc>
                <a:spcPts val="4200"/>
              </a:lnSpc>
              <a:defRPr sz="2000" b="0">
                <a:latin typeface="Arial" panose="020B0604020202020204"/>
                <a:ea typeface="Arial" panose="020B0604020202020204"/>
                <a:cs typeface="Arial" panose="020B0604020202020204"/>
                <a:sym typeface="Arial" panose="020B0604020202020204"/>
              </a:defRPr>
            </a:lvl1pPr>
          </a:lstStyle>
          <a:p>
            <a:r>
              <a:rPr sz="1405"/>
              <a:t>通过泰勒多项式去估计几个连续batch的统计参数</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Self-Adversarial Training…"/>
          <p:cNvSpPr txBox="1"/>
          <p:nvPr/>
        </p:nvSpPr>
        <p:spPr>
          <a:xfrm>
            <a:off x="4806053" y="-143272"/>
            <a:ext cx="4497705" cy="1250950"/>
          </a:xfrm>
          <a:prstGeom prst="rect">
            <a:avLst/>
          </a:prstGeom>
          <a:ln w="12700">
            <a:miter lim="400000"/>
          </a:ln>
        </p:spPr>
        <p:txBody>
          <a:bodyPr wrap="none" lIns="35718" tIns="35718" rIns="35718" bIns="35718" anchor="ctr">
            <a:spAutoFit/>
          </a:bodyPr>
          <a:lstStyle/>
          <a:p>
            <a:pPr algn="l" defTabSz="457200">
              <a:lnSpc>
                <a:spcPts val="4600"/>
              </a:lnSpc>
              <a:defRPr>
                <a:solidFill>
                  <a:srgbClr val="333333"/>
                </a:solidFill>
              </a:defRPr>
            </a:pPr>
            <a:r>
              <a:rPr sz="3200"/>
              <a:t>Self-Adversarial Training</a:t>
            </a:r>
          </a:p>
          <a:p>
            <a:pPr algn="l" defTabSz="457200">
              <a:lnSpc>
                <a:spcPts val="4600"/>
              </a:lnSpc>
              <a:defRPr>
                <a:solidFill>
                  <a:srgbClr val="333333"/>
                </a:solidFill>
              </a:defRPr>
            </a:pPr>
            <a:r>
              <a:rPr sz="3200"/>
              <a:t>           自对抗训练</a:t>
            </a:r>
          </a:p>
        </p:txBody>
      </p:sp>
      <p:pic>
        <p:nvPicPr>
          <p:cNvPr id="177" name="图像" descr="图像"/>
          <p:cNvPicPr>
            <a:picLocks noChangeAspect="1"/>
          </p:cNvPicPr>
          <p:nvPr/>
        </p:nvPicPr>
        <p:blipFill>
          <a:blip r:embed="rId3"/>
          <a:stretch>
            <a:fillRect/>
          </a:stretch>
        </p:blipFill>
        <p:spPr>
          <a:xfrm>
            <a:off x="2975074" y="1223367"/>
            <a:ext cx="6688336" cy="3125391"/>
          </a:xfrm>
          <a:prstGeom prst="rect">
            <a:avLst/>
          </a:prstGeom>
          <a:ln w="12700">
            <a:miter lim="400000"/>
            <a:headEnd/>
            <a:tailEnd/>
          </a:ln>
        </p:spPr>
      </p:pic>
      <p:sp>
        <p:nvSpPr>
          <p:cNvPr id="2" name="文本框 1"/>
          <p:cNvSpPr txBox="1"/>
          <p:nvPr/>
        </p:nvSpPr>
        <p:spPr>
          <a:xfrm>
            <a:off x="1308100" y="4513580"/>
            <a:ext cx="10022840" cy="922020"/>
          </a:xfrm>
          <a:prstGeom prst="rect">
            <a:avLst/>
          </a:prstGeom>
          <a:noFill/>
        </p:spPr>
        <p:txBody>
          <a:bodyPr wrap="square" rtlCol="0" anchor="t">
            <a:spAutoFit/>
          </a:bodyPr>
          <a:lstStyle/>
          <a:p>
            <a:r>
              <a:rPr lang="zh-CN" altLang="en-US"/>
              <a:t>在模型训练过程中，训练样本不再只是原始样本，而是原始样本加上对抗样本，就相当于把产生的对抗样本当作新的训练样本加入到训练集中，对它们一视同仁，那么随着模型越来越多的训练，一方面原始图片的准确率会增加，另一方面，模型对对抗样本的鲁棒性也会增加</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Eliminate grid sensitivity…"/>
          <p:cNvSpPr txBox="1"/>
          <p:nvPr/>
        </p:nvSpPr>
        <p:spPr>
          <a:xfrm>
            <a:off x="4812375" y="-141684"/>
            <a:ext cx="4407535" cy="1250950"/>
          </a:xfrm>
          <a:prstGeom prst="rect">
            <a:avLst/>
          </a:prstGeom>
          <a:ln w="12700">
            <a:miter lim="400000"/>
          </a:ln>
        </p:spPr>
        <p:txBody>
          <a:bodyPr wrap="none" lIns="35718" tIns="35718" rIns="35718" bIns="35718" anchor="ctr">
            <a:spAutoFit/>
          </a:bodyPr>
          <a:lstStyle>
            <a:lvl1pPr algn="l" defTabSz="457200">
              <a:lnSpc>
                <a:spcPts val="4600"/>
              </a:lnSpc>
              <a:defRPr>
                <a:solidFill>
                  <a:srgbClr val="333333"/>
                </a:solidFill>
              </a:defRPr>
            </a:lvl1pPr>
            <a:lvl2pPr indent="0" algn="l" defTabSz="457200">
              <a:lnSpc>
                <a:spcPts val="4600"/>
              </a:lnSpc>
              <a:defRPr>
                <a:solidFill>
                  <a:srgbClr val="333333"/>
                </a:solidFill>
              </a:defRPr>
            </a:lvl2pPr>
          </a:lstStyle>
          <a:p>
            <a:r>
              <a:rPr sz="3200"/>
              <a:t>Eliminate grid sensitivity</a:t>
            </a:r>
          </a:p>
          <a:p>
            <a:pPr lvl="1"/>
            <a:r>
              <a:rPr sz="3200"/>
              <a:t>         网格消除敏感</a:t>
            </a:r>
          </a:p>
        </p:txBody>
      </p:sp>
      <p:pic>
        <p:nvPicPr>
          <p:cNvPr id="181" name="图像" descr="图像"/>
          <p:cNvPicPr>
            <a:picLocks noChangeAspect="1"/>
          </p:cNvPicPr>
          <p:nvPr/>
        </p:nvPicPr>
        <p:blipFill>
          <a:blip r:embed="rId3"/>
          <a:stretch>
            <a:fillRect/>
          </a:stretch>
        </p:blipFill>
        <p:spPr>
          <a:xfrm>
            <a:off x="6777990" y="1499235"/>
            <a:ext cx="4429125" cy="2953385"/>
          </a:xfrm>
          <a:prstGeom prst="rect">
            <a:avLst/>
          </a:prstGeom>
          <a:ln w="12700">
            <a:miter lim="400000"/>
            <a:headEnd/>
            <a:tailEnd/>
          </a:ln>
        </p:spPr>
      </p:pic>
      <p:sp>
        <p:nvSpPr>
          <p:cNvPr id="182" name="sigmoid"/>
          <p:cNvSpPr txBox="1"/>
          <p:nvPr/>
        </p:nvSpPr>
        <p:spPr>
          <a:xfrm>
            <a:off x="7649730" y="1233527"/>
            <a:ext cx="626110" cy="265430"/>
          </a:xfrm>
          <a:prstGeom prst="rect">
            <a:avLst/>
          </a:prstGeom>
          <a:ln w="12700">
            <a:miter lim="400000"/>
          </a:ln>
        </p:spPr>
        <p:txBody>
          <a:bodyPr wrap="none" lIns="35718" tIns="35718" rIns="35718" bIns="35718" anchor="ctr">
            <a:spAutoFit/>
          </a:bodyPr>
          <a:lstStyle/>
          <a:p>
            <a:r>
              <a:rPr sz="1265"/>
              <a:t>sigmoid</a:t>
            </a:r>
          </a:p>
        </p:txBody>
      </p:sp>
      <p:sp>
        <p:nvSpPr>
          <p:cNvPr id="183" name="通过将sigmoid乘以一个超过1.0的因子来解决这个问题"/>
          <p:cNvSpPr txBox="1"/>
          <p:nvPr/>
        </p:nvSpPr>
        <p:spPr>
          <a:xfrm>
            <a:off x="2276915" y="4825247"/>
            <a:ext cx="7336790" cy="440055"/>
          </a:xfrm>
          <a:prstGeom prst="rect">
            <a:avLst/>
          </a:prstGeom>
          <a:ln w="12700">
            <a:miter lim="400000"/>
          </a:ln>
        </p:spPr>
        <p:txBody>
          <a:bodyPr wrap="none" lIns="35718" tIns="35718" rIns="35718" bIns="35718" anchor="ctr">
            <a:spAutoFit/>
          </a:bodyPr>
          <a:lstStyle/>
          <a:p>
            <a:r>
              <a:rPr sz="2400"/>
              <a:t>通过将sigmoid乘以一个超过1.0的因子来解决这个问题</a:t>
            </a:r>
          </a:p>
        </p:txBody>
      </p:sp>
      <p:pic>
        <p:nvPicPr>
          <p:cNvPr id="2" name="图片 1"/>
          <p:cNvPicPr>
            <a:picLocks noChangeAspect="1"/>
          </p:cNvPicPr>
          <p:nvPr/>
        </p:nvPicPr>
        <p:blipFill>
          <a:blip r:embed="rId4"/>
          <a:stretch>
            <a:fillRect/>
          </a:stretch>
        </p:blipFill>
        <p:spPr>
          <a:xfrm>
            <a:off x="982345" y="929640"/>
            <a:ext cx="4972685" cy="3586480"/>
          </a:xfrm>
          <a:prstGeom prst="rect">
            <a:avLst/>
          </a:prstGeom>
        </p:spPr>
      </p:pic>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Cosine annealing scheduler…"/>
          <p:cNvSpPr txBox="1"/>
          <p:nvPr/>
        </p:nvSpPr>
        <p:spPr>
          <a:xfrm>
            <a:off x="4641246" y="-205779"/>
            <a:ext cx="5086985" cy="1250950"/>
          </a:xfrm>
          <a:prstGeom prst="rect">
            <a:avLst/>
          </a:prstGeom>
          <a:ln w="12700">
            <a:miter lim="400000"/>
          </a:ln>
        </p:spPr>
        <p:txBody>
          <a:bodyPr wrap="none" lIns="35718" tIns="35718" rIns="35718" bIns="35718" anchor="ctr">
            <a:spAutoFit/>
          </a:bodyPr>
          <a:lstStyle>
            <a:lvl1pPr algn="l" defTabSz="457200">
              <a:lnSpc>
                <a:spcPts val="4600"/>
              </a:lnSpc>
              <a:defRPr>
                <a:solidFill>
                  <a:srgbClr val="333333"/>
                </a:solidFill>
              </a:defRPr>
            </a:lvl1pPr>
            <a:lvl2pPr indent="0" algn="l" defTabSz="457200">
              <a:lnSpc>
                <a:spcPts val="4600"/>
              </a:lnSpc>
              <a:defRPr>
                <a:solidFill>
                  <a:srgbClr val="333333"/>
                </a:solidFill>
              </a:defRPr>
            </a:lvl2pPr>
          </a:lstStyle>
          <a:p>
            <a:r>
              <a:rPr sz="3200"/>
              <a:t>Cosine annealing scheduler</a:t>
            </a:r>
          </a:p>
          <a:p>
            <a:pPr lvl="1"/>
            <a:r>
              <a:rPr sz="3200"/>
              <a:t>            模拟余弦退火</a:t>
            </a:r>
          </a:p>
        </p:txBody>
      </p:sp>
      <p:pic>
        <p:nvPicPr>
          <p:cNvPr id="186" name="图像" descr="图像"/>
          <p:cNvPicPr>
            <a:picLocks noChangeAspect="1"/>
          </p:cNvPicPr>
          <p:nvPr/>
        </p:nvPicPr>
        <p:blipFill>
          <a:blip r:embed="rId2"/>
          <a:stretch>
            <a:fillRect/>
          </a:stretch>
        </p:blipFill>
        <p:spPr>
          <a:xfrm>
            <a:off x="975995" y="3082925"/>
            <a:ext cx="10340340" cy="866775"/>
          </a:xfrm>
          <a:prstGeom prst="rect">
            <a:avLst/>
          </a:prstGeom>
          <a:ln w="12700">
            <a:miter lim="400000"/>
            <a:headEnd/>
            <a:tailEnd/>
          </a:ln>
        </p:spPr>
      </p:pic>
      <p:sp>
        <p:nvSpPr>
          <p:cNvPr id="190" name="self.learn_rate_init  = 1e-4…"/>
          <p:cNvSpPr txBox="1"/>
          <p:nvPr/>
        </p:nvSpPr>
        <p:spPr>
          <a:xfrm>
            <a:off x="2798318" y="1891586"/>
            <a:ext cx="3603625" cy="809625"/>
          </a:xfrm>
          <a:prstGeom prst="rect">
            <a:avLst/>
          </a:prstGeom>
          <a:ln w="12700">
            <a:miter lim="400000"/>
          </a:ln>
        </p:spPr>
        <p:txBody>
          <a:bodyPr wrap="none" lIns="35718" tIns="35718" rIns="35718" bIns="35718" anchor="ctr">
            <a:spAutoFit/>
          </a:bodyPr>
          <a:lstStyle/>
          <a:p>
            <a:r>
              <a:rPr sz="2400"/>
              <a:t>self.learn_rate_init  = 1e-4</a:t>
            </a:r>
          </a:p>
          <a:p>
            <a:r>
              <a:rPr sz="2400"/>
              <a:t>self.learn_rate_end =1e-6</a:t>
            </a:r>
          </a:p>
        </p:txBody>
      </p:sp>
      <p:sp>
        <p:nvSpPr>
          <p:cNvPr id="191" name="self.global_step += 1"/>
          <p:cNvSpPr txBox="1"/>
          <p:nvPr/>
        </p:nvSpPr>
        <p:spPr>
          <a:xfrm>
            <a:off x="2925215" y="4561047"/>
            <a:ext cx="2883535" cy="440055"/>
          </a:xfrm>
          <a:prstGeom prst="rect">
            <a:avLst/>
          </a:prstGeom>
          <a:ln w="12700">
            <a:miter lim="400000"/>
          </a:ln>
        </p:spPr>
        <p:txBody>
          <a:bodyPr wrap="none" lIns="35718" tIns="35718" rIns="35718" bIns="35718" anchor="ctr">
            <a:spAutoFit/>
          </a:bodyPr>
          <a:lstStyle/>
          <a:p>
            <a:r>
              <a:rPr sz="2400"/>
              <a:t>self.global_step += 1</a:t>
            </a:r>
          </a:p>
        </p:txBody>
      </p:sp>
      <p:sp>
        <p:nvSpPr>
          <p:cNvPr id="192" name="例子："/>
          <p:cNvSpPr txBox="1"/>
          <p:nvPr/>
        </p:nvSpPr>
        <p:spPr>
          <a:xfrm>
            <a:off x="1921370" y="1626434"/>
            <a:ext cx="554990" cy="265430"/>
          </a:xfrm>
          <a:prstGeom prst="rect">
            <a:avLst/>
          </a:prstGeom>
          <a:ln w="12700">
            <a:miter lim="400000"/>
          </a:ln>
        </p:spPr>
        <p:txBody>
          <a:bodyPr wrap="none" lIns="35718" tIns="35718" rIns="35718" bIns="35718" anchor="ctr">
            <a:spAutoFit/>
          </a:bodyPr>
          <a:lstStyle/>
          <a:p>
            <a:r>
              <a:rPr sz="1265"/>
              <a:t>例子：</a:t>
            </a: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Mish=x * tanh(ln(1+e^x))"/>
          <p:cNvSpPr txBox="1"/>
          <p:nvPr/>
        </p:nvSpPr>
        <p:spPr>
          <a:xfrm>
            <a:off x="2238375" y="1013023"/>
            <a:ext cx="2206625" cy="635000"/>
          </a:xfrm>
          <a:prstGeom prst="rect">
            <a:avLst/>
          </a:prstGeom>
          <a:ln w="12700">
            <a:miter lim="400000"/>
          </a:ln>
        </p:spPr>
        <p:txBody>
          <a:bodyPr wrap="none" lIns="35718" tIns="35718" rIns="35718" bIns="35718" anchor="ctr">
            <a:spAutoFit/>
          </a:bodyPr>
          <a:lstStyle>
            <a:lvl1pPr algn="l" defTabSz="457200">
              <a:lnSpc>
                <a:spcPts val="4400"/>
              </a:lnSpc>
              <a:defRPr sz="2200">
                <a:latin typeface="Arial" panose="020B0604020202020204"/>
                <a:ea typeface="Arial" panose="020B0604020202020204"/>
                <a:cs typeface="Arial" panose="020B0604020202020204"/>
                <a:sym typeface="Arial" panose="020B0604020202020204"/>
              </a:defRPr>
            </a:lvl1pPr>
          </a:lstStyle>
          <a:p>
            <a:r>
              <a:rPr sz="1545"/>
              <a:t>Mish=x * tanh(ln(1+e^x))</a:t>
            </a:r>
          </a:p>
        </p:txBody>
      </p:sp>
      <p:sp>
        <p:nvSpPr>
          <p:cNvPr id="195" name="Mish activation"/>
          <p:cNvSpPr txBox="1"/>
          <p:nvPr/>
        </p:nvSpPr>
        <p:spPr>
          <a:xfrm>
            <a:off x="5078016" y="196334"/>
            <a:ext cx="3093720" cy="661035"/>
          </a:xfrm>
          <a:prstGeom prst="rect">
            <a:avLst/>
          </a:prstGeom>
          <a:ln w="12700">
            <a:miter lim="400000"/>
          </a:ln>
        </p:spPr>
        <p:txBody>
          <a:bodyPr wrap="none" lIns="35718" tIns="35718" rIns="35718" bIns="35718" anchor="ctr">
            <a:spAutoFit/>
          </a:bodyPr>
          <a:lstStyle>
            <a:lvl1pPr algn="l" defTabSz="457200">
              <a:lnSpc>
                <a:spcPts val="4600"/>
              </a:lnSpc>
              <a:defRPr>
                <a:solidFill>
                  <a:srgbClr val="333333"/>
                </a:solidFill>
              </a:defRPr>
            </a:lvl1pPr>
          </a:lstStyle>
          <a:p>
            <a:r>
              <a:rPr sz="3600"/>
              <a:t>Mish activation</a:t>
            </a:r>
          </a:p>
        </p:txBody>
      </p:sp>
      <p:sp>
        <p:nvSpPr>
          <p:cNvPr id="196" name="理论上对负值的轻微允许允许更好的梯度流，而不是像ReLU中那样的硬零边界。…"/>
          <p:cNvSpPr txBox="1"/>
          <p:nvPr/>
        </p:nvSpPr>
        <p:spPr>
          <a:xfrm>
            <a:off x="2068711" y="1529596"/>
            <a:ext cx="6755130" cy="1173480"/>
          </a:xfrm>
          <a:prstGeom prst="rect">
            <a:avLst/>
          </a:prstGeom>
          <a:ln w="12700">
            <a:miter lim="400000"/>
          </a:ln>
        </p:spPr>
        <p:txBody>
          <a:bodyPr wrap="none" lIns="35718" tIns="35718" rIns="35718" bIns="35718" anchor="ctr">
            <a:spAutoFit/>
          </a:bodyPr>
          <a:lstStyle/>
          <a:p>
            <a:pPr algn="l" defTabSz="457200">
              <a:lnSpc>
                <a:spcPts val="4300"/>
              </a:lnSpc>
              <a:defRPr sz="2100">
                <a:latin typeface="Arial" panose="020B0604020202020204"/>
                <a:ea typeface="Arial" panose="020B0604020202020204"/>
                <a:cs typeface="Arial" panose="020B0604020202020204"/>
                <a:sym typeface="Arial" panose="020B0604020202020204"/>
              </a:defRPr>
            </a:pPr>
            <a:r>
              <a:rPr sz="1475"/>
              <a:t>理论上对负值的轻微允许允许更好的梯度流，而不是像ReLU中那样的硬零边界。</a:t>
            </a:r>
          </a:p>
          <a:p>
            <a:pPr algn="l" defTabSz="457200">
              <a:lnSpc>
                <a:spcPts val="4300"/>
              </a:lnSpc>
              <a:defRPr sz="2100">
                <a:latin typeface="Arial" panose="020B0604020202020204"/>
                <a:ea typeface="Arial" panose="020B0604020202020204"/>
                <a:cs typeface="Arial" panose="020B0604020202020204"/>
                <a:sym typeface="Arial" panose="020B0604020202020204"/>
              </a:defRPr>
            </a:pPr>
            <a:r>
              <a:rPr sz="1475"/>
              <a:t>平滑的激活函数允许更好的信息深入神经网络，从而得到更好的准确性和泛化。</a:t>
            </a:r>
          </a:p>
        </p:txBody>
      </p:sp>
      <p:pic>
        <p:nvPicPr>
          <p:cNvPr id="197" name="图像" descr="图像"/>
          <p:cNvPicPr>
            <a:picLocks noChangeAspect="1"/>
          </p:cNvPicPr>
          <p:nvPr/>
        </p:nvPicPr>
        <p:blipFill>
          <a:blip r:embed="rId3"/>
          <a:stretch>
            <a:fillRect/>
          </a:stretch>
        </p:blipFill>
        <p:spPr>
          <a:xfrm>
            <a:off x="1555900" y="2703493"/>
            <a:ext cx="3571876" cy="3295055"/>
          </a:xfrm>
          <a:prstGeom prst="rect">
            <a:avLst/>
          </a:prstGeom>
          <a:ln w="12700">
            <a:miter lim="400000"/>
            <a:headEnd/>
            <a:tailEnd/>
          </a:ln>
        </p:spPr>
      </p:pic>
      <p:pic>
        <p:nvPicPr>
          <p:cNvPr id="2" name="图片 1"/>
          <p:cNvPicPr>
            <a:picLocks noChangeAspect="1"/>
          </p:cNvPicPr>
          <p:nvPr/>
        </p:nvPicPr>
        <p:blipFill>
          <a:blip r:embed="rId4"/>
          <a:stretch>
            <a:fillRect/>
          </a:stretch>
        </p:blipFill>
        <p:spPr>
          <a:xfrm>
            <a:off x="6492240" y="2703195"/>
            <a:ext cx="3256915" cy="3559175"/>
          </a:xfrm>
          <a:prstGeom prst="rect">
            <a:avLst/>
          </a:prstGeom>
        </p:spPr>
      </p:pic>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CSP"/>
          <p:cNvSpPr txBox="1"/>
          <p:nvPr/>
        </p:nvSpPr>
        <p:spPr>
          <a:xfrm>
            <a:off x="5710380" y="112196"/>
            <a:ext cx="1116330" cy="686435"/>
          </a:xfrm>
          <a:prstGeom prst="rect">
            <a:avLst/>
          </a:prstGeom>
          <a:ln w="12700">
            <a:miter lim="400000"/>
          </a:ln>
        </p:spPr>
        <p:txBody>
          <a:bodyPr wrap="none" lIns="35718" tIns="35718" rIns="35718" bIns="35718" anchor="ctr">
            <a:spAutoFit/>
          </a:bodyPr>
          <a:lstStyle/>
          <a:p>
            <a:r>
              <a:rPr sz="4000"/>
              <a:t>CSP</a:t>
            </a:r>
          </a:p>
        </p:txBody>
      </p:sp>
      <p:sp>
        <p:nvSpPr>
          <p:cNvPr id="200" name="CSPNet可以大大减少计算量，提高推理速度和准确性"/>
          <p:cNvSpPr txBox="1"/>
          <p:nvPr/>
        </p:nvSpPr>
        <p:spPr>
          <a:xfrm>
            <a:off x="1925836" y="710605"/>
            <a:ext cx="4719320" cy="596900"/>
          </a:xfrm>
          <a:prstGeom prst="rect">
            <a:avLst/>
          </a:prstGeom>
          <a:ln w="12700">
            <a:miter lim="400000"/>
          </a:ln>
        </p:spPr>
        <p:txBody>
          <a:bodyPr wrap="none" lIns="35718" tIns="35718" rIns="35718" bIns="35718" anchor="ctr">
            <a:spAutoFit/>
          </a:bodyPr>
          <a:lstStyle>
            <a:lvl1pPr algn="l" defTabSz="457200">
              <a:lnSpc>
                <a:spcPts val="4100"/>
              </a:lnSpc>
              <a:defRPr sz="2200" b="0">
                <a:solidFill>
                  <a:srgbClr val="1A1A1A"/>
                </a:solidFill>
                <a:latin typeface="Helvetica"/>
                <a:ea typeface="Helvetica"/>
                <a:cs typeface="Helvetica"/>
                <a:sym typeface="Helvetica"/>
              </a:defRPr>
            </a:lvl1pPr>
          </a:lstStyle>
          <a:p>
            <a:r>
              <a:rPr sz="1545"/>
              <a:t>CSPNet可以大大减少计算量，提高推理速度和准确性</a:t>
            </a:r>
          </a:p>
        </p:txBody>
      </p:sp>
      <p:pic>
        <p:nvPicPr>
          <p:cNvPr id="201" name="图像" descr="图像"/>
          <p:cNvPicPr>
            <a:picLocks noChangeAspect="1"/>
          </p:cNvPicPr>
          <p:nvPr/>
        </p:nvPicPr>
        <p:blipFill>
          <a:blip r:embed="rId3"/>
          <a:stretch>
            <a:fillRect/>
          </a:stretch>
        </p:blipFill>
        <p:spPr>
          <a:xfrm>
            <a:off x="1635125" y="1869440"/>
            <a:ext cx="5951855" cy="3740150"/>
          </a:xfrm>
          <a:prstGeom prst="rect">
            <a:avLst/>
          </a:prstGeom>
          <a:ln w="12700">
            <a:miter lim="400000"/>
            <a:headEnd/>
            <a:tailEnd/>
          </a:ln>
        </p:spPr>
      </p:pic>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a:t>Bag of freebies</a:t>
            </a:r>
          </a:p>
        </p:txBody>
      </p:sp>
      <p:sp>
        <p:nvSpPr>
          <p:cNvPr id="5" name="内容占位符 4"/>
          <p:cNvSpPr>
            <a:spLocks noGrp="1"/>
          </p:cNvSpPr>
          <p:nvPr>
            <p:ph idx="1"/>
          </p:nvPr>
        </p:nvSpPr>
        <p:spPr/>
        <p:txBody>
          <a:bodyPr>
            <a:normAutofit lnSpcReduction="20000"/>
          </a:bodyPr>
          <a:lstStyle/>
          <a:p>
            <a:r>
              <a:rPr lang="zh-CN" altLang="en-US" u="sng"/>
              <a:t>改变培训策略，或者只会增加培训成本的方法，对测试不影响</a:t>
            </a:r>
            <a:r>
              <a:rPr lang="zh-CN" altLang="en-US"/>
              <a:t>。</a:t>
            </a:r>
          </a:p>
          <a:p>
            <a:r>
              <a:rPr lang="zh-CN" altLang="en-US" b="1"/>
              <a:t>数据扩充：</a:t>
            </a:r>
          </a:p>
          <a:p>
            <a:r>
              <a:rPr lang="zh-CN" altLang="en-US"/>
              <a:t> 1、光度畸变：调整图像的亮度、对比度、色调、饱和度和噪声</a:t>
            </a:r>
          </a:p>
          <a:p>
            <a:r>
              <a:rPr lang="zh-CN" altLang="en-US"/>
              <a:t>​ 2、几何畸变：加入随机缩放、剪切、翻转和反旋转</a:t>
            </a:r>
          </a:p>
          <a:p>
            <a:r>
              <a:rPr lang="zh-CN" altLang="en-US"/>
              <a:t>​ </a:t>
            </a:r>
            <a:r>
              <a:rPr lang="zh-CN" altLang="en-US" b="1"/>
              <a:t>模拟对象遮挡：</a:t>
            </a:r>
          </a:p>
          <a:p>
            <a:r>
              <a:rPr lang="zh-CN" altLang="en-US"/>
              <a:t>1、random erase，CutOut：可以随机选择图像中的矩形区域，并填充一 个随机的或互补的零值</a:t>
            </a:r>
          </a:p>
          <a:p>
            <a:r>
              <a:rPr lang="zh-CN" altLang="en-US"/>
              <a:t>​ 2、hide-and-seek、grid mask：随机或均匀地选择图像中的多个矩形区 域，并将其全部替换为0</a:t>
            </a:r>
          </a:p>
          <a:p>
            <a:r>
              <a:rPr lang="zh-CN" altLang="en-US"/>
              <a:t>​ </a:t>
            </a:r>
            <a:r>
              <a:rPr lang="zh-CN" altLang="en-US" b="1"/>
              <a:t>feature map：</a:t>
            </a:r>
            <a:endParaRPr lang="zh-CN" altLang="en-US"/>
          </a:p>
          <a:p>
            <a:r>
              <a:rPr lang="zh-CN" altLang="en-US"/>
              <a:t>DropOut、DropConnect和</a:t>
            </a:r>
            <a:r>
              <a:rPr lang="zh-CN" altLang="en-US">
                <a:solidFill>
                  <a:srgbClr val="FF0000"/>
                </a:solidFill>
              </a:rPr>
              <a:t>DropBlock</a:t>
            </a:r>
            <a:r>
              <a:rPr lang="zh-CN" altLang="en-US"/>
              <a:t>。</a:t>
            </a:r>
          </a:p>
          <a:p>
            <a:r>
              <a:rPr lang="zh-CN" altLang="en-US" b="1"/>
              <a:t>结合多幅图像进行数据扩充：</a:t>
            </a:r>
            <a:endParaRPr lang="zh-CN" altLang="en-US"/>
          </a:p>
          <a:p>
            <a:r>
              <a:rPr lang="zh-CN" altLang="en-US"/>
              <a:t>MixUp、CutMix</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a:t>Bag of freebies</a:t>
            </a:r>
          </a:p>
        </p:txBody>
      </p:sp>
      <p:sp>
        <p:nvSpPr>
          <p:cNvPr id="5" name="内容占位符 4"/>
          <p:cNvSpPr>
            <a:spLocks noGrp="1"/>
          </p:cNvSpPr>
          <p:nvPr>
            <p:ph idx="1"/>
          </p:nvPr>
        </p:nvSpPr>
        <p:spPr/>
        <p:txBody>
          <a:bodyPr>
            <a:normAutofit lnSpcReduction="20000"/>
          </a:bodyPr>
          <a:lstStyle/>
          <a:p>
            <a:r>
              <a:rPr lang="zh-CN" altLang="en-US" u="sng"/>
              <a:t>改变培训策略，或者只会增加培训成本的方法，对测试不影响</a:t>
            </a:r>
            <a:r>
              <a:rPr lang="zh-CN" altLang="en-US"/>
              <a:t>。</a:t>
            </a:r>
          </a:p>
          <a:p>
            <a:r>
              <a:rPr lang="" altLang="zh-CN" b="1"/>
              <a:t>Style Transfer GAN</a:t>
            </a:r>
          </a:p>
          <a:p>
            <a:r>
              <a:rPr lang="" altLang="zh-CN" b="1"/>
              <a:t>L</a:t>
            </a:r>
            <a:r>
              <a:rPr lang="zh-CN" altLang="en-US" b="1"/>
              <a:t>abel smoothing：</a:t>
            </a:r>
          </a:p>
          <a:p>
            <a:r>
              <a:rPr lang="" altLang="zh-CN" b="1"/>
              <a:t>Bounding </a:t>
            </a:r>
            <a:r>
              <a:rPr lang="zh-CN" altLang="en-US" b="1"/>
              <a:t>box：</a:t>
            </a:r>
          </a:p>
          <a:p>
            <a:r>
              <a:rPr lang="zh-CN" altLang="en-US"/>
              <a:t>IoU_loss</a:t>
            </a:r>
            <a:r>
              <a:rPr lang="" altLang="zh-CN"/>
              <a:t>, </a:t>
            </a:r>
            <a:r>
              <a:rPr lang="zh-CN" altLang="en-US"/>
              <a:t>GIoU_loss</a:t>
            </a:r>
            <a:r>
              <a:rPr lang="" altLang="zh-CN"/>
              <a:t>, </a:t>
            </a:r>
            <a:r>
              <a:rPr lang="zh-CN" altLang="en-US"/>
              <a:t>DIoU_loss</a:t>
            </a:r>
            <a:r>
              <a:rPr lang="" altLang="zh-CN"/>
              <a:t>, </a:t>
            </a:r>
            <a:r>
              <a:rPr lang="zh-CN" altLang="en-US"/>
              <a:t>CIoU_loss</a:t>
            </a:r>
          </a:p>
          <a:p>
            <a:endParaRPr lang="zh-CN" altLang="en-US"/>
          </a:p>
          <a:p>
            <a:r>
              <a:rPr lang="zh-CN" altLang="en-US" b="1"/>
              <a:t>YOLOv4 - use：</a:t>
            </a:r>
            <a:endParaRPr lang="zh-CN" altLang="en-US"/>
          </a:p>
          <a:p>
            <a:endParaRPr lang="zh-CN" altLang="en-US"/>
          </a:p>
          <a:p>
            <a:r>
              <a:rPr lang="zh-CN" altLang="en-US"/>
              <a:t>​ CutMix and </a:t>
            </a:r>
            <a:r>
              <a:rPr lang="zh-CN" altLang="en-US">
                <a:solidFill>
                  <a:srgbClr val="FF0000"/>
                </a:solidFill>
              </a:rPr>
              <a:t>Mosaic data augmentation</a:t>
            </a:r>
            <a:r>
              <a:rPr lang="zh-CN" altLang="en-US"/>
              <a:t>、</a:t>
            </a:r>
            <a:r>
              <a:rPr lang="zh-CN" altLang="en-US">
                <a:solidFill>
                  <a:srgbClr val="FF0000"/>
                </a:solidFill>
              </a:rPr>
              <a:t>DropBlock regularization、 Class label smoothing、CIoU-loss、CmBN、Self-Adversarial Training、 Eliminate grid sensitivity</a:t>
            </a:r>
            <a:r>
              <a:rPr lang="zh-CN" altLang="en-US"/>
              <a:t>、Using multiple anchors for a single ground truth、</a:t>
            </a:r>
            <a:r>
              <a:rPr lang="zh-CN" altLang="en-US">
                <a:solidFill>
                  <a:srgbClr val="FF0000"/>
                </a:solidFill>
              </a:rPr>
              <a:t>Cosine annealing scheduler</a:t>
            </a:r>
            <a:r>
              <a:rPr lang="zh-CN" altLang="en-US"/>
              <a:t>、Optimal hyperparameters、Random training shapes。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a:t>Bag of specials</a:t>
            </a:r>
          </a:p>
        </p:txBody>
      </p:sp>
      <p:sp>
        <p:nvSpPr>
          <p:cNvPr id="5" name="内容占位符 4"/>
          <p:cNvSpPr>
            <a:spLocks noGrp="1"/>
          </p:cNvSpPr>
          <p:nvPr>
            <p:ph idx="1"/>
          </p:nvPr>
        </p:nvSpPr>
        <p:spPr/>
        <p:txBody>
          <a:bodyPr>
            <a:normAutofit/>
          </a:bodyPr>
          <a:lstStyle/>
          <a:p>
            <a:r>
              <a:rPr lang="zh-CN" altLang="en-US" u="sng"/>
              <a:t>只会增加少量推理成本但却能显著提高对象检测精度</a:t>
            </a:r>
            <a:endParaRPr lang="zh-CN" altLang="en-US"/>
          </a:p>
          <a:p>
            <a:r>
              <a:rPr lang="" altLang="zh-CN" b="1"/>
              <a:t>E</a:t>
            </a:r>
            <a:r>
              <a:rPr lang="zh-CN" altLang="en-US" b="1"/>
              <a:t>nhance receptive field：</a:t>
            </a:r>
            <a:r>
              <a:rPr lang="zh-CN" altLang="en-US"/>
              <a:t>SPP，ASPP，RFB</a:t>
            </a:r>
          </a:p>
          <a:p>
            <a:r>
              <a:rPr lang="" altLang="zh-CN" b="1"/>
              <a:t>A</a:t>
            </a:r>
            <a:r>
              <a:rPr lang="zh-CN" altLang="en-US" b="1"/>
              <a:t>ttention module:</a:t>
            </a:r>
            <a:endParaRPr lang="zh-CN" altLang="en-US"/>
          </a:p>
          <a:p>
            <a:r>
              <a:rPr lang="zh-CN" altLang="en-US"/>
              <a:t>​ 1、Squeeze-and-Excitation (SE)：可以改善resnet50在分类任务上提高 1%精度，但是会增加GPU推理时间10%。</a:t>
            </a:r>
          </a:p>
          <a:p>
            <a:r>
              <a:rPr lang="zh-CN" altLang="en-US"/>
              <a:t>​ 2、Spatial Attention Module (SAM)：可以改善resnet50在分类任务上提 高0.5%精度，并且不增加GPU推理时间。</a:t>
            </a:r>
          </a:p>
          <a:p>
            <a:r>
              <a:rPr lang="zh-CN" altLang="en-US" b="1"/>
              <a:t>​</a:t>
            </a:r>
            <a:r>
              <a:rPr lang="" altLang="zh-CN" b="1"/>
              <a:t>F</a:t>
            </a:r>
            <a:r>
              <a:rPr lang="zh-CN" altLang="en-US" b="1"/>
              <a:t>eature integration：</a:t>
            </a:r>
          </a:p>
          <a:p>
            <a:r>
              <a:rPr lang="en-US" altLang="zh-CN" b="1"/>
              <a:t>Activation function</a:t>
            </a:r>
            <a:endParaRPr lang="zh-CN" altLang="en-US" b="1"/>
          </a:p>
          <a:p>
            <a:r>
              <a:rPr lang="zh-CN" altLang="en-US"/>
              <a:t>ReLU解决了tanh和sigmoid的梯度消失问题。 LReLU ， PReLU ， ReLU6 ，SELU， Swish ， hard-Swish ， </a:t>
            </a:r>
            <a:r>
              <a:rPr lang="zh-CN" altLang="en-US">
                <a:solidFill>
                  <a:srgbClr val="FF0000"/>
                </a:solidFill>
              </a:rPr>
              <a:t>Mish </a:t>
            </a:r>
            <a:r>
              <a:rPr lang="zh-CN" altLang="en-US"/>
              <a:t>其中 Swish和Mish都是连续可微的函数。</a:t>
            </a:r>
          </a:p>
          <a:p>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a:t>Bag of specials</a:t>
            </a:r>
          </a:p>
        </p:txBody>
      </p:sp>
      <p:sp>
        <p:nvSpPr>
          <p:cNvPr id="5" name="内容占位符 4"/>
          <p:cNvSpPr>
            <a:spLocks noGrp="1"/>
          </p:cNvSpPr>
          <p:nvPr>
            <p:ph idx="1"/>
          </p:nvPr>
        </p:nvSpPr>
        <p:spPr/>
        <p:txBody>
          <a:bodyPr>
            <a:normAutofit/>
          </a:bodyPr>
          <a:lstStyle/>
          <a:p>
            <a:r>
              <a:rPr lang="zh-CN" altLang="en-US" u="sng"/>
              <a:t>只会增加少量推理成本但却能显著提高对象检测精度</a:t>
            </a:r>
            <a:endParaRPr lang="zh-CN" altLang="en-US"/>
          </a:p>
          <a:p>
            <a:r>
              <a:rPr lang=""/>
              <a:t>P</a:t>
            </a:r>
            <a:r>
              <a:t>ost-processing method</a:t>
            </a:r>
            <a:r>
              <a:rPr lang=""/>
              <a:t>:</a:t>
            </a:r>
          </a:p>
          <a:p>
            <a:r>
              <a:rPr lang=""/>
              <a:t>nms(非极大抑制), DIoU nms</a:t>
            </a:r>
          </a:p>
          <a:p>
            <a:endParaRPr lang=""/>
          </a:p>
          <a:p>
            <a:r>
              <a:rPr lang=""/>
              <a:t>​ YOLOv4 - use：</a:t>
            </a:r>
          </a:p>
          <a:p>
            <a:r>
              <a:rPr lang="">
                <a:solidFill>
                  <a:srgbClr val="FF0000"/>
                </a:solidFill>
              </a:rPr>
              <a:t>Mish activation</a:t>
            </a:r>
            <a:r>
              <a:rPr lang=""/>
              <a:t>、</a:t>
            </a:r>
            <a:r>
              <a:rPr lang="">
                <a:solidFill>
                  <a:srgbClr val="FF0000"/>
                </a:solidFill>
              </a:rPr>
              <a:t>CSP</a:t>
            </a:r>
            <a:r>
              <a:rPr lang=""/>
              <a:t>、MiWRC、SPP-block、SAM、PAN、</a:t>
            </a:r>
            <a:r>
              <a:rPr lang="">
                <a:solidFill>
                  <a:srgbClr val="FF0000"/>
                </a:solidFill>
              </a:rPr>
              <a:t>DIoU-NMS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Additional improvements</a:t>
            </a:r>
          </a:p>
        </p:txBody>
      </p:sp>
      <p:sp>
        <p:nvSpPr>
          <p:cNvPr id="3" name="内容占位符 2"/>
          <p:cNvSpPr>
            <a:spLocks noGrp="1"/>
          </p:cNvSpPr>
          <p:nvPr>
            <p:ph idx="1"/>
          </p:nvPr>
        </p:nvSpPr>
        <p:spPr/>
        <p:txBody>
          <a:bodyPr/>
          <a:lstStyle/>
          <a:p>
            <a:r>
              <a:rPr lang="zh-CN" altLang="en-US"/>
              <a:t>为了使检测器更适合于单GPU上的训练，做了如下补充设计和改进:</a:t>
            </a:r>
          </a:p>
          <a:p>
            <a:endParaRPr lang="zh-CN" altLang="en-US"/>
          </a:p>
          <a:p>
            <a:r>
              <a:rPr lang="zh-CN" altLang="en-US"/>
              <a:t>​ 1、引入了一种新的数</a:t>
            </a:r>
            <a:r>
              <a:rPr lang="zh-CN" altLang="en-US">
                <a:solidFill>
                  <a:srgbClr val="FF0000"/>
                </a:solidFill>
              </a:rPr>
              <a:t>据增强方法Mosaic和自对抗训练(SAT)</a:t>
            </a:r>
            <a:endParaRPr lang="zh-CN" altLang="en-US"/>
          </a:p>
          <a:p>
            <a:endParaRPr lang="zh-CN" altLang="en-US"/>
          </a:p>
          <a:p>
            <a:r>
              <a:rPr lang="zh-CN" altLang="en-US"/>
              <a:t>​ 2、在应用遗传算法的同时选择最优超参数</a:t>
            </a:r>
          </a:p>
          <a:p>
            <a:endParaRPr lang="zh-CN" altLang="en-US"/>
          </a:p>
          <a:p>
            <a:r>
              <a:rPr lang="zh-CN" altLang="en-US"/>
              <a:t>​ 3、修改了一些现有的方法，如：SAM，PAN，CmBN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Mosaic data augmentation…"/>
          <p:cNvSpPr txBox="1"/>
          <p:nvPr/>
        </p:nvSpPr>
        <p:spPr>
          <a:xfrm>
            <a:off x="4827984" y="-240110"/>
            <a:ext cx="3646170" cy="1301750"/>
          </a:xfrm>
          <a:prstGeom prst="rect">
            <a:avLst/>
          </a:prstGeom>
          <a:ln w="12700">
            <a:miter lim="400000"/>
          </a:ln>
        </p:spPr>
        <p:txBody>
          <a:bodyPr wrap="none" lIns="35718" tIns="35718" rIns="35718" bIns="35718" anchor="ctr">
            <a:spAutoFit/>
          </a:bodyPr>
          <a:lstStyle/>
          <a:p>
            <a:pPr algn="l" defTabSz="457200">
              <a:lnSpc>
                <a:spcPts val="4800"/>
              </a:lnSpc>
              <a:defRPr sz="2500">
                <a:solidFill>
                  <a:srgbClr val="333333"/>
                </a:solidFill>
              </a:defRPr>
            </a:pPr>
            <a:r>
              <a:rPr sz="2400"/>
              <a:t>Mosaic data augmentation</a:t>
            </a:r>
          </a:p>
          <a:p>
            <a:pPr algn="l" defTabSz="457200">
              <a:lnSpc>
                <a:spcPts val="4800"/>
              </a:lnSpc>
              <a:defRPr sz="2500">
                <a:solidFill>
                  <a:srgbClr val="333333"/>
                </a:solidFill>
              </a:defRPr>
            </a:pPr>
            <a:r>
              <a:rPr sz="2400"/>
              <a:t>        Mosaic数据增强</a:t>
            </a:r>
          </a:p>
        </p:txBody>
      </p:sp>
      <p:pic>
        <p:nvPicPr>
          <p:cNvPr id="133" name="图像" descr="图像"/>
          <p:cNvPicPr>
            <a:picLocks noChangeAspect="1"/>
          </p:cNvPicPr>
          <p:nvPr/>
        </p:nvPicPr>
        <p:blipFill>
          <a:blip r:embed="rId2"/>
          <a:stretch>
            <a:fillRect/>
          </a:stretch>
        </p:blipFill>
        <p:spPr>
          <a:xfrm>
            <a:off x="65080" y="1272163"/>
            <a:ext cx="5447110" cy="1937742"/>
          </a:xfrm>
          <a:prstGeom prst="rect">
            <a:avLst/>
          </a:prstGeom>
          <a:ln w="12700">
            <a:miter lim="400000"/>
            <a:headEnd/>
            <a:tailEnd/>
          </a:ln>
        </p:spPr>
      </p:pic>
      <p:pic>
        <p:nvPicPr>
          <p:cNvPr id="134" name="图像" descr="图像"/>
          <p:cNvPicPr>
            <a:picLocks noChangeAspect="1"/>
          </p:cNvPicPr>
          <p:nvPr/>
        </p:nvPicPr>
        <p:blipFill>
          <a:blip r:embed="rId3"/>
          <a:stretch>
            <a:fillRect/>
          </a:stretch>
        </p:blipFill>
        <p:spPr>
          <a:xfrm>
            <a:off x="5942965" y="1271905"/>
            <a:ext cx="6282055" cy="4408805"/>
          </a:xfrm>
          <a:prstGeom prst="rect">
            <a:avLst/>
          </a:prstGeom>
          <a:ln w="12700">
            <a:miter lim="400000"/>
            <a:headEnd/>
            <a:tailEnd/>
          </a:ln>
        </p:spPr>
      </p:pic>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DropBlock regularization"/>
          <p:cNvSpPr txBox="1"/>
          <p:nvPr/>
        </p:nvSpPr>
        <p:spPr>
          <a:xfrm>
            <a:off x="3419594" y="151686"/>
            <a:ext cx="4498340" cy="661035"/>
          </a:xfrm>
          <a:prstGeom prst="rect">
            <a:avLst/>
          </a:prstGeom>
          <a:ln w="12700">
            <a:miter lim="400000"/>
          </a:ln>
        </p:spPr>
        <p:txBody>
          <a:bodyPr wrap="none" lIns="35718" tIns="35718" rIns="35718" bIns="35718" anchor="ctr">
            <a:spAutoFit/>
          </a:bodyPr>
          <a:lstStyle>
            <a:lvl1pPr algn="l" defTabSz="457200">
              <a:lnSpc>
                <a:spcPts val="4600"/>
              </a:lnSpc>
              <a:defRPr>
                <a:solidFill>
                  <a:srgbClr val="333333"/>
                </a:solidFill>
              </a:defRPr>
            </a:lvl1pPr>
          </a:lstStyle>
          <a:p>
            <a:r>
              <a:rPr sz="3200"/>
              <a:t>DropBlock regularization</a:t>
            </a:r>
          </a:p>
        </p:txBody>
      </p:sp>
      <p:pic>
        <p:nvPicPr>
          <p:cNvPr id="137" name="图像" descr="图像"/>
          <p:cNvPicPr>
            <a:picLocks noChangeAspect="1"/>
          </p:cNvPicPr>
          <p:nvPr/>
        </p:nvPicPr>
        <p:blipFill>
          <a:blip r:embed="rId2"/>
          <a:stretch>
            <a:fillRect/>
          </a:stretch>
        </p:blipFill>
        <p:spPr>
          <a:xfrm>
            <a:off x="3068836" y="1120676"/>
            <a:ext cx="5750719" cy="2080617"/>
          </a:xfrm>
          <a:prstGeom prst="rect">
            <a:avLst/>
          </a:prstGeom>
          <a:ln w="12700">
            <a:miter lim="400000"/>
            <a:headEnd/>
            <a:tailEnd/>
          </a:ln>
        </p:spPr>
      </p:pic>
      <p:sp>
        <p:nvSpPr>
          <p:cNvPr id="138" name="网络还会从drouout掉的激活单元附近学习到同样的信息。…"/>
          <p:cNvSpPr txBox="1"/>
          <p:nvPr/>
        </p:nvSpPr>
        <p:spPr>
          <a:xfrm>
            <a:off x="382252" y="3623667"/>
            <a:ext cx="11344910" cy="1686560"/>
          </a:xfrm>
          <a:prstGeom prst="rect">
            <a:avLst/>
          </a:prstGeom>
          <a:ln w="12700">
            <a:miter lim="400000"/>
          </a:ln>
        </p:spPr>
        <p:txBody>
          <a:bodyPr wrap="none" lIns="35718" tIns="35718" rIns="35718" bIns="35718" anchor="ctr">
            <a:spAutoFit/>
          </a:bodyPr>
          <a:lstStyle/>
          <a:p>
            <a:pPr algn="l" defTabSz="457200">
              <a:lnSpc>
                <a:spcPts val="4200"/>
              </a:lnSpc>
              <a:defRPr sz="2000">
                <a:latin typeface="Arial" panose="020B0604020202020204"/>
                <a:ea typeface="Arial" panose="020B0604020202020204"/>
                <a:cs typeface="Arial" panose="020B0604020202020204"/>
                <a:sym typeface="Arial" panose="020B0604020202020204"/>
              </a:defRPr>
            </a:pPr>
            <a:r>
              <a:t>网络还会从drouout掉的激活单元附近学习到同样的信息。</a:t>
            </a:r>
          </a:p>
          <a:p>
            <a:pPr algn="l" defTabSz="457200">
              <a:lnSpc>
                <a:spcPts val="4200"/>
              </a:lnSpc>
              <a:defRPr sz="2000">
                <a:latin typeface="Arial" panose="020B0604020202020204"/>
                <a:ea typeface="Arial" panose="020B0604020202020204"/>
                <a:cs typeface="Arial" panose="020B0604020202020204"/>
                <a:sym typeface="Arial" panose="020B0604020202020204"/>
              </a:defRPr>
            </a:pPr>
            <a:r>
              <a:t>通过dropout掉一部分相邻的整片的区域（比如头和脚），网络就会去注重学习狗的别的部位的特征，</a:t>
            </a:r>
          </a:p>
          <a:p>
            <a:pPr algn="l" defTabSz="457200">
              <a:lnSpc>
                <a:spcPts val="4200"/>
              </a:lnSpc>
              <a:defRPr sz="2000">
                <a:latin typeface="Arial" panose="020B0604020202020204"/>
                <a:ea typeface="Arial" panose="020B0604020202020204"/>
                <a:cs typeface="Arial" panose="020B0604020202020204"/>
                <a:sym typeface="Arial" panose="020B0604020202020204"/>
              </a:defRPr>
            </a:pPr>
            <a:r>
              <a:t>来实现正确分类，从而表现出更好的泛化。</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Class label smoothing"/>
          <p:cNvSpPr txBox="1"/>
          <p:nvPr/>
        </p:nvSpPr>
        <p:spPr>
          <a:xfrm>
            <a:off x="2767171" y="198477"/>
            <a:ext cx="6035040" cy="661035"/>
          </a:xfrm>
          <a:prstGeom prst="rect">
            <a:avLst/>
          </a:prstGeom>
          <a:ln w="12700">
            <a:miter lim="400000"/>
          </a:ln>
        </p:spPr>
        <p:txBody>
          <a:bodyPr wrap="none" lIns="35718" tIns="35718" rIns="35718" bIns="35718" anchor="ctr">
            <a:spAutoFit/>
          </a:bodyPr>
          <a:lstStyle>
            <a:lvl1pPr algn="l" defTabSz="457200">
              <a:lnSpc>
                <a:spcPts val="4600"/>
              </a:lnSpc>
              <a:defRPr>
                <a:solidFill>
                  <a:srgbClr val="333333"/>
                </a:solidFill>
              </a:defRPr>
            </a:lvl1pPr>
          </a:lstStyle>
          <a:p>
            <a:r>
              <a:rPr sz="4800"/>
              <a:t>Class label smoothing</a:t>
            </a:r>
          </a:p>
        </p:txBody>
      </p:sp>
      <p:sp>
        <p:nvSpPr>
          <p:cNvPr id="141" name="[…]·(1-a) + a/n·[1,1…]"/>
          <p:cNvSpPr txBox="1"/>
          <p:nvPr/>
        </p:nvSpPr>
        <p:spPr>
          <a:xfrm>
            <a:off x="468860" y="2151539"/>
            <a:ext cx="4058285" cy="563245"/>
          </a:xfrm>
          <a:prstGeom prst="rect">
            <a:avLst/>
          </a:prstGeom>
          <a:ln w="12700">
            <a:miter lim="400000"/>
          </a:ln>
        </p:spPr>
        <p:txBody>
          <a:bodyPr wrap="none" lIns="35718" tIns="35718" rIns="35718" bIns="35718" anchor="ctr">
            <a:spAutoFit/>
          </a:bodyPr>
          <a:lstStyle/>
          <a:p>
            <a:r>
              <a:rPr sz="3200"/>
              <a:t>[…]·(1-a) + a/n·[1,1…]</a:t>
            </a:r>
          </a:p>
        </p:txBody>
      </p:sp>
      <p:sp>
        <p:nvSpPr>
          <p:cNvPr id="142" name="[0, 0, 1]   —&gt;  [0.01, 0.01, 0.98]"/>
          <p:cNvSpPr txBox="1"/>
          <p:nvPr/>
        </p:nvSpPr>
        <p:spPr>
          <a:xfrm>
            <a:off x="468753" y="1161375"/>
            <a:ext cx="5688330" cy="563245"/>
          </a:xfrm>
          <a:prstGeom prst="rect">
            <a:avLst/>
          </a:prstGeom>
          <a:ln w="12700">
            <a:miter lim="400000"/>
          </a:ln>
        </p:spPr>
        <p:txBody>
          <a:bodyPr wrap="none" lIns="35718" tIns="35718" rIns="35718" bIns="35718" anchor="ctr">
            <a:spAutoFit/>
          </a:bodyPr>
          <a:lstStyle/>
          <a:p>
            <a:r>
              <a:rPr sz="3200"/>
              <a:t>[0, 0, 1]   —&gt;  [0.01, 0.01, 0.98]</a:t>
            </a:r>
          </a:p>
        </p:txBody>
      </p:sp>
      <p:sp>
        <p:nvSpPr>
          <p:cNvPr id="3" name="[…]·(1-a) + a/n·[1,1…]"/>
          <p:cNvSpPr txBox="1"/>
          <p:nvPr/>
        </p:nvSpPr>
        <p:spPr>
          <a:xfrm>
            <a:off x="503785" y="3577114"/>
            <a:ext cx="5619115" cy="1056005"/>
          </a:xfrm>
          <a:prstGeom prst="rect">
            <a:avLst/>
          </a:prstGeom>
          <a:ln w="12700">
            <a:miter lim="400000"/>
          </a:ln>
        </p:spPr>
        <p:txBody>
          <a:bodyPr wrap="none" lIns="35718" tIns="35718" rIns="35718" bIns="35718" anchor="ctr">
            <a:spAutoFit/>
          </a:bodyPr>
          <a:lstStyle/>
          <a:p>
            <a:pPr algn="l"/>
            <a:r>
              <a:rPr sz="3200"/>
              <a:t>[</a:t>
            </a:r>
            <a:r>
              <a:rPr lang="en-US" sz="3200"/>
              <a:t>0,0,1</a:t>
            </a:r>
            <a:r>
              <a:rPr sz="3200"/>
              <a:t>]·(1-</a:t>
            </a:r>
            <a:r>
              <a:rPr lang="en-US" sz="3200"/>
              <a:t>0.03</a:t>
            </a:r>
            <a:r>
              <a:rPr sz="3200"/>
              <a:t>) + </a:t>
            </a:r>
            <a:r>
              <a:rPr lang="en-US" sz="3200"/>
              <a:t>0.03</a:t>
            </a:r>
            <a:r>
              <a:rPr sz="3200"/>
              <a:t>/</a:t>
            </a:r>
            <a:r>
              <a:rPr lang="en-US" sz="3200"/>
              <a:t>3</a:t>
            </a:r>
            <a:r>
              <a:rPr sz="3200"/>
              <a:t>·[1,1</a:t>
            </a:r>
            <a:r>
              <a:rPr lang="en-US" sz="3200"/>
              <a:t>,1</a:t>
            </a:r>
            <a:r>
              <a:rPr sz="3200"/>
              <a:t>]</a:t>
            </a:r>
          </a:p>
          <a:p>
            <a:pPr algn="l"/>
            <a:r>
              <a:rPr sz="3200">
                <a:sym typeface="+mn-ea"/>
              </a:rPr>
              <a:t>[</a:t>
            </a:r>
            <a:r>
              <a:rPr lang="en-US" sz="3200">
                <a:sym typeface="+mn-ea"/>
              </a:rPr>
              <a:t>0,0,1</a:t>
            </a:r>
            <a:r>
              <a:rPr sz="3200">
                <a:sym typeface="+mn-ea"/>
              </a:rPr>
              <a:t>]·</a:t>
            </a:r>
            <a:r>
              <a:rPr lang="en-US" sz="3200"/>
              <a:t>0.97       +  0.01</a:t>
            </a:r>
            <a:r>
              <a:rPr sz="3200">
                <a:sym typeface="+mn-ea"/>
              </a:rPr>
              <a:t>·[1,1</a:t>
            </a:r>
            <a:r>
              <a:rPr lang="en-US" sz="3200">
                <a:sym typeface="+mn-ea"/>
              </a:rPr>
              <a:t>,1</a:t>
            </a:r>
            <a:r>
              <a:rPr sz="3200">
                <a:sym typeface="+mn-ea"/>
              </a:rPr>
              <a:t>]</a:t>
            </a:r>
            <a:endParaRPr lang="en-US" sz="3200"/>
          </a:p>
        </p:txBody>
      </p:sp>
      <p:sp>
        <p:nvSpPr>
          <p:cNvPr id="4" name="文本框 3"/>
          <p:cNvSpPr txBox="1"/>
          <p:nvPr/>
        </p:nvSpPr>
        <p:spPr>
          <a:xfrm>
            <a:off x="7428230" y="1894840"/>
            <a:ext cx="3261360" cy="1814830"/>
          </a:xfrm>
          <a:prstGeom prst="rect">
            <a:avLst/>
          </a:prstGeom>
          <a:noFill/>
        </p:spPr>
        <p:txBody>
          <a:bodyPr wrap="square" rtlCol="0">
            <a:spAutoFit/>
          </a:bodyPr>
          <a:lstStyle/>
          <a:p>
            <a:pPr algn="l"/>
            <a:r>
              <a:rPr lang="zh-CN" altLang="en-US" sz="2800"/>
              <a:t>通过对 label 进行 weighted sum，能够取得比 one hot label 更好的效果。</a:t>
            </a:r>
          </a:p>
        </p:txBody>
      </p:sp>
    </p:spTree>
  </p:cSld>
  <p:clrMapOvr>
    <a:masterClrMapping/>
  </p:clrMapOvr>
  <p:transition spd="med"/>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宋体"/>
        <a:font script="Hant" typeface="新細明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1081</Words>
  <Application>Microsoft Office PowerPoint</Application>
  <PresentationFormat>宽屏</PresentationFormat>
  <Paragraphs>108</Paragraphs>
  <Slides>17</Slides>
  <Notes>7</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17</vt:i4>
      </vt:variant>
    </vt:vector>
  </HeadingPairs>
  <TitlesOfParts>
    <vt:vector size="24" baseType="lpstr">
      <vt:lpstr>Helvetica Neue Medium</vt:lpstr>
      <vt:lpstr>宋体</vt:lpstr>
      <vt:lpstr>Arial</vt:lpstr>
      <vt:lpstr>Arial Black</vt:lpstr>
      <vt:lpstr>Calibri</vt:lpstr>
      <vt:lpstr>Helvetica</vt:lpstr>
      <vt:lpstr>Office 主题​​</vt:lpstr>
      <vt:lpstr>YOLOv4: Optimal Speed and Accuracy of Object Detection</vt:lpstr>
      <vt:lpstr>Bag of freebies</vt:lpstr>
      <vt:lpstr>Bag of freebies</vt:lpstr>
      <vt:lpstr>Bag of specials</vt:lpstr>
      <vt:lpstr>Bag of specials</vt:lpstr>
      <vt:lpstr>Additional improvements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YOLOv4: Optimal Speed and Accuracy of Object Detection</dc:title>
  <dc:creator>scrutiny</dc:creator>
  <cp:lastModifiedBy>wang jian</cp:lastModifiedBy>
  <cp:revision>45</cp:revision>
  <dcterms:created xsi:type="dcterms:W3CDTF">2020-05-14T03:30:18Z</dcterms:created>
  <dcterms:modified xsi:type="dcterms:W3CDTF">2020-05-14T05:35:48Z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2052-11.1.0.9080</vt:lpwstr>
  </property>
</Properties>
</file>