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375"/>
              <a:t>YOLOv4: Optimal Speed and Accuracy of Object Detection</a:t>
            </a:r>
            <a:endParaRPr lang="zh-CN" altLang="en-US" sz="3375"/>
          </a:p>
        </p:txBody>
      </p:sp>
      <p:sp>
        <p:nvSpPr>
          <p:cNvPr id="9" name="文本占位符 8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817" y="3602236"/>
            <a:ext cx="6864697" cy="9376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Bag of freebies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改变培训策略，或者只会增加培训成本的方法，对测试不影响。</a:t>
            </a:r>
            <a:endParaRPr lang="zh-CN" altLang="en-US"/>
          </a:p>
          <a:p>
            <a:r>
              <a:rPr lang="zh-CN" altLang="en-US" b="1"/>
              <a:t>数据扩充：</a:t>
            </a:r>
            <a:endParaRPr lang="zh-CN" altLang="en-US" b="1"/>
          </a:p>
          <a:p>
            <a:r>
              <a:rPr lang="zh-CN" altLang="en-US"/>
              <a:t> 1、光度畸变：调整图像的亮度、对比度、色调、饱和度和噪声</a:t>
            </a:r>
            <a:endParaRPr lang="zh-CN" altLang="en-US"/>
          </a:p>
          <a:p>
            <a:r>
              <a:rPr lang="zh-CN" altLang="en-US"/>
              <a:t>​ 2、几何畸变：加入随机缩放、剪切、翻转和反旋转</a:t>
            </a:r>
            <a:endParaRPr lang="zh-CN" altLang="en-US"/>
          </a:p>
          <a:p>
            <a:r>
              <a:rPr lang="zh-CN" altLang="en-US"/>
              <a:t>​ </a:t>
            </a:r>
            <a:r>
              <a:rPr lang="zh-CN" altLang="en-US" b="1"/>
              <a:t>模拟对象遮挡：</a:t>
            </a:r>
            <a:endParaRPr lang="zh-CN" altLang="en-US" b="1"/>
          </a:p>
          <a:p>
            <a:r>
              <a:rPr lang="zh-CN" altLang="en-US"/>
              <a:t>1、random erase，CutOut：可以随机选择图像中的矩形区域，并填充一 个随机的或互补的零值</a:t>
            </a:r>
            <a:endParaRPr lang="zh-CN" altLang="en-US"/>
          </a:p>
          <a:p>
            <a:r>
              <a:rPr lang="zh-CN" altLang="en-US"/>
              <a:t>​ 2、hide-and-seek、grid mask：随机或均匀地选择图像中的多个矩形区 域，并将其全部替换为0</a:t>
            </a:r>
            <a:endParaRPr lang="zh-CN" altLang="en-US"/>
          </a:p>
          <a:p>
            <a:r>
              <a:rPr lang="zh-CN" altLang="en-US"/>
              <a:t>​ </a:t>
            </a:r>
            <a:r>
              <a:rPr lang="zh-CN" altLang="en-US" b="1"/>
              <a:t>feature map：</a:t>
            </a:r>
            <a:endParaRPr lang="zh-CN" altLang="en-US"/>
          </a:p>
          <a:p>
            <a:r>
              <a:rPr lang="zh-CN" altLang="en-US"/>
              <a:t>DropOut、DropConnect和</a:t>
            </a:r>
            <a:r>
              <a:rPr lang="zh-CN" altLang="en-US">
                <a:solidFill>
                  <a:srgbClr val="FF0000"/>
                </a:solidFill>
              </a:rPr>
              <a:t>DropBlock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b="1"/>
              <a:t>结合多幅图像进行数据扩充：</a:t>
            </a:r>
            <a:endParaRPr lang="zh-CN" altLang="en-US"/>
          </a:p>
          <a:p>
            <a:r>
              <a:rPr lang="zh-CN" altLang="en-US"/>
              <a:t>MixUp、CutMix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Bag of specials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只会增加少量推理成本但却能显著提高对象检测精度</a:t>
            </a:r>
            <a:endParaRPr lang="zh-CN" altLang="en-US"/>
          </a:p>
          <a:p>
            <a:r>
              <a:rPr lang="zh-CN" altLang="en-US" b="1"/>
              <a:t>enhance receptive field：</a:t>
            </a:r>
            <a:r>
              <a:rPr lang="zh-CN" altLang="en-US"/>
              <a:t>SPP，ASPP，RFB</a:t>
            </a:r>
            <a:endParaRPr lang="zh-CN" altLang="en-US"/>
          </a:p>
          <a:p>
            <a:r>
              <a:rPr lang="zh-CN" altLang="en-US" b="1"/>
              <a:t>attention module:</a:t>
            </a:r>
            <a:endParaRPr lang="zh-CN" altLang="en-US"/>
          </a:p>
          <a:p>
            <a:r>
              <a:rPr lang="zh-CN" altLang="en-US"/>
              <a:t>​ 1、Squeeze-and-Excitation (SE)：可以改善resnet50在分类任务上提高 1%精度，但是会增加GPU推理时间10%。</a:t>
            </a:r>
            <a:endParaRPr lang="zh-CN" altLang="en-US"/>
          </a:p>
          <a:p>
            <a:r>
              <a:rPr lang="zh-CN" altLang="en-US"/>
              <a:t>​ 2、Spatial Attention Module (SAM)：可以改善resnet50在分类任务上提 高0.5%精度，并且不增加GPU推理时间。</a:t>
            </a:r>
            <a:endParaRPr lang="zh-CN" altLang="en-US"/>
          </a:p>
          <a:p>
            <a:r>
              <a:rPr lang="zh-CN" altLang="en-US"/>
              <a:t>​ </a:t>
            </a:r>
            <a:r>
              <a:rPr lang="zh-CN" altLang="en-US" b="1"/>
              <a:t>feature integration：</a:t>
            </a:r>
            <a:endParaRPr lang="zh-CN" altLang="en-US" b="1"/>
          </a:p>
          <a:p>
            <a:r>
              <a:rPr lang="en-US" altLang="zh-CN" b="1"/>
              <a:t>Activation function</a:t>
            </a:r>
            <a:endParaRPr lang="zh-CN" altLang="en-US" b="1"/>
          </a:p>
          <a:p>
            <a:r>
              <a:rPr lang="zh-CN" altLang="en-US"/>
              <a:t>ReLU解决了tanh和sigmoid的梯度消失问题。 LReLU ， PReLU ， ReLU6 ，SELU， Swish ， hard-Swish ， </a:t>
            </a:r>
            <a:r>
              <a:rPr lang="zh-CN" altLang="en-US">
                <a:solidFill>
                  <a:srgbClr val="FF0000"/>
                </a:solidFill>
              </a:rPr>
              <a:t>Mish </a:t>
            </a:r>
            <a:r>
              <a:rPr lang="zh-CN" altLang="en-US"/>
              <a:t>其中 Swish和Mish都是连续可微的函数。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Selection of architecture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​在ILSVRC2012 (ImageNet)数据集上的分类任务，CSPResNext50要比CSPDarknet53好得多。然而，在COCO数据集上的检测任务，CSPDarknet53比CSPResNext50更好。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backbone：CSP+Darknet53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additional module：SPP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neck：PANet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head：YOLOv3 (anchor based)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Additional improvements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为了使检测器更适合于单GPU上的训练，做了如下补充设计和改进: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1、引入了一种新的数据增强方法Mosaic和自对抗训练(SAT)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2、在应用遗传算法的同时选择最优超参数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3、修改了一些现有的方法，如：SAM，PAN，CmBN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saic data augmentation…"/>
          <p:cNvSpPr txBox="1"/>
          <p:nvPr/>
        </p:nvSpPr>
        <p:spPr>
          <a:xfrm>
            <a:off x="4827984" y="-240110"/>
            <a:ext cx="2694940" cy="130175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pPr algn="l" defTabSz="457200">
              <a:lnSpc>
                <a:spcPts val="4800"/>
              </a:lnSpc>
              <a:defRPr sz="2500">
                <a:solidFill>
                  <a:srgbClr val="333333"/>
                </a:solidFill>
              </a:defRPr>
            </a:pPr>
            <a:r>
              <a:rPr sz="1760"/>
              <a:t>Mosaic data augmentation</a:t>
            </a:r>
            <a:endParaRPr sz="1760"/>
          </a:p>
          <a:p>
            <a:pPr algn="l" defTabSz="457200">
              <a:lnSpc>
                <a:spcPts val="4800"/>
              </a:lnSpc>
              <a:defRPr sz="2500">
                <a:solidFill>
                  <a:srgbClr val="333333"/>
                </a:solidFill>
              </a:defRPr>
            </a:pPr>
            <a:r>
              <a:rPr sz="1760"/>
              <a:t>        Mosaic数据增强</a:t>
            </a:r>
            <a:endParaRPr sz="1760"/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0" y="1272163"/>
            <a:ext cx="5447110" cy="19377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65" y="1271905"/>
            <a:ext cx="6282055" cy="440880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ropBlock regularization"/>
          <p:cNvSpPr txBox="1"/>
          <p:nvPr/>
        </p:nvSpPr>
        <p:spPr>
          <a:xfrm>
            <a:off x="3419594" y="151686"/>
            <a:ext cx="4498340" cy="66103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 algn="l" defTabSz="457200">
              <a:lnSpc>
                <a:spcPts val="4600"/>
              </a:lnSpc>
              <a:defRPr>
                <a:solidFill>
                  <a:srgbClr val="333333"/>
                </a:solidFill>
              </a:defRPr>
            </a:lvl1pPr>
          </a:lstStyle>
          <a:p>
            <a:r>
              <a:rPr sz="3200"/>
              <a:t>DropBlock regularization</a:t>
            </a:r>
            <a:endParaRPr sz="3200"/>
          </a:p>
        </p:txBody>
      </p:sp>
      <p:pic>
        <p:nvPicPr>
          <p:cNvPr id="1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8836" y="1120676"/>
            <a:ext cx="5750719" cy="20806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网络还会从drouout掉的激活单元附近学习到同样的信息。…"/>
          <p:cNvSpPr txBox="1"/>
          <p:nvPr/>
        </p:nvSpPr>
        <p:spPr>
          <a:xfrm>
            <a:off x="382252" y="3623667"/>
            <a:ext cx="10218420" cy="168656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pPr algn="l" defTabSz="457200">
              <a:lnSpc>
                <a:spcPts val="4200"/>
              </a:lnSpc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800"/>
              <a:t>网络还会从drouout掉的激活单元附近学习到同样的信息。</a:t>
            </a:r>
            <a:endParaRPr sz="1800"/>
          </a:p>
          <a:p>
            <a:pPr algn="l" defTabSz="457200">
              <a:lnSpc>
                <a:spcPts val="4200"/>
              </a:lnSpc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800"/>
              <a:t>通过dropout掉一部分相邻的整片的区域（比如头和脚），网络就会去注重学习狗的别的部位的特征，</a:t>
            </a:r>
            <a:endParaRPr sz="1800"/>
          </a:p>
          <a:p>
            <a:pPr algn="l" defTabSz="457200">
              <a:lnSpc>
                <a:spcPts val="4200"/>
              </a:lnSpc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800"/>
              <a:t>来实现正确分类，从而表现出更好的泛化。</a:t>
            </a:r>
            <a:endParaRPr sz="18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lass label smoothing"/>
          <p:cNvSpPr txBox="1"/>
          <p:nvPr/>
        </p:nvSpPr>
        <p:spPr>
          <a:xfrm>
            <a:off x="2767171" y="198477"/>
            <a:ext cx="6035040" cy="66103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 algn="l" defTabSz="457200">
              <a:lnSpc>
                <a:spcPts val="4600"/>
              </a:lnSpc>
              <a:defRPr>
                <a:solidFill>
                  <a:srgbClr val="333333"/>
                </a:solidFill>
              </a:defRPr>
            </a:lvl1pPr>
          </a:lstStyle>
          <a:p>
            <a:r>
              <a:rPr sz="4800"/>
              <a:t>Class label smoothing</a:t>
            </a:r>
            <a:endParaRPr sz="4800"/>
          </a:p>
        </p:txBody>
      </p:sp>
      <p:sp>
        <p:nvSpPr>
          <p:cNvPr id="141" name="[…]·(1-a) + a/n·[1,1…]"/>
          <p:cNvSpPr txBox="1"/>
          <p:nvPr/>
        </p:nvSpPr>
        <p:spPr>
          <a:xfrm>
            <a:off x="468860" y="2151539"/>
            <a:ext cx="4058285" cy="56324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3200"/>
              <a:t>[…]·(1-a) + a/n·[1,1…]</a:t>
            </a:r>
            <a:endParaRPr sz="3200"/>
          </a:p>
        </p:txBody>
      </p:sp>
      <p:sp>
        <p:nvSpPr>
          <p:cNvPr id="142" name="[0, 0, 1]   —&gt;  [0.01, 0.01, 0.98]"/>
          <p:cNvSpPr txBox="1"/>
          <p:nvPr/>
        </p:nvSpPr>
        <p:spPr>
          <a:xfrm>
            <a:off x="468753" y="1161375"/>
            <a:ext cx="5688330" cy="56324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3200"/>
              <a:t>[0, 0, 1]   —&gt;  [0.01, 0.01, 0.98]</a:t>
            </a:r>
            <a:endParaRPr sz="3200"/>
          </a:p>
        </p:txBody>
      </p:sp>
      <p:sp>
        <p:nvSpPr>
          <p:cNvPr id="3" name="[…]·(1-a) + a/n·[1,1…]"/>
          <p:cNvSpPr txBox="1"/>
          <p:nvPr/>
        </p:nvSpPr>
        <p:spPr>
          <a:xfrm>
            <a:off x="503785" y="3577114"/>
            <a:ext cx="5619115" cy="105600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p>
            <a:pPr algn="l"/>
            <a:r>
              <a:rPr sz="3200"/>
              <a:t>[</a:t>
            </a:r>
            <a:r>
              <a:rPr lang="en-US" sz="3200"/>
              <a:t>0,0,1</a:t>
            </a:r>
            <a:r>
              <a:rPr sz="3200"/>
              <a:t>]·(1-</a:t>
            </a:r>
            <a:r>
              <a:rPr lang="en-US" sz="3200"/>
              <a:t>0.03</a:t>
            </a:r>
            <a:r>
              <a:rPr sz="3200"/>
              <a:t>) + </a:t>
            </a:r>
            <a:r>
              <a:rPr lang="en-US" sz="3200"/>
              <a:t>0.03</a:t>
            </a:r>
            <a:r>
              <a:rPr sz="3200"/>
              <a:t>/</a:t>
            </a:r>
            <a:r>
              <a:rPr lang="en-US" sz="3200"/>
              <a:t>3</a:t>
            </a:r>
            <a:r>
              <a:rPr sz="3200"/>
              <a:t>·[1,1</a:t>
            </a:r>
            <a:r>
              <a:rPr lang="en-US" sz="3200"/>
              <a:t>,1</a:t>
            </a:r>
            <a:r>
              <a:rPr sz="3200"/>
              <a:t>]</a:t>
            </a:r>
            <a:endParaRPr sz="3200"/>
          </a:p>
          <a:p>
            <a:pPr algn="l"/>
            <a:r>
              <a:rPr sz="3200">
                <a:sym typeface="+mn-ea"/>
              </a:rPr>
              <a:t>[</a:t>
            </a:r>
            <a:r>
              <a:rPr lang="en-US" sz="3200">
                <a:sym typeface="+mn-ea"/>
              </a:rPr>
              <a:t>0,0,1</a:t>
            </a:r>
            <a:r>
              <a:rPr sz="3200">
                <a:sym typeface="+mn-ea"/>
              </a:rPr>
              <a:t>]·</a:t>
            </a:r>
            <a:r>
              <a:rPr lang="en-US" sz="3200"/>
              <a:t>0.97       +  0.01</a:t>
            </a:r>
            <a:r>
              <a:rPr sz="3200">
                <a:sym typeface="+mn-ea"/>
              </a:rPr>
              <a:t>·[1,1</a:t>
            </a:r>
            <a:r>
              <a:rPr lang="en-US" sz="3200">
                <a:sym typeface="+mn-ea"/>
              </a:rPr>
              <a:t>,1</a:t>
            </a:r>
            <a:r>
              <a:rPr sz="3200">
                <a:sym typeface="+mn-ea"/>
              </a:rPr>
              <a:t>]</a:t>
            </a:r>
            <a:endParaRPr 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7428230" y="1894840"/>
            <a:ext cx="32613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通过对 label 进行 weighted sum，能够取得比 one hot label 更好的效果。</a:t>
            </a:r>
            <a:endParaRPr lang="zh-CN" altLang="en-US" sz="28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WPS 演示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</vt:lpstr>
      <vt:lpstr>Arial Black</vt:lpstr>
      <vt:lpstr>微软雅黑</vt:lpstr>
      <vt:lpstr>Arial Unicode MS</vt:lpstr>
      <vt:lpstr>Office 主题​​</vt:lpstr>
      <vt:lpstr>YOLOv4: Optimal Speed and Accuracy of Object Detection</vt:lpstr>
      <vt:lpstr>Bag of freebies</vt:lpstr>
      <vt:lpstr>Bag of specials</vt:lpstr>
      <vt:lpstr>Selection of architecture</vt:lpstr>
      <vt:lpstr>Additional improvements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12</cp:revision>
  <dcterms:created xsi:type="dcterms:W3CDTF">2020-05-13T05:30:04Z</dcterms:created>
  <dcterms:modified xsi:type="dcterms:W3CDTF">2020-05-13T05:30:04Z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