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6" r:id="rId9"/>
    <p:sldId id="339" r:id="rId10"/>
    <p:sldId id="337" r:id="rId11"/>
    <p:sldId id="338" r:id="rId12"/>
    <p:sldId id="285" r:id="rId13"/>
    <p:sldId id="286" r:id="rId14"/>
    <p:sldId id="287" r:id="rId15"/>
    <p:sldId id="288" r:id="rId16"/>
    <p:sldId id="327" r:id="rId17"/>
    <p:sldId id="325" r:id="rId18"/>
    <p:sldId id="326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273" r:id="rId28"/>
    <p:sldId id="279" r:id="rId29"/>
    <p:sldId id="274" r:id="rId30"/>
    <p:sldId id="280" r:id="rId31"/>
    <p:sldId id="275" r:id="rId32"/>
    <p:sldId id="281" r:id="rId33"/>
    <p:sldId id="276" r:id="rId34"/>
    <p:sldId id="282" r:id="rId35"/>
    <p:sldId id="277" r:id="rId36"/>
    <p:sldId id="283" r:id="rId37"/>
    <p:sldId id="278" r:id="rId38"/>
    <p:sldId id="284" r:id="rId39"/>
    <p:sldId id="291" r:id="rId40"/>
    <p:sldId id="293" r:id="rId41"/>
    <p:sldId id="294" r:id="rId42"/>
    <p:sldId id="292" r:id="rId43"/>
    <p:sldId id="289" r:id="rId44"/>
    <p:sldId id="290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D2EC-D629-40F3-9625-A3FCC5E1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F0BB5-E143-4B8A-966F-928B51B33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6425-3104-42A9-9B3B-185C137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C795-ECD9-4105-B98B-338D7FCB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3F52-9E84-494C-A0C5-07CDE4B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FBD0-FB6D-45FD-873D-CEBE1832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6B9E1-94FE-4C7F-ADC8-78658CC1B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02A8-CCEB-49C6-BCB0-BCC6D974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AA1A-5617-4AE4-948B-C0A09E75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666B-E274-4E52-939D-6BA96C4B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14340-F2BA-496B-ADA5-DD3F9DF7B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9A23-41D9-4D68-B095-50991100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AC8-0437-4408-A3CD-048B4A54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BEC-B5DB-4336-824F-A603EB60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D899-7DFE-4299-8459-123246DE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CC6-D3B0-4D1B-8FD1-BD33A1B3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76F7-7907-455A-B313-F20B82C8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FBB3-510F-46BB-8B50-8BC704C1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F350-3215-47A8-A5B2-B933CB8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988C-B007-48A2-AEF1-51F2A876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915F-C5E9-43CC-8AE3-BF515A84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D5AE-C9F5-4CCF-AF0B-2B55C14B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6182-2331-4073-BA25-41559424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E66C-770C-4EEB-932A-D016D255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88CE-FE77-4C87-A78E-F0FAE08A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7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ECC2-33CD-4160-AAB2-9A1834F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E1B1-8355-4FC3-BA2B-2B8385AE4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03D1B-E4AB-4D8B-9A59-CA31C671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339C9-FF7F-427F-8859-5C6A9CD8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9BF6-E8ED-4AC1-9EBE-CF58A87B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B153-9BF7-47B5-8FE4-637B17EA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EB70-849F-4196-AEF4-EB49FDCE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BE6D-C2A8-4A62-B8C2-DD36E72B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3D3BF-C590-42AA-BE07-1F865320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F928-9C29-4562-B803-E3B5DB2DB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0E407-1EEA-4CE0-85D1-A3C054E3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50423-52C3-4D51-806D-216E37BA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D6B05-5B45-4830-ADF4-49DA9391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F44D2-0C36-4F3B-9BDF-A54CC16E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9F7-BCC6-4173-8198-12109EA6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32192-49A4-406C-9B7D-564C3B96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EDA66-A085-4ABA-8E7D-9F027656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B6C3-B1E3-41EF-8D07-C3528C0C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356FE-5D51-4894-9B28-43A7940F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39D57-4AA4-4AB2-8737-EAFFF68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6E64-DB13-4A60-AC1E-8936A806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A663-7DD3-4FF2-815E-85E93449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9FCA-F18B-4C84-8CF9-F7EFBE69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AD368-3DF1-4026-89B9-34F3113D6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37F97-64E8-48CF-A59F-411D853A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24DC-7CEB-4E50-9DEB-4B0EE5E2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9A83-15C0-4124-AF4F-20DF4CDA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1A7C-C2EC-4717-9916-5D6E0248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B4E5F-496E-48E9-9BEB-56AB3C98F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7B5D-6539-4B65-8205-3131B5895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35A6-46B3-408A-AB55-86F06148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EB9C-2DE4-4A55-95D6-63EAEE7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77EF-4D16-4EF3-BF63-B38A8EB5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B89CD-6056-43E2-B5A1-91F09EF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66831-5771-4C97-A75D-C434C0D8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4F39-8D35-423B-B385-5BD6D6F6D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55D9-8588-451E-945C-A05C7D08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91B-8570-460E-B232-C1874A2F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5E02-8505-4FEA-BE07-7F2EE1C96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Controlling Molecular Orbital Gating In Molecular Junctions By One CH2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0F31-E3AA-4EA0-BCAC-CF8A8A2F9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Adoah</a:t>
            </a:r>
          </a:p>
        </p:txBody>
      </p:sp>
    </p:spTree>
    <p:extLst>
      <p:ext uri="{BB962C8B-B14F-4D97-AF65-F5344CB8AC3E}">
        <p14:creationId xmlns:p14="http://schemas.microsoft.com/office/powerpoint/2010/main" val="303425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F1FDE55-92F4-4022-8794-83DF4B723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3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B9BD2BE-9B7C-404E-9F12-BEFEAAC35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478D7A-39D7-4C6A-9E00-29514FA8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Plot Of JV Parameters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6FCF4F4-7551-4F08-A5DD-2AC07E671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02" y="1825625"/>
            <a:ext cx="7214839" cy="4351338"/>
          </a:xfrm>
        </p:spPr>
      </p:pic>
    </p:spTree>
    <p:extLst>
      <p:ext uri="{BB962C8B-B14F-4D97-AF65-F5344CB8AC3E}">
        <p14:creationId xmlns:p14="http://schemas.microsoft.com/office/powerpoint/2010/main" val="59134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D3550AA-0C63-4C57-96D7-16D903F9DC7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95" y="925551"/>
            <a:ext cx="7225990" cy="5251412"/>
          </a:xfrm>
        </p:spPr>
      </p:pic>
    </p:spTree>
    <p:extLst>
      <p:ext uri="{BB962C8B-B14F-4D97-AF65-F5344CB8AC3E}">
        <p14:creationId xmlns:p14="http://schemas.microsoft.com/office/powerpoint/2010/main" val="264211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932ED7A-96B2-407D-A7CD-0F70A027238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60" y="914400"/>
            <a:ext cx="7181385" cy="5452946"/>
          </a:xfrm>
        </p:spPr>
      </p:pic>
    </p:spTree>
    <p:extLst>
      <p:ext uri="{BB962C8B-B14F-4D97-AF65-F5344CB8AC3E}">
        <p14:creationId xmlns:p14="http://schemas.microsoft.com/office/powerpoint/2010/main" val="12312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32E747D-9186-48FC-B44C-50F15BA5AB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61" y="646770"/>
            <a:ext cx="7738946" cy="5698273"/>
          </a:xfrm>
        </p:spPr>
      </p:pic>
    </p:spTree>
    <p:extLst>
      <p:ext uri="{BB962C8B-B14F-4D97-AF65-F5344CB8AC3E}">
        <p14:creationId xmlns:p14="http://schemas.microsoft.com/office/powerpoint/2010/main" val="420637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6017-CACA-4E0D-9003-40A3F905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r>
              <a:rPr lang="en-US" sz="2800" dirty="0"/>
              <a:t>Plots of </a:t>
            </a:r>
            <a:r>
              <a:rPr lang="en-US" sz="2800" dirty="0" err="1"/>
              <a:t>Ea</a:t>
            </a:r>
            <a:r>
              <a:rPr lang="en-US" sz="2800" dirty="0"/>
              <a:t> parameters(For Inverted </a:t>
            </a:r>
            <a:r>
              <a:rPr lang="en-US" sz="2800" dirty="0" err="1"/>
              <a:t>marcus</a:t>
            </a:r>
            <a:r>
              <a:rPr lang="en-US" sz="2800" dirty="0"/>
              <a:t> region)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62B96A51-D4B8-4E1C-8794-2AB4EF508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67036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676876A-4B09-40E6-BF51-93B4D5592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8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472FEDE-A0FD-427E-B134-7B903141D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1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1626804-29B8-480F-A744-394C1EF86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9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DFD4B-2EA9-49C5-BD5A-6C62E868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OPE1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D47CF9-F729-4DA5-8E5E-85EAFB89EBB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9520918"/>
              </p:ext>
            </p:extLst>
          </p:nvPr>
        </p:nvGraphicFramePr>
        <p:xfrm>
          <a:off x="6172200" y="2468880"/>
          <a:ext cx="5181600" cy="309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83323309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153937937"/>
                    </a:ext>
                  </a:extLst>
                </a:gridCol>
              </a:tblGrid>
              <a:tr h="441525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95461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5.98e-04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67178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1.80e-02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04250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54910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73145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82778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1.08e-05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63445"/>
                  </a:ext>
                </a:extLst>
              </a:tr>
            </a:tbl>
          </a:graphicData>
        </a:graphic>
      </p:graphicFrame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4B9689D5-A7F0-4AF1-8E5B-76A9FF5A5D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1654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4D8BC79-BAD9-4789-B46D-05C01717A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8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8567-1063-4BCC-A707-9314FBC9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Plots of </a:t>
            </a:r>
            <a:r>
              <a:rPr lang="en-US" dirty="0" err="1"/>
              <a:t>Ea</a:t>
            </a:r>
            <a:r>
              <a:rPr lang="en-US" dirty="0"/>
              <a:t> Parameters for all junctions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9F6B55B-1FBB-4B1F-8715-DC8E1186B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861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AB18087-9879-4DF0-85CF-3936047DEB1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76" y="1092820"/>
            <a:ext cx="6802243" cy="5084143"/>
          </a:xfrm>
        </p:spPr>
      </p:pic>
    </p:spTree>
    <p:extLst>
      <p:ext uri="{BB962C8B-B14F-4D97-AF65-F5344CB8AC3E}">
        <p14:creationId xmlns:p14="http://schemas.microsoft.com/office/powerpoint/2010/main" val="133712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5EA5-F446-4505-A3AD-54740584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43E66C9-E4D6-4FBC-8CA4-01A1E044B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13486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1CA-7491-47CC-8B94-FD39E62C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E773D3D-39A8-4F6B-BE75-1B6541DD1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0041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86B0-97ED-4E37-AE27-84E06C17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28C82F0-EF2F-46ED-88EA-73C3F3E9D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363041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E26B-9E24-4D98-BFB6-EF9F71B6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Plots of </a:t>
            </a:r>
            <a:r>
              <a:rPr lang="en-US" dirty="0" err="1"/>
              <a:t>Ea</a:t>
            </a:r>
            <a:r>
              <a:rPr lang="en-US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21C6-7280-4DCC-A55F-6C26288E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4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BB68A-FA05-4CCC-BE7A-A43B7A61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Temp_OPE1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0AD02DC-DA81-47A7-9C74-91A2BDB8E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085135"/>
              </p:ext>
            </p:extLst>
          </p:nvPr>
        </p:nvGraphicFramePr>
        <p:xfrm>
          <a:off x="365760" y="1825625"/>
          <a:ext cx="1153058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235">
                  <a:extLst>
                    <a:ext uri="{9D8B030D-6E8A-4147-A177-3AD203B41FA5}">
                      <a16:colId xmlns:a16="http://schemas.microsoft.com/office/drawing/2014/main" val="2314551233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522757765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1906742392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862658858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3331511422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4292315407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2080402173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1532617815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3964313853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1998684403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253196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9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2.54e-02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6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1.54e-02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2.38e-02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2.54e-02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1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6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4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2.37e-04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5.66e-04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1.93e-04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4.88e-04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5.57e-04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5.29e-04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6.45e-04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0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509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566D-B42F-4B7F-8AA5-7F82121A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DE14D27-768D-4282-BA77-A9B8A03E3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27635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4760-AF24-409D-8491-744E362F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Temp_OPE2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1F448C-EC77-4FAF-9689-E04811844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868472"/>
              </p:ext>
            </p:extLst>
          </p:nvPr>
        </p:nvGraphicFramePr>
        <p:xfrm>
          <a:off x="64008" y="1825625"/>
          <a:ext cx="1203351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34">
                  <a:extLst>
                    <a:ext uri="{9D8B030D-6E8A-4147-A177-3AD203B41FA5}">
                      <a16:colId xmlns:a16="http://schemas.microsoft.com/office/drawing/2014/main" val="1573571424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691551426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1194021544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3812455804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3786879674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937726875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2841160265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1527981661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241498369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2795079762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3044320102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3464600176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3785658078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3410322976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18912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6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1.18e-02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0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1.356e-02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1.18e-02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0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1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6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6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1.73e-04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1.716e-04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1.49e-04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23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C097E-C11E-46F1-939C-67001570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                      OPE1C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3B474B9-384D-4F22-B209-71D474D425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0633686"/>
              </p:ext>
            </p:extLst>
          </p:nvPr>
        </p:nvGraphicFramePr>
        <p:xfrm>
          <a:off x="6172200" y="2514600"/>
          <a:ext cx="5181600" cy="306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44512696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72282684"/>
                    </a:ext>
                  </a:extLst>
                </a:gridCol>
              </a:tblGrid>
              <a:tr h="437606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79310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2.60e-04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31589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8.25e-03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50368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0036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77825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65538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2.15e-06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3536"/>
                  </a:ext>
                </a:extLst>
              </a:tr>
            </a:tbl>
          </a:graphicData>
        </a:graphic>
      </p:graphicFrame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3EF49B2F-5DE8-4B3A-A915-1ACCC2D5E9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4575048" cy="3886200"/>
          </a:xfrm>
        </p:spPr>
      </p:pic>
    </p:spTree>
    <p:extLst>
      <p:ext uri="{BB962C8B-B14F-4D97-AF65-F5344CB8AC3E}">
        <p14:creationId xmlns:p14="http://schemas.microsoft.com/office/powerpoint/2010/main" val="554363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71C0-4D60-459E-A4FC-3CFE690A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270717C1-D363-4E1C-89EB-CB4B93F61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5586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8EB9-5851-4D1D-AD41-2692AF55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Temp_OPE3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ECD47B-4A0E-4C0E-924B-953C77639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416203"/>
              </p:ext>
            </p:extLst>
          </p:nvPr>
        </p:nvGraphicFramePr>
        <p:xfrm>
          <a:off x="109728" y="1825625"/>
          <a:ext cx="1197863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17">
                  <a:extLst>
                    <a:ext uri="{9D8B030D-6E8A-4147-A177-3AD203B41FA5}">
                      <a16:colId xmlns:a16="http://schemas.microsoft.com/office/drawing/2014/main" val="3316518000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3078000058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3830102912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402416877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4107561708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2481699988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1251055973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2173944700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2029909643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2465480689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1063646647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3547902083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338484874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163232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7.88e-03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7.31e-03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6.68e-03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6.24e-03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7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8.5e-03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7.53e-03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7.48e-03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6.68e-03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6.26e-03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2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0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46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38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7.22e-05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5.93e-05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5.47e-05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4.46e-05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3.90e-05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5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266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D1E2-769F-47D7-B22B-C9BD5740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112A855-BE19-4B20-82DE-4F65313C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945829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CAE9-E348-4C71-941C-15B8D21F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Temp_OPE1C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283A7B-E85B-4A14-A0FA-8712E3E69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195031"/>
              </p:ext>
            </p:extLst>
          </p:nvPr>
        </p:nvGraphicFramePr>
        <p:xfrm>
          <a:off x="838200" y="1825625"/>
          <a:ext cx="10515600" cy="3069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47288419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21823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766422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61211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3358221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359049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84380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12943083"/>
                    </a:ext>
                  </a:extLst>
                </a:gridCol>
              </a:tblGrid>
              <a:tr h="844423">
                <a:tc>
                  <a:txBody>
                    <a:bodyPr/>
                    <a:lstStyle/>
                    <a:p>
                      <a:r>
                        <a:rPr lang="en-US" dirty="0"/>
                        <a:t>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1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7.86e-02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4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7.86e-02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1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deltaE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46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3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6.02e-03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7.29e-03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6.72e-03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6.05e-03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6.63e-03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6.18e-03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299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33A-7F28-4F7E-963A-9F659EBE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512F4A3-F273-4069-98FC-96BC399AB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64708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86C6-0B6A-490C-862A-660BB15D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Temp_OPE2C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1D69A-692D-4AC3-A120-4CEB9CCE7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82090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94679796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608218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6023055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3322074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903210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749086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962093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211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4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3.02e-02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3.04e-02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2.95e-02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3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3.02e-02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3.04e-02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2.95e-02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4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deltaE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4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7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7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8.762e-04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9.00e-04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9.12e-04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8.64e-04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8.7e-04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8.7e-04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6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004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92E3-3F5E-497D-BFF0-F273B098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D0C1D5B-3CAA-4500-AE32-8B53F56C3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640005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97E4-9D45-4F47-8774-040335F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Temp_OPE3C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00567A-7B8D-4F72-818A-C1CA17C27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279984"/>
              </p:ext>
            </p:extLst>
          </p:nvPr>
        </p:nvGraphicFramePr>
        <p:xfrm>
          <a:off x="-85341" y="1411228"/>
          <a:ext cx="12362681" cy="5548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34">
                  <a:extLst>
                    <a:ext uri="{9D8B030D-6E8A-4147-A177-3AD203B41FA5}">
                      <a16:colId xmlns:a16="http://schemas.microsoft.com/office/drawing/2014/main" val="3404927679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2719449891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2936975998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259975811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2786255779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765962613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3536412381"/>
                    </a:ext>
                  </a:extLst>
                </a:gridCol>
                <a:gridCol w="790637">
                  <a:extLst>
                    <a:ext uri="{9D8B030D-6E8A-4147-A177-3AD203B41FA5}">
                      <a16:colId xmlns:a16="http://schemas.microsoft.com/office/drawing/2014/main" val="3472980098"/>
                    </a:ext>
                  </a:extLst>
                </a:gridCol>
                <a:gridCol w="535008">
                  <a:extLst>
                    <a:ext uri="{9D8B030D-6E8A-4147-A177-3AD203B41FA5}">
                      <a16:colId xmlns:a16="http://schemas.microsoft.com/office/drawing/2014/main" val="3239792092"/>
                    </a:ext>
                  </a:extLst>
                </a:gridCol>
                <a:gridCol w="592769">
                  <a:extLst>
                    <a:ext uri="{9D8B030D-6E8A-4147-A177-3AD203B41FA5}">
                      <a16:colId xmlns:a16="http://schemas.microsoft.com/office/drawing/2014/main" val="1079291876"/>
                    </a:ext>
                  </a:extLst>
                </a:gridCol>
                <a:gridCol w="554123">
                  <a:extLst>
                    <a:ext uri="{9D8B030D-6E8A-4147-A177-3AD203B41FA5}">
                      <a16:colId xmlns:a16="http://schemas.microsoft.com/office/drawing/2014/main" val="2875417837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2021782128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1444173818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309954931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3228836488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1459423695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2826005472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1272153146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1743989679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308159740"/>
                    </a:ext>
                  </a:extLst>
                </a:gridCol>
              </a:tblGrid>
              <a:tr h="437930">
                <a:tc>
                  <a:txBody>
                    <a:bodyPr/>
                    <a:lstStyle/>
                    <a:p>
                      <a:r>
                        <a:rPr lang="en-US" dirty="0"/>
                        <a:t>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748703"/>
                  </a:ext>
                </a:extLst>
              </a:tr>
              <a:tr h="1079826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3.07e-02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99399"/>
                  </a:ext>
                </a:extLst>
              </a:tr>
              <a:tr h="1079826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3.07e-02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97824"/>
                  </a:ext>
                </a:extLst>
              </a:tr>
              <a:tr h="755879">
                <a:tc>
                  <a:txBody>
                    <a:bodyPr/>
                    <a:lstStyle/>
                    <a:p>
                      <a:r>
                        <a:rPr lang="en-US" dirty="0" err="1"/>
                        <a:t>delE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128061"/>
                  </a:ext>
                </a:extLst>
              </a:tr>
              <a:tr h="43793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02020"/>
                  </a:ext>
                </a:extLst>
              </a:tr>
              <a:tr h="437930">
                <a:tc>
                  <a:txBody>
                    <a:bodyPr/>
                    <a:lstStyle/>
                    <a:p>
                      <a:r>
                        <a:rPr lang="en-US" dirty="0"/>
                        <a:t>sig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15647"/>
                  </a:ext>
                </a:extLst>
              </a:tr>
              <a:tr h="437930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9.42e-04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7.50e-04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7.23e-04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6.35e-04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6.15e-04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6.55e-04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2.62e-04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2.72e-04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2.43e-04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2.31e-04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2.72e-04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6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034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E5C-B955-4D8E-8A78-5FDF4451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9B5804DE-7F82-4776-A093-D5F49DA08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60460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0202-1009-4A35-B15B-9E5E41C5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Plots Of JVT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903DF-6A96-4B59-A8B8-0C5144638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25724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2EB99-22F0-44DE-9593-22DFE072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OPE2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45283D-53F9-4B32-8445-77BA178C76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5730468"/>
              </p:ext>
            </p:extLst>
          </p:nvPr>
        </p:nvGraphicFramePr>
        <p:xfrm>
          <a:off x="6172200" y="2532888"/>
          <a:ext cx="5181600" cy="297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7925568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275848975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44175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3.866e-03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81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8.968e-05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1054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24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74509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7966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3.46e-07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3500"/>
                  </a:ext>
                </a:extLst>
              </a:tr>
            </a:tbl>
          </a:graphicData>
        </a:graphic>
      </p:graphicFrame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663C6BAF-6E00-4C04-BA7C-B4C4EED396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641388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D78C-C432-4278-A748-211E1D66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7F81A4-6F2C-4753-A31F-A0BE7C338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590481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C280-C8C7-4627-BC45-77C8798A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7768982-25FD-43D3-B9BB-725131691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36691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A68C-637F-4F08-9C47-9E5AEF05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D75B2547-401D-4B9B-A448-99B7C7D60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06031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F6FC-22C6-4407-B2D8-45933CE5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36CF5404-1F8D-4BBA-898D-E64BED8B8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49539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77FD-DEF4-4DEE-8D0D-FAE546CC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7EDA5845-6901-4112-A1A3-1590C809B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94711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9050-3AAE-4C0F-B691-702CA24A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JVT_OPE2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15402AA-0F5C-4242-8B3A-43E5C78FA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2025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224D-23E9-4DEA-A6B5-48F9EA2F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00FCF0C-F90E-4AAC-995F-710B1A1FA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251272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FEE6-E120-426E-AE09-ED4D96C3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3225263F-9366-4C15-BC3A-4BD72814D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8558230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67B5-53C8-42AA-A0BD-533EF10B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2E95D06-06E7-4BC2-B7AF-496CBBA1D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21384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AC17-CCBB-44B3-B315-E8A10E0F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94CC786-D1FD-40CE-91D7-51B4A2094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2442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182962-90AB-47A5-8D28-31BF5776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OPE2C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31033AB-1709-4A01-9347-B11ACFE1F3F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182332"/>
              </p:ext>
            </p:extLst>
          </p:nvPr>
        </p:nvGraphicFramePr>
        <p:xfrm>
          <a:off x="6172200" y="2560320"/>
          <a:ext cx="5181600" cy="305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59315548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680241044"/>
                    </a:ext>
                  </a:extLst>
                </a:gridCol>
              </a:tblGrid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7943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2.492e-03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78150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7.269e-05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3630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62293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49139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541711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1.81e-07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17755"/>
                  </a:ext>
                </a:extLst>
              </a:tr>
            </a:tbl>
          </a:graphicData>
        </a:graphic>
      </p:graphicFrame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96A076D7-6E81-4788-8BDA-84C7992067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73994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F44B-5224-4107-8778-E949E13B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39F482D-3F43-4ED8-8F9F-439E75C83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0382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00B2-C352-40F1-9D61-87012D46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OPE3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D3CFF16-3E48-4F92-96C9-2446A9EB8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128541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56F1-27CE-47F8-B22F-0A5264EE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2352A88-955F-4CEC-A4B4-E7F0E4D27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273077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FB26-7F70-451A-A45A-8A1CBA38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94E241-A987-462F-9920-66C6AC7A6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09711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8527-5FAC-4384-8F6E-FC9191AC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B6FCC17-8C79-4A17-AFB0-221A41910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861955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8BB2-76F4-4F4A-A3B6-0D406CFA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A4EDD3C-BF60-4DF7-A584-06D0AE2DC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292375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F7E5-B6D0-4DF4-B7B8-BB1BF2F1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D642323-4435-4A11-B32C-D19A9DC53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717283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172C-4BB2-4C27-8D4D-57AE3FF3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OPE1C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C4B67BD-FE09-4697-9631-1E19F4AF0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939464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F545-C617-4892-8FF8-4BBD8BBC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9907798-1CFB-4C7D-9BD7-0F75BDB49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88" y="1926209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33496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4469-742B-4E6D-964B-736F6353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F52509D-FB5D-4C45-BA6C-AD4604481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82312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3FA3A-D466-4F89-9EB2-5C21ACFD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OPE3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178FACD-271F-47B1-B390-6DEF4272B6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4546124"/>
              </p:ext>
            </p:extLst>
          </p:nvPr>
        </p:nvGraphicFramePr>
        <p:xfrm>
          <a:off x="6172200" y="2468880"/>
          <a:ext cx="5181600" cy="2980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71264528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63487838"/>
                    </a:ext>
                  </a:extLst>
                </a:gridCol>
              </a:tblGrid>
              <a:tr h="425849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68069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1.626e-03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53400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1.243e-05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44363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3220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56468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212771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2.02e-08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51843"/>
                  </a:ext>
                </a:extLst>
              </a:tr>
            </a:tbl>
          </a:graphicData>
        </a:graphic>
      </p:graphicFrame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289C33C5-B715-4CD1-B6BB-824823D40B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646708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FD0-6297-4565-A68C-C973D83A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25441D6-6E1C-479B-B8AC-D64A0CAC7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931052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78A0-7258-4564-8808-BB0A0ADC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8C50049-BB5D-48E2-BC0E-3B0AAA6A1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44" y="1825625"/>
            <a:ext cx="5705856" cy="4351338"/>
          </a:xfrm>
        </p:spPr>
      </p:pic>
    </p:spTree>
    <p:extLst>
      <p:ext uri="{BB962C8B-B14F-4D97-AF65-F5344CB8AC3E}">
        <p14:creationId xmlns:p14="http://schemas.microsoft.com/office/powerpoint/2010/main" val="1440044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C342-6455-4FA6-95ED-57EF4440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383F165-1098-4016-82F7-53DB1EAB9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04" y="1825625"/>
            <a:ext cx="5943600" cy="4351338"/>
          </a:xfrm>
        </p:spPr>
      </p:pic>
    </p:spTree>
    <p:extLst>
      <p:ext uri="{BB962C8B-B14F-4D97-AF65-F5344CB8AC3E}">
        <p14:creationId xmlns:p14="http://schemas.microsoft.com/office/powerpoint/2010/main" val="4188591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910C-F2BB-4128-B6C4-FA62DAEF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OPE2C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D5DAAFD-5255-4DC8-9A13-09458F3B7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579681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8C1A-DF4D-4C22-B7CB-B79B5440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F4D5FE9-59FE-4787-BE24-DB9D0B724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3733303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01E7-4EB8-4F67-9DD4-BB670F4E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BBF3D3E-A694-49C0-BD55-209E795A1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76" y="1825625"/>
            <a:ext cx="5797296" cy="4351338"/>
          </a:xfrm>
        </p:spPr>
      </p:pic>
    </p:spTree>
    <p:extLst>
      <p:ext uri="{BB962C8B-B14F-4D97-AF65-F5344CB8AC3E}">
        <p14:creationId xmlns:p14="http://schemas.microsoft.com/office/powerpoint/2010/main" val="5105646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BE6E-2BBB-4EE4-8DC5-ED523E8F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FC347AA-8C3A-43B8-B0D3-F48986AC6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439923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2319-440A-44AB-B8C1-B94C273D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FBB8FC0-DD29-4B27-918C-E05880CF8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6247022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7228-3714-4D8E-A7DD-9EEAE8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73039D2-0073-4E48-8C4D-CE4D5CDAB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84" y="1825625"/>
            <a:ext cx="5330952" cy="4351338"/>
          </a:xfrm>
        </p:spPr>
      </p:pic>
    </p:spTree>
    <p:extLst>
      <p:ext uri="{BB962C8B-B14F-4D97-AF65-F5344CB8AC3E}">
        <p14:creationId xmlns:p14="http://schemas.microsoft.com/office/powerpoint/2010/main" val="26709031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54E7-80C2-44AB-A197-084059FE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OPE3C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77C39BD-3A0F-4043-A828-D1753845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04" y="1825625"/>
            <a:ext cx="4910328" cy="4351338"/>
          </a:xfrm>
        </p:spPr>
      </p:pic>
    </p:spTree>
    <p:extLst>
      <p:ext uri="{BB962C8B-B14F-4D97-AF65-F5344CB8AC3E}">
        <p14:creationId xmlns:p14="http://schemas.microsoft.com/office/powerpoint/2010/main" val="58636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50ED9-6B11-4955-9980-444C2024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OPE3C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4053830-6ED9-4531-BF88-84CBD39F1B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5132565"/>
              </p:ext>
            </p:extLst>
          </p:nvPr>
        </p:nvGraphicFramePr>
        <p:xfrm>
          <a:off x="6172200" y="2487168"/>
          <a:ext cx="5181600" cy="316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68768005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82848085"/>
                    </a:ext>
                  </a:extLst>
                </a:gridCol>
              </a:tblGrid>
              <a:tr h="451975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78508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1.769e-03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97539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4.893e-05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39278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68491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97426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27306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8.66e-08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4068"/>
                  </a:ext>
                </a:extLst>
              </a:tr>
            </a:tbl>
          </a:graphicData>
        </a:graphic>
      </p:graphicFrame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348DB4C1-3AC0-49F5-A0F3-E394F357B1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292248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73E1-6FBE-44B2-9123-713A2DE3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4A25AF7-2132-4F9B-A362-333C2BA39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48" y="1825625"/>
            <a:ext cx="5358384" cy="4351338"/>
          </a:xfrm>
        </p:spPr>
      </p:pic>
    </p:spTree>
    <p:extLst>
      <p:ext uri="{BB962C8B-B14F-4D97-AF65-F5344CB8AC3E}">
        <p14:creationId xmlns:p14="http://schemas.microsoft.com/office/powerpoint/2010/main" val="26078572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1D60-D003-4F11-B863-236629C2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CAA8E21-FBD9-46AE-A5D6-A189C30E2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352453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C1C2-3400-47A4-B289-4BBF66F8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D144E8C-01C9-4596-8733-20E29477F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80" y="186220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890119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711E-018E-425D-8AA8-E526DF8C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1FAF868-9756-4C1C-AEEA-75C47DD96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76" y="1569593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507182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8164-CFF4-4B55-98D9-83EDAF76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635F1F9-66F6-4AC6-AD5D-CE1251FEB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84" y="190792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65837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5A748-8032-428D-9DB8-24FCAEA3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dirty="0" err="1"/>
              <a:t>Ea</a:t>
            </a:r>
            <a:r>
              <a:rPr lang="en-US" dirty="0"/>
              <a:t>_ Curves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E1F67DDF-5819-427A-A265-71F5FE6A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0873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762D767-6208-4159-A182-46B0773CE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2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19592</TotalTime>
  <Words>718</Words>
  <Application>Microsoft Office PowerPoint</Application>
  <PresentationFormat>Widescreen</PresentationFormat>
  <Paragraphs>642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Calibri Light</vt:lpstr>
      <vt:lpstr>Office Theme</vt:lpstr>
      <vt:lpstr>Controlling Molecular Orbital Gating In Molecular Junctions By One CH2 Group</vt:lpstr>
      <vt:lpstr>                              OPE1</vt:lpstr>
      <vt:lpstr>                          OPE1C</vt:lpstr>
      <vt:lpstr>                                   OPE2</vt:lpstr>
      <vt:lpstr>                               OPE2C</vt:lpstr>
      <vt:lpstr>                              OPE3</vt:lpstr>
      <vt:lpstr>                           OPE3C</vt:lpstr>
      <vt:lpstr>                          Ea_ Curves</vt:lpstr>
      <vt:lpstr>PowerPoint Presentation</vt:lpstr>
      <vt:lpstr>PowerPoint Presentation</vt:lpstr>
      <vt:lpstr>PowerPoint Presentation</vt:lpstr>
      <vt:lpstr>                     Plot Of JV Parameters</vt:lpstr>
      <vt:lpstr>PowerPoint Presentation</vt:lpstr>
      <vt:lpstr>PowerPoint Presentation</vt:lpstr>
      <vt:lpstr>PowerPoint Presentation</vt:lpstr>
      <vt:lpstr>             Plots of Ea parameters(For Inverted marcus region)</vt:lpstr>
      <vt:lpstr>PowerPoint Presentation</vt:lpstr>
      <vt:lpstr>PowerPoint Presentation</vt:lpstr>
      <vt:lpstr>PowerPoint Presentation</vt:lpstr>
      <vt:lpstr>PowerPoint Presentation</vt:lpstr>
      <vt:lpstr>       Plots of Ea Parameters for all junctions </vt:lpstr>
      <vt:lpstr>PowerPoint Presentation</vt:lpstr>
      <vt:lpstr>PowerPoint Presentation</vt:lpstr>
      <vt:lpstr>PowerPoint Presentation</vt:lpstr>
      <vt:lpstr>PowerPoint Presentation</vt:lpstr>
      <vt:lpstr>           Plots of Ea Parameters</vt:lpstr>
      <vt:lpstr>                    Temp_OPE1</vt:lpstr>
      <vt:lpstr>PowerPoint Presentation</vt:lpstr>
      <vt:lpstr>                     Temp_OPE2</vt:lpstr>
      <vt:lpstr>PowerPoint Presentation</vt:lpstr>
      <vt:lpstr>                      Temp_OPE3</vt:lpstr>
      <vt:lpstr>PowerPoint Presentation</vt:lpstr>
      <vt:lpstr>                  Temp_OPE1C</vt:lpstr>
      <vt:lpstr>PowerPoint Presentation</vt:lpstr>
      <vt:lpstr>                  Temp_OPE2C</vt:lpstr>
      <vt:lpstr>PowerPoint Presentation</vt:lpstr>
      <vt:lpstr>                       Temp_OPE3C</vt:lpstr>
      <vt:lpstr>PowerPoint Presentation</vt:lpstr>
      <vt:lpstr>                Plots Of JVT Parameters</vt:lpstr>
      <vt:lpstr>PowerPoint Presentation</vt:lpstr>
      <vt:lpstr>PowerPoint Presentation</vt:lpstr>
      <vt:lpstr>PowerPoint Presentation</vt:lpstr>
      <vt:lpstr>              </vt:lpstr>
      <vt:lpstr>PowerPoint Presentation</vt:lpstr>
      <vt:lpstr>                             JVT_OPE2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OPE3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OPE1C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OPE2C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OPE3C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Adoah</dc:creator>
  <cp:lastModifiedBy>Francis Adoah</cp:lastModifiedBy>
  <cp:revision>46</cp:revision>
  <dcterms:created xsi:type="dcterms:W3CDTF">2021-03-02T06:18:27Z</dcterms:created>
  <dcterms:modified xsi:type="dcterms:W3CDTF">2021-03-15T21:30:07Z</dcterms:modified>
</cp:coreProperties>
</file>