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7" r:id="rId3"/>
    <p:sldId id="330" r:id="rId4"/>
    <p:sldId id="257" r:id="rId5"/>
    <p:sldId id="285" r:id="rId6"/>
    <p:sldId id="279" r:id="rId7"/>
    <p:sldId id="291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eron Nickle" initials="CN" lastIdx="4" clrIdx="0">
    <p:extLst>
      <p:ext uri="{19B8F6BF-5375-455C-9EA6-DF929625EA0E}">
        <p15:presenceInfo xmlns:p15="http://schemas.microsoft.com/office/powerpoint/2012/main" userId="Cameron Nickle" providerId="None"/>
      </p:ext>
    </p:extLst>
  </p:cmAuthor>
  <p:cmAuthor id="2" name="Francis Adoah" initials="FA" lastIdx="2" clrIdx="1">
    <p:extLst>
      <p:ext uri="{19B8F6BF-5375-455C-9EA6-DF929625EA0E}">
        <p15:presenceInfo xmlns:p15="http://schemas.microsoft.com/office/powerpoint/2012/main" userId="S::fr111069@ucf.edu::f55b0df8-8ce1-4efd-b9fe-a8d0835bf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2:01:40.033" idx="2">
    <p:pos x="4931" y="928"/>
    <p:text>We don't need the tables. Best to have them all side by side and then have the graphs immediately after.</p:text>
    <p:extLst>
      <p:ext uri="{C676402C-5697-4E1C-873F-D02D1690AC5C}">
        <p15:threadingInfo xmlns:p15="http://schemas.microsoft.com/office/powerpoint/2012/main" timeZoneBias="240"/>
      </p:ext>
    </p:extLst>
  </p:cm>
  <p:cm authorId="1" dt="2021-03-16T14:04:30.054" idx="3">
    <p:pos x="10" y="10"/>
    <p:text>Another thing. Use the equation for Q to fit these as well. And see what you get. Enrique will ask for that.</p:text>
    <p:extLst>
      <p:ext uri="{C676402C-5697-4E1C-873F-D02D1690AC5C}">
        <p15:threadingInfo xmlns:p15="http://schemas.microsoft.com/office/powerpoint/2012/main" timeZoneBias="240"/>
      </p:ext>
    </p:extLst>
  </p:cm>
  <p:cm authorId="2" dt="2021-03-16T15:16:50.849" idx="1">
    <p:pos x="10" y="106"/>
    <p:text>equation for Q?</p:text>
    <p:extLst>
      <p:ext uri="{C676402C-5697-4E1C-873F-D02D1690AC5C}">
        <p15:threadingInfo xmlns:p15="http://schemas.microsoft.com/office/powerpoint/2012/main" timeZoneBias="240">
          <p15:parentCm authorId="1" idx="3"/>
        </p15:threadingInfo>
      </p:ext>
    </p:extLst>
  </p:cm>
  <p:cm authorId="2" dt="2021-03-16T15:17:30.889" idx="2">
    <p:pos x="10" y="202"/>
    <p:text>I don't get what you mean by Q equation. Could you explain that?</p:text>
    <p:extLst>
      <p:ext uri="{C676402C-5697-4E1C-873F-D02D1690AC5C}">
        <p15:threadingInfo xmlns:p15="http://schemas.microsoft.com/office/powerpoint/2012/main" timeZoneBias="24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4:05:10.689" idx="4">
    <p:pos x="4226" y="449"/>
    <p:text>So after looking at these plots:
1) It looks like most of the parameters are fixed for multiple temperatures. So let's just go ahead and fix them.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D2EC-D629-40F3-9625-A3FCC5E1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F0BB5-E143-4B8A-966F-928B51B33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6425-3104-42A9-9B3B-185C137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C795-ECD9-4105-B98B-338D7FCB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3F52-9E84-494C-A0C5-07CDE4BC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FBD0-FB6D-45FD-873D-CEBE1832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6B9E1-94FE-4C7F-ADC8-78658CC1B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02A8-CCEB-49C6-BCB0-BCC6D974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AA1A-5617-4AE4-948B-C0A09E75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666B-E274-4E52-939D-6BA96C4B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14340-F2BA-496B-ADA5-DD3F9DF7B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9A23-41D9-4D68-B095-50991100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AC8-0437-4408-A3CD-048B4A54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BEC-B5DB-4336-824F-A603EB60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D899-7DFE-4299-8459-123246DE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8CC6-D3B0-4D1B-8FD1-BD33A1B3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76F7-7907-455A-B313-F20B82C8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FBB3-510F-46BB-8B50-8BC704C1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F350-3215-47A8-A5B2-B933CB81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988C-B007-48A2-AEF1-51F2A876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915F-C5E9-43CC-8AE3-BF515A84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DD5AE-C9F5-4CCF-AF0B-2B55C14B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6182-2331-4073-BA25-41559424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E66C-770C-4EEB-932A-D016D255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88CE-FE77-4C87-A78E-F0FAE08A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7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ECC2-33CD-4160-AAB2-9A1834F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E1B1-8355-4FC3-BA2B-2B8385AE4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03D1B-E4AB-4D8B-9A59-CA31C6719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339C9-FF7F-427F-8859-5C6A9CD8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89BF6-E8ED-4AC1-9EBE-CF58A87B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5B153-9BF7-47B5-8FE4-637B17EA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EB70-849F-4196-AEF4-EB49FDCE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BE6D-C2A8-4A62-B8C2-DD36E72B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3D3BF-C590-42AA-BE07-1F865320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6F928-9C29-4562-B803-E3B5DB2DB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0E407-1EEA-4CE0-85D1-A3C054E3F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50423-52C3-4D51-806D-216E37BA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D6B05-5B45-4830-ADF4-49DA9391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F44D2-0C36-4F3B-9BDF-A54CC16E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29F7-BCC6-4173-8198-12109EA6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32192-49A4-406C-9B7D-564C3B96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EDA66-A085-4ABA-8E7D-9F027656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4B6C3-B1E3-41EF-8D07-C3528C0C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356FE-5D51-4894-9B28-43A7940F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39D57-4AA4-4AB2-8737-EAFFF68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6E64-DB13-4A60-AC1E-8936A806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A663-7DD3-4FF2-815E-85E93449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9FCA-F18B-4C84-8CF9-F7EFBE69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AD368-3DF1-4026-89B9-34F3113D6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37F97-64E8-48CF-A59F-411D853A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24DC-7CEB-4E50-9DEB-4B0EE5E2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9A83-15C0-4124-AF4F-20DF4CDA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1A7C-C2EC-4717-9916-5D6E0248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B4E5F-496E-48E9-9BEB-56AB3C98F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57B5D-6539-4B65-8205-3131B5895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35A6-46B3-408A-AB55-86F06148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EB9C-2DE4-4A55-95D6-63EAEE7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A77EF-4D16-4EF3-BF63-B38A8EB5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B89CD-6056-43E2-B5A1-91F09EF8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66831-5771-4C97-A75D-C434C0D8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4F39-8D35-423B-B385-5BD6D6F6D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55D9-8588-451E-945C-A05C7D085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291B-8570-460E-B232-C1874A2F5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2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5E02-8505-4FEA-BE07-7F2EE1C96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Controlling Molecular Orbital Gating In Molecular Junctions By One CH2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0F31-E3AA-4EA0-BCAC-CF8A8A2F9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 Adoah</a:t>
            </a:r>
          </a:p>
        </p:txBody>
      </p:sp>
    </p:spTree>
    <p:extLst>
      <p:ext uri="{BB962C8B-B14F-4D97-AF65-F5344CB8AC3E}">
        <p14:creationId xmlns:p14="http://schemas.microsoft.com/office/powerpoint/2010/main" val="303425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2D1B1C5-F82C-4CF0-93BC-68D09BF0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6" y="320035"/>
            <a:ext cx="3212598" cy="187452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AC72B9C-999E-485A-BBCE-111B942BF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32" y="237744"/>
            <a:ext cx="2868168" cy="208483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ED5C406-024D-4029-8E46-39EE171D9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2075"/>
            <a:ext cx="3078480" cy="243230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2227182-4628-4B44-9768-C0B89160A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86" y="237744"/>
            <a:ext cx="2852934" cy="222199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991E069-EA49-4C89-9373-4D46F60D2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99" y="256028"/>
            <a:ext cx="2761488" cy="2084832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6FFC4D5D-1AC6-4565-AD6F-84FB35685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32" y="2798064"/>
            <a:ext cx="3401568" cy="2624332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D019BFAE-F4D1-429C-AAEC-A98E64639A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734056"/>
            <a:ext cx="3401568" cy="26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6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E91E0D4-42C8-47A2-A24B-3AE5FDE85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8" y="1122363"/>
            <a:ext cx="2382838" cy="223361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25B8B405-11B6-4314-BDC6-7828ABDB5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38" y="1122363"/>
            <a:ext cx="3019425" cy="223361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D8CC557-0BA5-4BE2-A466-683B16800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8" y="3422650"/>
            <a:ext cx="2495550" cy="230187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971F841-5B2E-4753-B8EF-FB6A88ABA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3" y="3422650"/>
            <a:ext cx="2908300" cy="2301875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CF8D87E-AE18-41C7-9448-8F346C526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13" y="1122363"/>
            <a:ext cx="2105025" cy="1658938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CB7E1D3-C99B-477C-8698-77D44B7BC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948" y="966294"/>
            <a:ext cx="2200275" cy="221180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C273D91-7A1B-4C4E-971F-7CE4D55ADA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14" y="3178097"/>
            <a:ext cx="3959650" cy="25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2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6CF0C3B-2C13-4134-B936-680667B67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348343"/>
            <a:ext cx="3004457" cy="2532022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B79A551-5385-4322-839B-CE8EDE7C7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68" y="402246"/>
            <a:ext cx="2911532" cy="229741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0CA77B1-27D3-407D-AC60-7B32FF503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808" y="441702"/>
            <a:ext cx="2911532" cy="234530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7366398-DDAE-469C-B5BC-3ECFE21D5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57" y="3130737"/>
            <a:ext cx="3341914" cy="274319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89243391-D8A4-4523-8317-0227818FE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29" y="3130737"/>
            <a:ext cx="3508472" cy="2743199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32E3E78-1218-4952-9629-69C1AF5043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068" y="348343"/>
            <a:ext cx="2911533" cy="2438662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7374E856-A3BA-4E93-A362-C13F5A60CF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58" y="3267100"/>
            <a:ext cx="3508472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0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7C9F-6D5F-4F01-BC8B-F9C9207E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</a:t>
            </a:r>
            <a:r>
              <a:rPr lang="en-US" sz="3200" dirty="0">
                <a:solidFill>
                  <a:srgbClr val="FF0000"/>
                </a:solidFill>
              </a:rPr>
              <a:t>The following were done by assuming Q(</a:t>
            </a:r>
            <a:r>
              <a:rPr lang="en-US" sz="3200" dirty="0" err="1">
                <a:solidFill>
                  <a:srgbClr val="FF0000"/>
                </a:solidFill>
              </a:rPr>
              <a:t>Vb</a:t>
            </a:r>
            <a:r>
              <a:rPr lang="en-US" sz="3200" dirty="0">
                <a:solidFill>
                  <a:srgbClr val="FF0000"/>
                </a:solidFill>
              </a:rPr>
              <a:t>)=I(</a:t>
            </a:r>
            <a:r>
              <a:rPr lang="en-US" sz="3200" dirty="0" err="1">
                <a:solidFill>
                  <a:srgbClr val="FF0000"/>
                </a:solidFill>
              </a:rPr>
              <a:t>Vb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11CFBB3-4844-424F-8840-CCDACAB3D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8" y="1160059"/>
            <a:ext cx="3383113" cy="322904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B33F301-F2D2-4BCE-9507-DDA579668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707" y="1234435"/>
            <a:ext cx="3383114" cy="315467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C22A4C6-1932-4D89-ACA2-8FF5B6EA7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88" y="1197246"/>
            <a:ext cx="3806810" cy="3229047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D5808FE0-AD9E-4166-99D5-9860AC67E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1" y="4244454"/>
            <a:ext cx="3383112" cy="2613546"/>
          </a:xfrm>
          <a:prstGeom prst="rect">
            <a:avLst/>
          </a:prstGeom>
        </p:spPr>
      </p:pic>
      <p:pic>
        <p:nvPicPr>
          <p:cNvPr id="13" name="Picture 12" descr="Chart, line chart, histogram&#10;&#10;Description automatically generated">
            <a:extLst>
              <a:ext uri="{FF2B5EF4-FFF2-40B4-BE49-F238E27FC236}">
                <a16:creationId xmlns:a16="http://schemas.microsoft.com/office/drawing/2014/main" id="{AC1DC361-452F-455D-B07E-A62C5E022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47" y="4244452"/>
            <a:ext cx="3155775" cy="2613547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94FD8988-8871-47D9-BDF3-9C889C0B9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33" y="4389106"/>
            <a:ext cx="3499489" cy="228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62BA-9C1D-4316-8000-636FAB25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Plots of parameters for Q_JV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78673D4-73D7-4BD9-BF37-CE5CE1681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30" y="1465689"/>
            <a:ext cx="3765251" cy="3517190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605EDD3-0D2D-408A-9AD8-B72ADD448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08" y="1690688"/>
            <a:ext cx="3765252" cy="35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8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633A-4E4B-4728-8C1F-C0D1FB72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Q_JVT</a:t>
            </a:r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FB8D369-8482-4C7F-8D4F-3D2EDB6C5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29" y="3777343"/>
            <a:ext cx="3461657" cy="2715532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3B0B855-3248-459D-B127-D09B59B88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6" y="1138011"/>
            <a:ext cx="3461657" cy="2715532"/>
          </a:xfrm>
          <a:prstGeom prst="rect">
            <a:avLst/>
          </a:prstGeom>
        </p:spPr>
      </p:pic>
      <p:pic>
        <p:nvPicPr>
          <p:cNvPr id="9" name="Picture 8" descr="Chart&#10;&#10;Description automatically generated with low confidence">
            <a:extLst>
              <a:ext uri="{FF2B5EF4-FFF2-40B4-BE49-F238E27FC236}">
                <a16:creationId xmlns:a16="http://schemas.microsoft.com/office/drawing/2014/main" id="{D02A86DB-FD12-4881-BF2B-E7301AF81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29" y="1233153"/>
            <a:ext cx="3373897" cy="2525247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067CD7A7-55F7-4CDA-B05D-47422EC90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628" y="1406447"/>
            <a:ext cx="2932867" cy="2525247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FACC8EED-D3FE-4308-B4F5-2A0510D66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0" y="3650256"/>
            <a:ext cx="3804092" cy="296970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FE5D8DB4-2E4E-4369-9D9C-DA6F014C8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566" y="4084211"/>
            <a:ext cx="2932867" cy="24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6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A704-E1EF-423E-946F-180C8628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Plots of Q_JVT parameters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DE9875C-B3AC-4FA2-8ABF-7013D8584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1292225"/>
            <a:ext cx="2873829" cy="2354489"/>
          </a:xfr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F2A130F-1A56-4B54-869E-03620F6EB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62" y="1292225"/>
            <a:ext cx="2834645" cy="223860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0E0FA88-B711-4B19-BCDD-7892449E3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939" y="1491456"/>
            <a:ext cx="2873829" cy="223860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0A38F08D-213B-45A6-8D45-3B9F03609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3788228"/>
            <a:ext cx="3154686" cy="258645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83F5DC37-14F7-43B4-A8B7-F2520ADD4B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63" y="3890323"/>
            <a:ext cx="3284222" cy="258645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1103E466-67D0-4A40-8AFD-E187DE743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84" y="3909784"/>
            <a:ext cx="3481257" cy="24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7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247DA04-A324-4047-B2B7-D6193F63E9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8" y="1927858"/>
            <a:ext cx="2465388" cy="210185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8D0B99A-169F-4249-A7C1-F9D8A401E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8" y="4136571"/>
            <a:ext cx="2373086" cy="223157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B50E9C5-D90F-48F1-B1F1-AC7175AF7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43" y="2084613"/>
            <a:ext cx="2982686" cy="2002972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8007F900-1080-40AF-9AE9-5CE517928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2" y="1927858"/>
            <a:ext cx="2784572" cy="220871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3968C2B6-81DD-4075-B654-FD8264509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411" y="4173578"/>
            <a:ext cx="3111143" cy="2194564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1A87990A-B4B2-41CA-AE22-3040E89B0C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915" y="4124140"/>
            <a:ext cx="2982686" cy="23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1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D20CC03-5C89-4327-9620-2700F55F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Activation Energy Calculation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E68B987F-5E8A-432C-BADF-E837B8A6A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598613"/>
            <a:ext cx="5801784" cy="4743450"/>
          </a:xfrm>
        </p:spPr>
      </p:pic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1E23A934-D66C-4090-813D-B6620ECEC20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983287" cy="4743450"/>
          </a:xfrm>
        </p:spPr>
      </p:pic>
    </p:spTree>
    <p:extLst>
      <p:ext uri="{BB962C8B-B14F-4D97-AF65-F5344CB8AC3E}">
        <p14:creationId xmlns:p14="http://schemas.microsoft.com/office/powerpoint/2010/main" val="186797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02EB9EB-3123-4832-972C-0CC5D4C6A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728" y="284512"/>
            <a:ext cx="3215051" cy="2016298"/>
          </a:xfrm>
          <a:prstGeom prst="rect">
            <a:avLst/>
          </a:prstGeom>
        </p:spPr>
      </p:pic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C43EE12B-E452-40D9-BEF7-2019406C0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5" y="284513"/>
            <a:ext cx="3215051" cy="2202618"/>
          </a:xfr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ECC46583-EBE0-4E41-ADF6-EF3167F4C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5" y="2487130"/>
            <a:ext cx="3215051" cy="2036760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B9194CB4-6991-4D1E-808C-AE88341F8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4425696"/>
            <a:ext cx="3297538" cy="1899600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525F9F34-444C-4CAA-B8C1-0CD551828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83" y="2311041"/>
            <a:ext cx="3215051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0826-4C27-44CD-BA28-8950072E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JV Calculation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4B9689D5-A7F0-4AF1-8E5B-76A9FF5A5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61177" y="4118422"/>
            <a:ext cx="4099203" cy="2712638"/>
          </a:xfrm>
        </p:spPr>
      </p:pic>
      <p:pic>
        <p:nvPicPr>
          <p:cNvPr id="9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E1A5384F-BECE-4C71-A110-8A3BF59C84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2" r="7968" b="9132"/>
          <a:stretch/>
        </p:blipFill>
        <p:spPr>
          <a:xfrm>
            <a:off x="783773" y="1414855"/>
            <a:ext cx="3413760" cy="2690708"/>
          </a:xfrm>
          <a:prstGeom prst="rect">
            <a:avLst/>
          </a:prstGeom>
        </p:spPr>
      </p:pic>
      <p:pic>
        <p:nvPicPr>
          <p:cNvPr id="10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1AE07532-64DE-49C4-8805-67E7517DC3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t="4807" r="9319"/>
          <a:stretch/>
        </p:blipFill>
        <p:spPr>
          <a:xfrm>
            <a:off x="4459550" y="4074169"/>
            <a:ext cx="3278420" cy="2712637"/>
          </a:xfrm>
          <a:prstGeom prst="rect">
            <a:avLst/>
          </a:prstGeom>
        </p:spPr>
      </p:pic>
      <p:pic>
        <p:nvPicPr>
          <p:cNvPr id="11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062CE759-F42A-4A89-A3EA-4F99EDFE61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t="6409" r="8653" b="10144"/>
          <a:stretch/>
        </p:blipFill>
        <p:spPr>
          <a:xfrm>
            <a:off x="4161931" y="1473345"/>
            <a:ext cx="3666734" cy="2600824"/>
          </a:xfrm>
          <a:prstGeom prst="rect">
            <a:avLst/>
          </a:prstGeom>
        </p:spPr>
      </p:pic>
      <p:pic>
        <p:nvPicPr>
          <p:cNvPr id="14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A2D30C4C-8DD7-455C-A9AD-AF23A8221E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" t="4808" r="8201" b="8888"/>
          <a:stretch/>
        </p:blipFill>
        <p:spPr>
          <a:xfrm>
            <a:off x="7936310" y="1428536"/>
            <a:ext cx="3666734" cy="2689887"/>
          </a:xfrm>
          <a:prstGeom prst="rect">
            <a:avLst/>
          </a:prstGeom>
        </p:spPr>
      </p:pic>
      <p:pic>
        <p:nvPicPr>
          <p:cNvPr id="13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F0ACF7B-A3D8-4DAD-B01B-2B1A1155F5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4807" r="8745"/>
          <a:stretch/>
        </p:blipFill>
        <p:spPr>
          <a:xfrm>
            <a:off x="8093434" y="4118423"/>
            <a:ext cx="3352486" cy="271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Content Placeholder 2" descr="Chart, scatter chart&#10;&#10;Description automatically generated">
            <a:extLst>
              <a:ext uri="{FF2B5EF4-FFF2-40B4-BE49-F238E27FC236}">
                <a16:creationId xmlns:a16="http://schemas.microsoft.com/office/drawing/2014/main" id="{58D72E25-1770-4113-BA59-60641535E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4" y="342900"/>
            <a:ext cx="3892096" cy="3086100"/>
          </a:xfrm>
        </p:spPr>
      </p:pic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209C38D-0BB0-4EB5-B613-FDF767684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504" y="755438"/>
            <a:ext cx="3246120" cy="2434589"/>
          </a:xfrm>
          <a:prstGeom prst="rect">
            <a:avLst/>
          </a:prstGeom>
        </p:spPr>
      </p:pic>
      <p:pic>
        <p:nvPicPr>
          <p:cNvPr id="7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08628F5-44BE-4B33-94A3-C530D5363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916" y="755438"/>
            <a:ext cx="3246120" cy="2434589"/>
          </a:xfrm>
          <a:prstGeom prst="rect">
            <a:avLst/>
          </a:prstGeom>
        </p:spPr>
      </p:pic>
      <p:pic>
        <p:nvPicPr>
          <p:cNvPr id="9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CAC2E62-E32E-41CE-86F2-A4E3CD02A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6719"/>
            <a:ext cx="3246120" cy="2434589"/>
          </a:xfrm>
          <a:prstGeom prst="rect">
            <a:avLst/>
          </a:prstGeo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6FCF4F4-7551-4F08-A5DD-2AC07E671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8" y="3651837"/>
            <a:ext cx="3892096" cy="29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4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F86C-2B70-42F7-8EDF-9387B959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JVT Calculation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DE14D27-768D-4282-BA77-A9B8A03E3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9736" y="4034422"/>
            <a:ext cx="3422416" cy="2562650"/>
          </a:xfrm>
        </p:spPr>
      </p:pic>
      <p:pic>
        <p:nvPicPr>
          <p:cNvPr id="4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850BD4D-5CE7-4721-BD01-919E5D54D4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9109"/>
          <a:stretch/>
        </p:blipFill>
        <p:spPr>
          <a:xfrm>
            <a:off x="4036829" y="4284168"/>
            <a:ext cx="3406138" cy="2562650"/>
          </a:xfrm>
          <a:prstGeom prst="rect">
            <a:avLst/>
          </a:prstGeom>
        </p:spPr>
      </p:pic>
      <p:pic>
        <p:nvPicPr>
          <p:cNvPr id="6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B2AF69F-39B1-44F8-B0FF-C92DD44B40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6984"/>
          <a:stretch/>
        </p:blipFill>
        <p:spPr>
          <a:xfrm>
            <a:off x="8052180" y="4045604"/>
            <a:ext cx="3612464" cy="2812396"/>
          </a:xfrm>
          <a:prstGeom prst="rect">
            <a:avLst/>
          </a:prstGeom>
        </p:spPr>
      </p:pic>
      <p:pic>
        <p:nvPicPr>
          <p:cNvPr id="7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54082E8-C420-446E-BD4B-67872D15FF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6984"/>
          <a:stretch/>
        </p:blipFill>
        <p:spPr>
          <a:xfrm>
            <a:off x="349736" y="1527732"/>
            <a:ext cx="3281939" cy="2419900"/>
          </a:xfrm>
          <a:prstGeom prst="rect">
            <a:avLst/>
          </a:prstGeom>
        </p:spPr>
      </p:pic>
      <p:pic>
        <p:nvPicPr>
          <p:cNvPr id="8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6177AB7-8A09-4246-B483-1144557F2C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9109"/>
          <a:stretch/>
        </p:blipFill>
        <p:spPr>
          <a:xfrm>
            <a:off x="3896351" y="1690687"/>
            <a:ext cx="3281939" cy="2093988"/>
          </a:xfrm>
          <a:prstGeom prst="rect">
            <a:avLst/>
          </a:prstGeom>
        </p:spPr>
      </p:pic>
      <p:pic>
        <p:nvPicPr>
          <p:cNvPr id="9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7626A93C-2FC3-4655-BC88-C3EC19D46E6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6984"/>
          <a:stretch/>
        </p:blipFill>
        <p:spPr>
          <a:xfrm>
            <a:off x="8052180" y="1690687"/>
            <a:ext cx="3481555" cy="20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3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0202-1009-4A35-B15B-9E5E41C5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Plots Of JVT Parameters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4FB5431-F3DA-4F25-AD52-A0D1BDA83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2" y="3955662"/>
            <a:ext cx="3155795" cy="2764689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7DE9930-3031-4B6E-AFC7-C851E9E51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2" y="1519993"/>
            <a:ext cx="2949213" cy="2352907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A743006-076B-4924-AEB2-ABF25F067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68" y="1519993"/>
            <a:ext cx="2949214" cy="2352907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751037A-6B1C-4413-B2CE-282DCC05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76" y="4043518"/>
            <a:ext cx="2994386" cy="2580306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C98D7CB-B4CE-46CF-BEB1-C5D66F31F6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05" y="1437229"/>
            <a:ext cx="2994386" cy="2641561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01D57222-FE3A-4FF9-BB6F-12521C8C7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614" y="1314101"/>
            <a:ext cx="2787805" cy="2641561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EE70DA11-3BDB-46DC-B3F1-952379804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48" y="4246939"/>
            <a:ext cx="2994386" cy="22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4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9DC5-53FC-4276-AAA6-AB6127D587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          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0648303-A357-4143-96E1-754EBDD4D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1844"/>
            <a:ext cx="3211551" cy="275865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4F127EA-726D-4331-B425-CB28124DA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61"/>
            <a:ext cx="3010829" cy="244012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65BFDB3-4452-4BA3-88A1-F08BBA7CA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29" y="206143"/>
            <a:ext cx="3010830" cy="244012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AD45086-84B9-4B94-80F4-6CBB6FB36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845" y="159261"/>
            <a:ext cx="2877014" cy="2615116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AF6AD118-46BD-4CC5-9E5D-59D51381D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859" y="206143"/>
            <a:ext cx="3211551" cy="2568234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128A4C7B-A48E-4E16-AB1B-54B478612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52" y="3648726"/>
            <a:ext cx="3334214" cy="2711768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6F06595A-539B-4A93-B7D5-08AE983D2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488" y="3601842"/>
            <a:ext cx="3523786" cy="275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53DEF33-0DDA-4312-A0C9-27A3BC93E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4197097"/>
            <a:ext cx="3072384" cy="226771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FEEE612-4782-4969-BA28-3FFDFDA8C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457200"/>
            <a:ext cx="2670048" cy="226771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77CDEB4-8540-4740-8B71-F0FBC1C28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32" y="594357"/>
            <a:ext cx="2929128" cy="206654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2C404E7-E29F-441B-A54C-068F356E9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594356"/>
            <a:ext cx="2929128" cy="2130555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56358A7-9D2B-4A85-8226-36DC47DD2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688" y="489199"/>
            <a:ext cx="2706624" cy="2340868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847A04F-5796-4476-8039-3F119821F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60" y="4133090"/>
            <a:ext cx="3072384" cy="233172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59F6FAC9-DA7F-4AED-83E8-2A6E1771EA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14" y="4133090"/>
            <a:ext cx="3151626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24525</TotalTime>
  <Words>63</Words>
  <Application>Microsoft Office PowerPoint</Application>
  <PresentationFormat>Widescreen</PresentationFormat>
  <Paragraphs>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Controlling Molecular Orbital Gating In Molecular Junctions By One CH2 Group</vt:lpstr>
      <vt:lpstr>                Activation Energy Calculation</vt:lpstr>
      <vt:lpstr>PowerPoint Presentation</vt:lpstr>
      <vt:lpstr>                         JV Calculation</vt:lpstr>
      <vt:lpstr>PowerPoint Presentation</vt:lpstr>
      <vt:lpstr>                           JVT Calculation</vt:lpstr>
      <vt:lpstr>                Plots Of JVT Parameters</vt:lpstr>
      <vt:lpstr>           </vt:lpstr>
      <vt:lpstr>PowerPoint Presentation</vt:lpstr>
      <vt:lpstr>PowerPoint Presentation</vt:lpstr>
      <vt:lpstr>PowerPoint Presentation</vt:lpstr>
      <vt:lpstr>PowerPoint Presentation</vt:lpstr>
      <vt:lpstr>          The following were done by assuming Q(Vb)=I(Vb)</vt:lpstr>
      <vt:lpstr>           Plots of parameters for Q_JV</vt:lpstr>
      <vt:lpstr>                                Q_JVT</vt:lpstr>
      <vt:lpstr>             Plots of Q_JVT parameters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Adoah</dc:creator>
  <cp:lastModifiedBy>Francis Adoah</cp:lastModifiedBy>
  <cp:revision>62</cp:revision>
  <dcterms:created xsi:type="dcterms:W3CDTF">2021-03-02T06:18:27Z</dcterms:created>
  <dcterms:modified xsi:type="dcterms:W3CDTF">2021-03-21T20:41:13Z</dcterms:modified>
</cp:coreProperties>
</file>