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6" r:id="rId3"/>
    <p:sldId id="330" r:id="rId4"/>
    <p:sldId id="257" r:id="rId5"/>
    <p:sldId id="285" r:id="rId6"/>
    <p:sldId id="279" r:id="rId7"/>
    <p:sldId id="29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meron Nickle" initials="CN" lastIdx="4" clrIdx="0">
    <p:extLst>
      <p:ext uri="{19B8F6BF-5375-455C-9EA6-DF929625EA0E}">
        <p15:presenceInfo xmlns:p15="http://schemas.microsoft.com/office/powerpoint/2012/main" userId="Cameron Nick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72" d="100"/>
          <a:sy n="72" d="100"/>
        </p:scale>
        <p:origin x="6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6T11:48:28.512" idx="1">
    <p:pos x="3878" y="494"/>
    <p:text>I moved all of this data onto one slide. It makes it easier to see everything going on, we don't need it spread across multiple slides. It might even be beneficial to have them all on the same y-axis range. 
We need to get the all the posotive fits as well, and all of the OPEn data. Only two are shown here. It appears to me that we're missing 4 data sets. You mentioned this to me before, but I looked at your scripts and see that you're using your own classes. If I do it I'm going to go back to what I have on github instead of using your stuff. I've already spent a lot of time making my class work, I'm not going to spend a lot of time trouble shooting yours. No sense reinventing the wheel.</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16T12:01:40.033" idx="2">
    <p:pos x="4931" y="928"/>
    <p:text>We don't need the tables. Best to have them all side by side and then have the graphs immediately after.</p:text>
    <p:extLst>
      <p:ext uri="{C676402C-5697-4E1C-873F-D02D1690AC5C}">
        <p15:threadingInfo xmlns:p15="http://schemas.microsoft.com/office/powerpoint/2012/main" timeZoneBias="240"/>
      </p:ext>
    </p:extLst>
  </p:cm>
  <p:cm authorId="1" dt="2021-03-16T14:04:30.054" idx="3">
    <p:pos x="10" y="10"/>
    <p:text>Another thing. Use the equation for Q to fit these as well. And see what you get. Enrique will ask for that.</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16T14:05:10.689" idx="4">
    <p:pos x="4226" y="449"/>
    <p:text>So after looking at these plots:
1) It looks like most of the parameters are fixed for multiple temperatures. So let's just go ahead and fix them.</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D2EC-D629-40F3-9625-A3FCC5E102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1F0BB5-E143-4B8A-966F-928B51B33D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406425-3104-42A9-9B3B-185C1378F117}"/>
              </a:ext>
            </a:extLst>
          </p:cNvPr>
          <p:cNvSpPr>
            <a:spLocks noGrp="1"/>
          </p:cNvSpPr>
          <p:nvPr>
            <p:ph type="dt" sz="half" idx="10"/>
          </p:nvPr>
        </p:nvSpPr>
        <p:spPr/>
        <p:txBody>
          <a:bodyPr/>
          <a:lstStyle/>
          <a:p>
            <a:fld id="{5B171E48-3BD6-4E37-B084-745583AB6382}" type="datetimeFigureOut">
              <a:rPr lang="en-US" smtClean="0"/>
              <a:t>3/16/2021</a:t>
            </a:fld>
            <a:endParaRPr lang="en-US"/>
          </a:p>
        </p:txBody>
      </p:sp>
      <p:sp>
        <p:nvSpPr>
          <p:cNvPr id="5" name="Footer Placeholder 4">
            <a:extLst>
              <a:ext uri="{FF2B5EF4-FFF2-40B4-BE49-F238E27FC236}">
                <a16:creationId xmlns:a16="http://schemas.microsoft.com/office/drawing/2014/main" id="{6F38C795-ECD9-4105-B98B-338D7FCBB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83F52-9E84-494C-A0C5-07CDE4BC1E40}"/>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1183270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FBD0-FB6D-45FD-873D-CEBE18321E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6B9E1-94FE-4C7F-ADC8-78658CC1B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402A8-CCEB-49C6-BCB0-BCC6D974DE05}"/>
              </a:ext>
            </a:extLst>
          </p:cNvPr>
          <p:cNvSpPr>
            <a:spLocks noGrp="1"/>
          </p:cNvSpPr>
          <p:nvPr>
            <p:ph type="dt" sz="half" idx="10"/>
          </p:nvPr>
        </p:nvSpPr>
        <p:spPr/>
        <p:txBody>
          <a:bodyPr/>
          <a:lstStyle/>
          <a:p>
            <a:fld id="{5B171E48-3BD6-4E37-B084-745583AB6382}" type="datetimeFigureOut">
              <a:rPr lang="en-US" smtClean="0"/>
              <a:t>3/16/2021</a:t>
            </a:fld>
            <a:endParaRPr lang="en-US"/>
          </a:p>
        </p:txBody>
      </p:sp>
      <p:sp>
        <p:nvSpPr>
          <p:cNvPr id="5" name="Footer Placeholder 4">
            <a:extLst>
              <a:ext uri="{FF2B5EF4-FFF2-40B4-BE49-F238E27FC236}">
                <a16:creationId xmlns:a16="http://schemas.microsoft.com/office/drawing/2014/main" id="{2BE3AA1A-5617-4AE4-948B-C0A09E75F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F666B-E274-4E52-939D-6BA96C4BF81C}"/>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4081687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14340-F2BA-496B-ADA5-DD3F9DF7BE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7E9A23-41D9-4D68-B095-509911008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22AC8-0437-4408-A3CD-048B4A543EB4}"/>
              </a:ext>
            </a:extLst>
          </p:cNvPr>
          <p:cNvSpPr>
            <a:spLocks noGrp="1"/>
          </p:cNvSpPr>
          <p:nvPr>
            <p:ph type="dt" sz="half" idx="10"/>
          </p:nvPr>
        </p:nvSpPr>
        <p:spPr/>
        <p:txBody>
          <a:bodyPr/>
          <a:lstStyle/>
          <a:p>
            <a:fld id="{5B171E48-3BD6-4E37-B084-745583AB6382}" type="datetimeFigureOut">
              <a:rPr lang="en-US" smtClean="0"/>
              <a:t>3/16/2021</a:t>
            </a:fld>
            <a:endParaRPr lang="en-US"/>
          </a:p>
        </p:txBody>
      </p:sp>
      <p:sp>
        <p:nvSpPr>
          <p:cNvPr id="5" name="Footer Placeholder 4">
            <a:extLst>
              <a:ext uri="{FF2B5EF4-FFF2-40B4-BE49-F238E27FC236}">
                <a16:creationId xmlns:a16="http://schemas.microsoft.com/office/drawing/2014/main" id="{34B9DBEC-B5DB-4336-824F-A603EB609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1D899-7DFE-4299-8459-123246DE1D55}"/>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87889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8CC6-D3B0-4D1B-8FD1-BD33A1B3A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E76F7-7907-455A-B313-F20B82C833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DFBB3-510F-46BB-8B50-8BC704C19707}"/>
              </a:ext>
            </a:extLst>
          </p:cNvPr>
          <p:cNvSpPr>
            <a:spLocks noGrp="1"/>
          </p:cNvSpPr>
          <p:nvPr>
            <p:ph type="dt" sz="half" idx="10"/>
          </p:nvPr>
        </p:nvSpPr>
        <p:spPr/>
        <p:txBody>
          <a:bodyPr/>
          <a:lstStyle/>
          <a:p>
            <a:fld id="{5B171E48-3BD6-4E37-B084-745583AB6382}" type="datetimeFigureOut">
              <a:rPr lang="en-US" smtClean="0"/>
              <a:t>3/16/2021</a:t>
            </a:fld>
            <a:endParaRPr lang="en-US"/>
          </a:p>
        </p:txBody>
      </p:sp>
      <p:sp>
        <p:nvSpPr>
          <p:cNvPr id="5" name="Footer Placeholder 4">
            <a:extLst>
              <a:ext uri="{FF2B5EF4-FFF2-40B4-BE49-F238E27FC236}">
                <a16:creationId xmlns:a16="http://schemas.microsoft.com/office/drawing/2014/main" id="{1ED4F350-3215-47A8-A5B2-B933CB81F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8988C-B007-48A2-AEF1-51F2A87664CB}"/>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234023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915F-C5E9-43CC-8AE3-BF515A84B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0DD5AE-C9F5-4CCF-AF0B-2B55C14BB9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856182-2331-4073-BA25-4155942427E5}"/>
              </a:ext>
            </a:extLst>
          </p:cNvPr>
          <p:cNvSpPr>
            <a:spLocks noGrp="1"/>
          </p:cNvSpPr>
          <p:nvPr>
            <p:ph type="dt" sz="half" idx="10"/>
          </p:nvPr>
        </p:nvSpPr>
        <p:spPr/>
        <p:txBody>
          <a:bodyPr/>
          <a:lstStyle/>
          <a:p>
            <a:fld id="{5B171E48-3BD6-4E37-B084-745583AB6382}" type="datetimeFigureOut">
              <a:rPr lang="en-US" smtClean="0"/>
              <a:t>3/16/2021</a:t>
            </a:fld>
            <a:endParaRPr lang="en-US"/>
          </a:p>
        </p:txBody>
      </p:sp>
      <p:sp>
        <p:nvSpPr>
          <p:cNvPr id="5" name="Footer Placeholder 4">
            <a:extLst>
              <a:ext uri="{FF2B5EF4-FFF2-40B4-BE49-F238E27FC236}">
                <a16:creationId xmlns:a16="http://schemas.microsoft.com/office/drawing/2014/main" id="{A862E66C-770C-4EEB-932A-D016D255B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288CE-FE77-4C87-A78E-F0FAE08A6D8D}"/>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266187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ECC2-33CD-4160-AAB2-9A1834F08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0E1B1-8355-4FC3-BA2B-2B8385AE4B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03D1B-E4AB-4D8B-9A59-CA31C6719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6339C9-FF7F-427F-8859-5C6A9CD8232B}"/>
              </a:ext>
            </a:extLst>
          </p:cNvPr>
          <p:cNvSpPr>
            <a:spLocks noGrp="1"/>
          </p:cNvSpPr>
          <p:nvPr>
            <p:ph type="dt" sz="half" idx="10"/>
          </p:nvPr>
        </p:nvSpPr>
        <p:spPr/>
        <p:txBody>
          <a:bodyPr/>
          <a:lstStyle/>
          <a:p>
            <a:fld id="{5B171E48-3BD6-4E37-B084-745583AB6382}" type="datetimeFigureOut">
              <a:rPr lang="en-US" smtClean="0"/>
              <a:t>3/16/2021</a:t>
            </a:fld>
            <a:endParaRPr lang="en-US"/>
          </a:p>
        </p:txBody>
      </p:sp>
      <p:sp>
        <p:nvSpPr>
          <p:cNvPr id="6" name="Footer Placeholder 5">
            <a:extLst>
              <a:ext uri="{FF2B5EF4-FFF2-40B4-BE49-F238E27FC236}">
                <a16:creationId xmlns:a16="http://schemas.microsoft.com/office/drawing/2014/main" id="{56089BF6-E8ED-4AC1-9EBE-CF58A87B8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5B153-9BF7-47B5-8FE4-637B17EA836B}"/>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63791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EB70-849F-4196-AEF4-EB49FDCEB6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1FBE6D-C2A8-4A62-B8C2-DD36E72BD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93D3BF-C590-42AA-BE07-1F86532001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F6F928-9C29-4562-B803-E3B5DB2DB2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00E407-1EEA-4CE0-85D1-A3C054E3FC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E50423-52C3-4D51-806D-216E37BA529B}"/>
              </a:ext>
            </a:extLst>
          </p:cNvPr>
          <p:cNvSpPr>
            <a:spLocks noGrp="1"/>
          </p:cNvSpPr>
          <p:nvPr>
            <p:ph type="dt" sz="half" idx="10"/>
          </p:nvPr>
        </p:nvSpPr>
        <p:spPr/>
        <p:txBody>
          <a:bodyPr/>
          <a:lstStyle/>
          <a:p>
            <a:fld id="{5B171E48-3BD6-4E37-B084-745583AB6382}" type="datetimeFigureOut">
              <a:rPr lang="en-US" smtClean="0"/>
              <a:t>3/16/2021</a:t>
            </a:fld>
            <a:endParaRPr lang="en-US"/>
          </a:p>
        </p:txBody>
      </p:sp>
      <p:sp>
        <p:nvSpPr>
          <p:cNvPr id="8" name="Footer Placeholder 7">
            <a:extLst>
              <a:ext uri="{FF2B5EF4-FFF2-40B4-BE49-F238E27FC236}">
                <a16:creationId xmlns:a16="http://schemas.microsoft.com/office/drawing/2014/main" id="{7EDD6B05-5B45-4830-ADF4-49DA9391E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0F44D2-0C36-4F3B-9BDF-A54CC16ED9FC}"/>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5849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E29F7-BCC6-4173-8198-12109EA68A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E32192-49A4-406C-9B7D-564C3B96A383}"/>
              </a:ext>
            </a:extLst>
          </p:cNvPr>
          <p:cNvSpPr>
            <a:spLocks noGrp="1"/>
          </p:cNvSpPr>
          <p:nvPr>
            <p:ph type="dt" sz="half" idx="10"/>
          </p:nvPr>
        </p:nvSpPr>
        <p:spPr/>
        <p:txBody>
          <a:bodyPr/>
          <a:lstStyle/>
          <a:p>
            <a:fld id="{5B171E48-3BD6-4E37-B084-745583AB6382}" type="datetimeFigureOut">
              <a:rPr lang="en-US" smtClean="0"/>
              <a:t>3/16/2021</a:t>
            </a:fld>
            <a:endParaRPr lang="en-US"/>
          </a:p>
        </p:txBody>
      </p:sp>
      <p:sp>
        <p:nvSpPr>
          <p:cNvPr id="4" name="Footer Placeholder 3">
            <a:extLst>
              <a:ext uri="{FF2B5EF4-FFF2-40B4-BE49-F238E27FC236}">
                <a16:creationId xmlns:a16="http://schemas.microsoft.com/office/drawing/2014/main" id="{A09EDA66-A085-4ABA-8E7D-9F027656A6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84B6C3-B1E3-41EF-8D07-C3528C0C8AA2}"/>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52526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356FE-5D51-4894-9B28-43A7940F0C83}"/>
              </a:ext>
            </a:extLst>
          </p:cNvPr>
          <p:cNvSpPr>
            <a:spLocks noGrp="1"/>
          </p:cNvSpPr>
          <p:nvPr>
            <p:ph type="dt" sz="half" idx="10"/>
          </p:nvPr>
        </p:nvSpPr>
        <p:spPr/>
        <p:txBody>
          <a:bodyPr/>
          <a:lstStyle/>
          <a:p>
            <a:fld id="{5B171E48-3BD6-4E37-B084-745583AB6382}" type="datetimeFigureOut">
              <a:rPr lang="en-US" smtClean="0"/>
              <a:t>3/16/2021</a:t>
            </a:fld>
            <a:endParaRPr lang="en-US"/>
          </a:p>
        </p:txBody>
      </p:sp>
      <p:sp>
        <p:nvSpPr>
          <p:cNvPr id="3" name="Footer Placeholder 2">
            <a:extLst>
              <a:ext uri="{FF2B5EF4-FFF2-40B4-BE49-F238E27FC236}">
                <a16:creationId xmlns:a16="http://schemas.microsoft.com/office/drawing/2014/main" id="{AC039D57-4AA4-4AB2-8737-EAFFF68D4D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6F6E64-DB13-4A60-AC1E-8936A806947A}"/>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260300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A663-7DD3-4FF2-815E-85E93449E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CA9FCA-F18B-4C84-8CF9-F7EFBE6978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AD368-3DF1-4026-89B9-34F3113D6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37F97-64E8-48CF-A59F-411D853ADF5C}"/>
              </a:ext>
            </a:extLst>
          </p:cNvPr>
          <p:cNvSpPr>
            <a:spLocks noGrp="1"/>
          </p:cNvSpPr>
          <p:nvPr>
            <p:ph type="dt" sz="half" idx="10"/>
          </p:nvPr>
        </p:nvSpPr>
        <p:spPr/>
        <p:txBody>
          <a:bodyPr/>
          <a:lstStyle/>
          <a:p>
            <a:fld id="{5B171E48-3BD6-4E37-B084-745583AB6382}" type="datetimeFigureOut">
              <a:rPr lang="en-US" smtClean="0"/>
              <a:t>3/16/2021</a:t>
            </a:fld>
            <a:endParaRPr lang="en-US"/>
          </a:p>
        </p:txBody>
      </p:sp>
      <p:sp>
        <p:nvSpPr>
          <p:cNvPr id="6" name="Footer Placeholder 5">
            <a:extLst>
              <a:ext uri="{FF2B5EF4-FFF2-40B4-BE49-F238E27FC236}">
                <a16:creationId xmlns:a16="http://schemas.microsoft.com/office/drawing/2014/main" id="{A02924DC-7CEB-4E50-9DEB-4B0EE5E2EB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59A83-15C0-4124-AF4F-20DF4CDA8CAC}"/>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14670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1A7C-C2EC-4717-9916-5D6E0248C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2B4E5F-496E-48E9-9BEB-56AB3C98F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557B5D-6539-4B65-8205-3131B5895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F35A6-46B3-408A-AB55-86F0614842CC}"/>
              </a:ext>
            </a:extLst>
          </p:cNvPr>
          <p:cNvSpPr>
            <a:spLocks noGrp="1"/>
          </p:cNvSpPr>
          <p:nvPr>
            <p:ph type="dt" sz="half" idx="10"/>
          </p:nvPr>
        </p:nvSpPr>
        <p:spPr/>
        <p:txBody>
          <a:bodyPr/>
          <a:lstStyle/>
          <a:p>
            <a:fld id="{5B171E48-3BD6-4E37-B084-745583AB6382}" type="datetimeFigureOut">
              <a:rPr lang="en-US" smtClean="0"/>
              <a:t>3/16/2021</a:t>
            </a:fld>
            <a:endParaRPr lang="en-US"/>
          </a:p>
        </p:txBody>
      </p:sp>
      <p:sp>
        <p:nvSpPr>
          <p:cNvPr id="6" name="Footer Placeholder 5">
            <a:extLst>
              <a:ext uri="{FF2B5EF4-FFF2-40B4-BE49-F238E27FC236}">
                <a16:creationId xmlns:a16="http://schemas.microsoft.com/office/drawing/2014/main" id="{AB17EB9C-2DE4-4A55-95D6-63EAEE73C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A77EF-4D16-4EF3-BF63-B38A8EB5DA4B}"/>
              </a:ext>
            </a:extLst>
          </p:cNvPr>
          <p:cNvSpPr>
            <a:spLocks noGrp="1"/>
          </p:cNvSpPr>
          <p:nvPr>
            <p:ph type="sldNum" sz="quarter" idx="12"/>
          </p:nvPr>
        </p:nvSpPr>
        <p:spPr/>
        <p:txBody>
          <a:bodyPr/>
          <a:lstStyle/>
          <a:p>
            <a:fld id="{C81747A4-372A-4023-A5DE-62262A3A6619}" type="slidenum">
              <a:rPr lang="en-US" smtClean="0"/>
              <a:t>‹#›</a:t>
            </a:fld>
            <a:endParaRPr lang="en-US"/>
          </a:p>
        </p:txBody>
      </p:sp>
    </p:spTree>
    <p:extLst>
      <p:ext uri="{BB962C8B-B14F-4D97-AF65-F5344CB8AC3E}">
        <p14:creationId xmlns:p14="http://schemas.microsoft.com/office/powerpoint/2010/main" val="180005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B89CD-6056-43E2-B5A1-91F09EF89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066831-5771-4C97-A75D-C434C0D891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84F39-8D35-423B-B385-5BD6D6F6D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71E48-3BD6-4E37-B084-745583AB6382}" type="datetimeFigureOut">
              <a:rPr lang="en-US" smtClean="0"/>
              <a:t>3/16/2021</a:t>
            </a:fld>
            <a:endParaRPr lang="en-US"/>
          </a:p>
        </p:txBody>
      </p:sp>
      <p:sp>
        <p:nvSpPr>
          <p:cNvPr id="5" name="Footer Placeholder 4">
            <a:extLst>
              <a:ext uri="{FF2B5EF4-FFF2-40B4-BE49-F238E27FC236}">
                <a16:creationId xmlns:a16="http://schemas.microsoft.com/office/drawing/2014/main" id="{64D055D9-8588-451E-945C-A05C7D0858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B7291B-8570-460E-B232-C1874A2F5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747A4-372A-4023-A5DE-62262A3A6619}" type="slidenum">
              <a:rPr lang="en-US" smtClean="0"/>
              <a:t>‹#›</a:t>
            </a:fld>
            <a:endParaRPr lang="en-US"/>
          </a:p>
        </p:txBody>
      </p:sp>
    </p:spTree>
    <p:extLst>
      <p:ext uri="{BB962C8B-B14F-4D97-AF65-F5344CB8AC3E}">
        <p14:creationId xmlns:p14="http://schemas.microsoft.com/office/powerpoint/2010/main" val="3591253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5E02-8505-4FEA-BE07-7F2EE1C9671F}"/>
              </a:ext>
            </a:extLst>
          </p:cNvPr>
          <p:cNvSpPr>
            <a:spLocks noGrp="1"/>
          </p:cNvSpPr>
          <p:nvPr>
            <p:ph type="ctrTitle"/>
          </p:nvPr>
        </p:nvSpPr>
        <p:spPr/>
        <p:txBody>
          <a:bodyPr>
            <a:normAutofit/>
          </a:bodyPr>
          <a:lstStyle/>
          <a:p>
            <a:r>
              <a:rPr lang="en-US" sz="2800" b="1" dirty="0"/>
              <a:t>Controlling Molecular Orbital Gating In Molecular Junctions By One CH2 Group</a:t>
            </a:r>
          </a:p>
        </p:txBody>
      </p:sp>
      <p:sp>
        <p:nvSpPr>
          <p:cNvPr id="3" name="Subtitle 2">
            <a:extLst>
              <a:ext uri="{FF2B5EF4-FFF2-40B4-BE49-F238E27FC236}">
                <a16:creationId xmlns:a16="http://schemas.microsoft.com/office/drawing/2014/main" id="{EAC60F31-E3AA-4EA0-BCAC-CF8A8A2F9D14}"/>
              </a:ext>
            </a:extLst>
          </p:cNvPr>
          <p:cNvSpPr>
            <a:spLocks noGrp="1"/>
          </p:cNvSpPr>
          <p:nvPr>
            <p:ph type="subTitle" idx="1"/>
          </p:nvPr>
        </p:nvSpPr>
        <p:spPr/>
        <p:txBody>
          <a:bodyPr/>
          <a:lstStyle/>
          <a:p>
            <a:r>
              <a:rPr lang="en-US" dirty="0"/>
              <a:t>Francis Adoah</a:t>
            </a:r>
          </a:p>
        </p:txBody>
      </p:sp>
    </p:spTree>
    <p:extLst>
      <p:ext uri="{BB962C8B-B14F-4D97-AF65-F5344CB8AC3E}">
        <p14:creationId xmlns:p14="http://schemas.microsoft.com/office/powerpoint/2010/main" val="303425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 scatter chart&#10;&#10;Description automatically generated">
            <a:extLst>
              <a:ext uri="{FF2B5EF4-FFF2-40B4-BE49-F238E27FC236}">
                <a16:creationId xmlns:a16="http://schemas.microsoft.com/office/drawing/2014/main" id="{E1F67DDF-5819-427A-A265-71F5FE6AC9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76" t="6004" r="7912" b="10020"/>
          <a:stretch/>
        </p:blipFill>
        <p:spPr>
          <a:xfrm>
            <a:off x="0" y="53098"/>
            <a:ext cx="4381081" cy="3156674"/>
          </a:xfrm>
        </p:spPr>
      </p:pic>
      <p:pic>
        <p:nvPicPr>
          <p:cNvPr id="6" name="Picture 5" descr="Chart, scatter chart&#10;&#10;Description automatically generated">
            <a:extLst>
              <a:ext uri="{FF2B5EF4-FFF2-40B4-BE49-F238E27FC236}">
                <a16:creationId xmlns:a16="http://schemas.microsoft.com/office/drawing/2014/main" id="{68A4FBF3-EF07-4E2F-920D-C3FEC2763A00}"/>
              </a:ext>
            </a:extLst>
          </p:cNvPr>
          <p:cNvPicPr>
            <a:picLocks noChangeAspect="1"/>
          </p:cNvPicPr>
          <p:nvPr/>
        </p:nvPicPr>
        <p:blipFill rotWithShape="1">
          <a:blip r:embed="rId3">
            <a:extLst>
              <a:ext uri="{28A0092B-C50C-407E-A947-70E740481C1C}">
                <a14:useLocalDpi xmlns:a14="http://schemas.microsoft.com/office/drawing/2010/main" val="0"/>
              </a:ext>
            </a:extLst>
          </a:blip>
          <a:srcRect l="6025" t="6814" r="8608" b="9836"/>
          <a:stretch/>
        </p:blipFill>
        <p:spPr>
          <a:xfrm>
            <a:off x="7810921" y="53098"/>
            <a:ext cx="4310743" cy="3156674"/>
          </a:xfrm>
          <a:prstGeom prst="rect">
            <a:avLst/>
          </a:prstGeom>
        </p:spPr>
      </p:pic>
      <p:pic>
        <p:nvPicPr>
          <p:cNvPr id="7" name="Picture 6" descr="Chart, scatter chart&#10;&#10;Description automatically generated">
            <a:extLst>
              <a:ext uri="{FF2B5EF4-FFF2-40B4-BE49-F238E27FC236}">
                <a16:creationId xmlns:a16="http://schemas.microsoft.com/office/drawing/2014/main" id="{CF3D410B-BAED-44DE-B093-C3992895349D}"/>
              </a:ext>
            </a:extLst>
          </p:cNvPr>
          <p:cNvPicPr>
            <a:picLocks noChangeAspect="1"/>
          </p:cNvPicPr>
          <p:nvPr/>
        </p:nvPicPr>
        <p:blipFill rotWithShape="1">
          <a:blip r:embed="rId4">
            <a:extLst>
              <a:ext uri="{28A0092B-C50C-407E-A947-70E740481C1C}">
                <a14:useLocalDpi xmlns:a14="http://schemas.microsoft.com/office/drawing/2010/main" val="0"/>
              </a:ext>
            </a:extLst>
          </a:blip>
          <a:srcRect l="2900" t="6814" r="8158"/>
          <a:stretch/>
        </p:blipFill>
        <p:spPr>
          <a:xfrm>
            <a:off x="26211" y="3410559"/>
            <a:ext cx="4381081" cy="3442616"/>
          </a:xfrm>
          <a:prstGeom prst="rect">
            <a:avLst/>
          </a:prstGeom>
        </p:spPr>
      </p:pic>
      <p:pic>
        <p:nvPicPr>
          <p:cNvPr id="9" name="Picture 8" descr="Chart, scatter chart&#10;&#10;Description automatically generated">
            <a:extLst>
              <a:ext uri="{FF2B5EF4-FFF2-40B4-BE49-F238E27FC236}">
                <a16:creationId xmlns:a16="http://schemas.microsoft.com/office/drawing/2014/main" id="{1E6353EB-ED13-4C3D-ADDB-E5858AAAC68B}"/>
              </a:ext>
            </a:extLst>
          </p:cNvPr>
          <p:cNvPicPr>
            <a:picLocks noChangeAspect="1"/>
          </p:cNvPicPr>
          <p:nvPr/>
        </p:nvPicPr>
        <p:blipFill rotWithShape="1">
          <a:blip r:embed="rId5">
            <a:extLst>
              <a:ext uri="{28A0092B-C50C-407E-A947-70E740481C1C}">
                <a14:useLocalDpi xmlns:a14="http://schemas.microsoft.com/office/drawing/2010/main" val="0"/>
              </a:ext>
            </a:extLst>
          </a:blip>
          <a:srcRect l="4636" t="6814" r="8705"/>
          <a:stretch/>
        </p:blipFill>
        <p:spPr>
          <a:xfrm>
            <a:off x="7912918" y="3463657"/>
            <a:ext cx="4208746" cy="3394343"/>
          </a:xfrm>
          <a:prstGeom prst="rect">
            <a:avLst/>
          </a:prstGeom>
        </p:spPr>
      </p:pic>
      <p:sp>
        <p:nvSpPr>
          <p:cNvPr id="4" name="TextBox 3">
            <a:extLst>
              <a:ext uri="{FF2B5EF4-FFF2-40B4-BE49-F238E27FC236}">
                <a16:creationId xmlns:a16="http://schemas.microsoft.com/office/drawing/2014/main" id="{67039775-4E64-48B0-94FC-B73B19D88067}"/>
              </a:ext>
            </a:extLst>
          </p:cNvPr>
          <p:cNvSpPr txBox="1"/>
          <p:nvPr/>
        </p:nvSpPr>
        <p:spPr>
          <a:xfrm>
            <a:off x="4537169" y="470263"/>
            <a:ext cx="3117666"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t>OPEnC</a:t>
            </a:r>
            <a:r>
              <a:rPr lang="en-US" dirty="0"/>
              <a:t> shows a transition into the inverted </a:t>
            </a:r>
            <a:r>
              <a:rPr lang="en-US" dirty="0" err="1"/>
              <a:t>marcus</a:t>
            </a:r>
            <a:r>
              <a:rPr lang="en-US" dirty="0"/>
              <a:t> regime as a function of the length of the molecule.</a:t>
            </a:r>
          </a:p>
        </p:txBody>
      </p:sp>
      <p:sp>
        <p:nvSpPr>
          <p:cNvPr id="10" name="TextBox 9">
            <a:extLst>
              <a:ext uri="{FF2B5EF4-FFF2-40B4-BE49-F238E27FC236}">
                <a16:creationId xmlns:a16="http://schemas.microsoft.com/office/drawing/2014/main" id="{F8ACE2D0-9DA8-4E2C-8050-9E24EAC62E64}"/>
              </a:ext>
            </a:extLst>
          </p:cNvPr>
          <p:cNvSpPr txBox="1"/>
          <p:nvPr/>
        </p:nvSpPr>
        <p:spPr>
          <a:xfrm>
            <a:off x="4537169" y="3644537"/>
            <a:ext cx="3117666"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OPEn</a:t>
            </a:r>
            <a:r>
              <a:rPr lang="en-US" dirty="0"/>
              <a:t> shows no such transition</a:t>
            </a:r>
          </a:p>
        </p:txBody>
      </p:sp>
    </p:spTree>
    <p:extLst>
      <p:ext uri="{BB962C8B-B14F-4D97-AF65-F5344CB8AC3E}">
        <p14:creationId xmlns:p14="http://schemas.microsoft.com/office/powerpoint/2010/main" val="390873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49F6B55B-1FBB-4B1F-8715-DC8E1186BA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05" t="4816" r="7573"/>
          <a:stretch/>
        </p:blipFill>
        <p:spPr>
          <a:xfrm>
            <a:off x="3051542" y="291873"/>
            <a:ext cx="3987212" cy="3172471"/>
          </a:xfrm>
        </p:spPr>
      </p:pic>
      <p:pic>
        <p:nvPicPr>
          <p:cNvPr id="6" name="Content Placeholder 4" descr="Chart, scatter chart&#10;&#10;Description automatically generated">
            <a:extLst>
              <a:ext uri="{FF2B5EF4-FFF2-40B4-BE49-F238E27FC236}">
                <a16:creationId xmlns:a16="http://schemas.microsoft.com/office/drawing/2014/main" id="{1B76467B-A7EF-4C5B-BEA0-A8522F37AAA6}"/>
              </a:ext>
            </a:extLst>
          </p:cNvPr>
          <p:cNvPicPr>
            <a:picLocks noChangeAspect="1"/>
          </p:cNvPicPr>
          <p:nvPr/>
        </p:nvPicPr>
        <p:blipFill rotWithShape="1">
          <a:blip r:embed="rId3">
            <a:extLst>
              <a:ext uri="{28A0092B-C50C-407E-A947-70E740481C1C}">
                <a14:useLocalDpi xmlns:a14="http://schemas.microsoft.com/office/drawing/2010/main" val="0"/>
              </a:ext>
            </a:extLst>
          </a:blip>
          <a:srcRect l="3235" t="5245" r="7352"/>
          <a:stretch/>
        </p:blipFill>
        <p:spPr>
          <a:xfrm>
            <a:off x="3051542" y="3464344"/>
            <a:ext cx="3987212" cy="3158178"/>
          </a:xfrm>
          <a:prstGeom prst="rect">
            <a:avLst/>
          </a:prstGeom>
        </p:spPr>
      </p:pic>
      <p:pic>
        <p:nvPicPr>
          <p:cNvPr id="7" name="Content Placeholder 4" descr="Chart, scatter chart&#10;&#10;Description automatically generated">
            <a:extLst>
              <a:ext uri="{FF2B5EF4-FFF2-40B4-BE49-F238E27FC236}">
                <a16:creationId xmlns:a16="http://schemas.microsoft.com/office/drawing/2014/main" id="{579A1476-9FE1-4B6F-AE96-3B36E969623E}"/>
              </a:ext>
            </a:extLst>
          </p:cNvPr>
          <p:cNvPicPr>
            <a:picLocks noChangeAspect="1"/>
          </p:cNvPicPr>
          <p:nvPr/>
        </p:nvPicPr>
        <p:blipFill rotWithShape="1">
          <a:blip r:embed="rId4">
            <a:extLst>
              <a:ext uri="{28A0092B-C50C-407E-A947-70E740481C1C}">
                <a14:useLocalDpi xmlns:a14="http://schemas.microsoft.com/office/drawing/2010/main" val="0"/>
              </a:ext>
            </a:extLst>
          </a:blip>
          <a:srcRect l="2814" t="4179" r="7939" b="4163"/>
          <a:stretch/>
        </p:blipFill>
        <p:spPr>
          <a:xfrm>
            <a:off x="-1" y="85995"/>
            <a:ext cx="2923953" cy="2252233"/>
          </a:xfrm>
          <a:prstGeom prst="rect">
            <a:avLst/>
          </a:prstGeom>
        </p:spPr>
      </p:pic>
      <p:pic>
        <p:nvPicPr>
          <p:cNvPr id="8" name="Content Placeholder 4" descr="Chart, scatter chart&#10;&#10;Description automatically generated">
            <a:extLst>
              <a:ext uri="{FF2B5EF4-FFF2-40B4-BE49-F238E27FC236}">
                <a16:creationId xmlns:a16="http://schemas.microsoft.com/office/drawing/2014/main" id="{F81AFB3C-ABC2-42F3-9322-9DDC2656E9E0}"/>
              </a:ext>
            </a:extLst>
          </p:cNvPr>
          <p:cNvPicPr>
            <a:picLocks noChangeAspect="1"/>
          </p:cNvPicPr>
          <p:nvPr/>
        </p:nvPicPr>
        <p:blipFill rotWithShape="1">
          <a:blip r:embed="rId5">
            <a:extLst>
              <a:ext uri="{28A0092B-C50C-407E-A947-70E740481C1C}">
                <a14:useLocalDpi xmlns:a14="http://schemas.microsoft.com/office/drawing/2010/main" val="0"/>
              </a:ext>
            </a:extLst>
          </a:blip>
          <a:srcRect l="1984" t="5245" r="8293" b="5265"/>
          <a:stretch/>
        </p:blipFill>
        <p:spPr>
          <a:xfrm>
            <a:off x="-2" y="4670719"/>
            <a:ext cx="2923953" cy="2187281"/>
          </a:xfrm>
          <a:prstGeom prst="rect">
            <a:avLst/>
          </a:prstGeom>
        </p:spPr>
      </p:pic>
      <p:pic>
        <p:nvPicPr>
          <p:cNvPr id="9" name="Content Placeholder 4" descr="Chart, scatter chart&#10;&#10;Description automatically generated">
            <a:extLst>
              <a:ext uri="{FF2B5EF4-FFF2-40B4-BE49-F238E27FC236}">
                <a16:creationId xmlns:a16="http://schemas.microsoft.com/office/drawing/2014/main" id="{688A8C67-A51B-4CA1-B5B5-7C2ECAA94D96}"/>
              </a:ext>
            </a:extLst>
          </p:cNvPr>
          <p:cNvPicPr>
            <a:picLocks noChangeAspect="1"/>
          </p:cNvPicPr>
          <p:nvPr/>
        </p:nvPicPr>
        <p:blipFill rotWithShape="1">
          <a:blip r:embed="rId6">
            <a:extLst>
              <a:ext uri="{28A0092B-C50C-407E-A947-70E740481C1C}">
                <a14:useLocalDpi xmlns:a14="http://schemas.microsoft.com/office/drawing/2010/main" val="0"/>
              </a:ext>
            </a:extLst>
          </a:blip>
          <a:srcRect l="2814" t="4247" r="7939" b="4095"/>
          <a:stretch/>
        </p:blipFill>
        <p:spPr>
          <a:xfrm>
            <a:off x="0" y="2338228"/>
            <a:ext cx="2923953" cy="2252233"/>
          </a:xfrm>
          <a:prstGeom prst="rect">
            <a:avLst/>
          </a:prstGeom>
        </p:spPr>
      </p:pic>
      <p:sp>
        <p:nvSpPr>
          <p:cNvPr id="10" name="TextBox 9">
            <a:extLst>
              <a:ext uri="{FF2B5EF4-FFF2-40B4-BE49-F238E27FC236}">
                <a16:creationId xmlns:a16="http://schemas.microsoft.com/office/drawing/2014/main" id="{C0DC5EEE-B3D8-4543-9D3F-1661CD690000}"/>
              </a:ext>
            </a:extLst>
          </p:cNvPr>
          <p:cNvSpPr txBox="1"/>
          <p:nvPr/>
        </p:nvSpPr>
        <p:spPr>
          <a:xfrm>
            <a:off x="7315200" y="478465"/>
            <a:ext cx="459326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So, all the parameters appear to be changing still. We need the majority of these to be constant. For instance, I would like to see A be the only one changing for </a:t>
            </a:r>
            <a:r>
              <a:rPr lang="en-US" dirty="0" err="1"/>
              <a:t>Ea_OPEnC</a:t>
            </a:r>
            <a:r>
              <a:rPr lang="en-US" dirty="0"/>
              <a:t>[-1,-0.2]. If possible. But no matter what, most of the values for </a:t>
            </a:r>
            <a:r>
              <a:rPr lang="en-US" dirty="0" err="1"/>
              <a:t>OPEnC</a:t>
            </a:r>
            <a:r>
              <a:rPr lang="en-US" dirty="0"/>
              <a:t> need to be fixed. We need to find out what is causing the change in the behavior. Right now everything looks to be changing. </a:t>
            </a:r>
          </a:p>
        </p:txBody>
      </p:sp>
      <p:pic>
        <p:nvPicPr>
          <p:cNvPr id="11" name="Content Placeholder 7" descr="Chart, scatter chart&#10;&#10;Description automatically generated">
            <a:extLst>
              <a:ext uri="{FF2B5EF4-FFF2-40B4-BE49-F238E27FC236}">
                <a16:creationId xmlns:a16="http://schemas.microsoft.com/office/drawing/2014/main" id="{5EB5CE60-DB19-4DDD-B974-818E2CE92A42}"/>
              </a:ext>
            </a:extLst>
          </p:cNvPr>
          <p:cNvPicPr>
            <a:picLocks noChangeAspect="1"/>
          </p:cNvPicPr>
          <p:nvPr/>
        </p:nvPicPr>
        <p:blipFill rotWithShape="1">
          <a:blip r:embed="rId7">
            <a:extLst>
              <a:ext uri="{28A0092B-C50C-407E-A947-70E740481C1C}">
                <a14:useLocalDpi xmlns:a14="http://schemas.microsoft.com/office/drawing/2010/main" val="0"/>
              </a:ext>
            </a:extLst>
          </a:blip>
          <a:srcRect l="4676" t="6004" r="7912" b="10020"/>
          <a:stretch/>
        </p:blipFill>
        <p:spPr>
          <a:xfrm>
            <a:off x="7166343" y="3517214"/>
            <a:ext cx="5025657" cy="3621107"/>
          </a:xfrm>
          <a:prstGeom prst="rect">
            <a:avLst/>
          </a:prstGeom>
        </p:spPr>
      </p:pic>
    </p:spTree>
    <p:extLst>
      <p:ext uri="{BB962C8B-B14F-4D97-AF65-F5344CB8AC3E}">
        <p14:creationId xmlns:p14="http://schemas.microsoft.com/office/powerpoint/2010/main" val="31861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histogram&#10;&#10;Description automatically generated">
            <a:extLst>
              <a:ext uri="{FF2B5EF4-FFF2-40B4-BE49-F238E27FC236}">
                <a16:creationId xmlns:a16="http://schemas.microsoft.com/office/drawing/2014/main" id="{4B9689D5-A7F0-4AF1-8E5B-76A9FF5A5D5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4731" r="8909"/>
          <a:stretch/>
        </p:blipFill>
        <p:spPr>
          <a:xfrm>
            <a:off x="783773" y="4105564"/>
            <a:ext cx="3378158" cy="2649850"/>
          </a:xfrm>
        </p:spPr>
      </p:pic>
      <p:pic>
        <p:nvPicPr>
          <p:cNvPr id="9" name="Content Placeholder 5" descr="A picture containing chart&#10;&#10;Description automatically generated">
            <a:extLst>
              <a:ext uri="{FF2B5EF4-FFF2-40B4-BE49-F238E27FC236}">
                <a16:creationId xmlns:a16="http://schemas.microsoft.com/office/drawing/2014/main" id="{E1A5384F-BECE-4C71-A110-8A3BF59C84B1}"/>
              </a:ext>
            </a:extLst>
          </p:cNvPr>
          <p:cNvPicPr>
            <a:picLocks noChangeAspect="1"/>
          </p:cNvPicPr>
          <p:nvPr/>
        </p:nvPicPr>
        <p:blipFill rotWithShape="1">
          <a:blip r:embed="rId3">
            <a:extLst>
              <a:ext uri="{28A0092B-C50C-407E-A947-70E740481C1C}">
                <a14:useLocalDpi xmlns:a14="http://schemas.microsoft.com/office/drawing/2010/main" val="0"/>
              </a:ext>
            </a:extLst>
          </a:blip>
          <a:srcRect t="5472" r="7968" b="9132"/>
          <a:stretch/>
        </p:blipFill>
        <p:spPr>
          <a:xfrm>
            <a:off x="783773" y="1414855"/>
            <a:ext cx="3413760" cy="2690708"/>
          </a:xfrm>
          <a:prstGeom prst="rect">
            <a:avLst/>
          </a:prstGeom>
        </p:spPr>
      </p:pic>
      <p:pic>
        <p:nvPicPr>
          <p:cNvPr id="10" name="Content Placeholder 5" descr="Chart, line chart, histogram&#10;&#10;Description automatically generated">
            <a:extLst>
              <a:ext uri="{FF2B5EF4-FFF2-40B4-BE49-F238E27FC236}">
                <a16:creationId xmlns:a16="http://schemas.microsoft.com/office/drawing/2014/main" id="{1AE07532-64DE-49C4-8805-67E7517DC3F0}"/>
              </a:ext>
            </a:extLst>
          </p:cNvPr>
          <p:cNvPicPr>
            <a:picLocks noChangeAspect="1"/>
          </p:cNvPicPr>
          <p:nvPr/>
        </p:nvPicPr>
        <p:blipFill rotWithShape="1">
          <a:blip r:embed="rId4">
            <a:extLst>
              <a:ext uri="{28A0092B-C50C-407E-A947-70E740481C1C}">
                <a14:useLocalDpi xmlns:a14="http://schemas.microsoft.com/office/drawing/2010/main" val="0"/>
              </a:ext>
            </a:extLst>
          </a:blip>
          <a:srcRect l="4394" t="4807" r="9319"/>
          <a:stretch/>
        </p:blipFill>
        <p:spPr>
          <a:xfrm>
            <a:off x="4459550" y="4074169"/>
            <a:ext cx="3278420" cy="2712637"/>
          </a:xfrm>
          <a:prstGeom prst="rect">
            <a:avLst/>
          </a:prstGeom>
        </p:spPr>
      </p:pic>
      <p:pic>
        <p:nvPicPr>
          <p:cNvPr id="11" name="Content Placeholder 5" descr="Chart, histogram&#10;&#10;Description automatically generated">
            <a:extLst>
              <a:ext uri="{FF2B5EF4-FFF2-40B4-BE49-F238E27FC236}">
                <a16:creationId xmlns:a16="http://schemas.microsoft.com/office/drawing/2014/main" id="{062CE759-F42A-4A89-A3EA-4F99EDFE61C0}"/>
              </a:ext>
            </a:extLst>
          </p:cNvPr>
          <p:cNvPicPr>
            <a:picLocks noChangeAspect="1"/>
          </p:cNvPicPr>
          <p:nvPr/>
        </p:nvPicPr>
        <p:blipFill rotWithShape="1">
          <a:blip r:embed="rId5">
            <a:extLst>
              <a:ext uri="{28A0092B-C50C-407E-A947-70E740481C1C}">
                <a14:useLocalDpi xmlns:a14="http://schemas.microsoft.com/office/drawing/2010/main" val="0"/>
              </a:ext>
            </a:extLst>
          </a:blip>
          <a:srcRect l="3112" t="6409" r="8653" b="10144"/>
          <a:stretch/>
        </p:blipFill>
        <p:spPr>
          <a:xfrm>
            <a:off x="4161931" y="1473345"/>
            <a:ext cx="3666734" cy="2600824"/>
          </a:xfrm>
          <a:prstGeom prst="rect">
            <a:avLst/>
          </a:prstGeom>
        </p:spPr>
      </p:pic>
      <p:pic>
        <p:nvPicPr>
          <p:cNvPr id="14" name="Content Placeholder 5" descr="Chart, line chart&#10;&#10;Description automatically generated">
            <a:extLst>
              <a:ext uri="{FF2B5EF4-FFF2-40B4-BE49-F238E27FC236}">
                <a16:creationId xmlns:a16="http://schemas.microsoft.com/office/drawing/2014/main" id="{A2D30C4C-8DD7-455C-A9AD-AF23A8221ED6}"/>
              </a:ext>
            </a:extLst>
          </p:cNvPr>
          <p:cNvPicPr>
            <a:picLocks noChangeAspect="1"/>
          </p:cNvPicPr>
          <p:nvPr/>
        </p:nvPicPr>
        <p:blipFill rotWithShape="1">
          <a:blip r:embed="rId6">
            <a:extLst>
              <a:ext uri="{28A0092B-C50C-407E-A947-70E740481C1C}">
                <a14:useLocalDpi xmlns:a14="http://schemas.microsoft.com/office/drawing/2010/main" val="0"/>
              </a:ext>
            </a:extLst>
          </a:blip>
          <a:srcRect l="3564" t="4808" r="8201" b="8888"/>
          <a:stretch/>
        </p:blipFill>
        <p:spPr>
          <a:xfrm>
            <a:off x="7936310" y="1428536"/>
            <a:ext cx="3666734" cy="2689887"/>
          </a:xfrm>
          <a:prstGeom prst="rect">
            <a:avLst/>
          </a:prstGeom>
        </p:spPr>
      </p:pic>
      <p:pic>
        <p:nvPicPr>
          <p:cNvPr id="13" name="Content Placeholder 5" descr="Chart, line chart&#10;&#10;Description automatically generated">
            <a:extLst>
              <a:ext uri="{FF2B5EF4-FFF2-40B4-BE49-F238E27FC236}">
                <a16:creationId xmlns:a16="http://schemas.microsoft.com/office/drawing/2014/main" id="{5F0ACF7B-A3D8-4DAD-B01B-2B1A1155F5C2}"/>
              </a:ext>
            </a:extLst>
          </p:cNvPr>
          <p:cNvPicPr>
            <a:picLocks noChangeAspect="1"/>
          </p:cNvPicPr>
          <p:nvPr/>
        </p:nvPicPr>
        <p:blipFill rotWithShape="1">
          <a:blip r:embed="rId7">
            <a:extLst>
              <a:ext uri="{28A0092B-C50C-407E-A947-70E740481C1C}">
                <a14:useLocalDpi xmlns:a14="http://schemas.microsoft.com/office/drawing/2010/main" val="0"/>
              </a:ext>
            </a:extLst>
          </a:blip>
          <a:srcRect l="3019" t="4807" r="8745"/>
          <a:stretch/>
        </p:blipFill>
        <p:spPr>
          <a:xfrm>
            <a:off x="8093434" y="4118423"/>
            <a:ext cx="3352486" cy="2712637"/>
          </a:xfrm>
          <a:prstGeom prst="rect">
            <a:avLst/>
          </a:prstGeom>
        </p:spPr>
      </p:pic>
    </p:spTree>
    <p:extLst>
      <p:ext uri="{BB962C8B-B14F-4D97-AF65-F5344CB8AC3E}">
        <p14:creationId xmlns:p14="http://schemas.microsoft.com/office/powerpoint/2010/main" val="201654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E8F40FE-293C-453F-B8A6-427899356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1EABE0-FA8E-49A5-A966-F0539111C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6384"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56A3E26D-73B1-468C-B97B-BC1815959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 y="2712821"/>
            <a:ext cx="3975945"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191A2841-E952-4D04-8ADE-0A143B475297}"/>
              </a:ext>
            </a:extLst>
          </p:cNvPr>
          <p:cNvSpPr>
            <a:spLocks noGrp="1"/>
          </p:cNvSpPr>
          <p:nvPr>
            <p:ph idx="1"/>
          </p:nvPr>
        </p:nvSpPr>
        <p:spPr>
          <a:xfrm>
            <a:off x="548640" y="2942520"/>
            <a:ext cx="4114800" cy="3245804"/>
          </a:xfrm>
        </p:spPr>
        <p:txBody>
          <a:bodyPr>
            <a:normAutofit/>
          </a:bodyPr>
          <a:lstStyle/>
          <a:p>
            <a:r>
              <a:rPr lang="en-US" sz="1800" dirty="0"/>
              <a:t>We’re missing </a:t>
            </a:r>
            <a:r>
              <a:rPr lang="en-US" sz="1800" dirty="0" err="1"/>
              <a:t>gammaW</a:t>
            </a:r>
            <a:endParaRPr lang="en-US" sz="1800" dirty="0"/>
          </a:p>
        </p:txBody>
      </p:sp>
      <p:pic>
        <p:nvPicPr>
          <p:cNvPr id="6" name="Content Placeholder 4" descr="Chart, scatter chart&#10;&#10;Description automatically generated">
            <a:extLst>
              <a:ext uri="{FF2B5EF4-FFF2-40B4-BE49-F238E27FC236}">
                <a16:creationId xmlns:a16="http://schemas.microsoft.com/office/drawing/2014/main" id="{7209C38D-0BB0-4EB5-B613-FDF767684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504" y="755438"/>
            <a:ext cx="3246120" cy="2434589"/>
          </a:xfrm>
          <a:prstGeom prst="rect">
            <a:avLst/>
          </a:prstGeom>
        </p:spPr>
      </p:pic>
      <p:pic>
        <p:nvPicPr>
          <p:cNvPr id="7" name="Content Placeholder 4" descr="Chart, scatter chart&#10;&#10;Description automatically generated">
            <a:extLst>
              <a:ext uri="{FF2B5EF4-FFF2-40B4-BE49-F238E27FC236}">
                <a16:creationId xmlns:a16="http://schemas.microsoft.com/office/drawing/2014/main" id="{608628F5-44BE-4B33-94A3-C530D5363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916" y="755438"/>
            <a:ext cx="3246120" cy="2434589"/>
          </a:xfrm>
          <a:prstGeom prst="rect">
            <a:avLst/>
          </a:prstGeom>
        </p:spPr>
      </p:pic>
      <p:pic>
        <p:nvPicPr>
          <p:cNvPr id="9" name="Content Placeholder 4" descr="Chart, scatter chart&#10;&#10;Description automatically generated">
            <a:extLst>
              <a:ext uri="{FF2B5EF4-FFF2-40B4-BE49-F238E27FC236}">
                <a16:creationId xmlns:a16="http://schemas.microsoft.com/office/drawing/2014/main" id="{5CAC2E62-E32E-41CE-86F2-A4E3CD02A2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5502" y="3600764"/>
            <a:ext cx="3246120" cy="2434589"/>
          </a:xfrm>
          <a:prstGeom prst="rect">
            <a:avLst/>
          </a:prstGeom>
        </p:spPr>
      </p:pic>
      <p:pic>
        <p:nvPicPr>
          <p:cNvPr id="8" name="Content Placeholder 7" descr="Chart, scatter chart&#10;&#10;Description automatically generated">
            <a:extLst>
              <a:ext uri="{FF2B5EF4-FFF2-40B4-BE49-F238E27FC236}">
                <a16:creationId xmlns:a16="http://schemas.microsoft.com/office/drawing/2014/main" id="{26FCF4F4-7551-4F08-A5DD-2AC07E671F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9916" y="3599428"/>
            <a:ext cx="3246120" cy="2434589"/>
          </a:xfrm>
          <a:prstGeom prst="rect">
            <a:avLst/>
          </a:prstGeom>
        </p:spPr>
      </p:pic>
    </p:spTree>
    <p:extLst>
      <p:ext uri="{BB962C8B-B14F-4D97-AF65-F5344CB8AC3E}">
        <p14:creationId xmlns:p14="http://schemas.microsoft.com/office/powerpoint/2010/main" val="591342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0DE14D27-768D-4282-BA77-A9B8A03E30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882" r="6984"/>
          <a:stretch/>
        </p:blipFill>
        <p:spPr>
          <a:xfrm>
            <a:off x="85060" y="3784676"/>
            <a:ext cx="4035080" cy="3062141"/>
          </a:xfrm>
        </p:spPr>
      </p:pic>
      <p:pic>
        <p:nvPicPr>
          <p:cNvPr id="4" name="Content Placeholder 4" descr="Chart&#10;&#10;Description automatically generated with medium confidence">
            <a:extLst>
              <a:ext uri="{FF2B5EF4-FFF2-40B4-BE49-F238E27FC236}">
                <a16:creationId xmlns:a16="http://schemas.microsoft.com/office/drawing/2014/main" id="{6850BD4D-5CE7-4721-BD01-919E5D54D45F}"/>
              </a:ext>
            </a:extLst>
          </p:cNvPr>
          <p:cNvPicPr>
            <a:picLocks noChangeAspect="1"/>
          </p:cNvPicPr>
          <p:nvPr/>
        </p:nvPicPr>
        <p:blipFill rotWithShape="1">
          <a:blip r:embed="rId3">
            <a:extLst>
              <a:ext uri="{28A0092B-C50C-407E-A947-70E740481C1C}">
                <a14:useLocalDpi xmlns:a14="http://schemas.microsoft.com/office/drawing/2010/main" val="0"/>
              </a:ext>
            </a:extLst>
          </a:blip>
          <a:srcRect t="5882" r="9109"/>
          <a:stretch/>
        </p:blipFill>
        <p:spPr>
          <a:xfrm>
            <a:off x="4036828" y="3784675"/>
            <a:ext cx="3942881" cy="3062143"/>
          </a:xfrm>
          <a:prstGeom prst="rect">
            <a:avLst/>
          </a:prstGeom>
        </p:spPr>
      </p:pic>
      <p:pic>
        <p:nvPicPr>
          <p:cNvPr id="6" name="Content Placeholder 4" descr="Chart&#10;&#10;Description automatically generated with medium confidence">
            <a:extLst>
              <a:ext uri="{FF2B5EF4-FFF2-40B4-BE49-F238E27FC236}">
                <a16:creationId xmlns:a16="http://schemas.microsoft.com/office/drawing/2014/main" id="{9B2AF69F-39B1-44F8-B0FF-C92DD44B4011}"/>
              </a:ext>
            </a:extLst>
          </p:cNvPr>
          <p:cNvPicPr>
            <a:picLocks noChangeAspect="1"/>
          </p:cNvPicPr>
          <p:nvPr/>
        </p:nvPicPr>
        <p:blipFill rotWithShape="1">
          <a:blip r:embed="rId4">
            <a:extLst>
              <a:ext uri="{28A0092B-C50C-407E-A947-70E740481C1C}">
                <a14:useLocalDpi xmlns:a14="http://schemas.microsoft.com/office/drawing/2010/main" val="0"/>
              </a:ext>
            </a:extLst>
          </a:blip>
          <a:srcRect t="5882" r="6984"/>
          <a:stretch/>
        </p:blipFill>
        <p:spPr>
          <a:xfrm>
            <a:off x="8071862" y="3784675"/>
            <a:ext cx="4035078" cy="3062143"/>
          </a:xfrm>
          <a:prstGeom prst="rect">
            <a:avLst/>
          </a:prstGeom>
        </p:spPr>
      </p:pic>
      <p:pic>
        <p:nvPicPr>
          <p:cNvPr id="7" name="Content Placeholder 4" descr="Chart&#10;&#10;Description automatically generated">
            <a:extLst>
              <a:ext uri="{FF2B5EF4-FFF2-40B4-BE49-F238E27FC236}">
                <a16:creationId xmlns:a16="http://schemas.microsoft.com/office/drawing/2014/main" id="{654082E8-C420-446E-BD4B-67872D15FF98}"/>
              </a:ext>
            </a:extLst>
          </p:cNvPr>
          <p:cNvPicPr>
            <a:picLocks noChangeAspect="1"/>
          </p:cNvPicPr>
          <p:nvPr/>
        </p:nvPicPr>
        <p:blipFill rotWithShape="1">
          <a:blip r:embed="rId5">
            <a:extLst>
              <a:ext uri="{28A0092B-C50C-407E-A947-70E740481C1C}">
                <a14:useLocalDpi xmlns:a14="http://schemas.microsoft.com/office/drawing/2010/main" val="0"/>
              </a:ext>
            </a:extLst>
          </a:blip>
          <a:srcRect t="5882" r="6984"/>
          <a:stretch/>
        </p:blipFill>
        <p:spPr>
          <a:xfrm>
            <a:off x="85059" y="722536"/>
            <a:ext cx="4035080" cy="3062140"/>
          </a:xfrm>
          <a:prstGeom prst="rect">
            <a:avLst/>
          </a:prstGeom>
        </p:spPr>
      </p:pic>
      <p:pic>
        <p:nvPicPr>
          <p:cNvPr id="8" name="Content Placeholder 4" descr="Chart&#10;&#10;Description automatically generated">
            <a:extLst>
              <a:ext uri="{FF2B5EF4-FFF2-40B4-BE49-F238E27FC236}">
                <a16:creationId xmlns:a16="http://schemas.microsoft.com/office/drawing/2014/main" id="{D6177AB7-8A09-4246-B483-1144557F2CDE}"/>
              </a:ext>
            </a:extLst>
          </p:cNvPr>
          <p:cNvPicPr>
            <a:picLocks noChangeAspect="1"/>
          </p:cNvPicPr>
          <p:nvPr/>
        </p:nvPicPr>
        <p:blipFill rotWithShape="1">
          <a:blip r:embed="rId6">
            <a:extLst>
              <a:ext uri="{28A0092B-C50C-407E-A947-70E740481C1C}">
                <a14:useLocalDpi xmlns:a14="http://schemas.microsoft.com/office/drawing/2010/main" val="0"/>
              </a:ext>
            </a:extLst>
          </a:blip>
          <a:srcRect t="5882" r="9109"/>
          <a:stretch/>
        </p:blipFill>
        <p:spPr>
          <a:xfrm>
            <a:off x="4036828" y="722535"/>
            <a:ext cx="3942881" cy="3062141"/>
          </a:xfrm>
          <a:prstGeom prst="rect">
            <a:avLst/>
          </a:prstGeom>
        </p:spPr>
      </p:pic>
      <p:pic>
        <p:nvPicPr>
          <p:cNvPr id="9" name="Content Placeholder 4" descr="Chart&#10;&#10;Description automatically generated with low confidence">
            <a:extLst>
              <a:ext uri="{FF2B5EF4-FFF2-40B4-BE49-F238E27FC236}">
                <a16:creationId xmlns:a16="http://schemas.microsoft.com/office/drawing/2014/main" id="{7626A93C-2FC3-4655-BC88-C3EC19D46E67}"/>
              </a:ext>
            </a:extLst>
          </p:cNvPr>
          <p:cNvPicPr>
            <a:picLocks noChangeAspect="1"/>
          </p:cNvPicPr>
          <p:nvPr/>
        </p:nvPicPr>
        <p:blipFill rotWithShape="1">
          <a:blip r:embed="rId7">
            <a:extLst>
              <a:ext uri="{28A0092B-C50C-407E-A947-70E740481C1C}">
                <a14:useLocalDpi xmlns:a14="http://schemas.microsoft.com/office/drawing/2010/main" val="0"/>
              </a:ext>
            </a:extLst>
          </a:blip>
          <a:srcRect t="5882" r="6984"/>
          <a:stretch/>
        </p:blipFill>
        <p:spPr>
          <a:xfrm>
            <a:off x="8071862" y="722535"/>
            <a:ext cx="4035078" cy="3062142"/>
          </a:xfrm>
          <a:prstGeom prst="rect">
            <a:avLst/>
          </a:prstGeom>
        </p:spPr>
      </p:pic>
    </p:spTree>
    <p:extLst>
      <p:ext uri="{BB962C8B-B14F-4D97-AF65-F5344CB8AC3E}">
        <p14:creationId xmlns:p14="http://schemas.microsoft.com/office/powerpoint/2010/main" val="72763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0202-1009-4A35-B15B-9E5E41C52164}"/>
              </a:ext>
            </a:extLst>
          </p:cNvPr>
          <p:cNvSpPr>
            <a:spLocks noGrp="1"/>
          </p:cNvSpPr>
          <p:nvPr>
            <p:ph type="title"/>
          </p:nvPr>
        </p:nvSpPr>
        <p:spPr/>
        <p:txBody>
          <a:bodyPr/>
          <a:lstStyle/>
          <a:p>
            <a:r>
              <a:rPr lang="en-US" dirty="0"/>
              <a:t>                Plots Of JVT Parameters</a:t>
            </a:r>
          </a:p>
        </p:txBody>
      </p:sp>
      <p:sp>
        <p:nvSpPr>
          <p:cNvPr id="4" name="Content Placeholder 3">
            <a:extLst>
              <a:ext uri="{FF2B5EF4-FFF2-40B4-BE49-F238E27FC236}">
                <a16:creationId xmlns:a16="http://schemas.microsoft.com/office/drawing/2014/main" id="{A2E6125F-D8C5-44D7-BD62-91B6643E9AE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57246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19744</TotalTime>
  <Words>130</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Controlling Molecular Orbital Gating In Molecular Junctions By One CH2 Group</vt:lpstr>
      <vt:lpstr>PowerPoint Presentation</vt:lpstr>
      <vt:lpstr>PowerPoint Presentation</vt:lpstr>
      <vt:lpstr>PowerPoint Presentation</vt:lpstr>
      <vt:lpstr>PowerPoint Presentation</vt:lpstr>
      <vt:lpstr>PowerPoint Presentation</vt:lpstr>
      <vt:lpstr>                Plots Of JVT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Adoah</dc:creator>
  <cp:lastModifiedBy>Cameron Nickle</cp:lastModifiedBy>
  <cp:revision>48</cp:revision>
  <dcterms:created xsi:type="dcterms:W3CDTF">2021-03-02T06:18:27Z</dcterms:created>
  <dcterms:modified xsi:type="dcterms:W3CDTF">2021-03-16T18:07:21Z</dcterms:modified>
</cp:coreProperties>
</file>