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343" r:id="rId4"/>
    <p:sldId id="34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meron Nickle" initials="CN" lastIdx="4" clrIdx="0">
    <p:extLst>
      <p:ext uri="{19B8F6BF-5375-455C-9EA6-DF929625EA0E}">
        <p15:presenceInfo xmlns:p15="http://schemas.microsoft.com/office/powerpoint/2012/main" userId="Cameron Nickle" providerId="None"/>
      </p:ext>
    </p:extLst>
  </p:cmAuthor>
  <p:cmAuthor id="2" name="Francis Adoah" initials="FA" lastIdx="2" clrIdx="1">
    <p:extLst>
      <p:ext uri="{19B8F6BF-5375-455C-9EA6-DF929625EA0E}">
        <p15:presenceInfo xmlns:p15="http://schemas.microsoft.com/office/powerpoint/2012/main" userId="S::fr111069@ucf.edu::f55b0df8-8ce1-4efd-b9fe-a8d0835bfc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88" d="100"/>
          <a:sy n="88" d="100"/>
        </p:scale>
        <p:origin x="3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D2EC-D629-40F3-9625-A3FCC5E102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1F0BB5-E143-4B8A-966F-928B51B33D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406425-3104-42A9-9B3B-185C1378F117}"/>
              </a:ext>
            </a:extLst>
          </p:cNvPr>
          <p:cNvSpPr>
            <a:spLocks noGrp="1"/>
          </p:cNvSpPr>
          <p:nvPr>
            <p:ph type="dt" sz="half" idx="10"/>
          </p:nvPr>
        </p:nvSpPr>
        <p:spPr/>
        <p:txBody>
          <a:bodyPr/>
          <a:lstStyle/>
          <a:p>
            <a:fld id="{5B171E48-3BD6-4E37-B084-745583AB6382}" type="datetimeFigureOut">
              <a:rPr lang="en-US" smtClean="0"/>
              <a:t>3/27/2021</a:t>
            </a:fld>
            <a:endParaRPr lang="en-US"/>
          </a:p>
        </p:txBody>
      </p:sp>
      <p:sp>
        <p:nvSpPr>
          <p:cNvPr id="5" name="Footer Placeholder 4">
            <a:extLst>
              <a:ext uri="{FF2B5EF4-FFF2-40B4-BE49-F238E27FC236}">
                <a16:creationId xmlns:a16="http://schemas.microsoft.com/office/drawing/2014/main" id="{6F38C795-ECD9-4105-B98B-338D7FCBB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83F52-9E84-494C-A0C5-07CDE4BC1E40}"/>
              </a:ext>
            </a:extLst>
          </p:cNvPr>
          <p:cNvSpPr>
            <a:spLocks noGrp="1"/>
          </p:cNvSpPr>
          <p:nvPr>
            <p:ph type="sldNum" sz="quarter" idx="12"/>
          </p:nvPr>
        </p:nvSpPr>
        <p:spPr/>
        <p:txBody>
          <a:bodyPr/>
          <a:lstStyle/>
          <a:p>
            <a:fld id="{C81747A4-372A-4023-A5DE-62262A3A6619}" type="slidenum">
              <a:rPr lang="en-US" smtClean="0"/>
              <a:t>‹#›</a:t>
            </a:fld>
            <a:endParaRPr lang="en-US"/>
          </a:p>
        </p:txBody>
      </p:sp>
    </p:spTree>
    <p:extLst>
      <p:ext uri="{BB962C8B-B14F-4D97-AF65-F5344CB8AC3E}">
        <p14:creationId xmlns:p14="http://schemas.microsoft.com/office/powerpoint/2010/main" val="1183270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7FBD0-FB6D-45FD-873D-CEBE18321E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96B9E1-94FE-4C7F-ADC8-78658CC1BC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E402A8-CCEB-49C6-BCB0-BCC6D974DE05}"/>
              </a:ext>
            </a:extLst>
          </p:cNvPr>
          <p:cNvSpPr>
            <a:spLocks noGrp="1"/>
          </p:cNvSpPr>
          <p:nvPr>
            <p:ph type="dt" sz="half" idx="10"/>
          </p:nvPr>
        </p:nvSpPr>
        <p:spPr/>
        <p:txBody>
          <a:bodyPr/>
          <a:lstStyle/>
          <a:p>
            <a:fld id="{5B171E48-3BD6-4E37-B084-745583AB6382}" type="datetimeFigureOut">
              <a:rPr lang="en-US" smtClean="0"/>
              <a:t>3/27/2021</a:t>
            </a:fld>
            <a:endParaRPr lang="en-US"/>
          </a:p>
        </p:txBody>
      </p:sp>
      <p:sp>
        <p:nvSpPr>
          <p:cNvPr id="5" name="Footer Placeholder 4">
            <a:extLst>
              <a:ext uri="{FF2B5EF4-FFF2-40B4-BE49-F238E27FC236}">
                <a16:creationId xmlns:a16="http://schemas.microsoft.com/office/drawing/2014/main" id="{2BE3AA1A-5617-4AE4-948B-C0A09E75F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F666B-E274-4E52-939D-6BA96C4BF81C}"/>
              </a:ext>
            </a:extLst>
          </p:cNvPr>
          <p:cNvSpPr>
            <a:spLocks noGrp="1"/>
          </p:cNvSpPr>
          <p:nvPr>
            <p:ph type="sldNum" sz="quarter" idx="12"/>
          </p:nvPr>
        </p:nvSpPr>
        <p:spPr/>
        <p:txBody>
          <a:bodyPr/>
          <a:lstStyle/>
          <a:p>
            <a:fld id="{C81747A4-372A-4023-A5DE-62262A3A6619}" type="slidenum">
              <a:rPr lang="en-US" smtClean="0"/>
              <a:t>‹#›</a:t>
            </a:fld>
            <a:endParaRPr lang="en-US"/>
          </a:p>
        </p:txBody>
      </p:sp>
    </p:spTree>
    <p:extLst>
      <p:ext uri="{BB962C8B-B14F-4D97-AF65-F5344CB8AC3E}">
        <p14:creationId xmlns:p14="http://schemas.microsoft.com/office/powerpoint/2010/main" val="4081687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14340-F2BA-496B-ADA5-DD3F9DF7BE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7E9A23-41D9-4D68-B095-509911008F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022AC8-0437-4408-A3CD-048B4A543EB4}"/>
              </a:ext>
            </a:extLst>
          </p:cNvPr>
          <p:cNvSpPr>
            <a:spLocks noGrp="1"/>
          </p:cNvSpPr>
          <p:nvPr>
            <p:ph type="dt" sz="half" idx="10"/>
          </p:nvPr>
        </p:nvSpPr>
        <p:spPr/>
        <p:txBody>
          <a:bodyPr/>
          <a:lstStyle/>
          <a:p>
            <a:fld id="{5B171E48-3BD6-4E37-B084-745583AB6382}" type="datetimeFigureOut">
              <a:rPr lang="en-US" smtClean="0"/>
              <a:t>3/27/2021</a:t>
            </a:fld>
            <a:endParaRPr lang="en-US"/>
          </a:p>
        </p:txBody>
      </p:sp>
      <p:sp>
        <p:nvSpPr>
          <p:cNvPr id="5" name="Footer Placeholder 4">
            <a:extLst>
              <a:ext uri="{FF2B5EF4-FFF2-40B4-BE49-F238E27FC236}">
                <a16:creationId xmlns:a16="http://schemas.microsoft.com/office/drawing/2014/main" id="{34B9DBEC-B5DB-4336-824F-A603EB609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51D899-7DFE-4299-8459-123246DE1D55}"/>
              </a:ext>
            </a:extLst>
          </p:cNvPr>
          <p:cNvSpPr>
            <a:spLocks noGrp="1"/>
          </p:cNvSpPr>
          <p:nvPr>
            <p:ph type="sldNum" sz="quarter" idx="12"/>
          </p:nvPr>
        </p:nvSpPr>
        <p:spPr/>
        <p:txBody>
          <a:bodyPr/>
          <a:lstStyle/>
          <a:p>
            <a:fld id="{C81747A4-372A-4023-A5DE-62262A3A6619}" type="slidenum">
              <a:rPr lang="en-US" smtClean="0"/>
              <a:t>‹#›</a:t>
            </a:fld>
            <a:endParaRPr lang="en-US"/>
          </a:p>
        </p:txBody>
      </p:sp>
    </p:spTree>
    <p:extLst>
      <p:ext uri="{BB962C8B-B14F-4D97-AF65-F5344CB8AC3E}">
        <p14:creationId xmlns:p14="http://schemas.microsoft.com/office/powerpoint/2010/main" val="878898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8CC6-D3B0-4D1B-8FD1-BD33A1B3AB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EE76F7-7907-455A-B313-F20B82C833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3DFBB3-510F-46BB-8B50-8BC704C19707}"/>
              </a:ext>
            </a:extLst>
          </p:cNvPr>
          <p:cNvSpPr>
            <a:spLocks noGrp="1"/>
          </p:cNvSpPr>
          <p:nvPr>
            <p:ph type="dt" sz="half" idx="10"/>
          </p:nvPr>
        </p:nvSpPr>
        <p:spPr/>
        <p:txBody>
          <a:bodyPr/>
          <a:lstStyle/>
          <a:p>
            <a:fld id="{5B171E48-3BD6-4E37-B084-745583AB6382}" type="datetimeFigureOut">
              <a:rPr lang="en-US" smtClean="0"/>
              <a:t>3/27/2021</a:t>
            </a:fld>
            <a:endParaRPr lang="en-US"/>
          </a:p>
        </p:txBody>
      </p:sp>
      <p:sp>
        <p:nvSpPr>
          <p:cNvPr id="5" name="Footer Placeholder 4">
            <a:extLst>
              <a:ext uri="{FF2B5EF4-FFF2-40B4-BE49-F238E27FC236}">
                <a16:creationId xmlns:a16="http://schemas.microsoft.com/office/drawing/2014/main" id="{1ED4F350-3215-47A8-A5B2-B933CB81F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8988C-B007-48A2-AEF1-51F2A87664CB}"/>
              </a:ext>
            </a:extLst>
          </p:cNvPr>
          <p:cNvSpPr>
            <a:spLocks noGrp="1"/>
          </p:cNvSpPr>
          <p:nvPr>
            <p:ph type="sldNum" sz="quarter" idx="12"/>
          </p:nvPr>
        </p:nvSpPr>
        <p:spPr/>
        <p:txBody>
          <a:bodyPr/>
          <a:lstStyle/>
          <a:p>
            <a:fld id="{C81747A4-372A-4023-A5DE-62262A3A6619}" type="slidenum">
              <a:rPr lang="en-US" smtClean="0"/>
              <a:t>‹#›</a:t>
            </a:fld>
            <a:endParaRPr lang="en-US"/>
          </a:p>
        </p:txBody>
      </p:sp>
    </p:spTree>
    <p:extLst>
      <p:ext uri="{BB962C8B-B14F-4D97-AF65-F5344CB8AC3E}">
        <p14:creationId xmlns:p14="http://schemas.microsoft.com/office/powerpoint/2010/main" val="2340234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915F-C5E9-43CC-8AE3-BF515A84BB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0DD5AE-C9F5-4CCF-AF0B-2B55C14BB9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856182-2331-4073-BA25-4155942427E5}"/>
              </a:ext>
            </a:extLst>
          </p:cNvPr>
          <p:cNvSpPr>
            <a:spLocks noGrp="1"/>
          </p:cNvSpPr>
          <p:nvPr>
            <p:ph type="dt" sz="half" idx="10"/>
          </p:nvPr>
        </p:nvSpPr>
        <p:spPr/>
        <p:txBody>
          <a:bodyPr/>
          <a:lstStyle/>
          <a:p>
            <a:fld id="{5B171E48-3BD6-4E37-B084-745583AB6382}" type="datetimeFigureOut">
              <a:rPr lang="en-US" smtClean="0"/>
              <a:t>3/27/2021</a:t>
            </a:fld>
            <a:endParaRPr lang="en-US"/>
          </a:p>
        </p:txBody>
      </p:sp>
      <p:sp>
        <p:nvSpPr>
          <p:cNvPr id="5" name="Footer Placeholder 4">
            <a:extLst>
              <a:ext uri="{FF2B5EF4-FFF2-40B4-BE49-F238E27FC236}">
                <a16:creationId xmlns:a16="http://schemas.microsoft.com/office/drawing/2014/main" id="{A862E66C-770C-4EEB-932A-D016D255B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288CE-FE77-4C87-A78E-F0FAE08A6D8D}"/>
              </a:ext>
            </a:extLst>
          </p:cNvPr>
          <p:cNvSpPr>
            <a:spLocks noGrp="1"/>
          </p:cNvSpPr>
          <p:nvPr>
            <p:ph type="sldNum" sz="quarter" idx="12"/>
          </p:nvPr>
        </p:nvSpPr>
        <p:spPr/>
        <p:txBody>
          <a:bodyPr/>
          <a:lstStyle/>
          <a:p>
            <a:fld id="{C81747A4-372A-4023-A5DE-62262A3A6619}" type="slidenum">
              <a:rPr lang="en-US" smtClean="0"/>
              <a:t>‹#›</a:t>
            </a:fld>
            <a:endParaRPr lang="en-US"/>
          </a:p>
        </p:txBody>
      </p:sp>
    </p:spTree>
    <p:extLst>
      <p:ext uri="{BB962C8B-B14F-4D97-AF65-F5344CB8AC3E}">
        <p14:creationId xmlns:p14="http://schemas.microsoft.com/office/powerpoint/2010/main" val="266187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7ECC2-33CD-4160-AAB2-9A1834F087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20E1B1-8355-4FC3-BA2B-2B8385AE4B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703D1B-E4AB-4D8B-9A59-CA31C67197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6339C9-FF7F-427F-8859-5C6A9CD8232B}"/>
              </a:ext>
            </a:extLst>
          </p:cNvPr>
          <p:cNvSpPr>
            <a:spLocks noGrp="1"/>
          </p:cNvSpPr>
          <p:nvPr>
            <p:ph type="dt" sz="half" idx="10"/>
          </p:nvPr>
        </p:nvSpPr>
        <p:spPr/>
        <p:txBody>
          <a:bodyPr/>
          <a:lstStyle/>
          <a:p>
            <a:fld id="{5B171E48-3BD6-4E37-B084-745583AB6382}" type="datetimeFigureOut">
              <a:rPr lang="en-US" smtClean="0"/>
              <a:t>3/27/2021</a:t>
            </a:fld>
            <a:endParaRPr lang="en-US"/>
          </a:p>
        </p:txBody>
      </p:sp>
      <p:sp>
        <p:nvSpPr>
          <p:cNvPr id="6" name="Footer Placeholder 5">
            <a:extLst>
              <a:ext uri="{FF2B5EF4-FFF2-40B4-BE49-F238E27FC236}">
                <a16:creationId xmlns:a16="http://schemas.microsoft.com/office/drawing/2014/main" id="{56089BF6-E8ED-4AC1-9EBE-CF58A87B8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35B153-9BF7-47B5-8FE4-637B17EA836B}"/>
              </a:ext>
            </a:extLst>
          </p:cNvPr>
          <p:cNvSpPr>
            <a:spLocks noGrp="1"/>
          </p:cNvSpPr>
          <p:nvPr>
            <p:ph type="sldNum" sz="quarter" idx="12"/>
          </p:nvPr>
        </p:nvSpPr>
        <p:spPr/>
        <p:txBody>
          <a:bodyPr/>
          <a:lstStyle/>
          <a:p>
            <a:fld id="{C81747A4-372A-4023-A5DE-62262A3A6619}" type="slidenum">
              <a:rPr lang="en-US" smtClean="0"/>
              <a:t>‹#›</a:t>
            </a:fld>
            <a:endParaRPr lang="en-US"/>
          </a:p>
        </p:txBody>
      </p:sp>
    </p:spTree>
    <p:extLst>
      <p:ext uri="{BB962C8B-B14F-4D97-AF65-F5344CB8AC3E}">
        <p14:creationId xmlns:p14="http://schemas.microsoft.com/office/powerpoint/2010/main" val="637917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CEB70-849F-4196-AEF4-EB49FDCEB6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1FBE6D-C2A8-4A62-B8C2-DD36E72BD1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93D3BF-C590-42AA-BE07-1F86532001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F6F928-9C29-4562-B803-E3B5DB2DB2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00E407-1EEA-4CE0-85D1-A3C054E3FC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E50423-52C3-4D51-806D-216E37BA529B}"/>
              </a:ext>
            </a:extLst>
          </p:cNvPr>
          <p:cNvSpPr>
            <a:spLocks noGrp="1"/>
          </p:cNvSpPr>
          <p:nvPr>
            <p:ph type="dt" sz="half" idx="10"/>
          </p:nvPr>
        </p:nvSpPr>
        <p:spPr/>
        <p:txBody>
          <a:bodyPr/>
          <a:lstStyle/>
          <a:p>
            <a:fld id="{5B171E48-3BD6-4E37-B084-745583AB6382}" type="datetimeFigureOut">
              <a:rPr lang="en-US" smtClean="0"/>
              <a:t>3/27/2021</a:t>
            </a:fld>
            <a:endParaRPr lang="en-US"/>
          </a:p>
        </p:txBody>
      </p:sp>
      <p:sp>
        <p:nvSpPr>
          <p:cNvPr id="8" name="Footer Placeholder 7">
            <a:extLst>
              <a:ext uri="{FF2B5EF4-FFF2-40B4-BE49-F238E27FC236}">
                <a16:creationId xmlns:a16="http://schemas.microsoft.com/office/drawing/2014/main" id="{7EDD6B05-5B45-4830-ADF4-49DA9391E4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0F44D2-0C36-4F3B-9BDF-A54CC16ED9FC}"/>
              </a:ext>
            </a:extLst>
          </p:cNvPr>
          <p:cNvSpPr>
            <a:spLocks noGrp="1"/>
          </p:cNvSpPr>
          <p:nvPr>
            <p:ph type="sldNum" sz="quarter" idx="12"/>
          </p:nvPr>
        </p:nvSpPr>
        <p:spPr/>
        <p:txBody>
          <a:bodyPr/>
          <a:lstStyle/>
          <a:p>
            <a:fld id="{C81747A4-372A-4023-A5DE-62262A3A6619}" type="slidenum">
              <a:rPr lang="en-US" smtClean="0"/>
              <a:t>‹#›</a:t>
            </a:fld>
            <a:endParaRPr lang="en-US"/>
          </a:p>
        </p:txBody>
      </p:sp>
    </p:spTree>
    <p:extLst>
      <p:ext uri="{BB962C8B-B14F-4D97-AF65-F5344CB8AC3E}">
        <p14:creationId xmlns:p14="http://schemas.microsoft.com/office/powerpoint/2010/main" val="58498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E29F7-BCC6-4173-8198-12109EA68A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E32192-49A4-406C-9B7D-564C3B96A383}"/>
              </a:ext>
            </a:extLst>
          </p:cNvPr>
          <p:cNvSpPr>
            <a:spLocks noGrp="1"/>
          </p:cNvSpPr>
          <p:nvPr>
            <p:ph type="dt" sz="half" idx="10"/>
          </p:nvPr>
        </p:nvSpPr>
        <p:spPr/>
        <p:txBody>
          <a:bodyPr/>
          <a:lstStyle/>
          <a:p>
            <a:fld id="{5B171E48-3BD6-4E37-B084-745583AB6382}" type="datetimeFigureOut">
              <a:rPr lang="en-US" smtClean="0"/>
              <a:t>3/27/2021</a:t>
            </a:fld>
            <a:endParaRPr lang="en-US"/>
          </a:p>
        </p:txBody>
      </p:sp>
      <p:sp>
        <p:nvSpPr>
          <p:cNvPr id="4" name="Footer Placeholder 3">
            <a:extLst>
              <a:ext uri="{FF2B5EF4-FFF2-40B4-BE49-F238E27FC236}">
                <a16:creationId xmlns:a16="http://schemas.microsoft.com/office/drawing/2014/main" id="{A09EDA66-A085-4ABA-8E7D-9F027656A6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84B6C3-B1E3-41EF-8D07-C3528C0C8AA2}"/>
              </a:ext>
            </a:extLst>
          </p:cNvPr>
          <p:cNvSpPr>
            <a:spLocks noGrp="1"/>
          </p:cNvSpPr>
          <p:nvPr>
            <p:ph type="sldNum" sz="quarter" idx="12"/>
          </p:nvPr>
        </p:nvSpPr>
        <p:spPr/>
        <p:txBody>
          <a:bodyPr/>
          <a:lstStyle/>
          <a:p>
            <a:fld id="{C81747A4-372A-4023-A5DE-62262A3A6619}" type="slidenum">
              <a:rPr lang="en-US" smtClean="0"/>
              <a:t>‹#›</a:t>
            </a:fld>
            <a:endParaRPr lang="en-US"/>
          </a:p>
        </p:txBody>
      </p:sp>
    </p:spTree>
    <p:extLst>
      <p:ext uri="{BB962C8B-B14F-4D97-AF65-F5344CB8AC3E}">
        <p14:creationId xmlns:p14="http://schemas.microsoft.com/office/powerpoint/2010/main" val="525262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F356FE-5D51-4894-9B28-43A7940F0C83}"/>
              </a:ext>
            </a:extLst>
          </p:cNvPr>
          <p:cNvSpPr>
            <a:spLocks noGrp="1"/>
          </p:cNvSpPr>
          <p:nvPr>
            <p:ph type="dt" sz="half" idx="10"/>
          </p:nvPr>
        </p:nvSpPr>
        <p:spPr/>
        <p:txBody>
          <a:bodyPr/>
          <a:lstStyle/>
          <a:p>
            <a:fld id="{5B171E48-3BD6-4E37-B084-745583AB6382}" type="datetimeFigureOut">
              <a:rPr lang="en-US" smtClean="0"/>
              <a:t>3/27/2021</a:t>
            </a:fld>
            <a:endParaRPr lang="en-US"/>
          </a:p>
        </p:txBody>
      </p:sp>
      <p:sp>
        <p:nvSpPr>
          <p:cNvPr id="3" name="Footer Placeholder 2">
            <a:extLst>
              <a:ext uri="{FF2B5EF4-FFF2-40B4-BE49-F238E27FC236}">
                <a16:creationId xmlns:a16="http://schemas.microsoft.com/office/drawing/2014/main" id="{AC039D57-4AA4-4AB2-8737-EAFFF68D4D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6F6E64-DB13-4A60-AC1E-8936A806947A}"/>
              </a:ext>
            </a:extLst>
          </p:cNvPr>
          <p:cNvSpPr>
            <a:spLocks noGrp="1"/>
          </p:cNvSpPr>
          <p:nvPr>
            <p:ph type="sldNum" sz="quarter" idx="12"/>
          </p:nvPr>
        </p:nvSpPr>
        <p:spPr/>
        <p:txBody>
          <a:bodyPr/>
          <a:lstStyle/>
          <a:p>
            <a:fld id="{C81747A4-372A-4023-A5DE-62262A3A6619}" type="slidenum">
              <a:rPr lang="en-US" smtClean="0"/>
              <a:t>‹#›</a:t>
            </a:fld>
            <a:endParaRPr lang="en-US"/>
          </a:p>
        </p:txBody>
      </p:sp>
    </p:spTree>
    <p:extLst>
      <p:ext uri="{BB962C8B-B14F-4D97-AF65-F5344CB8AC3E}">
        <p14:creationId xmlns:p14="http://schemas.microsoft.com/office/powerpoint/2010/main" val="2603003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6A663-7DD3-4FF2-815E-85E93449E1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CA9FCA-F18B-4C84-8CF9-F7EFBE6978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AD368-3DF1-4026-89B9-34F3113D62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437F97-64E8-48CF-A59F-411D853ADF5C}"/>
              </a:ext>
            </a:extLst>
          </p:cNvPr>
          <p:cNvSpPr>
            <a:spLocks noGrp="1"/>
          </p:cNvSpPr>
          <p:nvPr>
            <p:ph type="dt" sz="half" idx="10"/>
          </p:nvPr>
        </p:nvSpPr>
        <p:spPr/>
        <p:txBody>
          <a:bodyPr/>
          <a:lstStyle/>
          <a:p>
            <a:fld id="{5B171E48-3BD6-4E37-B084-745583AB6382}" type="datetimeFigureOut">
              <a:rPr lang="en-US" smtClean="0"/>
              <a:t>3/27/2021</a:t>
            </a:fld>
            <a:endParaRPr lang="en-US"/>
          </a:p>
        </p:txBody>
      </p:sp>
      <p:sp>
        <p:nvSpPr>
          <p:cNvPr id="6" name="Footer Placeholder 5">
            <a:extLst>
              <a:ext uri="{FF2B5EF4-FFF2-40B4-BE49-F238E27FC236}">
                <a16:creationId xmlns:a16="http://schemas.microsoft.com/office/drawing/2014/main" id="{A02924DC-7CEB-4E50-9DEB-4B0EE5E2EB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259A83-15C0-4124-AF4F-20DF4CDA8CAC}"/>
              </a:ext>
            </a:extLst>
          </p:cNvPr>
          <p:cNvSpPr>
            <a:spLocks noGrp="1"/>
          </p:cNvSpPr>
          <p:nvPr>
            <p:ph type="sldNum" sz="quarter" idx="12"/>
          </p:nvPr>
        </p:nvSpPr>
        <p:spPr/>
        <p:txBody>
          <a:bodyPr/>
          <a:lstStyle/>
          <a:p>
            <a:fld id="{C81747A4-372A-4023-A5DE-62262A3A6619}" type="slidenum">
              <a:rPr lang="en-US" smtClean="0"/>
              <a:t>‹#›</a:t>
            </a:fld>
            <a:endParaRPr lang="en-US"/>
          </a:p>
        </p:txBody>
      </p:sp>
    </p:spTree>
    <p:extLst>
      <p:ext uri="{BB962C8B-B14F-4D97-AF65-F5344CB8AC3E}">
        <p14:creationId xmlns:p14="http://schemas.microsoft.com/office/powerpoint/2010/main" val="146702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31A7C-C2EC-4717-9916-5D6E0248CB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2B4E5F-496E-48E9-9BEB-56AB3C98F3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557B5D-6539-4B65-8205-3131B5895C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9F35A6-46B3-408A-AB55-86F0614842CC}"/>
              </a:ext>
            </a:extLst>
          </p:cNvPr>
          <p:cNvSpPr>
            <a:spLocks noGrp="1"/>
          </p:cNvSpPr>
          <p:nvPr>
            <p:ph type="dt" sz="half" idx="10"/>
          </p:nvPr>
        </p:nvSpPr>
        <p:spPr/>
        <p:txBody>
          <a:bodyPr/>
          <a:lstStyle/>
          <a:p>
            <a:fld id="{5B171E48-3BD6-4E37-B084-745583AB6382}" type="datetimeFigureOut">
              <a:rPr lang="en-US" smtClean="0"/>
              <a:t>3/27/2021</a:t>
            </a:fld>
            <a:endParaRPr lang="en-US"/>
          </a:p>
        </p:txBody>
      </p:sp>
      <p:sp>
        <p:nvSpPr>
          <p:cNvPr id="6" name="Footer Placeholder 5">
            <a:extLst>
              <a:ext uri="{FF2B5EF4-FFF2-40B4-BE49-F238E27FC236}">
                <a16:creationId xmlns:a16="http://schemas.microsoft.com/office/drawing/2014/main" id="{AB17EB9C-2DE4-4A55-95D6-63EAEE73C9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3A77EF-4D16-4EF3-BF63-B38A8EB5DA4B}"/>
              </a:ext>
            </a:extLst>
          </p:cNvPr>
          <p:cNvSpPr>
            <a:spLocks noGrp="1"/>
          </p:cNvSpPr>
          <p:nvPr>
            <p:ph type="sldNum" sz="quarter" idx="12"/>
          </p:nvPr>
        </p:nvSpPr>
        <p:spPr/>
        <p:txBody>
          <a:bodyPr/>
          <a:lstStyle/>
          <a:p>
            <a:fld id="{C81747A4-372A-4023-A5DE-62262A3A6619}" type="slidenum">
              <a:rPr lang="en-US" smtClean="0"/>
              <a:t>‹#›</a:t>
            </a:fld>
            <a:endParaRPr lang="en-US"/>
          </a:p>
        </p:txBody>
      </p:sp>
    </p:spTree>
    <p:extLst>
      <p:ext uri="{BB962C8B-B14F-4D97-AF65-F5344CB8AC3E}">
        <p14:creationId xmlns:p14="http://schemas.microsoft.com/office/powerpoint/2010/main" val="1800055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7B89CD-6056-43E2-B5A1-91F09EF89A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066831-5771-4C97-A75D-C434C0D891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384F39-8D35-423B-B385-5BD6D6F6D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71E48-3BD6-4E37-B084-745583AB6382}" type="datetimeFigureOut">
              <a:rPr lang="en-US" smtClean="0"/>
              <a:t>3/27/2021</a:t>
            </a:fld>
            <a:endParaRPr lang="en-US"/>
          </a:p>
        </p:txBody>
      </p:sp>
      <p:sp>
        <p:nvSpPr>
          <p:cNvPr id="5" name="Footer Placeholder 4">
            <a:extLst>
              <a:ext uri="{FF2B5EF4-FFF2-40B4-BE49-F238E27FC236}">
                <a16:creationId xmlns:a16="http://schemas.microsoft.com/office/drawing/2014/main" id="{64D055D9-8588-451E-945C-A05C7D0858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B7291B-8570-460E-B232-C1874A2F5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1747A4-372A-4023-A5DE-62262A3A6619}" type="slidenum">
              <a:rPr lang="en-US" smtClean="0"/>
              <a:t>‹#›</a:t>
            </a:fld>
            <a:endParaRPr lang="en-US"/>
          </a:p>
        </p:txBody>
      </p:sp>
    </p:spTree>
    <p:extLst>
      <p:ext uri="{BB962C8B-B14F-4D97-AF65-F5344CB8AC3E}">
        <p14:creationId xmlns:p14="http://schemas.microsoft.com/office/powerpoint/2010/main" val="3591253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E5E02-8505-4FEA-BE07-7F2EE1C9671F}"/>
              </a:ext>
            </a:extLst>
          </p:cNvPr>
          <p:cNvSpPr>
            <a:spLocks noGrp="1"/>
          </p:cNvSpPr>
          <p:nvPr>
            <p:ph type="ctrTitle"/>
          </p:nvPr>
        </p:nvSpPr>
        <p:spPr/>
        <p:txBody>
          <a:bodyPr>
            <a:normAutofit/>
          </a:bodyPr>
          <a:lstStyle/>
          <a:p>
            <a:r>
              <a:rPr lang="en-US" sz="2800" b="1" dirty="0"/>
              <a:t>Controlling Molecular Orbital Gating In Molecular Junctions</a:t>
            </a:r>
          </a:p>
        </p:txBody>
      </p:sp>
      <p:sp>
        <p:nvSpPr>
          <p:cNvPr id="3" name="Subtitle 2">
            <a:extLst>
              <a:ext uri="{FF2B5EF4-FFF2-40B4-BE49-F238E27FC236}">
                <a16:creationId xmlns:a16="http://schemas.microsoft.com/office/drawing/2014/main" id="{EAC60F31-E3AA-4EA0-BCAC-CF8A8A2F9D14}"/>
              </a:ext>
            </a:extLst>
          </p:cNvPr>
          <p:cNvSpPr>
            <a:spLocks noGrp="1"/>
          </p:cNvSpPr>
          <p:nvPr>
            <p:ph type="subTitle" idx="1"/>
          </p:nvPr>
        </p:nvSpPr>
        <p:spPr/>
        <p:txBody>
          <a:bodyPr/>
          <a:lstStyle/>
          <a:p>
            <a:r>
              <a:rPr lang="en-US" dirty="0"/>
              <a:t>Francis Adoah</a:t>
            </a:r>
          </a:p>
        </p:txBody>
      </p:sp>
    </p:spTree>
    <p:extLst>
      <p:ext uri="{BB962C8B-B14F-4D97-AF65-F5344CB8AC3E}">
        <p14:creationId xmlns:p14="http://schemas.microsoft.com/office/powerpoint/2010/main" val="3034256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F86C-2B70-42F7-8EDF-9387B959FA88}"/>
              </a:ext>
            </a:extLst>
          </p:cNvPr>
          <p:cNvSpPr>
            <a:spLocks noGrp="1"/>
          </p:cNvSpPr>
          <p:nvPr>
            <p:ph type="title"/>
          </p:nvPr>
        </p:nvSpPr>
        <p:spPr>
          <a:xfrm>
            <a:off x="838200" y="11182"/>
            <a:ext cx="10515600" cy="862784"/>
          </a:xfrm>
        </p:spPr>
        <p:txBody>
          <a:bodyPr/>
          <a:lstStyle/>
          <a:p>
            <a:r>
              <a:rPr lang="en-US" dirty="0"/>
              <a:t>                           JVT Calculation</a:t>
            </a:r>
          </a:p>
        </p:txBody>
      </p:sp>
      <p:pic>
        <p:nvPicPr>
          <p:cNvPr id="5" name="Content Placeholder 4" descr="Chart, histogram&#10;&#10;Description automatically generated">
            <a:extLst>
              <a:ext uri="{FF2B5EF4-FFF2-40B4-BE49-F238E27FC236}">
                <a16:creationId xmlns:a16="http://schemas.microsoft.com/office/drawing/2014/main" id="{0DE14D27-768D-4282-BA77-A9B8A03E30A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2831887" y="806110"/>
            <a:ext cx="2579612" cy="1931572"/>
          </a:xfrm>
        </p:spPr>
      </p:pic>
      <p:pic>
        <p:nvPicPr>
          <p:cNvPr id="4" name="Content Placeholder 4" descr="Chart&#10;&#10;Description automatically generated with medium confidence">
            <a:extLst>
              <a:ext uri="{FF2B5EF4-FFF2-40B4-BE49-F238E27FC236}">
                <a16:creationId xmlns:a16="http://schemas.microsoft.com/office/drawing/2014/main" id="{6850BD4D-5CE7-4721-BD01-919E5D54D45F}"/>
              </a:ext>
            </a:extLst>
          </p:cNvPr>
          <p:cNvPicPr>
            <a:picLocks noChangeAspect="1"/>
          </p:cNvPicPr>
          <p:nvPr/>
        </p:nvPicPr>
        <p:blipFill rotWithShape="1">
          <a:blip r:embed="rId3">
            <a:extLst>
              <a:ext uri="{28A0092B-C50C-407E-A947-70E740481C1C}">
                <a14:useLocalDpi xmlns:a14="http://schemas.microsoft.com/office/drawing/2010/main" val="0"/>
              </a:ext>
            </a:extLst>
          </a:blip>
          <a:srcRect t="5882" r="9109"/>
          <a:stretch/>
        </p:blipFill>
        <p:spPr>
          <a:xfrm>
            <a:off x="2866652" y="2737682"/>
            <a:ext cx="2357054" cy="1773359"/>
          </a:xfrm>
          <a:prstGeom prst="rect">
            <a:avLst/>
          </a:prstGeom>
        </p:spPr>
      </p:pic>
      <p:pic>
        <p:nvPicPr>
          <p:cNvPr id="6" name="Content Placeholder 4" descr="Chart&#10;&#10;Description automatically generated with medium confidence">
            <a:extLst>
              <a:ext uri="{FF2B5EF4-FFF2-40B4-BE49-F238E27FC236}">
                <a16:creationId xmlns:a16="http://schemas.microsoft.com/office/drawing/2014/main" id="{9B2AF69F-39B1-44F8-B0FF-C92DD44B4011}"/>
              </a:ext>
            </a:extLst>
          </p:cNvPr>
          <p:cNvPicPr>
            <a:picLocks noChangeAspect="1"/>
          </p:cNvPicPr>
          <p:nvPr/>
        </p:nvPicPr>
        <p:blipFill rotWithShape="1">
          <a:blip r:embed="rId4">
            <a:extLst>
              <a:ext uri="{28A0092B-C50C-407E-A947-70E740481C1C}">
                <a14:useLocalDpi xmlns:a14="http://schemas.microsoft.com/office/drawing/2010/main" val="0"/>
              </a:ext>
            </a:extLst>
          </a:blip>
          <a:srcRect t="5882" r="6984"/>
          <a:stretch/>
        </p:blipFill>
        <p:spPr>
          <a:xfrm>
            <a:off x="2866652" y="4518499"/>
            <a:ext cx="2480411" cy="1931064"/>
          </a:xfrm>
          <a:prstGeom prst="rect">
            <a:avLst/>
          </a:prstGeom>
        </p:spPr>
      </p:pic>
      <p:pic>
        <p:nvPicPr>
          <p:cNvPr id="7" name="Content Placeholder 4" descr="Chart&#10;&#10;Description automatically generated">
            <a:extLst>
              <a:ext uri="{FF2B5EF4-FFF2-40B4-BE49-F238E27FC236}">
                <a16:creationId xmlns:a16="http://schemas.microsoft.com/office/drawing/2014/main" id="{654082E8-C420-446E-BD4B-67872D15FF98}"/>
              </a:ext>
            </a:extLst>
          </p:cNvPr>
          <p:cNvPicPr>
            <a:picLocks noChangeAspect="1"/>
          </p:cNvPicPr>
          <p:nvPr/>
        </p:nvPicPr>
        <p:blipFill rotWithShape="1">
          <a:blip r:embed="rId5">
            <a:extLst>
              <a:ext uri="{28A0092B-C50C-407E-A947-70E740481C1C}">
                <a14:useLocalDpi xmlns:a14="http://schemas.microsoft.com/office/drawing/2010/main" val="0"/>
              </a:ext>
            </a:extLst>
          </a:blip>
          <a:srcRect t="5882" r="6984"/>
          <a:stretch/>
        </p:blipFill>
        <p:spPr>
          <a:xfrm>
            <a:off x="177468" y="892006"/>
            <a:ext cx="2619654" cy="1931572"/>
          </a:xfrm>
          <a:prstGeom prst="rect">
            <a:avLst/>
          </a:prstGeom>
        </p:spPr>
      </p:pic>
      <p:pic>
        <p:nvPicPr>
          <p:cNvPr id="8" name="Content Placeholder 4" descr="Chart&#10;&#10;Description automatically generated">
            <a:extLst>
              <a:ext uri="{FF2B5EF4-FFF2-40B4-BE49-F238E27FC236}">
                <a16:creationId xmlns:a16="http://schemas.microsoft.com/office/drawing/2014/main" id="{D6177AB7-8A09-4246-B483-1144557F2CDE}"/>
              </a:ext>
            </a:extLst>
          </p:cNvPr>
          <p:cNvPicPr>
            <a:picLocks noChangeAspect="1"/>
          </p:cNvPicPr>
          <p:nvPr/>
        </p:nvPicPr>
        <p:blipFill rotWithShape="1">
          <a:blip r:embed="rId6">
            <a:extLst>
              <a:ext uri="{28A0092B-C50C-407E-A947-70E740481C1C}">
                <a14:useLocalDpi xmlns:a14="http://schemas.microsoft.com/office/drawing/2010/main" val="0"/>
              </a:ext>
            </a:extLst>
          </a:blip>
          <a:srcRect t="5882" r="9109"/>
          <a:stretch/>
        </p:blipFill>
        <p:spPr>
          <a:xfrm>
            <a:off x="142703" y="2817673"/>
            <a:ext cx="2654041" cy="1693368"/>
          </a:xfrm>
          <a:prstGeom prst="rect">
            <a:avLst/>
          </a:prstGeom>
        </p:spPr>
      </p:pic>
      <p:pic>
        <p:nvPicPr>
          <p:cNvPr id="9" name="Content Placeholder 4" descr="Chart&#10;&#10;Description automatically generated with low confidence">
            <a:extLst>
              <a:ext uri="{FF2B5EF4-FFF2-40B4-BE49-F238E27FC236}">
                <a16:creationId xmlns:a16="http://schemas.microsoft.com/office/drawing/2014/main" id="{7626A93C-2FC3-4655-BC88-C3EC19D46E67}"/>
              </a:ext>
            </a:extLst>
          </p:cNvPr>
          <p:cNvPicPr>
            <a:picLocks noChangeAspect="1"/>
          </p:cNvPicPr>
          <p:nvPr/>
        </p:nvPicPr>
        <p:blipFill rotWithShape="1">
          <a:blip r:embed="rId7">
            <a:extLst>
              <a:ext uri="{28A0092B-C50C-407E-A947-70E740481C1C}">
                <a14:useLocalDpi xmlns:a14="http://schemas.microsoft.com/office/drawing/2010/main" val="0"/>
              </a:ext>
            </a:extLst>
          </a:blip>
          <a:srcRect t="5882" r="6984"/>
          <a:stretch/>
        </p:blipFill>
        <p:spPr>
          <a:xfrm>
            <a:off x="0" y="4518498"/>
            <a:ext cx="2831887" cy="1703246"/>
          </a:xfrm>
          <a:prstGeom prst="rect">
            <a:avLst/>
          </a:prstGeom>
        </p:spPr>
      </p:pic>
      <p:sp>
        <p:nvSpPr>
          <p:cNvPr id="10" name="TextBox 9">
            <a:extLst>
              <a:ext uri="{FF2B5EF4-FFF2-40B4-BE49-F238E27FC236}">
                <a16:creationId xmlns:a16="http://schemas.microsoft.com/office/drawing/2014/main" id="{CF94812F-A425-4D85-9F4F-876820DFA4FC}"/>
              </a:ext>
            </a:extLst>
          </p:cNvPr>
          <p:cNvSpPr txBox="1"/>
          <p:nvPr/>
        </p:nvSpPr>
        <p:spPr>
          <a:xfrm>
            <a:off x="5347063" y="1097280"/>
            <a:ext cx="6331131" cy="2862322"/>
          </a:xfrm>
          <a:prstGeom prst="rect">
            <a:avLst/>
          </a:prstGeom>
          <a:noFill/>
        </p:spPr>
        <p:txBody>
          <a:bodyPr wrap="square" rtlCol="0">
            <a:spAutoFit/>
          </a:bodyPr>
          <a:lstStyle/>
          <a:p>
            <a:r>
              <a:rPr lang="en-US" dirty="0" err="1"/>
              <a:t>Landauer</a:t>
            </a:r>
            <a:r>
              <a:rPr lang="en-US" dirty="0"/>
              <a:t> was used to fit all of the JV curves for each molecule. The curves were fit such that the parameters for each molecule were held constant with only the temperature being allowed to vary.</a:t>
            </a:r>
          </a:p>
          <a:p>
            <a:endParaRPr lang="en-US" dirty="0"/>
          </a:p>
          <a:p>
            <a:r>
              <a:rPr lang="en-US" dirty="0"/>
              <a:t>As is clearly seen, as n increases the asymmetry of the molecule also increases which is represented by the eta parameter. Given below. This asymmetric behavior could have an effect on the charging of the molecule which could explain the position of the inverted Marcus region.</a:t>
            </a:r>
          </a:p>
        </p:txBody>
      </p:sp>
      <p:pic>
        <p:nvPicPr>
          <p:cNvPr id="11" name="Content Placeholder 4" descr="Chart, scatter chart&#10;&#10;Description automatically generated">
            <a:extLst>
              <a:ext uri="{FF2B5EF4-FFF2-40B4-BE49-F238E27FC236}">
                <a16:creationId xmlns:a16="http://schemas.microsoft.com/office/drawing/2014/main" id="{90BB8E7E-A016-4A28-B4E6-F53BF2591D0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72579" y="3905917"/>
            <a:ext cx="4280097" cy="2816817"/>
          </a:xfrm>
          <a:prstGeom prst="rect">
            <a:avLst/>
          </a:prstGeom>
        </p:spPr>
      </p:pic>
    </p:spTree>
    <p:extLst>
      <p:ext uri="{BB962C8B-B14F-4D97-AF65-F5344CB8AC3E}">
        <p14:creationId xmlns:p14="http://schemas.microsoft.com/office/powerpoint/2010/main" val="727635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7C9F-6D5F-4F01-BC8B-F9C9207ECBF2}"/>
              </a:ext>
            </a:extLst>
          </p:cNvPr>
          <p:cNvSpPr>
            <a:spLocks noGrp="1"/>
          </p:cNvSpPr>
          <p:nvPr>
            <p:ph type="title"/>
          </p:nvPr>
        </p:nvSpPr>
        <p:spPr>
          <a:xfrm>
            <a:off x="0" y="0"/>
            <a:ext cx="12192000" cy="691666"/>
          </a:xfrm>
        </p:spPr>
        <p:txBody>
          <a:bodyPr>
            <a:normAutofit/>
          </a:bodyPr>
          <a:lstStyle/>
          <a:p>
            <a:pPr algn="ctr"/>
            <a:r>
              <a:rPr lang="en-US" sz="3200" dirty="0">
                <a:solidFill>
                  <a:srgbClr val="FF0000"/>
                </a:solidFill>
              </a:rPr>
              <a:t>The following were done by assuming Q(</a:t>
            </a:r>
            <a:r>
              <a:rPr lang="en-US" sz="3200" dirty="0" err="1">
                <a:solidFill>
                  <a:srgbClr val="FF0000"/>
                </a:solidFill>
              </a:rPr>
              <a:t>Vb</a:t>
            </a:r>
            <a:r>
              <a:rPr lang="en-US" sz="3200" dirty="0">
                <a:solidFill>
                  <a:srgbClr val="FF0000"/>
                </a:solidFill>
              </a:rPr>
              <a:t>)=I(</a:t>
            </a:r>
            <a:r>
              <a:rPr lang="en-US" sz="3200" dirty="0" err="1">
                <a:solidFill>
                  <a:srgbClr val="FF0000"/>
                </a:solidFill>
              </a:rPr>
              <a:t>Vb</a:t>
            </a:r>
            <a:r>
              <a:rPr lang="en-US" sz="3200" dirty="0">
                <a:solidFill>
                  <a:srgbClr val="FF0000"/>
                </a:solidFill>
              </a:rPr>
              <a:t>)</a:t>
            </a:r>
          </a:p>
        </p:txBody>
      </p:sp>
      <p:pic>
        <p:nvPicPr>
          <p:cNvPr id="5" name="Content Placeholder 4" descr="Chart, histogram&#10;&#10;Description automatically generated">
            <a:extLst>
              <a:ext uri="{FF2B5EF4-FFF2-40B4-BE49-F238E27FC236}">
                <a16:creationId xmlns:a16="http://schemas.microsoft.com/office/drawing/2014/main" id="{011CFBB3-4844-424F-8840-CCDACAB3D9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58751"/>
            <a:ext cx="2219733" cy="2118647"/>
          </a:xfrm>
        </p:spPr>
      </p:pic>
      <p:pic>
        <p:nvPicPr>
          <p:cNvPr id="7" name="Picture 6" descr="Chart, line chart&#10;&#10;Description automatically generated">
            <a:extLst>
              <a:ext uri="{FF2B5EF4-FFF2-40B4-BE49-F238E27FC236}">
                <a16:creationId xmlns:a16="http://schemas.microsoft.com/office/drawing/2014/main" id="{2B33F301-F2D2-4BCE-9507-DDA5796681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98" y="2612084"/>
            <a:ext cx="2174736" cy="2027888"/>
          </a:xfrm>
          <a:prstGeom prst="rect">
            <a:avLst/>
          </a:prstGeom>
        </p:spPr>
      </p:pic>
      <p:pic>
        <p:nvPicPr>
          <p:cNvPr id="9" name="Picture 8" descr="Chart, line chart&#10;&#10;Description automatically generated">
            <a:extLst>
              <a:ext uri="{FF2B5EF4-FFF2-40B4-BE49-F238E27FC236}">
                <a16:creationId xmlns:a16="http://schemas.microsoft.com/office/drawing/2014/main" id="{2C22A4C6-1932-4D89-ACA2-8FF5B6EA7F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98" y="4597816"/>
            <a:ext cx="2219384" cy="1882546"/>
          </a:xfrm>
          <a:prstGeom prst="rect">
            <a:avLst/>
          </a:prstGeom>
        </p:spPr>
      </p:pic>
      <p:pic>
        <p:nvPicPr>
          <p:cNvPr id="11" name="Picture 10" descr="A picture containing chart&#10;&#10;Description automatically generated">
            <a:extLst>
              <a:ext uri="{FF2B5EF4-FFF2-40B4-BE49-F238E27FC236}">
                <a16:creationId xmlns:a16="http://schemas.microsoft.com/office/drawing/2014/main" id="{D5808FE0-AD9E-4166-99D5-9860AC67E1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7681" y="610284"/>
            <a:ext cx="2435726" cy="2032474"/>
          </a:xfrm>
          <a:prstGeom prst="rect">
            <a:avLst/>
          </a:prstGeom>
        </p:spPr>
      </p:pic>
      <p:pic>
        <p:nvPicPr>
          <p:cNvPr id="13" name="Picture 12" descr="Chart, line chart, histogram&#10;&#10;Description automatically generated">
            <a:extLst>
              <a:ext uri="{FF2B5EF4-FFF2-40B4-BE49-F238E27FC236}">
                <a16:creationId xmlns:a16="http://schemas.microsoft.com/office/drawing/2014/main" id="{AC1DC361-452F-455D-B07E-A62C5E0229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77681" y="2565483"/>
            <a:ext cx="2435726" cy="2074490"/>
          </a:xfrm>
          <a:prstGeom prst="rect">
            <a:avLst/>
          </a:prstGeom>
        </p:spPr>
      </p:pic>
      <p:pic>
        <p:nvPicPr>
          <p:cNvPr id="15" name="Picture 14" descr="Chart, line chart&#10;&#10;Description automatically generated">
            <a:extLst>
              <a:ext uri="{FF2B5EF4-FFF2-40B4-BE49-F238E27FC236}">
                <a16:creationId xmlns:a16="http://schemas.microsoft.com/office/drawing/2014/main" id="{94FD8988-8871-47D9-BDF3-9C889C0B99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77682" y="4615519"/>
            <a:ext cx="2435726" cy="1882546"/>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CA14C4E-CAD0-4EB5-A7B6-AC1D61A0FD34}"/>
                  </a:ext>
                </a:extLst>
              </p:cNvPr>
              <p:cNvSpPr txBox="1"/>
              <p:nvPr/>
            </p:nvSpPr>
            <p:spPr>
              <a:xfrm>
                <a:off x="5073926" y="610284"/>
                <a:ext cx="6557554" cy="4354077"/>
              </a:xfrm>
              <a:prstGeom prst="rect">
                <a:avLst/>
              </a:prstGeom>
              <a:noFill/>
            </p:spPr>
            <p:txBody>
              <a:bodyPr wrap="square" rtlCol="0">
                <a:spAutoFit/>
              </a:bodyPr>
              <a:lstStyle/>
              <a:p>
                <a:r>
                  <a:rPr lang="en-US" dirty="0">
                    <a:latin typeface="Cambria Math" panose="02040503050406030204" pitchFamily="18" charset="0"/>
                  </a:rPr>
                  <a:t>The charging in the molecule is represented by equation (1). The charge in the molecule is dependent on the bias voltage applied. Equation (1) uses two parameters A and W that represent the location that charging occurs and how quickly the transition occurs.</a:t>
                </a:r>
                <a:endParaRPr lang="en-US" b="0" dirty="0">
                  <a:latin typeface="Cambria Math" panose="02040503050406030204" pitchFamily="18" charset="0"/>
                </a:endParaRPr>
              </a:p>
              <a:p>
                <a:endParaRPr lang="en-US"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eqArr>
                        <m:eqArrPr>
                          <m:ctrlPr>
                            <a:rPr lang="en-US" b="0" i="1" smtClean="0">
                              <a:latin typeface="Cambria Math" panose="02040503050406030204" pitchFamily="18" charset="0"/>
                            </a:rPr>
                          </m:ctrlPr>
                        </m:eqArrPr>
                        <m:e>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𝑉𝑏</m:t>
                              </m:r>
                            </m:e>
                          </m:d>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f>
                                    <m:fPr>
                                      <m:ctrlPr>
                                        <a:rPr lang="en-US" b="0" i="1" smtClean="0">
                                          <a:latin typeface="Cambria Math" panose="02040503050406030204" pitchFamily="18" charset="0"/>
                                        </a:rPr>
                                      </m:ctrlPr>
                                    </m:fPr>
                                    <m:num>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𝐴</m:t>
                                      </m:r>
                                    </m:num>
                                    <m:den>
                                      <m:r>
                                        <a:rPr lang="en-US" b="0" i="1" smtClean="0">
                                          <a:latin typeface="Cambria Math" panose="02040503050406030204" pitchFamily="18" charset="0"/>
                                        </a:rPr>
                                        <m:t>𝑊</m:t>
                                      </m:r>
                                    </m:den>
                                  </m:f>
                                </m:sup>
                              </m:sSup>
                            </m:den>
                          </m:f>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e>
                      </m:eqArr>
                    </m:oMath>
                  </m:oMathPara>
                </a14:m>
                <a:endParaRPr lang="en-US" b="0" dirty="0"/>
              </a:p>
              <a:p>
                <a:endParaRPr lang="en-US" dirty="0"/>
              </a:p>
              <a:p>
                <a:r>
                  <a:rPr lang="en-US" b="0" dirty="0"/>
                  <a:t>Since the ch</a:t>
                </a:r>
                <a:r>
                  <a:rPr lang="en-US" dirty="0"/>
                  <a:t>arging and current are related, equation (1) was used to fit representative JV curves for each molecule to help guide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𝐴</m:t>
                        </m:r>
                      </m:sub>
                    </m:sSub>
                  </m:oMath>
                </a14:m>
                <a:r>
                  <a:rPr lang="en-US" b="0" dirty="0"/>
                  <a:t> fittings. While keeping W constant, A varied as a function of n as shown in the graphic below. </a:t>
                </a:r>
                <a:r>
                  <a:rPr lang="en-US" dirty="0"/>
                  <a:t>Showing that the ability to charge the molecule is dependent on it’s length.</a:t>
                </a:r>
                <a:endParaRPr lang="en-US" b="0" dirty="0"/>
              </a:p>
              <a:p>
                <a:endParaRPr lang="en-US" dirty="0"/>
              </a:p>
            </p:txBody>
          </p:sp>
        </mc:Choice>
        <mc:Fallback>
          <p:sp>
            <p:nvSpPr>
              <p:cNvPr id="4" name="TextBox 3">
                <a:extLst>
                  <a:ext uri="{FF2B5EF4-FFF2-40B4-BE49-F238E27FC236}">
                    <a16:creationId xmlns:a16="http://schemas.microsoft.com/office/drawing/2014/main" id="{6CA14C4E-CAD0-4EB5-A7B6-AC1D61A0FD34}"/>
                  </a:ext>
                </a:extLst>
              </p:cNvPr>
              <p:cNvSpPr txBox="1">
                <a:spLocks noRot="1" noChangeAspect="1" noMove="1" noResize="1" noEditPoints="1" noAdjustHandles="1" noChangeArrowheads="1" noChangeShapeType="1" noTextEdit="1"/>
              </p:cNvSpPr>
              <p:nvPr/>
            </p:nvSpPr>
            <p:spPr>
              <a:xfrm>
                <a:off x="5073926" y="610284"/>
                <a:ext cx="6557554" cy="4354077"/>
              </a:xfrm>
              <a:prstGeom prst="rect">
                <a:avLst/>
              </a:prstGeom>
              <a:blipFill>
                <a:blip r:embed="rId8"/>
                <a:stretch>
                  <a:fillRect l="-743" t="-840"/>
                </a:stretch>
              </a:blipFill>
            </p:spPr>
            <p:txBody>
              <a:bodyPr/>
              <a:lstStyle/>
              <a:p>
                <a:r>
                  <a:rPr lang="en-US">
                    <a:noFill/>
                  </a:rPr>
                  <a:t> </a:t>
                </a:r>
              </a:p>
            </p:txBody>
          </p:sp>
        </mc:Fallback>
      </mc:AlternateContent>
      <p:pic>
        <p:nvPicPr>
          <p:cNvPr id="12" name="Content Placeholder 6" descr="Chart, scatter chart&#10;&#10;Description automatically generated">
            <a:extLst>
              <a:ext uri="{FF2B5EF4-FFF2-40B4-BE49-F238E27FC236}">
                <a16:creationId xmlns:a16="http://schemas.microsoft.com/office/drawing/2014/main" id="{D28036D8-DD49-4A7B-AD23-35EA0C1CB63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82446" y="4285053"/>
            <a:ext cx="3391302" cy="2543477"/>
          </a:xfrm>
          <a:prstGeom prst="rect">
            <a:avLst/>
          </a:prstGeom>
        </p:spPr>
      </p:pic>
    </p:spTree>
    <p:extLst>
      <p:ext uri="{BB962C8B-B14F-4D97-AF65-F5344CB8AC3E}">
        <p14:creationId xmlns:p14="http://schemas.microsoft.com/office/powerpoint/2010/main" val="3140750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21191B-AF00-448C-AC5E-C7EBA34B794F}"/>
              </a:ext>
            </a:extLst>
          </p:cNvPr>
          <p:cNvSpPr>
            <a:spLocks noGrp="1"/>
          </p:cNvSpPr>
          <p:nvPr>
            <p:ph type="title"/>
          </p:nvPr>
        </p:nvSpPr>
        <p:spPr>
          <a:xfrm>
            <a:off x="0" y="0"/>
            <a:ext cx="12192000" cy="714103"/>
          </a:xfrm>
        </p:spPr>
        <p:txBody>
          <a:bodyPr/>
          <a:lstStyle/>
          <a:p>
            <a:pPr algn="ctr"/>
            <a:r>
              <a:rPr lang="en-US" dirty="0"/>
              <a:t>Activation Energy Calculation</a:t>
            </a:r>
          </a:p>
        </p:txBody>
      </p:sp>
      <p:pic>
        <p:nvPicPr>
          <p:cNvPr id="8" name="Content Placeholder 7" descr="Chart, scatter chart&#10;&#10;Description automatically generated">
            <a:extLst>
              <a:ext uri="{FF2B5EF4-FFF2-40B4-BE49-F238E27FC236}">
                <a16:creationId xmlns:a16="http://schemas.microsoft.com/office/drawing/2014/main" id="{4E50B1E1-E059-4304-8E28-A046191D76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9892" y="714103"/>
            <a:ext cx="4001981" cy="3001486"/>
          </a:xfrm>
        </p:spPr>
      </p:pic>
      <p:pic>
        <p:nvPicPr>
          <p:cNvPr id="10" name="Content Placeholder 9" descr="Chart, scatter chart&#10;&#10;Description automatically generated">
            <a:extLst>
              <a:ext uri="{FF2B5EF4-FFF2-40B4-BE49-F238E27FC236}">
                <a16:creationId xmlns:a16="http://schemas.microsoft.com/office/drawing/2014/main" id="{63F54C2E-44E5-431D-96A7-76CD7013AEE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19892" y="3715589"/>
            <a:ext cx="4106484" cy="3012217"/>
          </a:xfrm>
        </p:spPr>
      </p:pic>
      <p:pic>
        <p:nvPicPr>
          <p:cNvPr id="6" name="Picture 5" descr="Chart&#10;&#10;Description automatically generated">
            <a:extLst>
              <a:ext uri="{FF2B5EF4-FFF2-40B4-BE49-F238E27FC236}">
                <a16:creationId xmlns:a16="http://schemas.microsoft.com/office/drawing/2014/main" id="{3D308C14-C55F-492A-A898-43313039EF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4635" y="721880"/>
            <a:ext cx="3740545" cy="2888789"/>
          </a:xfrm>
          <a:prstGeom prst="rect">
            <a:avLst/>
          </a:prstGeom>
        </p:spPr>
      </p:pic>
      <p:pic>
        <p:nvPicPr>
          <p:cNvPr id="7" name="Picture 6" descr="Chart, scatter chart&#10;&#10;Description automatically generated">
            <a:extLst>
              <a:ext uri="{FF2B5EF4-FFF2-40B4-BE49-F238E27FC236}">
                <a16:creationId xmlns:a16="http://schemas.microsoft.com/office/drawing/2014/main" id="{9A4935B2-1BC2-45C7-8C6A-65E04CA01C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4635" y="3715589"/>
            <a:ext cx="3740545" cy="2904344"/>
          </a:xfrm>
          <a:prstGeom prst="rect">
            <a:avLst/>
          </a:prstGeom>
        </p:spPr>
      </p:pic>
      <p:sp>
        <p:nvSpPr>
          <p:cNvPr id="2" name="TextBox 1">
            <a:extLst>
              <a:ext uri="{FF2B5EF4-FFF2-40B4-BE49-F238E27FC236}">
                <a16:creationId xmlns:a16="http://schemas.microsoft.com/office/drawing/2014/main" id="{87EB9E8E-B3D0-425E-8A9A-A46B1B9F3169}"/>
              </a:ext>
            </a:extLst>
          </p:cNvPr>
          <p:cNvSpPr txBox="1"/>
          <p:nvPr/>
        </p:nvSpPr>
        <p:spPr>
          <a:xfrm>
            <a:off x="7705180" y="1080197"/>
            <a:ext cx="4266927" cy="2308324"/>
          </a:xfrm>
          <a:prstGeom prst="rect">
            <a:avLst/>
          </a:prstGeom>
          <a:noFill/>
        </p:spPr>
        <p:txBody>
          <a:bodyPr wrap="square" rtlCol="0">
            <a:spAutoFit/>
          </a:bodyPr>
          <a:lstStyle/>
          <a:p>
            <a:r>
              <a:rPr lang="en-US" dirty="0"/>
              <a:t>The plots to the left show that the </a:t>
            </a:r>
            <a:r>
              <a:rPr lang="en-US" dirty="0" err="1"/>
              <a:t>OPEnC</a:t>
            </a:r>
            <a:r>
              <a:rPr lang="en-US" dirty="0"/>
              <a:t> species have a higher capacitive coupling than the </a:t>
            </a:r>
            <a:r>
              <a:rPr lang="en-US" dirty="0" err="1"/>
              <a:t>OPEn</a:t>
            </a:r>
            <a:r>
              <a:rPr lang="en-US" dirty="0"/>
              <a:t> species and that this allows for inverted Marcus regime to appear. </a:t>
            </a:r>
          </a:p>
          <a:p>
            <a:endParaRPr lang="en-US" dirty="0"/>
          </a:p>
          <a:p>
            <a:r>
              <a:rPr lang="en-US" dirty="0"/>
              <a:t>While changing the length of the molecule changes the how it charges thereby moving the peak in the activation energy. </a:t>
            </a:r>
          </a:p>
        </p:txBody>
      </p:sp>
    </p:spTree>
    <p:extLst>
      <p:ext uri="{BB962C8B-B14F-4D97-AF65-F5344CB8AC3E}">
        <p14:creationId xmlns:p14="http://schemas.microsoft.com/office/powerpoint/2010/main" val="2089538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28378</TotalTime>
  <Words>279</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Cambria Math</vt:lpstr>
      <vt:lpstr>Office Theme</vt:lpstr>
      <vt:lpstr>Controlling Molecular Orbital Gating In Molecular Junctions</vt:lpstr>
      <vt:lpstr>                           JVT Calculation</vt:lpstr>
      <vt:lpstr>The following were done by assuming Q(Vb)=I(Vb)</vt:lpstr>
      <vt:lpstr>Activation Energy Calculation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 Adoah</dc:creator>
  <cp:lastModifiedBy>Cameron Nickle</cp:lastModifiedBy>
  <cp:revision>70</cp:revision>
  <dcterms:created xsi:type="dcterms:W3CDTF">2021-03-02T06:18:27Z</dcterms:created>
  <dcterms:modified xsi:type="dcterms:W3CDTF">2021-03-28T00:43:04Z</dcterms:modified>
</cp:coreProperties>
</file>