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30" r:id="rId4"/>
    <p:sldId id="257" r:id="rId5"/>
    <p:sldId id="285" r:id="rId6"/>
    <p:sldId id="279" r:id="rId7"/>
    <p:sldId id="349" r:id="rId8"/>
    <p:sldId id="343" r:id="rId9"/>
    <p:sldId id="3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Nickle" initials="CN" lastIdx="4" clrIdx="0">
    <p:extLst>
      <p:ext uri="{19B8F6BF-5375-455C-9EA6-DF929625EA0E}">
        <p15:presenceInfo xmlns:p15="http://schemas.microsoft.com/office/powerpoint/2012/main" userId="Cameron Nickle" providerId="None"/>
      </p:ext>
    </p:extLst>
  </p:cmAuthor>
  <p:cmAuthor id="2" name="Francis Adoah" initials="FA" lastIdx="2" clrIdx="1">
    <p:extLst>
      <p:ext uri="{19B8F6BF-5375-455C-9EA6-DF929625EA0E}">
        <p15:presenceInfo xmlns:p15="http://schemas.microsoft.com/office/powerpoint/2012/main" userId="S::fr111069@ucf.edu::f55b0df8-8ce1-4efd-b9fe-a8d0835bf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6T12:01:40.033" idx="2">
    <p:pos x="4931" y="928"/>
    <p:text>We don't need the tables. Best to have them all side by side and then have the graphs immediately after.</p:text>
    <p:extLst>
      <p:ext uri="{C676402C-5697-4E1C-873F-D02D1690AC5C}">
        <p15:threadingInfo xmlns:p15="http://schemas.microsoft.com/office/powerpoint/2012/main" timeZoneBias="240"/>
      </p:ext>
    </p:extLst>
  </p:cm>
  <p:cm authorId="1" dt="2021-03-16T14:04:30.054" idx="3">
    <p:pos x="10" y="10"/>
    <p:text>Another thing. Use the equation for Q to fit these as well. And see what you get. Enrique will ask for that.</p:text>
    <p:extLst>
      <p:ext uri="{C676402C-5697-4E1C-873F-D02D1690AC5C}">
        <p15:threadingInfo xmlns:p15="http://schemas.microsoft.com/office/powerpoint/2012/main" timeZoneBias="240"/>
      </p:ext>
    </p:extLst>
  </p:cm>
  <p:cm authorId="2" dt="2021-03-16T15:16:50.849" idx="1">
    <p:pos x="10" y="106"/>
    <p:text>equation for Q?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  <p:cm authorId="2" dt="2021-03-16T15:17:30.889" idx="2">
    <p:pos x="10" y="202"/>
    <p:text>I don't get what you mean by Q equation. Could you explain that?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2EC-D629-40F3-9625-A3FCC5E1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F0BB5-E143-4B8A-966F-928B51B33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6425-3104-42A9-9B3B-185C1378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C795-ECD9-4105-B98B-338D7FCB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3F52-9E84-494C-A0C5-07CDE4BC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FBD0-FB6D-45FD-873D-CEBE1832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6B9E1-94FE-4C7F-ADC8-78658CC1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02A8-CCEB-49C6-BCB0-BCC6D974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AA1A-5617-4AE4-948B-C0A09E75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666B-E274-4E52-939D-6BA96C4B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14340-F2BA-496B-ADA5-DD3F9DF7B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9A23-41D9-4D68-B095-509911008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AC8-0437-4408-A3CD-048B4A54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BEC-B5DB-4336-824F-A603EB60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D899-7DFE-4299-8459-123246DE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CC6-D3B0-4D1B-8FD1-BD33A1B3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76F7-7907-455A-B313-F20B82C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FBB3-510F-46BB-8B50-8BC704C1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F350-3215-47A8-A5B2-B933CB81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988C-B007-48A2-AEF1-51F2A87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15F-C5E9-43CC-8AE3-BF515A84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D5AE-C9F5-4CCF-AF0B-2B55C14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182-2331-4073-BA25-41559424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E66C-770C-4EEB-932A-D016D25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88CE-FE77-4C87-A78E-F0FAE08A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ECC2-33CD-4160-AAB2-9A1834F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E1B1-8355-4FC3-BA2B-2B8385AE4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03D1B-E4AB-4D8B-9A59-CA31C671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339C9-FF7F-427F-8859-5C6A9CD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9BF6-E8ED-4AC1-9EBE-CF58A87B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B153-9BF7-47B5-8FE4-637B17EA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EB70-849F-4196-AEF4-EB49FDCE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BE6D-C2A8-4A62-B8C2-DD36E72B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3D3BF-C590-42AA-BE07-1F8653200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F928-9C29-4562-B803-E3B5DB2DB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0E407-1EEA-4CE0-85D1-A3C054E3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50423-52C3-4D51-806D-216E37BA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D6B05-5B45-4830-ADF4-49DA9391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F44D2-0C36-4F3B-9BDF-A54CC16E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29F7-BCC6-4173-8198-12109EA6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32192-49A4-406C-9B7D-564C3B96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EDA66-A085-4ABA-8E7D-9F02765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B6C3-B1E3-41EF-8D07-C3528C0C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56FE-5D51-4894-9B28-43A7940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39D57-4AA4-4AB2-8737-EAFFF68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6E64-DB13-4A60-AC1E-8936A80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A663-7DD3-4FF2-815E-85E9344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9FCA-F18B-4C84-8CF9-F7EFBE69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D368-3DF1-4026-89B9-34F3113D6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7F97-64E8-48CF-A59F-411D853A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24DC-7CEB-4E50-9DEB-4B0EE5E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9A83-15C0-4124-AF4F-20DF4CD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1A7C-C2EC-4717-9916-5D6E0248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B4E5F-496E-48E9-9BEB-56AB3C98F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7B5D-6539-4B65-8205-3131B5895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35A6-46B3-408A-AB55-86F06148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7EB9C-2DE4-4A55-95D6-63EAEE7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A77EF-4D16-4EF3-BF63-B38A8EB5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B89CD-6056-43E2-B5A1-91F09EF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6831-5771-4C97-A75D-C434C0D8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4F39-8D35-423B-B385-5BD6D6F6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1E48-3BD6-4E37-B084-745583AB6382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5D9-8588-451E-945C-A05C7D08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91B-8570-460E-B232-C1874A2F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47A4-372A-4023-A5DE-62262A3A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E02-8505-4FEA-BE07-7F2EE1C96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Controlling Molecular Orbital Gating In Molecular Junctions By One CH2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0F31-E3AA-4EA0-BCAC-CF8A8A2F9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Adoah</a:t>
            </a:r>
          </a:p>
        </p:txBody>
      </p:sp>
    </p:spTree>
    <p:extLst>
      <p:ext uri="{BB962C8B-B14F-4D97-AF65-F5344CB8AC3E}">
        <p14:creationId xmlns:p14="http://schemas.microsoft.com/office/powerpoint/2010/main" val="303425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1191B-AF00-448C-AC5E-C7EBA34B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Activation Energy Calculation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4E50B1E1-E059-4304-8E28-A046191D76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63F54C2E-44E5-431D-96A7-76CD7013A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3940791" cy="3886200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EF1D3FD-BA29-4C24-9E58-895F56F15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93" y="2524836"/>
            <a:ext cx="1554707" cy="30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3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C43EE12B-E452-40D9-BEF7-2019406C0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6" y="284513"/>
            <a:ext cx="2852058" cy="2051569"/>
          </a:xfr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B9194CB4-6991-4D1E-808C-AE88341F8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4425696"/>
            <a:ext cx="3037115" cy="189960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4A018F6C-67D9-40E8-A17B-4C17F7BC7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133464"/>
            <a:ext cx="2852057" cy="2202618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322815F9-A67F-478E-953B-1C6D8066A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5" y="2355105"/>
            <a:ext cx="2852059" cy="2051569"/>
          </a:xfrm>
          <a:prstGeom prst="rect">
            <a:avLst/>
          </a:prstGeom>
        </p:spPr>
      </p:pic>
      <p:pic>
        <p:nvPicPr>
          <p:cNvPr id="27" name="Picture 26" descr="Chart, scatter chart&#10;&#10;Description automatically generated">
            <a:extLst>
              <a:ext uri="{FF2B5EF4-FFF2-40B4-BE49-F238E27FC236}">
                <a16:creationId xmlns:a16="http://schemas.microsoft.com/office/drawing/2014/main" id="{057DADE3-894A-4B39-8176-E7583794F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54" y="2857479"/>
            <a:ext cx="4380618" cy="31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0826-4C27-44CD-BA28-8950072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JV Calculation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4B9689D5-A7F0-4AF1-8E5B-76A9FF5A5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61177" y="4118422"/>
            <a:ext cx="4099203" cy="2712638"/>
          </a:xfrm>
        </p:spPr>
      </p:pic>
      <p:pic>
        <p:nvPicPr>
          <p:cNvPr id="9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1A5384F-BECE-4C71-A110-8A3BF59C84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2" r="7968" b="9132"/>
          <a:stretch/>
        </p:blipFill>
        <p:spPr>
          <a:xfrm>
            <a:off x="783773" y="1414855"/>
            <a:ext cx="3413760" cy="2690708"/>
          </a:xfrm>
          <a:prstGeom prst="rect">
            <a:avLst/>
          </a:prstGeom>
        </p:spPr>
      </p:pic>
      <p:pic>
        <p:nvPicPr>
          <p:cNvPr id="10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1AE07532-64DE-49C4-8805-67E7517DC3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t="4807" r="9319"/>
          <a:stretch/>
        </p:blipFill>
        <p:spPr>
          <a:xfrm>
            <a:off x="4459550" y="4074169"/>
            <a:ext cx="3278420" cy="2712637"/>
          </a:xfrm>
          <a:prstGeom prst="rect">
            <a:avLst/>
          </a:prstGeom>
        </p:spPr>
      </p:pic>
      <p:pic>
        <p:nvPicPr>
          <p:cNvPr id="11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62CE759-F42A-4A89-A3EA-4F99EDFE61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t="6409" r="8653" b="10144"/>
          <a:stretch/>
        </p:blipFill>
        <p:spPr>
          <a:xfrm>
            <a:off x="4161931" y="1473345"/>
            <a:ext cx="3666734" cy="2600824"/>
          </a:xfrm>
          <a:prstGeom prst="rect">
            <a:avLst/>
          </a:prstGeom>
        </p:spPr>
      </p:pic>
      <p:pic>
        <p:nvPicPr>
          <p:cNvPr id="14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2D30C4C-8DD7-455C-A9AD-AF23A8221E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" t="4808" r="8201" b="8888"/>
          <a:stretch/>
        </p:blipFill>
        <p:spPr>
          <a:xfrm>
            <a:off x="7936310" y="1428536"/>
            <a:ext cx="3666734" cy="2689887"/>
          </a:xfrm>
          <a:prstGeom prst="rect">
            <a:avLst/>
          </a:prstGeom>
        </p:spPr>
      </p:pic>
      <p:pic>
        <p:nvPicPr>
          <p:cNvPr id="13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F0ACF7B-A3D8-4DAD-B01B-2B1A1155F5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4807" r="8745"/>
          <a:stretch/>
        </p:blipFill>
        <p:spPr>
          <a:xfrm>
            <a:off x="8093434" y="4118423"/>
            <a:ext cx="3352486" cy="27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Content Placeholder 2" descr="Chart, scatter chart&#10;&#10;Description automatically generated">
            <a:extLst>
              <a:ext uri="{FF2B5EF4-FFF2-40B4-BE49-F238E27FC236}">
                <a16:creationId xmlns:a16="http://schemas.microsoft.com/office/drawing/2014/main" id="{58D72E25-1770-4113-BA59-60641535E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4" y="342900"/>
            <a:ext cx="3892096" cy="3086100"/>
          </a:xfrm>
        </p:spPr>
      </p:pic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209C38D-0BB0-4EB5-B613-FDF767684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04" y="755438"/>
            <a:ext cx="3246120" cy="2434589"/>
          </a:xfrm>
          <a:prstGeom prst="rect">
            <a:avLst/>
          </a:prstGeom>
        </p:spPr>
      </p:pic>
      <p:pic>
        <p:nvPicPr>
          <p:cNvPr id="7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08628F5-44BE-4B33-94A3-C530D5363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916" y="755438"/>
            <a:ext cx="3246120" cy="2434589"/>
          </a:xfrm>
          <a:prstGeom prst="rect">
            <a:avLst/>
          </a:prstGeom>
        </p:spPr>
      </p:pic>
      <p:pic>
        <p:nvPicPr>
          <p:cNvPr id="9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CAC2E62-E32E-41CE-86F2-A4E3CD02A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6719"/>
            <a:ext cx="3246120" cy="2434589"/>
          </a:xfrm>
          <a:prstGeom prst="rect">
            <a:avLst/>
          </a:prstGeo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6FCF4F4-7551-4F08-A5DD-2AC07E671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8" y="3651837"/>
            <a:ext cx="3892096" cy="29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4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86C-2B70-42F7-8EDF-9387B959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JVT Calculation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DE14D27-768D-4282-BA77-A9B8A03E3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9736" y="4034422"/>
            <a:ext cx="3422416" cy="2562650"/>
          </a:xfrm>
        </p:spPr>
      </p:pic>
      <p:pic>
        <p:nvPicPr>
          <p:cNvPr id="4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850BD4D-5CE7-4721-BD01-919E5D54D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9109"/>
          <a:stretch/>
        </p:blipFill>
        <p:spPr>
          <a:xfrm>
            <a:off x="4036829" y="4284168"/>
            <a:ext cx="3406138" cy="2562650"/>
          </a:xfrm>
          <a:prstGeom prst="rect">
            <a:avLst/>
          </a:prstGeom>
        </p:spPr>
      </p:pic>
      <p:pic>
        <p:nvPicPr>
          <p:cNvPr id="6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B2AF69F-39B1-44F8-B0FF-C92DD44B40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6984"/>
          <a:stretch/>
        </p:blipFill>
        <p:spPr>
          <a:xfrm>
            <a:off x="8052180" y="4045604"/>
            <a:ext cx="3612464" cy="2812396"/>
          </a:xfrm>
          <a:prstGeom prst="rect">
            <a:avLst/>
          </a:prstGeom>
        </p:spPr>
      </p:pic>
      <p:pic>
        <p:nvPicPr>
          <p:cNvPr id="7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54082E8-C420-446E-BD4B-67872D15FF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6984"/>
          <a:stretch/>
        </p:blipFill>
        <p:spPr>
          <a:xfrm>
            <a:off x="349736" y="1527732"/>
            <a:ext cx="3281939" cy="2419900"/>
          </a:xfrm>
          <a:prstGeom prst="rect">
            <a:avLst/>
          </a:prstGeom>
        </p:spPr>
      </p:pic>
      <p:pic>
        <p:nvPicPr>
          <p:cNvPr id="8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6177AB7-8A09-4246-B483-1144557F2C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9109"/>
          <a:stretch/>
        </p:blipFill>
        <p:spPr>
          <a:xfrm>
            <a:off x="3896351" y="1690687"/>
            <a:ext cx="3281939" cy="2093988"/>
          </a:xfrm>
          <a:prstGeom prst="rect">
            <a:avLst/>
          </a:prstGeom>
        </p:spPr>
      </p:pic>
      <p:pic>
        <p:nvPicPr>
          <p:cNvPr id="9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7626A93C-2FC3-4655-BC88-C3EC19D46E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6984"/>
          <a:stretch/>
        </p:blipFill>
        <p:spPr>
          <a:xfrm>
            <a:off x="8052180" y="1690687"/>
            <a:ext cx="3481555" cy="20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68E6-1DCA-44ED-A7FD-620EAADC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Plots of JVT </a:t>
            </a:r>
            <a:r>
              <a:rPr lang="en-US" dirty="0" err="1"/>
              <a:t>parameters_All_Junctions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9230A04-557F-48C9-95FE-00B053B5A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2" y="1526702"/>
            <a:ext cx="3193576" cy="2101756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B112C26-6663-49C3-B9AA-77AD7CCDD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78" y="1442637"/>
            <a:ext cx="3084395" cy="219456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2C36A01-DD0F-4EB9-8DAC-487909C8F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73" y="1442637"/>
            <a:ext cx="3136265" cy="219456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B3D4331-4CF0-45EF-8624-9A41FB807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3" y="3865728"/>
            <a:ext cx="2876440" cy="2194564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F1A475B-A234-412A-8E52-EC6D0E476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380" y="3793497"/>
            <a:ext cx="3084395" cy="2339026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5FD8CBAC-7ECD-42CB-89B0-7BC344106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94" y="3793497"/>
            <a:ext cx="3136265" cy="2339026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9694D39F-6DA2-4B35-BBB4-929BF8D395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341" y="3683479"/>
            <a:ext cx="3244932" cy="25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7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7C9F-6D5F-4F01-BC8B-F9C9207E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sz="3200" dirty="0">
                <a:solidFill>
                  <a:srgbClr val="FF0000"/>
                </a:solidFill>
              </a:rPr>
              <a:t>The following were done by assuming Q(</a:t>
            </a:r>
            <a:r>
              <a:rPr lang="en-US" sz="3200" dirty="0" err="1">
                <a:solidFill>
                  <a:srgbClr val="FF0000"/>
                </a:solidFill>
              </a:rPr>
              <a:t>Vb</a:t>
            </a:r>
            <a:r>
              <a:rPr lang="en-US" sz="3200" dirty="0">
                <a:solidFill>
                  <a:srgbClr val="FF0000"/>
                </a:solidFill>
              </a:rPr>
              <a:t>)=I(</a:t>
            </a:r>
            <a:r>
              <a:rPr lang="en-US" sz="3200" dirty="0" err="1">
                <a:solidFill>
                  <a:srgbClr val="FF0000"/>
                </a:solidFill>
              </a:rPr>
              <a:t>Vb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11CFBB3-4844-424F-8840-CCDACAB3D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8" y="1160059"/>
            <a:ext cx="3383113" cy="322904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B33F301-F2D2-4BCE-9507-DDA579668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07" y="1234435"/>
            <a:ext cx="3383114" cy="315467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C22A4C6-1932-4D89-ACA2-8FF5B6EA7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88" y="1197246"/>
            <a:ext cx="3806810" cy="3229047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D5808FE0-AD9E-4166-99D5-9860AC67E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1" y="4244454"/>
            <a:ext cx="3383112" cy="2613546"/>
          </a:xfrm>
          <a:prstGeom prst="rect">
            <a:avLst/>
          </a:prstGeom>
        </p:spPr>
      </p:pic>
      <p:pic>
        <p:nvPicPr>
          <p:cNvPr id="13" name="Picture 1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C1DC361-452F-455D-B07E-A62C5E022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47" y="4244452"/>
            <a:ext cx="3155775" cy="2613547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94FD8988-8871-47D9-BDF3-9C889C0B9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33" y="4389106"/>
            <a:ext cx="3499489" cy="228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EB75-62BC-4C78-B44F-29623DED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Plots of parameters for Q_JV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1E99EA57-FCA1-4B2C-98A1-9890E1E1CE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A06AE266-ECC3-4012-A670-3EEAB90485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4568588" cy="3886200"/>
          </a:xfrm>
        </p:spPr>
      </p:pic>
    </p:spTree>
    <p:extLst>
      <p:ext uri="{BB962C8B-B14F-4D97-AF65-F5344CB8AC3E}">
        <p14:creationId xmlns:p14="http://schemas.microsoft.com/office/powerpoint/2010/main" val="44879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27927</TotalTime>
  <Words>55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Controlling Molecular Orbital Gating In Molecular Junctions By One CH2 Group</vt:lpstr>
      <vt:lpstr>            Activation Energy Calculation</vt:lpstr>
      <vt:lpstr>PowerPoint Presentation</vt:lpstr>
      <vt:lpstr>                         JV Calculation</vt:lpstr>
      <vt:lpstr>PowerPoint Presentation</vt:lpstr>
      <vt:lpstr>                           JVT Calculation</vt:lpstr>
      <vt:lpstr>       Plots of JVT parameters_All_Junctions</vt:lpstr>
      <vt:lpstr>          The following were done by assuming Q(Vb)=I(Vb)</vt:lpstr>
      <vt:lpstr>            Plots of parameters for Q_JV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Adoah</dc:creator>
  <cp:lastModifiedBy>Francis Adoah</cp:lastModifiedBy>
  <cp:revision>65</cp:revision>
  <dcterms:created xsi:type="dcterms:W3CDTF">2021-03-02T06:18:27Z</dcterms:created>
  <dcterms:modified xsi:type="dcterms:W3CDTF">2021-03-24T05:23:29Z</dcterms:modified>
</cp:coreProperties>
</file>