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8"/>
  </p:notesMasterIdLst>
  <p:sldIdLst>
    <p:sldId id="257" r:id="rId3"/>
    <p:sldId id="300" r:id="rId4"/>
    <p:sldId id="301" r:id="rId5"/>
    <p:sldId id="307" r:id="rId6"/>
    <p:sldId id="308" r:id="rId7"/>
    <p:sldId id="419" r:id="rId8"/>
    <p:sldId id="420" r:id="rId9"/>
    <p:sldId id="421" r:id="rId10"/>
    <p:sldId id="422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91" r:id="rId30"/>
    <p:sldId id="260" r:id="rId31"/>
    <p:sldId id="369" r:id="rId32"/>
    <p:sldId id="319" r:id="rId33"/>
    <p:sldId id="321" r:id="rId34"/>
    <p:sldId id="322" r:id="rId35"/>
    <p:sldId id="370" r:id="rId36"/>
    <p:sldId id="324" r:id="rId37"/>
    <p:sldId id="371" r:id="rId38"/>
    <p:sldId id="326" r:id="rId39"/>
    <p:sldId id="327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Barco Lab" initials="DL" lastIdx="1" clrIdx="0">
    <p:extLst>
      <p:ext uri="{19B8F6BF-5375-455C-9EA6-DF929625EA0E}">
        <p15:presenceInfo xmlns:p15="http://schemas.microsoft.com/office/powerpoint/2012/main" userId="DelBarco 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21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12F95-0F61-4897-A057-103D4A64F1B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4A62-D3E4-42AB-9A7A-EAC9F702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17F5-DFF7-4107-89BC-B1DDBE90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301B8-964E-4124-B3B4-A45289DF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5CB3-FCB1-4494-A271-D00467A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F1B-37A3-4E8A-9C58-414EA282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8679-C6F5-4681-A366-3585834E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61B-5C78-4930-9309-C98E80F6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E8316-FB39-4485-9FEF-0319BE88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3009-4273-475B-B67C-8C9FC042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8A92-159E-49F8-9D5E-4F14225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C5B5-0A9B-4581-A876-0690908E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245E-924A-40D4-9D69-6D7605154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BDDB-C278-4FDF-9051-B182327B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D766-78BB-4EFC-9F63-04A7221A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64D3-EB0B-4F7C-BCFE-2654719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4C13-56CE-4D5F-917D-9F10C9B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D96-6D17-4474-963C-220D6BA5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513C-39DF-41AA-A6F0-D3D31AE0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A5C4-CF0C-4F73-A03C-4F56FB9A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68AC-0791-4A68-AB6B-891C6DE6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05C4-44C7-44A4-9B19-79D700F6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8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BED-2BFC-4B79-83D1-FB64F088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F0A4-A5B7-4060-80C5-B1AC0CC3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C9EC-0368-426C-B687-088C3BF5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0E49-1192-4C3D-AB40-0997A8CB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40AB-E4E0-413E-BACA-365ED270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C294-1A8F-46AE-8C9A-78B0554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8FAD-F8DD-49C0-BDF7-3D055E0C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9BD85-499E-4A9F-9B21-2D143A31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0800-FA57-45EB-831C-5630AF2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6A37-1473-444E-8352-91BB813C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9D2B-F54C-4CF9-AFD1-57C1799C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14C6-8216-494B-971E-9455141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651A-0AA8-44E5-B552-B8717B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B57A7-5F33-4623-8022-CD485F978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A85F7-C3BD-4A5B-B8CC-D5A7E394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A6E7-F08D-4CC2-BE5A-4F7B83AA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9717D-DE97-48A5-AEBA-C88AD1F7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8735-6093-4C92-AB14-DAA9EBEA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E2C90-03E4-4478-9231-160B36F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7E0C-FB12-4D88-97D3-A52AA92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5857F-531D-4E27-8B1E-113F5ECC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067BA-D34E-4F8E-9F5E-E19CCC87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8270-1750-477C-9B25-8D7E0B1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2DF2C-15B8-4BB4-9F16-A25DF74A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BE023-6F3E-4185-B334-74CA22B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37C5-4B9B-467C-A365-3C1DCFE0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61B-C290-46FE-A84B-7169E1DC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F625-824F-40CE-B42E-1047F8BF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E57C-0BF5-48DA-A5D3-CF1F8623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F322-895B-4A4B-9784-05851C1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F7F5-1A22-41B7-84AB-79511BB6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1D7D-6265-4004-ABFC-E2FA87AB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5E60-4F4B-A071-2FBFF4E2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DD047-9CCD-46C9-97D7-B798F26A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8807F-E400-4DD4-A2BB-B7347235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37B9-14D1-4BD1-9E5F-6D3FB19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0880-F659-4992-9232-24F5885A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8A9F-9EC0-4675-AAE7-26A6C11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92A39-17D3-4C40-8041-128E30A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227A-54AD-4599-8FF7-CACBD917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4C86-C481-4766-BF96-DD9F7BED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FF07-DD18-483E-9CA6-483187B1ADA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F0AD-C4A6-452C-AB73-D0703720E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C1A7-B760-4845-9F31-88D282EC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2412-42E8-4D6E-A3A3-13124EC6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Fittings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5380-021B-4C8F-81D7-35B42614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Francis </a:t>
            </a:r>
            <a:r>
              <a:rPr lang="en-US" dirty="0" err="1"/>
              <a:t>Adoah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2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2D7A-A0A6-45C5-9987-9ED512A7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rate fittings for (NH2)4 &amp; (NO2)4(Project_1)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1962-AF29-424E-8FE8-53FBEB289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NO2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DA883-BDC5-4740-8961-D8B7A09EA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NH2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9BF2A-8473-438E-BEE0-78C75A84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3143"/>
            <a:ext cx="4219575" cy="3797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7F68F-2EC5-4000-BE41-7D4D9D66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25674"/>
            <a:ext cx="4219575" cy="39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5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A3E5D-034A-4173-BF92-E991EB49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(NO2)4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563A18-E3CF-4ABF-9425-D5EA31180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66911"/>
            <a:ext cx="3905250" cy="329565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159524-7A8E-4179-B5B9-6436ABC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959283"/>
            <a:ext cx="3724275" cy="3295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200E1-06CC-42E8-95D4-2C14758D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1923082"/>
            <a:ext cx="3724275" cy="32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85392-3ACF-45A9-A33E-A22CCF7B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" y="1836418"/>
            <a:ext cx="3648076" cy="3185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F1FC2-A033-418E-B5EB-A0EE7680B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0" y="1895475"/>
            <a:ext cx="3991931" cy="318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0A774-72D9-4187-8A97-36406D047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752600"/>
            <a:ext cx="4010025" cy="34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0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70BBB-2659-43EC-864E-CE72F826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3" y="1657350"/>
            <a:ext cx="3846192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C04D8-7505-4541-ABF0-AF9170516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8" y="1657350"/>
            <a:ext cx="3846192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52828-E83D-4570-9518-9E6264D8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84" y="1438275"/>
            <a:ext cx="3962400" cy="36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0EA7A-E725-47BE-B50A-EB22C0432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9" y="367660"/>
            <a:ext cx="5374011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DA98F-C149-4290-A18C-B860587B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435"/>
            <a:ext cx="4754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7037-1640-4176-AE4A-E291069F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(NH2)4 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C0EB0-B546-4825-88BF-FB68FFE1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101208"/>
            <a:ext cx="3857625" cy="3376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EF74B-E047-4513-862B-87F929BB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6" y="2101208"/>
            <a:ext cx="4095749" cy="3448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1CCBD-31D7-45E0-B417-E988A43D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1824984"/>
            <a:ext cx="4095750" cy="38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BFF1F-1BBD-46F9-B08A-7EB0D39A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7" y="1381126"/>
            <a:ext cx="3878586" cy="3175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5FEE6-8399-48DC-8EA4-BAAC2332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1485901"/>
            <a:ext cx="3790950" cy="3175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A96DB-EFC9-48F9-BAAC-59AF71E51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381126"/>
            <a:ext cx="3592835" cy="31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80F52-F0A8-41D6-87E0-DD071E09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3" y="1645922"/>
            <a:ext cx="3640460" cy="3128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71D97-BA69-4EBE-A94D-F86E35AF7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7" y="1526859"/>
            <a:ext cx="3571874" cy="3061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C5856-A679-415C-90DD-2BC539558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4" y="1341122"/>
            <a:ext cx="4050036" cy="34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9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3F9D1-7B83-4823-AD57-19C488428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739135"/>
            <a:ext cx="5516886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4EAC0-A23B-4296-8AAA-C25E969F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739135"/>
            <a:ext cx="5145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8116-B3A2-4413-BB3A-82B03A5F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rate fittings for F4 &amp;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(Project_1)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A817-C5BE-4AAC-AF75-A5B47B2286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F4-HATNA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4C23-2D79-416A-8290-6959C0354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MeO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61F2A-134C-43BC-90CB-7B20F585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9" y="2295525"/>
            <a:ext cx="4002411" cy="369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E18D8-F0D9-43FA-9C82-E9A1236D5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95525"/>
            <a:ext cx="4181476" cy="39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26270" y="1916833"/>
          <a:ext cx="194945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S ChemDraw Drawing" r:id="rId3" imgW="1948725" imgH="3475981" progId="ChemDraw.Document.6.0">
                  <p:embed/>
                </p:oleObj>
              </mc:Choice>
              <mc:Fallback>
                <p:oleObj name="CS ChemDraw Drawing" r:id="rId3" imgW="1948725" imgH="3475981" progId="ChemDraw.Document.6.0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270" y="1916833"/>
                        <a:ext cx="1949450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26298" y="1916833"/>
          <a:ext cx="2325687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S ChemDraw Drawing" r:id="rId5" imgW="2325585" imgH="3477242" progId="ChemDraw.Document.6.0">
                  <p:embed/>
                </p:oleObj>
              </mc:Choice>
              <mc:Fallback>
                <p:oleObj name="CS ChemDraw Drawing" r:id="rId5" imgW="2325585" imgH="3477242" progId="ChemDraw.Document.6.0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6298" y="1916833"/>
                        <a:ext cx="2325687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59712" y="1968600"/>
          <a:ext cx="2268537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S ChemDraw Drawing" r:id="rId7" imgW="2268740" imgH="3477242" progId="ChemDraw.Document.6.0">
                  <p:embed/>
                </p:oleObj>
              </mc:Choice>
              <mc:Fallback>
                <p:oleObj name="CS ChemDraw Drawing" r:id="rId7" imgW="2268740" imgH="3477242" progId="ChemDraw.Document.6.0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9712" y="1968600"/>
                        <a:ext cx="2268537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414380" y="1916833"/>
          <a:ext cx="2252663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4380" y="1916833"/>
                        <a:ext cx="2252663" cy="347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548681"/>
            <a:ext cx="1032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Project 1: HATNA derivatives with electron-donating/withdrawing groups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82355" y="5756655"/>
            <a:ext cx="19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F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-HATNA-OC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359696" y="5756655"/>
            <a:ext cx="24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(MeO)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-HATNA-OC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1984" y="5756655"/>
            <a:ext cx="234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(NO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-HATNA-OC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5756655"/>
            <a:ext cx="23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(NH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-HATNA-OC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828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86AA3-8B65-46AB-9E12-A4105AA9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F4-HATNA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0CE445-85A7-42A7-90B1-D771B71C7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813761"/>
            <a:ext cx="4152900" cy="35885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2327C1-2BF6-4B15-8329-F9C4A91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34" y="1956945"/>
            <a:ext cx="3668080" cy="3588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A0CC3-F050-413C-B5CA-79B9DD357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1956945"/>
            <a:ext cx="3895726" cy="33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6172F9-8EFC-41CB-AC24-5339E7CB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766762"/>
            <a:ext cx="4000501" cy="326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8804A-06D6-4CB1-A46F-2CB2EB4A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61" y="635793"/>
            <a:ext cx="4017642" cy="3523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99E9F-C93E-484D-A112-A978CC65D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62" y="914400"/>
            <a:ext cx="4000502" cy="33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C3301-E827-45B4-B2EE-686EFA98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0" y="1142999"/>
            <a:ext cx="3669036" cy="3105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2AE1C-C20F-43B4-8686-FCF857437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6" y="1142999"/>
            <a:ext cx="3752851" cy="322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BDA09-57C8-4FFD-94F5-18FFF0835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3" y="1266823"/>
            <a:ext cx="3752852" cy="33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CD33A-9B18-4DB7-99BF-AA6E160A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" y="462910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8FA1E-83E9-4EE0-9C15-4BCCC60EA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643885"/>
            <a:ext cx="557212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51CD-0740-4C91-A311-B3DFC2E9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 err="1"/>
              <a:t>MeO</a:t>
            </a:r>
            <a:r>
              <a:rPr lang="en-US" dirty="0"/>
              <a:t>-HATNA parameters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73AD90-60A3-44BF-8E1D-F6ADCC54D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4" y="1918812"/>
            <a:ext cx="3758142" cy="33194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2A8E9-4DE3-4D8A-B4CE-5670EDAE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2" y="1918812"/>
            <a:ext cx="3990974" cy="3366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601D65-1FE9-495C-A9BE-1CFBCE928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6" y="2210518"/>
            <a:ext cx="3914776" cy="31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8BEED-9ACC-4303-911E-6301F4A6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1628775"/>
            <a:ext cx="3830961" cy="337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F68D0-50EC-4130-AC10-FF44E34E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23" y="1628775"/>
            <a:ext cx="3830961" cy="337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5C837-0F00-4D1F-B00E-7A95C4725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1449239"/>
            <a:ext cx="4107185" cy="35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44A47-06FC-4ED3-8CE3-B1378CB0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9" y="1260154"/>
            <a:ext cx="3800475" cy="3208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8241E-1D89-44E0-A6DF-D327F017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260154"/>
            <a:ext cx="3724275" cy="3363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8DB6B-31EF-47E2-8E5A-52C0A64B3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260154"/>
            <a:ext cx="3964311" cy="35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1290E-076C-4C3F-9D2D-C4C6EBC5E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4" y="577210"/>
            <a:ext cx="5450211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AF78A-07BC-41B3-A38E-8B5F7FB5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662935"/>
            <a:ext cx="50692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1DE-D53D-4553-BC8D-9AF44D34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Energy gap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80DB7-0EBB-4D03-81B7-5ADAB6B6D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33" y="177800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1619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7C9-8772-4970-B49B-7D1DC078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rate fittings for DAP &amp; TAP(Project_2)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EA8015-A036-4FE6-9D28-9DB02B7E8F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               TAP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CF1B18-EB21-4930-8D42-F700912F4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/>
              <a:t>DAP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E3583-5E37-40A8-8A34-4050096A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7597"/>
            <a:ext cx="4878711" cy="3904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929C3-478B-42F8-B898-1D3132D87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1872"/>
            <a:ext cx="4714876" cy="39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61860" y="620689"/>
          <a:ext cx="6862532" cy="454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14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Molecule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Energy levels (eV)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Surface</a:t>
                      </a:r>
                      <a:r>
                        <a:rPr lang="en-US" sz="900" baseline="0" dirty="0">
                          <a:effectLst/>
                        </a:rPr>
                        <a:t> coverage</a:t>
                      </a:r>
                      <a:r>
                        <a:rPr lang="en-US" sz="900" dirty="0">
                          <a:effectLst/>
                        </a:rPr>
                        <a:t> (10</a:t>
                      </a:r>
                      <a:r>
                        <a:rPr lang="en-US" sz="900" baseline="30000" dirty="0">
                          <a:effectLst/>
                        </a:rPr>
                        <a:t>-10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mol</a:t>
                      </a:r>
                      <a:r>
                        <a:rPr lang="en-US" sz="900" dirty="0">
                          <a:effectLst/>
                        </a:rPr>
                        <a:t>/cm</a:t>
                      </a:r>
                      <a:r>
                        <a:rPr lang="en-US" sz="900" baseline="30000" dirty="0">
                          <a:effectLst/>
                        </a:rPr>
                        <a:t>2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r>
                        <a:rPr lang="en-US" altLang="zh-CN" sz="900" baseline="30000" dirty="0">
                          <a:effectLst/>
                        </a:rPr>
                        <a:t> c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HOMO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LUMO+1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LUMO+2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F</a:t>
                      </a:r>
                      <a:r>
                        <a:rPr lang="en-US" sz="900" baseline="300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gap</a:t>
                      </a:r>
                      <a:r>
                        <a:rPr lang="en-US" sz="900" baseline="300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9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-6.33</a:t>
                      </a:r>
                      <a:r>
                        <a:rPr lang="en-US" sz="900" baseline="300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-3.52</a:t>
                      </a:r>
                      <a:r>
                        <a:rPr lang="en-US" sz="900" baseline="300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-3.30</a:t>
                      </a:r>
                      <a:r>
                        <a:rPr lang="en-US" sz="900" baseline="300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</a:rPr>
                        <a:t>-2.97</a:t>
                      </a:r>
                      <a:r>
                        <a:rPr lang="en-US" sz="900" baseline="30000" dirty="0">
                          <a:effectLst/>
                        </a:rPr>
                        <a:t>d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2.73±0.35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-6.90</a:t>
                      </a:r>
                      <a:r>
                        <a:rPr lang="en-US" sz="900" u="sng" baseline="300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u="sng">
                          <a:effectLst/>
                        </a:rPr>
                        <a:t>-4.09</a:t>
                      </a:r>
                      <a:r>
                        <a:rPr lang="en-SG" sz="900" u="sng" baseline="300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</a:t>
                      </a:r>
                      <a:r>
                        <a:rPr lang="en-US" sz="900" u="sng">
                          <a:effectLst/>
                        </a:rPr>
                        <a:t>28</a:t>
                      </a:r>
                      <a:r>
                        <a:rPr lang="en-US" sz="900" u="sng" baseline="30000">
                          <a:effectLst/>
                        </a:rPr>
                        <a:t>f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</a:t>
                      </a:r>
                      <a:r>
                        <a:rPr lang="en-US" sz="900" u="sng">
                          <a:effectLst/>
                        </a:rPr>
                        <a:t>47</a:t>
                      </a:r>
                      <a:r>
                        <a:rPr lang="en-US" sz="900" u="sng" baseline="30000">
                          <a:effectLst/>
                        </a:rPr>
                        <a:t>f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4.18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r>
                        <a:rPr lang="en-SG" sz="900" u="sng" baseline="30000">
                          <a:effectLst/>
                        </a:rPr>
                        <a:t>g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-6.17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-2.79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-2.37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-2.31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F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-6.41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-3.62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-3.26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-2.96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1.32±0.14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-6.89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-4.10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-6.12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-3.33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-6.37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-3.09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-2.67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-2.62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2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(MeO)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-6.18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-3.44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-3.16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-2.74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2.96±0.19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-6.83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-4.09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-5.80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-3.06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3.88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-5.99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-2.58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-2.11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2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(NO</a:t>
                      </a:r>
                      <a:r>
                        <a:rPr lang="en-SG" sz="900" baseline="-25000">
                          <a:effectLst/>
                        </a:rPr>
                        <a:t>2</a:t>
                      </a:r>
                      <a:r>
                        <a:rPr lang="en-SG" sz="900">
                          <a:effectLst/>
                        </a:rPr>
                        <a:t>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-6.75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-4.15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-3.89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-3.58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2.60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2.33±0.13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-6.71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-4.11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-6.83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-4.23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3.76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-6.65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-4.11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-3.71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-3.62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92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(NH</a:t>
                      </a:r>
                      <a:r>
                        <a:rPr lang="en-SG" sz="900" baseline="-25000">
                          <a:effectLst/>
                        </a:rPr>
                        <a:t>2</a:t>
                      </a:r>
                      <a:r>
                        <a:rPr lang="en-SG" sz="900">
                          <a:effectLst/>
                        </a:rPr>
                        <a:t>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-5.65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-3.37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-2.79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-2.64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2.28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2.00±0.10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-6.39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u="sng">
                          <a:effectLst/>
                        </a:rPr>
                        <a:t>-4.11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-5.41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-3.13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-5.45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-2.23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-1.81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-1.74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H</a:t>
                      </a:r>
                      <a:r>
                        <a:rPr lang="en-SG" sz="900" baseline="-25000">
                          <a:effectLst/>
                        </a:rPr>
                        <a:t>6</a:t>
                      </a:r>
                      <a:r>
                        <a:rPr lang="en-SG" sz="900">
                          <a:effectLst/>
                        </a:rPr>
                        <a:t>-HATNA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-4.35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-0.38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-0.34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-0.27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F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-(H</a:t>
                      </a:r>
                      <a:r>
                        <a:rPr lang="en-SG" sz="900" baseline="-25000">
                          <a:effectLst/>
                        </a:rPr>
                        <a:t>6</a:t>
                      </a:r>
                      <a:r>
                        <a:rPr lang="en-SG" sz="900">
                          <a:effectLst/>
                        </a:rPr>
                        <a:t>-HATNA)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-4.68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-0.77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-0.68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-0.66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(MeO)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-(H</a:t>
                      </a:r>
                      <a:r>
                        <a:rPr lang="en-SG" sz="900" baseline="-25000">
                          <a:effectLst/>
                        </a:rPr>
                        <a:t>6</a:t>
                      </a:r>
                      <a:r>
                        <a:rPr lang="en-SG" sz="900">
                          <a:effectLst/>
                        </a:rPr>
                        <a:t>-HATNA)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</a:rPr>
                        <a:t>-4.29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-0.33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-0.27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-0.23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(NO</a:t>
                      </a:r>
                      <a:r>
                        <a:rPr lang="en-SG" sz="900" baseline="-25000">
                          <a:effectLst/>
                        </a:rPr>
                        <a:t>2</a:t>
                      </a:r>
                      <a:r>
                        <a:rPr lang="en-SG" sz="900">
                          <a:effectLst/>
                        </a:rPr>
                        <a:t>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-(H</a:t>
                      </a:r>
                      <a:r>
                        <a:rPr lang="en-SG" sz="900" baseline="-25000">
                          <a:effectLst/>
                        </a:rPr>
                        <a:t>6</a:t>
                      </a:r>
                      <a:r>
                        <a:rPr lang="en-SG" sz="900">
                          <a:effectLst/>
                        </a:rPr>
                        <a:t>-HATNA)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-5.50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-3.07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-3.03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-2.34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82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(NH</a:t>
                      </a:r>
                      <a:r>
                        <a:rPr lang="en-SG" sz="900" baseline="-25000">
                          <a:effectLst/>
                        </a:rPr>
                        <a:t>2</a:t>
                      </a:r>
                      <a:r>
                        <a:rPr lang="en-SG" sz="900">
                          <a:effectLst/>
                        </a:rPr>
                        <a:t>)</a:t>
                      </a:r>
                      <a:r>
                        <a:rPr lang="en-SG" sz="900" baseline="-25000">
                          <a:effectLst/>
                        </a:rPr>
                        <a:t>4</a:t>
                      </a:r>
                      <a:r>
                        <a:rPr lang="en-SG" sz="900">
                          <a:effectLst/>
                        </a:rPr>
                        <a:t>-(H</a:t>
                      </a:r>
                      <a:r>
                        <a:rPr lang="en-SG" sz="900" baseline="-25000">
                          <a:effectLst/>
                        </a:rPr>
                        <a:t>6</a:t>
                      </a:r>
                      <a:r>
                        <a:rPr lang="en-SG" sz="900">
                          <a:effectLst/>
                        </a:rPr>
                        <a:t>-HATNA)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-4.00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-0.05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0.05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0.10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092" marR="54092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95600" y="188641"/>
            <a:ext cx="4713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Table 1. Summary of surface characterization of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HATNA molecules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on Au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576" y="5301209"/>
            <a:ext cx="412127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UPS.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UV.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</a:t>
            </a:r>
            <a:r>
              <a:rPr lang="en-US" altLang="zh-CN" sz="1100" u="sng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 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CV.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</a:t>
            </a:r>
            <a:r>
              <a:rPr lang="en-US" altLang="zh-CN" sz="1100" u="sng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CV and UV. 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u="sng" baseline="30000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100" u="sng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SAM CV and UV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u="sng" baseline="30000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1100" u="sng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Measured with UPS and UV.</a:t>
            </a:r>
            <a:endParaRPr lang="en-US" altLang="zh-CN" sz="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u="sng" baseline="30000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1100" u="sng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Calculated with DFT in gas phase</a:t>
            </a:r>
            <a:endParaRPr lang="en-US" altLang="zh-CN" sz="1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21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B84-A64D-41B8-A614-487DA01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rate parameters for DAP(Project_2)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3F3C2FB-7A4B-44C7-9E84-03FAF4EC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2093436"/>
            <a:ext cx="3657600" cy="317023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A2312B-D784-42B8-953B-B61E2C54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92" y="2028825"/>
            <a:ext cx="3490383" cy="3299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388390-FF13-4EC3-B4B7-48413E77F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881187"/>
            <a:ext cx="3752849" cy="35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90D9E6-A8CF-47F9-899A-07DB1E71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9" y="957261"/>
            <a:ext cx="3998604" cy="2966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421598-9ACC-48A8-BB09-085980F5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16" y="1219201"/>
            <a:ext cx="3998605" cy="3158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0E9431-6CEC-458D-A37E-5B1AE3744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83" y="742949"/>
            <a:ext cx="3707136" cy="33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19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669B2B-0AAE-4C67-8713-CC687D58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7" y="1085850"/>
            <a:ext cx="3543301" cy="3042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B406D-AC8A-47F4-BEE1-1101C982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46789"/>
            <a:ext cx="3659513" cy="3518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E2425-3D4B-4D56-82D7-214A9F63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085850"/>
            <a:ext cx="3943350" cy="32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1871AA-06FE-43E1-8FF6-76D30561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9" y="535307"/>
            <a:ext cx="4564386" cy="3947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93CC5-0E71-46F1-BA9A-977E173A0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4" y="314325"/>
            <a:ext cx="49930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5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6A99-F93E-4A96-A378-543A055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rate parameters for TAP(Project_2)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0C6B-4020-4672-8B37-3A47F14ED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550668"/>
            <a:ext cx="3773812" cy="3322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CB812-6057-4E23-82A6-DC18A26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49" y="1690688"/>
            <a:ext cx="3773811" cy="3289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E8F92F-0F70-436E-BE02-C8F3D00A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1690688"/>
            <a:ext cx="3973836" cy="33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7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67926-43A3-40BD-9E2C-E06BAB4F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447799"/>
            <a:ext cx="3619500" cy="3099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0DCDC1-E330-405D-82A5-543A93F0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82" y="1190624"/>
            <a:ext cx="4107186" cy="3266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0A153-B398-47A3-8007-605E65759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90624"/>
            <a:ext cx="3867151" cy="33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2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B29A2-147C-440E-B3FF-B5E3B568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739136"/>
            <a:ext cx="4135761" cy="330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24F52-DC74-49E4-9CCB-02AB1A4F2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10" y="781999"/>
            <a:ext cx="3867150" cy="3223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69A03-AFFB-4508-B48E-5149B341F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781999"/>
            <a:ext cx="3867151" cy="32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9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FE2CA-2D4F-4FB3-A99F-521D2650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742950"/>
            <a:ext cx="4886326" cy="3975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B10B0-6BB7-4F86-B428-F5B72597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742950"/>
            <a:ext cx="4421511" cy="37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F59-D13B-4E30-88C1-F2FFD7F2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gap Comparison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A5BEF5-E6F9-4218-BFF5-C37495E07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33" y="145415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64502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10CF-F8F8-44C9-94DC-329A77F6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Neg-bias  fittings for  (NO2)4 &amp; (NH2)4(Project_1)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1F58-91CC-4B61-A65C-25E8C86BE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(NO2)4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B3190-65C2-4EEF-93B5-253ED4034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(NH2)4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A4BE4-1440-40DE-AEE8-88F6E315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9" y="2409825"/>
            <a:ext cx="4240536" cy="3804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1B4FF-DAEC-4F5F-B376-67C445BC4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39" y="2390929"/>
            <a:ext cx="4907286" cy="38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84764" y="1819698"/>
          <a:ext cx="1011237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CS ChemDraw Drawing" r:id="rId3" imgW="1011417" imgH="3265354" progId="ChemDraw.Document.6.0">
                  <p:embed/>
                </p:oleObj>
              </mc:Choice>
              <mc:Fallback>
                <p:oleObj name="CS ChemDraw Drawing" r:id="rId3" imgW="1011417" imgH="3265354" progId="ChemDraw.Document.6.0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4764" y="1819698"/>
                        <a:ext cx="1011237" cy="326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3386" y="2137198"/>
          <a:ext cx="503237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S ChemDraw Drawing" r:id="rId5" imgW="504024" imgH="2948362" progId="ChemDraw.Document.6.0">
                  <p:embed/>
                </p:oleObj>
              </mc:Choice>
              <mc:Fallback>
                <p:oleObj name="CS ChemDraw Drawing" r:id="rId5" imgW="504024" imgH="2948362" progId="ChemDraw.Document.6.0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3386" y="2137198"/>
                        <a:ext cx="503237" cy="294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7649" y="1819698"/>
          <a:ext cx="1514475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S ChemDraw Drawing" r:id="rId7" imgW="1514599" imgH="3265354" progId="ChemDraw.Document.6.0">
                  <p:embed/>
                </p:oleObj>
              </mc:Choice>
              <mc:Fallback>
                <p:oleObj name="CS ChemDraw Drawing" r:id="rId7" imgW="1514599" imgH="3265354" progId="ChemDraw.Document.6.0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7649" y="1819698"/>
                        <a:ext cx="1514475" cy="326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3633" y="5363924"/>
            <a:ext cx="167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HATNA-OC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943872" y="5363924"/>
            <a:ext cx="13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TAP-OC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528049" y="5363924"/>
            <a:ext cx="141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DAP-OC</a:t>
            </a:r>
            <a:r>
              <a:rPr lang="en-US" altLang="zh-CN" sz="1800" baseline="-25000" dirty="0"/>
              <a:t>10</a:t>
            </a:r>
            <a:r>
              <a:rPr lang="en-US" altLang="zh-CN" sz="1800" dirty="0"/>
              <a:t>SAc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03512" y="605879"/>
            <a:ext cx="1032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Project 2: HATNA, TAP and DAP derivatives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274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EE7B7-D76A-4520-9811-80455131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(NO2)4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7467C-6692-4554-80AA-774210485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690688"/>
            <a:ext cx="3676650" cy="3168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EE8B4-F2C6-4438-AB57-89D25120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2" y="1690688"/>
            <a:ext cx="3400425" cy="3090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E0E96-98C2-471C-8DCC-01CF3455F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37" y="1651794"/>
            <a:ext cx="3843338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9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8B6C7-E5C1-449E-9E51-E66DE6B44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9" y="400050"/>
            <a:ext cx="5097786" cy="410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16525-8FB4-4BB2-83F7-E1F01B286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600075"/>
            <a:ext cx="4973961" cy="37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2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30C8D-0887-4E41-BAFE-318AF89D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" y="641989"/>
            <a:ext cx="3602361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BBBAD-2533-4DA5-BDED-07ACEF0D9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676275"/>
            <a:ext cx="3695700" cy="3008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A6C91-730A-48FE-8307-05320C0E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933449"/>
            <a:ext cx="3505200" cy="30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9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F5EA2-1F1B-4F50-A50F-4D187EE9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948685"/>
            <a:ext cx="3990976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D9F6-8B49-4543-B791-4E277C40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6" y="948685"/>
            <a:ext cx="3878585" cy="327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39565-77E1-444E-967F-06F34C10D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1" y="1026780"/>
            <a:ext cx="3990976" cy="32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3C67-78BE-484F-80B0-53685285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(NH2)4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335D1-314E-44BC-9710-DBC74BEE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9" y="1690689"/>
            <a:ext cx="3262842" cy="2633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B4408-B6F9-4AA9-943A-A8551149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42" y="1538288"/>
            <a:ext cx="3429001" cy="2786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196A0-87BB-4725-8941-3F17D01F2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40" y="1538288"/>
            <a:ext cx="3581401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2168E0-9AE4-4C2C-A48F-AE8F1F95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5" y="553398"/>
            <a:ext cx="4411986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0B36A-0713-4384-BB42-430D3E62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669593"/>
            <a:ext cx="4562476" cy="34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D8080-4161-4E3B-88D2-F6598ADAB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243012"/>
            <a:ext cx="3419475" cy="306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81EFD-5D29-448E-B30F-DA8E798F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243012"/>
            <a:ext cx="3829049" cy="306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5471-9362-40E3-975C-D4480FA46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176337"/>
            <a:ext cx="3686175" cy="33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1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0D46-72D0-429A-AFC4-4953DB661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0" y="1266826"/>
            <a:ext cx="4057650" cy="326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D07CA-83EF-49BE-B666-CD456B3D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7" y="1188723"/>
            <a:ext cx="4057650" cy="3417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006DB-8345-483F-B624-DEE856B7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7" y="1344928"/>
            <a:ext cx="3524248" cy="32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3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043D-E34D-462B-8B05-535C1F86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Neg-bias  fittings for  F4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(Project_1)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6EB-4D91-49EE-A8A2-A28EBE8AF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F4-HATNA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56715-8CB2-46E7-A3DF-D21C1327F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MeO</a:t>
            </a:r>
            <a:r>
              <a:rPr lang="en-US" dirty="0"/>
              <a:t>-HATNA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0C3CE-004D-48E3-8770-E9BEE93B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90774"/>
            <a:ext cx="4448176" cy="3681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70816-0452-4C44-B39C-0C57246A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36" y="2390774"/>
            <a:ext cx="5181600" cy="40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16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3AA8-A622-42DF-84C8-C9065555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F4-Parameters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4AAD7B-6ED9-4D81-9561-478708BE7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3895726" cy="30670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78F14-40AF-486F-9867-DCE9A11A5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643063"/>
            <a:ext cx="3895727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D191-0275-49ED-A239-F25D8220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4" y="1600200"/>
            <a:ext cx="3819526" cy="31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48715" y="620688"/>
          <a:ext cx="6115639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5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48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Molecule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Energy levels (eV)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</a:t>
                      </a:r>
                      <a:r>
                        <a:rPr lang="en-US" altLang="zh-CN" sz="900" dirty="0">
                          <a:effectLst/>
                        </a:rPr>
                        <a:t>urface coverage</a:t>
                      </a:r>
                      <a:r>
                        <a:rPr lang="en-US" sz="900" dirty="0">
                          <a:effectLst/>
                        </a:rPr>
                        <a:t> (10</a:t>
                      </a:r>
                      <a:r>
                        <a:rPr lang="en-US" sz="900" baseline="30000" dirty="0">
                          <a:effectLst/>
                        </a:rPr>
                        <a:t>-10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mol</a:t>
                      </a:r>
                      <a:r>
                        <a:rPr lang="en-US" sz="900" dirty="0">
                          <a:effectLst/>
                        </a:rPr>
                        <a:t>/cm</a:t>
                      </a:r>
                      <a:r>
                        <a:rPr lang="en-US" sz="900" baseline="30000" dirty="0">
                          <a:effectLst/>
                        </a:rPr>
                        <a:t>2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r>
                        <a:rPr lang="en-US" sz="900" baseline="30000" dirty="0">
                          <a:effectLst/>
                        </a:rPr>
                        <a:t>c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HOMO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LUMO+1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LUMO+2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F</a:t>
                      </a:r>
                      <a:r>
                        <a:rPr lang="en-US" sz="900" baseline="300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r>
                        <a:rPr lang="en-US" sz="900" baseline="-25000">
                          <a:effectLst/>
                        </a:rPr>
                        <a:t>gap</a:t>
                      </a:r>
                      <a:r>
                        <a:rPr lang="en-US" sz="900" baseline="300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5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HATNA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r>
                        <a:rPr lang="en-US" sz="900" baseline="300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-6.28±0.1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-3.54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CN" sz="9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-4.18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2.73±0.35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r>
                        <a:rPr lang="en-US" sz="900" baseline="300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-6.27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-2.79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-2.39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-2.32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5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TAP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-6.17±0.1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-3.43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-4.06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2.10±0.34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-6.19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-2.56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-2.55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5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DAP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-6.06±0.1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-3.24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-4.16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2.86±0.14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-5.95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-2.56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HATNA-H</a:t>
                      </a:r>
                      <a:r>
                        <a:rPr lang="en-US" sz="900" baseline="-25000">
                          <a:effectLst/>
                        </a:rPr>
                        <a:t>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-4.37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-0.57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-0.40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-0.36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HATNA-H</a:t>
                      </a:r>
                      <a:r>
                        <a:rPr lang="en-US" sz="900" baseline="-250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-4.24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-2.38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-0.67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-0.59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HATNA-H</a:t>
                      </a:r>
                      <a:r>
                        <a:rPr lang="en-US" sz="900" baseline="-250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-4.53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-2.48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-2.41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-0.78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TAP-H</a:t>
                      </a:r>
                      <a:r>
                        <a:rPr lang="en-US" sz="900" baseline="-250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-4.36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-0.57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-0.31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TAP-H</a:t>
                      </a:r>
                      <a:r>
                        <a:rPr lang="en-US" sz="900" baseline="-250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-4.48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-2.48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-0.65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DAP-H</a:t>
                      </a:r>
                      <a:r>
                        <a:rPr lang="en-US" sz="900" baseline="-250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Theor.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-4.31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-0.57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zh-CN" sz="9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714" marR="5871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99657" y="249813"/>
            <a:ext cx="54881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Table 2. Summary of surface characterization of DAP, TAP and HATNA SAMs on Au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1217" y="5373217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2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UPS. </a:t>
            </a:r>
            <a:endParaRPr lang="en-US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12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UV.</a:t>
            </a:r>
            <a:endParaRPr lang="en-US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12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CV.</a:t>
            </a:r>
            <a:endParaRPr lang="en-US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12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Measured with UPS and UV.</a:t>
            </a:r>
            <a:endParaRPr lang="en-US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aseline="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2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Calculated with DFT in gas phase</a:t>
            </a:r>
            <a:endParaRPr lang="en-US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516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B3771-08BC-4ACE-9B6E-A12EB683B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638175"/>
            <a:ext cx="3857625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BAF0C-5671-4E6B-BE35-6B5785600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638175"/>
            <a:ext cx="4543426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4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E0F59-DCE6-4CD1-98C7-451352BB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35394"/>
            <a:ext cx="3829050" cy="338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A25A4-DE9A-47CF-80E4-8B655D34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368744"/>
            <a:ext cx="3829051" cy="3510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0A11E-C395-4526-811D-C84AAA334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368745"/>
            <a:ext cx="3971925" cy="35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8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4FCE4-47E8-491F-8EDF-6B095769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" y="781050"/>
            <a:ext cx="4191002" cy="33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91C95-7E27-43B1-B4C4-499C2018D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92" y="873444"/>
            <a:ext cx="3848101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2C904-239F-4DAB-890A-5C747AA78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93" y="873444"/>
            <a:ext cx="369951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9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8899-F267-472B-97DF-3B6E3E4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/>
              <a:t>MeO</a:t>
            </a:r>
            <a:r>
              <a:rPr lang="en-US" dirty="0"/>
              <a:t>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E9264-61B3-4329-A02A-D623BD40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878806"/>
            <a:ext cx="3829050" cy="3021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89D57-1555-4498-9FA5-27B74A226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878806"/>
            <a:ext cx="3829050" cy="3100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8B9B1-1B99-4695-A76D-4A6105D61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4" y="1728787"/>
            <a:ext cx="4145286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7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160803-2B88-4945-922D-B46280D2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101086"/>
            <a:ext cx="4181475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4F194-88EE-422C-A1E0-1F2D78E1F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986786"/>
            <a:ext cx="4324350" cy="35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5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B07FE-35D1-4768-8602-365DD9AA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14399"/>
            <a:ext cx="3857625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2D366-7E9F-4DAA-B817-D130A1AB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914399"/>
            <a:ext cx="4000500" cy="3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E348C-98A7-4392-927D-B19D35982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914399"/>
            <a:ext cx="3743325" cy="35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9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6B207-49AF-4DB6-9E01-8AE07198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0" y="1171575"/>
            <a:ext cx="4335786" cy="325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E8334-CF79-4306-8D2B-7145E73A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1276350"/>
            <a:ext cx="4023373" cy="325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66791-33D0-462F-BB09-886882D81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83" y="1295400"/>
            <a:ext cx="3901427" cy="33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871B-06CC-47CE-9D26-E6BE9694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Neg-bias  fittings for  TAP &amp; DAP(Project_2)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74C8-16C6-47EC-A875-494663E492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       TAP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DB7CA-588C-4F4A-9508-98F2C64A1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                DAP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11C05-115F-471C-B4AE-32AABCEA5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381250"/>
            <a:ext cx="4486275" cy="3662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F1B9A-63B2-4BC1-BA7E-858C1AD3B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2381250"/>
            <a:ext cx="4669161" cy="36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5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4C50B-9922-47BD-A453-0116B254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TAP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07E3FD-0BF8-4354-B296-37661EA3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1" y="2022154"/>
            <a:ext cx="3790951" cy="31275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8458D-1F16-43BC-B2A8-7BB3F7D4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32" y="1949289"/>
            <a:ext cx="3895724" cy="312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4897F-9FF0-4D03-AD69-DE2A9BD2E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9" y="1949289"/>
            <a:ext cx="3707136" cy="31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9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DACF0-EBDF-4B9E-A36A-41D51849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3975"/>
            <a:ext cx="4562475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2D852-5126-4CAA-9FF4-26941574E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039"/>
            <a:ext cx="486918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CEFF-7E41-47A3-AD7F-CD4EA6E604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 on (NH2)4-HATNA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567C3-837F-4108-A5E0-0D694B66D9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sz="2000" dirty="0" err="1">
                <a:solidFill>
                  <a:srgbClr val="FF0000"/>
                </a:solidFill>
              </a:rPr>
              <a:t>SR_data</a:t>
            </a:r>
            <a:r>
              <a:rPr lang="en-US" sz="2000" dirty="0">
                <a:solidFill>
                  <a:srgbClr val="FF0000"/>
                </a:solidFill>
              </a:rPr>
              <a:t> on log-scale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3DE8B2-6EB7-4C78-B1D3-C2C49C4CDE1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636044"/>
            <a:ext cx="4829175" cy="35409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061A2E-6F35-406E-BD5B-BF012EDA74CB}"/>
              </a:ext>
            </a:extLst>
          </p:cNvPr>
          <p:cNvSpPr/>
          <p:nvPr/>
        </p:nvSpPr>
        <p:spPr>
          <a:xfrm>
            <a:off x="7621430" y="1825625"/>
            <a:ext cx="3303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Neg-bias data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7ED37F-BAB0-4373-8CD8-F46F80C28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636044"/>
            <a:ext cx="4697736" cy="31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0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564D8-8799-45AA-896E-B26B1D14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43075"/>
            <a:ext cx="3876676" cy="3286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DD421-3518-4B11-A70D-3EEC5BA29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772609"/>
            <a:ext cx="3876677" cy="338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D22A9-3DCC-46EF-858D-A86E54105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6" y="1743075"/>
            <a:ext cx="4086224" cy="34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7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D0C2C-F88E-4BEC-A6EC-77AEF984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9323"/>
            <a:ext cx="4314825" cy="3053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45FDF-0191-4B3D-9B76-2D85779C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26948"/>
            <a:ext cx="3771900" cy="3006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EE722-FF75-4282-9E56-ADF4E983B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274573"/>
            <a:ext cx="3771900" cy="3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59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BF74-5B21-4893-8198-331E1A7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DAP Parameters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266330-3755-44A9-B938-6983E6043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1995487"/>
            <a:ext cx="3848101" cy="286702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5C2DDB-B6F2-443F-A82D-C0B4E7FB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929049"/>
            <a:ext cx="3971924" cy="2999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43EDA5-AA55-44D6-B008-12FF2EA6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14" y="1719736"/>
            <a:ext cx="3726186" cy="32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80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6807F-4F5C-4CC5-9B8C-2D5C52B0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257299"/>
            <a:ext cx="3954786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E4A33-F509-4006-B68A-A5B4DA36C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66" y="1257299"/>
            <a:ext cx="3762375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48368-BD3D-4079-941A-5556B45C9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257299"/>
            <a:ext cx="4086225" cy="33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3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DD360-8420-4978-A90A-0E4CB631A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323974"/>
            <a:ext cx="421005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9D49A-3665-43AF-9186-CF937F4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384935"/>
            <a:ext cx="3714751" cy="309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EF0EC-6640-4CC8-9FA0-7C69194AD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7" y="1453510"/>
            <a:ext cx="4114800" cy="32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9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B9BDE-46D8-4CAA-A2C3-20214CECF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6" y="657225"/>
            <a:ext cx="4850136" cy="39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73DE2-F120-4641-8E69-EB14269BE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9" y="914400"/>
            <a:ext cx="4676775" cy="35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1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D1A-1654-4304-94DD-32A5DBB2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Sanity check on (NH2)4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8A27-8A52-4B72-9772-C1B52D48B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</a:rPr>
              <a:t>Neg_bias</a:t>
            </a:r>
            <a:r>
              <a:rPr lang="en-US" sz="2000" dirty="0">
                <a:solidFill>
                  <a:srgbClr val="FF0000"/>
                </a:solidFill>
              </a:rPr>
              <a:t> without log-scale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3D4C3-5798-46DE-AE1C-6C63406ED963}"/>
              </a:ext>
            </a:extLst>
          </p:cNvPr>
          <p:cNvSpPr/>
          <p:nvPr/>
        </p:nvSpPr>
        <p:spPr>
          <a:xfrm>
            <a:off x="7098510" y="1937424"/>
            <a:ext cx="3254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>
                <a:solidFill>
                  <a:srgbClr val="FF0000"/>
                </a:solidFill>
              </a:rPr>
              <a:t>SR_data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0A48F9-69D8-46F0-B647-22542ABF1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274094"/>
            <a:ext cx="4219575" cy="34544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12F4F-7125-4AC7-9EAA-68B45AE4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553494"/>
            <a:ext cx="4783461" cy="32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BDAF-D5F9-47EA-97D5-DF07A99E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Sanity check on 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777-86C9-4BDE-88C9-8FD0974F6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SR_data</a:t>
            </a:r>
            <a:r>
              <a:rPr lang="en-US" dirty="0">
                <a:solidFill>
                  <a:srgbClr val="FF0000"/>
                </a:solidFill>
              </a:rPr>
              <a:t> on log-scale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3B05F-4E94-42C6-8B66-92083B6E0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Neg_bias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A0A3A-3AFD-451C-A617-A0618AB5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9" y="2447925"/>
            <a:ext cx="4240536" cy="350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CF073-7C39-4360-809F-6360C5590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86960"/>
            <a:ext cx="4486276" cy="36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ED5E-C04F-4144-ACC6-4245008B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Sanity check on 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4E8B-75B3-403E-A854-3902FF060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Neg_bias</a:t>
            </a:r>
            <a:r>
              <a:rPr lang="en-US" sz="2000" dirty="0">
                <a:solidFill>
                  <a:srgbClr val="FF0000"/>
                </a:solidFill>
              </a:rPr>
              <a:t> without log-scale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A288-D11B-4F03-AA5E-195245C940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SR_data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F9070-A9E5-43B5-BFDA-AF5B42B4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36479"/>
            <a:ext cx="4772025" cy="363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50DB7-9059-47AF-966C-0C90E7A24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2" y="2336479"/>
            <a:ext cx="4621536" cy="3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3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874</Words>
  <Application>Microsoft Office PowerPoint</Application>
  <PresentationFormat>Widescreen</PresentationFormat>
  <Paragraphs>395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宋体</vt:lpstr>
      <vt:lpstr>Arial</vt:lpstr>
      <vt:lpstr>Calibri</vt:lpstr>
      <vt:lpstr>Calibri Light</vt:lpstr>
      <vt:lpstr>Times New Roman</vt:lpstr>
      <vt:lpstr>Office Theme</vt:lpstr>
      <vt:lpstr>Office 主题</vt:lpstr>
      <vt:lpstr>CS ChemDraw Drawing</vt:lpstr>
      <vt:lpstr>                           Fittings</vt:lpstr>
      <vt:lpstr>PowerPoint Presentation</vt:lpstr>
      <vt:lpstr>PowerPoint Presentation</vt:lpstr>
      <vt:lpstr>PowerPoint Presentation</vt:lpstr>
      <vt:lpstr>PowerPoint Presentation</vt:lpstr>
      <vt:lpstr>Sanity check on (NH2)4-HATNA</vt:lpstr>
      <vt:lpstr>                 Sanity check on (NH2)4 </vt:lpstr>
      <vt:lpstr>                   Sanity check on DAP</vt:lpstr>
      <vt:lpstr>Sanity check on DAP</vt:lpstr>
      <vt:lpstr>Scan rate fittings for (NH2)4 &amp; (NO2)4(Project_1) </vt:lpstr>
      <vt:lpstr>                    (NO2)4 parameters</vt:lpstr>
      <vt:lpstr>PowerPoint Presentation</vt:lpstr>
      <vt:lpstr>PowerPoint Presentation</vt:lpstr>
      <vt:lpstr>PowerPoint Presentation</vt:lpstr>
      <vt:lpstr>                    (NH2)4  Parameters</vt:lpstr>
      <vt:lpstr>PowerPoint Presentation</vt:lpstr>
      <vt:lpstr>PowerPoint Presentation</vt:lpstr>
      <vt:lpstr>PowerPoint Presentation</vt:lpstr>
      <vt:lpstr>Scan rate fittings for F4 &amp; MeO(Project_1) </vt:lpstr>
      <vt:lpstr>                      F4-HATNA parameters</vt:lpstr>
      <vt:lpstr>PowerPoint Presentation</vt:lpstr>
      <vt:lpstr>PowerPoint Presentation</vt:lpstr>
      <vt:lpstr>PowerPoint Presentation</vt:lpstr>
      <vt:lpstr>                   MeO-HATNA parameters</vt:lpstr>
      <vt:lpstr>PowerPoint Presentation</vt:lpstr>
      <vt:lpstr>PowerPoint Presentation</vt:lpstr>
      <vt:lpstr>PowerPoint Presentation</vt:lpstr>
      <vt:lpstr>               Energy gap comparison</vt:lpstr>
      <vt:lpstr>    Scan rate fittings for DAP &amp; TAP(Project_2)</vt:lpstr>
      <vt:lpstr>Scan rate parameters for DAP(Project_2)</vt:lpstr>
      <vt:lpstr>PowerPoint Presentation</vt:lpstr>
      <vt:lpstr>PowerPoint Presentation</vt:lpstr>
      <vt:lpstr>PowerPoint Presentation</vt:lpstr>
      <vt:lpstr>Scan rate parameters for TAP(Project_2)</vt:lpstr>
      <vt:lpstr>PowerPoint Presentation</vt:lpstr>
      <vt:lpstr>PowerPoint Presentation</vt:lpstr>
      <vt:lpstr>PowerPoint Presentation</vt:lpstr>
      <vt:lpstr>                        Energy gap Comparison</vt:lpstr>
      <vt:lpstr>Neg-bias  fittings for  (NO2)4 &amp; (NH2)4(Project_1)</vt:lpstr>
      <vt:lpstr>                 (NO2)4 Parameters</vt:lpstr>
      <vt:lpstr>PowerPoint Presentation</vt:lpstr>
      <vt:lpstr>PowerPoint Presentation</vt:lpstr>
      <vt:lpstr>PowerPoint Presentation</vt:lpstr>
      <vt:lpstr>                (NH2)4 Parameters</vt:lpstr>
      <vt:lpstr>PowerPoint Presentation</vt:lpstr>
      <vt:lpstr>PowerPoint Presentation</vt:lpstr>
      <vt:lpstr>PowerPoint Presentation</vt:lpstr>
      <vt:lpstr>Neg-bias  fittings for  F4 &amp; MeO(Project_1)</vt:lpstr>
      <vt:lpstr>                         F4-Parameters</vt:lpstr>
      <vt:lpstr>PowerPoint Presentation</vt:lpstr>
      <vt:lpstr>PowerPoint Presentation</vt:lpstr>
      <vt:lpstr>PowerPoint Presentation</vt:lpstr>
      <vt:lpstr>                     MeO Parameters</vt:lpstr>
      <vt:lpstr>PowerPoint Presentation</vt:lpstr>
      <vt:lpstr>PowerPoint Presentation</vt:lpstr>
      <vt:lpstr>PowerPoint Presentation</vt:lpstr>
      <vt:lpstr>Neg-bias  fittings for  TAP &amp; DAP(Project_2)</vt:lpstr>
      <vt:lpstr>                             TAP parameters</vt:lpstr>
      <vt:lpstr>PowerPoint Presentation</vt:lpstr>
      <vt:lpstr>PowerPoint Presentation</vt:lpstr>
      <vt:lpstr>PowerPoint Presentation</vt:lpstr>
      <vt:lpstr>                           DAP Parameters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Fittings</dc:title>
  <dc:creator>DelBarco Lab</dc:creator>
  <cp:lastModifiedBy>DelBarco Lab</cp:lastModifiedBy>
  <cp:revision>48</cp:revision>
  <dcterms:created xsi:type="dcterms:W3CDTF">2021-12-02T19:13:18Z</dcterms:created>
  <dcterms:modified xsi:type="dcterms:W3CDTF">2021-12-24T15:44:46Z</dcterms:modified>
</cp:coreProperties>
</file>