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GB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B5E94148-6266-4276-BC9F-EE4D434DDE85}" type="slidenum">
              <a:rPr lang="en-GB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6E25EDF6-E2E7-40DC-B5D7-862B05871684}" type="slidenum">
              <a:rPr lang="en-GB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</a:pPr>
            <a:fld id="{A9CFF63C-2E10-4540-9246-3D864E69AF93}" type="slidenum">
              <a:rPr lang="en-GB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9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5200" b="0" strike="noStrike" spc="-1" dirty="0">
                <a:solidFill>
                  <a:srgbClr val="000000"/>
                </a:solidFill>
                <a:latin typeface="Arial"/>
              </a:rPr>
              <a:t>Fittin</a:t>
            </a:r>
            <a:r>
              <a:rPr lang="en-GB" sz="5200" spc="-1" dirty="0">
                <a:solidFill>
                  <a:srgbClr val="000000"/>
                </a:solidFill>
                <a:latin typeface="Arial"/>
              </a:rPr>
              <a:t>g Update</a:t>
            </a:r>
            <a:endParaRPr lang="en-GB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800" b="0" strike="noStrike" spc="-1">
                <a:solidFill>
                  <a:srgbClr val="595959"/>
                </a:solidFill>
                <a:latin typeface="Arial"/>
                <a:ea typeface="Arial"/>
              </a:rPr>
              <a:t>Francis Adoah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26;p22"/>
          <p:cNvPicPr/>
          <p:nvPr/>
        </p:nvPicPr>
        <p:blipFill>
          <a:blip r:embed="rId2"/>
          <a:stretch/>
        </p:blipFill>
        <p:spPr>
          <a:xfrm>
            <a:off x="112320" y="0"/>
            <a:ext cx="2243520" cy="200772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27;p22"/>
          <p:cNvPicPr/>
          <p:nvPr/>
        </p:nvPicPr>
        <p:blipFill>
          <a:blip r:embed="rId3"/>
          <a:stretch/>
        </p:blipFill>
        <p:spPr>
          <a:xfrm>
            <a:off x="2243520" y="58320"/>
            <a:ext cx="2243520" cy="189108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28;p22"/>
          <p:cNvPicPr/>
          <p:nvPr/>
        </p:nvPicPr>
        <p:blipFill>
          <a:blip r:embed="rId4"/>
          <a:stretch/>
        </p:blipFill>
        <p:spPr>
          <a:xfrm>
            <a:off x="4304160" y="28080"/>
            <a:ext cx="2521440" cy="195156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129;p22"/>
          <p:cNvPicPr/>
          <p:nvPr/>
        </p:nvPicPr>
        <p:blipFill>
          <a:blip r:embed="rId5"/>
          <a:stretch/>
        </p:blipFill>
        <p:spPr>
          <a:xfrm>
            <a:off x="6707520" y="0"/>
            <a:ext cx="2370240" cy="19515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130;p22"/>
          <p:cNvPicPr/>
          <p:nvPr/>
        </p:nvPicPr>
        <p:blipFill>
          <a:blip r:embed="rId6"/>
          <a:stretch/>
        </p:blipFill>
        <p:spPr>
          <a:xfrm>
            <a:off x="-61920" y="2394000"/>
            <a:ext cx="2305080" cy="180684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31;p22"/>
          <p:cNvPicPr/>
          <p:nvPr/>
        </p:nvPicPr>
        <p:blipFill>
          <a:blip r:embed="rId7"/>
          <a:stretch/>
        </p:blipFill>
        <p:spPr>
          <a:xfrm>
            <a:off x="2214000" y="2394000"/>
            <a:ext cx="2591640" cy="1891080"/>
          </a:xfrm>
          <a:prstGeom prst="rect">
            <a:avLst/>
          </a:prstGeom>
          <a:ln>
            <a:noFill/>
          </a:ln>
        </p:spPr>
      </p:pic>
      <p:pic>
        <p:nvPicPr>
          <p:cNvPr id="159" name="Google Shape;132;p22"/>
          <p:cNvPicPr/>
          <p:nvPr/>
        </p:nvPicPr>
        <p:blipFill>
          <a:blip r:embed="rId8"/>
          <a:stretch/>
        </p:blipFill>
        <p:spPr>
          <a:xfrm>
            <a:off x="4638960" y="2393640"/>
            <a:ext cx="2243520" cy="1806840"/>
          </a:xfrm>
          <a:prstGeom prst="rect">
            <a:avLst/>
          </a:prstGeom>
          <a:ln>
            <a:noFill/>
          </a:ln>
        </p:spPr>
      </p:pic>
      <p:pic>
        <p:nvPicPr>
          <p:cNvPr id="160" name="Google Shape;133;p22"/>
          <p:cNvPicPr/>
          <p:nvPr/>
        </p:nvPicPr>
        <p:blipFill>
          <a:blip r:embed="rId9"/>
          <a:stretch/>
        </p:blipFill>
        <p:spPr>
          <a:xfrm>
            <a:off x="6989400" y="2321640"/>
            <a:ext cx="2088000" cy="19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38;p23"/>
          <p:cNvPicPr/>
          <p:nvPr/>
        </p:nvPicPr>
        <p:blipFill>
          <a:blip r:embed="rId2"/>
          <a:stretch/>
        </p:blipFill>
        <p:spPr>
          <a:xfrm>
            <a:off x="0" y="0"/>
            <a:ext cx="2605320" cy="182052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139;p23"/>
          <p:cNvPicPr/>
          <p:nvPr/>
        </p:nvPicPr>
        <p:blipFill>
          <a:blip r:embed="rId3"/>
          <a:stretch/>
        </p:blipFill>
        <p:spPr>
          <a:xfrm>
            <a:off x="2931840" y="-23400"/>
            <a:ext cx="2489760" cy="186732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40;p23"/>
          <p:cNvPicPr/>
          <p:nvPr/>
        </p:nvPicPr>
        <p:blipFill>
          <a:blip r:embed="rId4"/>
          <a:stretch/>
        </p:blipFill>
        <p:spPr>
          <a:xfrm>
            <a:off x="6011280" y="-23400"/>
            <a:ext cx="2128320" cy="186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  DAP-HATNA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147;p24"/>
          <p:cNvPicPr/>
          <p:nvPr/>
        </p:nvPicPr>
        <p:blipFill>
          <a:blip r:embed="rId2"/>
          <a:stretch/>
        </p:blipFill>
        <p:spPr>
          <a:xfrm>
            <a:off x="374760" y="1152360"/>
            <a:ext cx="715104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52;p25"/>
          <p:cNvPicPr/>
          <p:nvPr/>
        </p:nvPicPr>
        <p:blipFill>
          <a:blip r:embed="rId2"/>
          <a:stretch/>
        </p:blipFill>
        <p:spPr>
          <a:xfrm>
            <a:off x="0" y="0"/>
            <a:ext cx="2302200" cy="172656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153;p25"/>
          <p:cNvPicPr/>
          <p:nvPr/>
        </p:nvPicPr>
        <p:blipFill>
          <a:blip r:embed="rId3"/>
          <a:stretch/>
        </p:blipFill>
        <p:spPr>
          <a:xfrm>
            <a:off x="2302560" y="0"/>
            <a:ext cx="2302200" cy="17265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154;p25"/>
          <p:cNvPicPr/>
          <p:nvPr/>
        </p:nvPicPr>
        <p:blipFill>
          <a:blip r:embed="rId4"/>
          <a:stretch/>
        </p:blipFill>
        <p:spPr>
          <a:xfrm>
            <a:off x="4484880" y="-66960"/>
            <a:ext cx="2436120" cy="172656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155;p25"/>
          <p:cNvPicPr/>
          <p:nvPr/>
        </p:nvPicPr>
        <p:blipFill>
          <a:blip r:embed="rId5"/>
          <a:stretch/>
        </p:blipFill>
        <p:spPr>
          <a:xfrm>
            <a:off x="6774480" y="61560"/>
            <a:ext cx="2369160" cy="184464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156;p25"/>
          <p:cNvPicPr/>
          <p:nvPr/>
        </p:nvPicPr>
        <p:blipFill>
          <a:blip r:embed="rId6"/>
          <a:stretch/>
        </p:blipFill>
        <p:spPr>
          <a:xfrm>
            <a:off x="0" y="1847520"/>
            <a:ext cx="2302200" cy="184464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57;p25"/>
          <p:cNvPicPr/>
          <p:nvPr/>
        </p:nvPicPr>
        <p:blipFill>
          <a:blip r:embed="rId7"/>
          <a:stretch/>
        </p:blipFill>
        <p:spPr>
          <a:xfrm>
            <a:off x="2302560" y="1847520"/>
            <a:ext cx="2302200" cy="172656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158;p25"/>
          <p:cNvPicPr/>
          <p:nvPr/>
        </p:nvPicPr>
        <p:blipFill>
          <a:blip r:embed="rId8"/>
          <a:stretch/>
        </p:blipFill>
        <p:spPr>
          <a:xfrm>
            <a:off x="4484880" y="1906560"/>
            <a:ext cx="2136600" cy="172656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159;p25"/>
          <p:cNvPicPr/>
          <p:nvPr/>
        </p:nvPicPr>
        <p:blipFill>
          <a:blip r:embed="rId9"/>
          <a:stretch/>
        </p:blipFill>
        <p:spPr>
          <a:xfrm>
            <a:off x="6621840" y="1981440"/>
            <a:ext cx="2369160" cy="17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64;p26"/>
          <p:cNvPicPr/>
          <p:nvPr/>
        </p:nvPicPr>
        <p:blipFill>
          <a:blip r:embed="rId2"/>
          <a:stretch/>
        </p:blipFill>
        <p:spPr>
          <a:xfrm>
            <a:off x="138960" y="0"/>
            <a:ext cx="3127320" cy="265032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165;p26"/>
          <p:cNvPicPr/>
          <p:nvPr/>
        </p:nvPicPr>
        <p:blipFill>
          <a:blip r:embed="rId3"/>
          <a:stretch/>
        </p:blipFill>
        <p:spPr>
          <a:xfrm>
            <a:off x="3320280" y="66960"/>
            <a:ext cx="3065400" cy="251676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166;p26"/>
          <p:cNvPicPr/>
          <p:nvPr/>
        </p:nvPicPr>
        <p:blipFill>
          <a:blip r:embed="rId4"/>
          <a:stretch/>
        </p:blipFill>
        <p:spPr>
          <a:xfrm>
            <a:off x="6137640" y="160560"/>
            <a:ext cx="3006000" cy="24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TAP-HATNA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73;p27"/>
          <p:cNvPicPr/>
          <p:nvPr/>
        </p:nvPicPr>
        <p:blipFill>
          <a:blip r:embed="rId2"/>
          <a:stretch/>
        </p:blipFill>
        <p:spPr>
          <a:xfrm>
            <a:off x="428400" y="1098000"/>
            <a:ext cx="7191360" cy="375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78;p28"/>
          <p:cNvPicPr/>
          <p:nvPr/>
        </p:nvPicPr>
        <p:blipFill>
          <a:blip r:embed="rId2"/>
          <a:stretch/>
        </p:blipFill>
        <p:spPr>
          <a:xfrm>
            <a:off x="0" y="200880"/>
            <a:ext cx="2248920" cy="200772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179;p28"/>
          <p:cNvPicPr/>
          <p:nvPr/>
        </p:nvPicPr>
        <p:blipFill>
          <a:blip r:embed="rId3"/>
          <a:stretch/>
        </p:blipFill>
        <p:spPr>
          <a:xfrm>
            <a:off x="2322720" y="200880"/>
            <a:ext cx="2248920" cy="200772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180;p28"/>
          <p:cNvPicPr/>
          <p:nvPr/>
        </p:nvPicPr>
        <p:blipFill>
          <a:blip r:embed="rId4"/>
          <a:stretch/>
        </p:blipFill>
        <p:spPr>
          <a:xfrm>
            <a:off x="4491720" y="200880"/>
            <a:ext cx="2456280" cy="200772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181;p28"/>
          <p:cNvPicPr/>
          <p:nvPr/>
        </p:nvPicPr>
        <p:blipFill>
          <a:blip r:embed="rId5"/>
          <a:stretch/>
        </p:blipFill>
        <p:spPr>
          <a:xfrm>
            <a:off x="6813720" y="200880"/>
            <a:ext cx="2329920" cy="187128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182;p28"/>
          <p:cNvPicPr/>
          <p:nvPr/>
        </p:nvPicPr>
        <p:blipFill>
          <a:blip r:embed="rId6"/>
          <a:stretch/>
        </p:blipFill>
        <p:spPr>
          <a:xfrm>
            <a:off x="0" y="2571840"/>
            <a:ext cx="2248920" cy="178992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183;p28"/>
          <p:cNvPicPr/>
          <p:nvPr/>
        </p:nvPicPr>
        <p:blipFill>
          <a:blip r:embed="rId7"/>
          <a:stretch/>
        </p:blipFill>
        <p:spPr>
          <a:xfrm>
            <a:off x="2161080" y="2615040"/>
            <a:ext cx="2329920" cy="17035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184;p28"/>
          <p:cNvPicPr/>
          <p:nvPr/>
        </p:nvPicPr>
        <p:blipFill>
          <a:blip r:embed="rId8"/>
          <a:stretch/>
        </p:blipFill>
        <p:spPr>
          <a:xfrm>
            <a:off x="4491720" y="2615040"/>
            <a:ext cx="2329920" cy="174744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185;p28"/>
          <p:cNvPicPr/>
          <p:nvPr/>
        </p:nvPicPr>
        <p:blipFill>
          <a:blip r:embed="rId9"/>
          <a:stretch/>
        </p:blipFill>
        <p:spPr>
          <a:xfrm>
            <a:off x="6813720" y="2615040"/>
            <a:ext cx="2168640" cy="18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90;p29"/>
          <p:cNvPicPr/>
          <p:nvPr/>
        </p:nvPicPr>
        <p:blipFill>
          <a:blip r:embed="rId2"/>
          <a:stretch/>
        </p:blipFill>
        <p:spPr>
          <a:xfrm>
            <a:off x="99000" y="0"/>
            <a:ext cx="3177000" cy="238284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191;p29"/>
          <p:cNvPicPr/>
          <p:nvPr/>
        </p:nvPicPr>
        <p:blipFill>
          <a:blip r:embed="rId3"/>
          <a:stretch/>
        </p:blipFill>
        <p:spPr>
          <a:xfrm>
            <a:off x="3119400" y="0"/>
            <a:ext cx="3400200" cy="2382840"/>
          </a:xfrm>
          <a:prstGeom prst="rect">
            <a:avLst/>
          </a:prstGeom>
          <a:ln>
            <a:noFill/>
          </a:ln>
        </p:spPr>
      </p:pic>
      <p:pic>
        <p:nvPicPr>
          <p:cNvPr id="191" name="Google Shape;192;p29"/>
          <p:cNvPicPr/>
          <p:nvPr/>
        </p:nvPicPr>
        <p:blipFill>
          <a:blip r:embed="rId4"/>
          <a:stretch/>
        </p:blipFill>
        <p:spPr>
          <a:xfrm>
            <a:off x="6351120" y="361440"/>
            <a:ext cx="2658600" cy="185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NH2-HATNA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199;p30"/>
          <p:cNvPicPr/>
          <p:nvPr/>
        </p:nvPicPr>
        <p:blipFill>
          <a:blip r:embed="rId2"/>
          <a:stretch/>
        </p:blipFill>
        <p:spPr>
          <a:xfrm>
            <a:off x="374760" y="1152360"/>
            <a:ext cx="724464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204;p31"/>
          <p:cNvPicPr/>
          <p:nvPr/>
        </p:nvPicPr>
        <p:blipFill>
          <a:blip r:embed="rId2"/>
          <a:stretch/>
        </p:blipFill>
        <p:spPr>
          <a:xfrm>
            <a:off x="0" y="93600"/>
            <a:ext cx="2463120" cy="208800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205;p31"/>
          <p:cNvPicPr/>
          <p:nvPr/>
        </p:nvPicPr>
        <p:blipFill>
          <a:blip r:embed="rId3"/>
          <a:stretch/>
        </p:blipFill>
        <p:spPr>
          <a:xfrm>
            <a:off x="2270880" y="140760"/>
            <a:ext cx="2561760" cy="1994400"/>
          </a:xfrm>
          <a:prstGeom prst="rect">
            <a:avLst/>
          </a:prstGeom>
          <a:ln>
            <a:noFill/>
          </a:ln>
        </p:spPr>
      </p:pic>
      <p:pic>
        <p:nvPicPr>
          <p:cNvPr id="197" name="Google Shape;206;p31"/>
          <p:cNvPicPr/>
          <p:nvPr/>
        </p:nvPicPr>
        <p:blipFill>
          <a:blip r:embed="rId4"/>
          <a:stretch/>
        </p:blipFill>
        <p:spPr>
          <a:xfrm>
            <a:off x="4739400" y="140760"/>
            <a:ext cx="2355840" cy="199440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207;p31"/>
          <p:cNvPicPr/>
          <p:nvPr/>
        </p:nvPicPr>
        <p:blipFill>
          <a:blip r:embed="rId5"/>
          <a:stretch/>
        </p:blipFill>
        <p:spPr>
          <a:xfrm>
            <a:off x="7007040" y="321480"/>
            <a:ext cx="2203560" cy="173088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208;p31"/>
          <p:cNvPicPr/>
          <p:nvPr/>
        </p:nvPicPr>
        <p:blipFill>
          <a:blip r:embed="rId6"/>
          <a:stretch/>
        </p:blipFill>
        <p:spPr>
          <a:xfrm>
            <a:off x="0" y="2383200"/>
            <a:ext cx="2203560" cy="163044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209;p31"/>
          <p:cNvPicPr/>
          <p:nvPr/>
        </p:nvPicPr>
        <p:blipFill>
          <a:blip r:embed="rId7"/>
          <a:stretch/>
        </p:blipFill>
        <p:spPr>
          <a:xfrm>
            <a:off x="2100240" y="2383200"/>
            <a:ext cx="2203560" cy="183384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210;p31"/>
          <p:cNvPicPr/>
          <p:nvPr/>
        </p:nvPicPr>
        <p:blipFill>
          <a:blip r:embed="rId8"/>
          <a:stretch/>
        </p:blipFill>
        <p:spPr>
          <a:xfrm>
            <a:off x="4183560" y="2383200"/>
            <a:ext cx="2355840" cy="183384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211;p31"/>
          <p:cNvPicPr/>
          <p:nvPr/>
        </p:nvPicPr>
        <p:blipFill>
          <a:blip r:embed="rId9"/>
          <a:stretch/>
        </p:blipFill>
        <p:spPr>
          <a:xfrm>
            <a:off x="6540120" y="2437920"/>
            <a:ext cx="2203560" cy="172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62;p14"/>
          <p:cNvPicPr/>
          <p:nvPr/>
        </p:nvPicPr>
        <p:blipFill>
          <a:blip r:embed="rId2"/>
          <a:stretch/>
        </p:blipFill>
        <p:spPr>
          <a:xfrm>
            <a:off x="0" y="549360"/>
            <a:ext cx="9143640" cy="404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16;p32"/>
          <p:cNvPicPr/>
          <p:nvPr/>
        </p:nvPicPr>
        <p:blipFill>
          <a:blip r:embed="rId2"/>
          <a:stretch/>
        </p:blipFill>
        <p:spPr>
          <a:xfrm>
            <a:off x="0" y="235800"/>
            <a:ext cx="3038760" cy="238284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17;p32"/>
          <p:cNvPicPr/>
          <p:nvPr/>
        </p:nvPicPr>
        <p:blipFill>
          <a:blip r:embed="rId3"/>
          <a:stretch/>
        </p:blipFill>
        <p:spPr>
          <a:xfrm>
            <a:off x="2887560" y="282960"/>
            <a:ext cx="2855520" cy="228852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218;p32"/>
          <p:cNvPicPr/>
          <p:nvPr/>
        </p:nvPicPr>
        <p:blipFill>
          <a:blip r:embed="rId4"/>
          <a:stretch/>
        </p:blipFill>
        <p:spPr>
          <a:xfrm>
            <a:off x="5654880" y="282960"/>
            <a:ext cx="3051360" cy="228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(NO2)4-HATNA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225;p33"/>
          <p:cNvPicPr/>
          <p:nvPr/>
        </p:nvPicPr>
        <p:blipFill>
          <a:blip r:embed="rId2"/>
          <a:stretch/>
        </p:blipFill>
        <p:spPr>
          <a:xfrm>
            <a:off x="374760" y="1152360"/>
            <a:ext cx="724464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30;p34"/>
          <p:cNvPicPr/>
          <p:nvPr/>
        </p:nvPicPr>
        <p:blipFill>
          <a:blip r:embed="rId2"/>
          <a:stretch/>
        </p:blipFill>
        <p:spPr>
          <a:xfrm>
            <a:off x="0" y="0"/>
            <a:ext cx="2221920" cy="175356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231;p34"/>
          <p:cNvPicPr/>
          <p:nvPr/>
        </p:nvPicPr>
        <p:blipFill>
          <a:blip r:embed="rId3"/>
          <a:stretch/>
        </p:blipFill>
        <p:spPr>
          <a:xfrm>
            <a:off x="2102040" y="0"/>
            <a:ext cx="2128320" cy="175356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232;p34"/>
          <p:cNvPicPr/>
          <p:nvPr/>
        </p:nvPicPr>
        <p:blipFill>
          <a:blip r:embed="rId4"/>
          <a:stretch/>
        </p:blipFill>
        <p:spPr>
          <a:xfrm>
            <a:off x="4069800" y="0"/>
            <a:ext cx="2365560" cy="190800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233;p34"/>
          <p:cNvPicPr/>
          <p:nvPr/>
        </p:nvPicPr>
        <p:blipFill>
          <a:blip r:embed="rId5"/>
          <a:stretch/>
        </p:blipFill>
        <p:spPr>
          <a:xfrm>
            <a:off x="6328800" y="0"/>
            <a:ext cx="2365560" cy="175356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34;p34"/>
          <p:cNvPicPr/>
          <p:nvPr/>
        </p:nvPicPr>
        <p:blipFill>
          <a:blip r:embed="rId6"/>
          <a:stretch/>
        </p:blipFill>
        <p:spPr>
          <a:xfrm>
            <a:off x="0" y="2572200"/>
            <a:ext cx="2050920" cy="153828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235;p34"/>
          <p:cNvPicPr/>
          <p:nvPr/>
        </p:nvPicPr>
        <p:blipFill>
          <a:blip r:embed="rId7"/>
          <a:stretch/>
        </p:blipFill>
        <p:spPr>
          <a:xfrm>
            <a:off x="1981440" y="2518920"/>
            <a:ext cx="2193120" cy="164484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236;p34"/>
          <p:cNvPicPr/>
          <p:nvPr/>
        </p:nvPicPr>
        <p:blipFill>
          <a:blip r:embed="rId8"/>
          <a:stretch/>
        </p:blipFill>
        <p:spPr>
          <a:xfrm>
            <a:off x="4038480" y="2572200"/>
            <a:ext cx="2302200" cy="1538280"/>
          </a:xfrm>
          <a:prstGeom prst="rect">
            <a:avLst/>
          </a:prstGeom>
          <a:ln>
            <a:noFill/>
          </a:ln>
        </p:spPr>
      </p:pic>
      <p:pic>
        <p:nvPicPr>
          <p:cNvPr id="216" name="Google Shape;237;p34"/>
          <p:cNvPicPr/>
          <p:nvPr/>
        </p:nvPicPr>
        <p:blipFill>
          <a:blip r:embed="rId9"/>
          <a:stretch/>
        </p:blipFill>
        <p:spPr>
          <a:xfrm>
            <a:off x="6400440" y="2464560"/>
            <a:ext cx="2221920" cy="175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42;p35"/>
          <p:cNvPicPr/>
          <p:nvPr/>
        </p:nvPicPr>
        <p:blipFill>
          <a:blip r:embed="rId2"/>
          <a:stretch/>
        </p:blipFill>
        <p:spPr>
          <a:xfrm>
            <a:off x="93600" y="108360"/>
            <a:ext cx="2974680" cy="2230920"/>
          </a:xfrm>
          <a:prstGeom prst="rect">
            <a:avLst/>
          </a:prstGeom>
          <a:ln>
            <a:noFill/>
          </a:ln>
        </p:spPr>
      </p:pic>
      <p:pic>
        <p:nvPicPr>
          <p:cNvPr id="218" name="Google Shape;243;p35"/>
          <p:cNvPicPr/>
          <p:nvPr/>
        </p:nvPicPr>
        <p:blipFill>
          <a:blip r:embed="rId3"/>
          <a:stretch/>
        </p:blipFill>
        <p:spPr>
          <a:xfrm>
            <a:off x="2851560" y="108360"/>
            <a:ext cx="2998440" cy="233928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244;p35"/>
          <p:cNvPicPr/>
          <p:nvPr/>
        </p:nvPicPr>
        <p:blipFill>
          <a:blip r:embed="rId4"/>
          <a:stretch/>
        </p:blipFill>
        <p:spPr>
          <a:xfrm>
            <a:off x="5748480" y="82800"/>
            <a:ext cx="3187440" cy="23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</a:t>
            </a: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Arial"/>
              </a:rPr>
              <a:t>Negative bias dependent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The next coming slides are for negative bias dependent data.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  F4-HATNA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Google Shape;257;p37"/>
          <p:cNvPicPr/>
          <p:nvPr/>
        </p:nvPicPr>
        <p:blipFill>
          <a:blip r:embed="rId2"/>
          <a:stretch/>
        </p:blipFill>
        <p:spPr>
          <a:xfrm>
            <a:off x="415080" y="1152360"/>
            <a:ext cx="720468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62;p38"/>
          <p:cNvPicPr/>
          <p:nvPr/>
        </p:nvPicPr>
        <p:blipFill>
          <a:blip r:embed="rId2"/>
          <a:stretch/>
        </p:blipFill>
        <p:spPr>
          <a:xfrm>
            <a:off x="66960" y="0"/>
            <a:ext cx="2216880" cy="187344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263;p38"/>
          <p:cNvPicPr/>
          <p:nvPr/>
        </p:nvPicPr>
        <p:blipFill>
          <a:blip r:embed="rId3"/>
          <a:stretch/>
        </p:blipFill>
        <p:spPr>
          <a:xfrm>
            <a:off x="2169000" y="66960"/>
            <a:ext cx="2216880" cy="1873440"/>
          </a:xfrm>
          <a:prstGeom prst="rect">
            <a:avLst/>
          </a:prstGeom>
          <a:ln>
            <a:noFill/>
          </a:ln>
        </p:spPr>
      </p:pic>
      <p:pic>
        <p:nvPicPr>
          <p:cNvPr id="227" name="Google Shape;264;p38"/>
          <p:cNvPicPr/>
          <p:nvPr/>
        </p:nvPicPr>
        <p:blipFill>
          <a:blip r:embed="rId4"/>
          <a:stretch/>
        </p:blipFill>
        <p:spPr>
          <a:xfrm>
            <a:off x="4239000" y="66960"/>
            <a:ext cx="2123280" cy="1940760"/>
          </a:xfrm>
          <a:prstGeom prst="rect">
            <a:avLst/>
          </a:prstGeom>
          <a:ln>
            <a:noFill/>
          </a:ln>
        </p:spPr>
      </p:pic>
      <p:pic>
        <p:nvPicPr>
          <p:cNvPr id="228" name="Google Shape;265;p38"/>
          <p:cNvPicPr/>
          <p:nvPr/>
        </p:nvPicPr>
        <p:blipFill>
          <a:blip r:embed="rId5"/>
          <a:stretch/>
        </p:blipFill>
        <p:spPr>
          <a:xfrm>
            <a:off x="6362280" y="40680"/>
            <a:ext cx="2568240" cy="192600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266;p38"/>
          <p:cNvPicPr/>
          <p:nvPr/>
        </p:nvPicPr>
        <p:blipFill>
          <a:blip r:embed="rId6"/>
          <a:stretch/>
        </p:blipFill>
        <p:spPr>
          <a:xfrm>
            <a:off x="-18720" y="1967040"/>
            <a:ext cx="2216880" cy="179100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267;p38"/>
          <p:cNvPicPr/>
          <p:nvPr/>
        </p:nvPicPr>
        <p:blipFill>
          <a:blip r:embed="rId7"/>
          <a:stretch/>
        </p:blipFill>
        <p:spPr>
          <a:xfrm>
            <a:off x="2103480" y="1832040"/>
            <a:ext cx="2468160" cy="1926000"/>
          </a:xfrm>
          <a:prstGeom prst="rect">
            <a:avLst/>
          </a:prstGeom>
          <a:ln>
            <a:noFill/>
          </a:ln>
        </p:spPr>
      </p:pic>
      <p:pic>
        <p:nvPicPr>
          <p:cNvPr id="231" name="Google Shape;268;p38"/>
          <p:cNvPicPr/>
          <p:nvPr/>
        </p:nvPicPr>
        <p:blipFill>
          <a:blip r:embed="rId8"/>
          <a:stretch/>
        </p:blipFill>
        <p:spPr>
          <a:xfrm>
            <a:off x="4572000" y="2170440"/>
            <a:ext cx="2014560" cy="151092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269;p38"/>
          <p:cNvPicPr/>
          <p:nvPr/>
        </p:nvPicPr>
        <p:blipFill>
          <a:blip r:embed="rId9"/>
          <a:stretch/>
        </p:blipFill>
        <p:spPr>
          <a:xfrm>
            <a:off x="6678360" y="2170440"/>
            <a:ext cx="2123280" cy="146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74;p39"/>
          <p:cNvPicPr/>
          <p:nvPr/>
        </p:nvPicPr>
        <p:blipFill>
          <a:blip r:embed="rId2"/>
          <a:stretch/>
        </p:blipFill>
        <p:spPr>
          <a:xfrm>
            <a:off x="53640" y="187560"/>
            <a:ext cx="2664000" cy="1818720"/>
          </a:xfrm>
          <a:prstGeom prst="rect">
            <a:avLst/>
          </a:prstGeom>
          <a:ln>
            <a:noFill/>
          </a:ln>
        </p:spPr>
      </p:pic>
      <p:pic>
        <p:nvPicPr>
          <p:cNvPr id="234" name="Google Shape;275;p39"/>
          <p:cNvPicPr/>
          <p:nvPr/>
        </p:nvPicPr>
        <p:blipFill>
          <a:blip r:embed="rId3"/>
          <a:stretch/>
        </p:blipFill>
        <p:spPr>
          <a:xfrm>
            <a:off x="2717640" y="187560"/>
            <a:ext cx="2664000" cy="1873800"/>
          </a:xfrm>
          <a:prstGeom prst="rect">
            <a:avLst/>
          </a:prstGeom>
          <a:ln>
            <a:noFill/>
          </a:ln>
        </p:spPr>
      </p:pic>
      <p:pic>
        <p:nvPicPr>
          <p:cNvPr id="235" name="Google Shape;276;p39"/>
          <p:cNvPicPr/>
          <p:nvPr/>
        </p:nvPicPr>
        <p:blipFill>
          <a:blip r:embed="rId4"/>
          <a:stretch/>
        </p:blipFill>
        <p:spPr>
          <a:xfrm>
            <a:off x="5574600" y="254520"/>
            <a:ext cx="2673720" cy="20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MeO-HATNA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Google Shape;283;p40"/>
          <p:cNvPicPr/>
          <p:nvPr/>
        </p:nvPicPr>
        <p:blipFill>
          <a:blip r:embed="rId2"/>
          <a:stretch/>
        </p:blipFill>
        <p:spPr>
          <a:xfrm>
            <a:off x="573480" y="1246320"/>
            <a:ext cx="609552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88;p41"/>
          <p:cNvPicPr/>
          <p:nvPr/>
        </p:nvPicPr>
        <p:blipFill>
          <a:blip r:embed="rId2"/>
          <a:stretch/>
        </p:blipFill>
        <p:spPr>
          <a:xfrm>
            <a:off x="0" y="-80280"/>
            <a:ext cx="2221920" cy="1860480"/>
          </a:xfrm>
          <a:prstGeom prst="rect">
            <a:avLst/>
          </a:prstGeom>
          <a:ln>
            <a:noFill/>
          </a:ln>
        </p:spPr>
      </p:pic>
      <p:pic>
        <p:nvPicPr>
          <p:cNvPr id="240" name="Google Shape;289;p41"/>
          <p:cNvPicPr/>
          <p:nvPr/>
        </p:nvPicPr>
        <p:blipFill>
          <a:blip r:embed="rId3"/>
          <a:stretch/>
        </p:blipFill>
        <p:spPr>
          <a:xfrm>
            <a:off x="4031280" y="0"/>
            <a:ext cx="2590560" cy="194292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290;p41"/>
          <p:cNvPicPr/>
          <p:nvPr/>
        </p:nvPicPr>
        <p:blipFill>
          <a:blip r:embed="rId4"/>
          <a:stretch/>
        </p:blipFill>
        <p:spPr>
          <a:xfrm>
            <a:off x="6360480" y="0"/>
            <a:ext cx="2590560" cy="1942920"/>
          </a:xfrm>
          <a:prstGeom prst="rect">
            <a:avLst/>
          </a:prstGeom>
          <a:ln>
            <a:noFill/>
          </a:ln>
        </p:spPr>
      </p:pic>
      <p:pic>
        <p:nvPicPr>
          <p:cNvPr id="242" name="Google Shape;291;p41"/>
          <p:cNvPicPr/>
          <p:nvPr/>
        </p:nvPicPr>
        <p:blipFill>
          <a:blip r:embed="rId5"/>
          <a:stretch/>
        </p:blipFill>
        <p:spPr>
          <a:xfrm>
            <a:off x="2075040" y="-154080"/>
            <a:ext cx="2141640" cy="200772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292;p41"/>
          <p:cNvPicPr/>
          <p:nvPr/>
        </p:nvPicPr>
        <p:blipFill>
          <a:blip r:embed="rId6"/>
          <a:stretch/>
        </p:blipFill>
        <p:spPr>
          <a:xfrm>
            <a:off x="85320" y="2108520"/>
            <a:ext cx="2141640" cy="170676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293;p41"/>
          <p:cNvPicPr/>
          <p:nvPr/>
        </p:nvPicPr>
        <p:blipFill>
          <a:blip r:embed="rId7"/>
          <a:stretch/>
        </p:blipFill>
        <p:spPr>
          <a:xfrm>
            <a:off x="2090880" y="2185560"/>
            <a:ext cx="2126160" cy="170676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294;p41"/>
          <p:cNvPicPr/>
          <p:nvPr/>
        </p:nvPicPr>
        <p:blipFill>
          <a:blip r:embed="rId8"/>
          <a:stretch/>
        </p:blipFill>
        <p:spPr>
          <a:xfrm>
            <a:off x="4263480" y="2108520"/>
            <a:ext cx="2126160" cy="1706760"/>
          </a:xfrm>
          <a:prstGeom prst="rect">
            <a:avLst/>
          </a:prstGeom>
          <a:ln>
            <a:noFill/>
          </a:ln>
        </p:spPr>
      </p:pic>
      <p:pic>
        <p:nvPicPr>
          <p:cNvPr id="246" name="Google Shape;295;p41"/>
          <p:cNvPicPr/>
          <p:nvPr/>
        </p:nvPicPr>
        <p:blipFill>
          <a:blip r:embed="rId9"/>
          <a:stretch/>
        </p:blipFill>
        <p:spPr>
          <a:xfrm>
            <a:off x="6621840" y="2043720"/>
            <a:ext cx="1989360" cy="183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</a:t>
            </a: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Arial"/>
              </a:rPr>
              <a:t>Scan Rate Dependent Fittings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The following fittings are for the scan rate dependent data.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lang="en-GB" spc="-1" dirty="0">
                <a:solidFill>
                  <a:srgbClr val="595959"/>
                </a:solidFill>
                <a:latin typeface="Arial"/>
              </a:rPr>
              <a:t>The probability problem has been rectified and I re-did the fittings.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lang="en-GB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300;p42"/>
          <p:cNvPicPr/>
          <p:nvPr/>
        </p:nvPicPr>
        <p:blipFill>
          <a:blip r:embed="rId2"/>
          <a:stretch/>
        </p:blipFill>
        <p:spPr>
          <a:xfrm>
            <a:off x="93600" y="0"/>
            <a:ext cx="2717280" cy="2476440"/>
          </a:xfrm>
          <a:prstGeom prst="rect">
            <a:avLst/>
          </a:prstGeom>
          <a:ln>
            <a:noFill/>
          </a:ln>
        </p:spPr>
      </p:pic>
      <p:pic>
        <p:nvPicPr>
          <p:cNvPr id="248" name="Google Shape;301;p42"/>
          <p:cNvPicPr/>
          <p:nvPr/>
        </p:nvPicPr>
        <p:blipFill>
          <a:blip r:embed="rId3"/>
          <a:stretch/>
        </p:blipFill>
        <p:spPr>
          <a:xfrm>
            <a:off x="2704320" y="85320"/>
            <a:ext cx="2717280" cy="254340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302;p42"/>
          <p:cNvPicPr/>
          <p:nvPr/>
        </p:nvPicPr>
        <p:blipFill>
          <a:blip r:embed="rId4"/>
          <a:stretch/>
        </p:blipFill>
        <p:spPr>
          <a:xfrm>
            <a:off x="5422320" y="152280"/>
            <a:ext cx="3068640" cy="24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DAP-HATNA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7571B8-7A47-41BA-83DE-99814F02F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017360"/>
            <a:ext cx="5852172" cy="36109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5F6905D-8D2A-471F-AA45-442AE212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52" y="955347"/>
            <a:ext cx="1814513" cy="13446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441237D-F6EF-45EB-BE59-8440145FA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31" y="928785"/>
            <a:ext cx="1814513" cy="1344613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08368E27-0CA5-4DB3-9232-2A08C8276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8" y="928786"/>
            <a:ext cx="1814513" cy="13446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A0B12A7-2A9E-48CC-8416-9FDC2CEA7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06" y="2395955"/>
            <a:ext cx="1814513" cy="13446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C61FBD-4175-4B30-91D5-CE6D87D9A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2" y="2348645"/>
            <a:ext cx="1814513" cy="1344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92E3B1C8-DD18-4A7F-86EC-CFAEA28AB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8" y="2341661"/>
            <a:ext cx="1814513" cy="1344613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6DC617B-4CBD-4815-A4EC-C63B2FE14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153" y="2341661"/>
            <a:ext cx="1814513" cy="1344613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6E45C40-6A84-454E-A839-FAD1B2CC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2" y="935770"/>
            <a:ext cx="1814513" cy="1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2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D99B25C5-D06C-4156-9B9E-A8C2E6EA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5" y="774186"/>
            <a:ext cx="4807563" cy="36056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6E441A-5E09-4F53-A543-29BE3CD4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82" y="482600"/>
            <a:ext cx="2475653" cy="18567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ECF68FA-08C3-4EA4-8FA9-690007F66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3" y="2811145"/>
            <a:ext cx="2471630" cy="18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51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75B-A7EC-445F-AAE2-34ACB59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TAP-HATNA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4054-729A-409A-952C-4A23B79036D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E11771-4AA0-4819-AB1A-B811B9C4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152360"/>
            <a:ext cx="7280037" cy="35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6B43258-417B-43E1-8B10-57C3A64C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6" y="827246"/>
            <a:ext cx="1814513" cy="13446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2B1033-4693-4A0A-A381-E6D3D031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31" y="961707"/>
            <a:ext cx="1814513" cy="1344613"/>
          </a:xfrm>
          <a:prstGeom prst="rect">
            <a:avLst/>
          </a:prstGeom>
        </p:spPr>
      </p:pic>
      <p:pic>
        <p:nvPicPr>
          <p:cNvPr id="9" name="Picture 8" descr="Chart, shape, rectangle&#10;&#10;Description automatically generated">
            <a:extLst>
              <a:ext uri="{FF2B5EF4-FFF2-40B4-BE49-F238E27FC236}">
                <a16:creationId xmlns:a16="http://schemas.microsoft.com/office/drawing/2014/main" id="{FECA84CF-01B7-4DA4-AD17-F3AD0685F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81" y="827246"/>
            <a:ext cx="1814513" cy="13446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FBC41B1-EB4A-431D-9113-121C3D7E2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70" y="2367598"/>
            <a:ext cx="1814513" cy="13446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6B57FB4-71BE-4670-857B-9BD6B511D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9" y="2240120"/>
            <a:ext cx="1814513" cy="1344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D232466-22A5-40F3-BBCD-CFA1B7CDA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81" y="2240121"/>
            <a:ext cx="1814513" cy="1344613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ECC5FA-5EB6-44ED-9DD8-D7D2D13CC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56" y="2240121"/>
            <a:ext cx="1814513" cy="134461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AE7B49F7-84A0-45A9-B67F-7F666EC105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56" y="827245"/>
            <a:ext cx="1814513" cy="1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9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solidFill>
              <a:srgbClr val="7EB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26EF7D-3B52-4A37-8A1A-7EBFE225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9" y="482600"/>
            <a:ext cx="2475653" cy="1856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solidFill>
              <a:srgbClr val="7EB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7A0218-7751-4EAF-B625-4F30A61B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0" y="2811145"/>
            <a:ext cx="2471630" cy="18537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72D678-9D7B-4FB5-B4CE-B98A21C9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73" y="774186"/>
            <a:ext cx="4807563" cy="3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22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75CF-5B1C-4FA4-8723-717FD116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NH2-HATNA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F005-1FE8-4664-95AF-C9852A60520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A37131-04B2-4BE3-AA06-662A6D8C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350272"/>
            <a:ext cx="7186326" cy="29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2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D31E52D-A9F0-4CE4-8CC7-067834ED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189038"/>
            <a:ext cx="1814513" cy="13446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035DCF-846C-40E4-852B-9B59281B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01913"/>
            <a:ext cx="1814513" cy="1344613"/>
          </a:xfrm>
          <a:prstGeom prst="rect">
            <a:avLst/>
          </a:prstGeom>
        </p:spPr>
      </p:pic>
      <p:pic>
        <p:nvPicPr>
          <p:cNvPr id="9" name="Picture 8" descr="Chart, shape, rectangle&#10;&#10;Description automatically generated">
            <a:extLst>
              <a:ext uri="{FF2B5EF4-FFF2-40B4-BE49-F238E27FC236}">
                <a16:creationId xmlns:a16="http://schemas.microsoft.com/office/drawing/2014/main" id="{6F5332C1-A26C-44FD-9514-CEB4FC43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1189038"/>
            <a:ext cx="1814513" cy="13446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559692F-1BA7-4C7E-8743-7F963F20E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8" y="1189038"/>
            <a:ext cx="1814513" cy="13446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F7D025-1F41-4EF6-ACFE-66C7F652A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13" y="1189038"/>
            <a:ext cx="1814513" cy="1344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55BD365-90C6-4944-A620-0F3E61E6D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2601913"/>
            <a:ext cx="1814513" cy="1344613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CDDB374C-8378-4D0E-BEA1-AB9F208AA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8" y="2601913"/>
            <a:ext cx="1814513" cy="134461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AE58B9F3-9853-454C-9234-C4E748447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13" y="2601913"/>
            <a:ext cx="1814513" cy="1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68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F591606-D2A9-4813-8E7F-D788A93DD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" r="-5" b="4748"/>
          <a:stretch/>
        </p:blipFill>
        <p:spPr>
          <a:xfrm>
            <a:off x="480957" y="482600"/>
            <a:ext cx="3009765" cy="202691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25D69B1-FFE7-4140-AFC1-8D7ECA92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" r="-4" b="4851"/>
          <a:stretch/>
        </p:blipFill>
        <p:spPr>
          <a:xfrm>
            <a:off x="482600" y="2632074"/>
            <a:ext cx="3008122" cy="20288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41BC189-DBA9-44A2-B05D-13E1B9EA42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r="3297" b="2"/>
          <a:stretch/>
        </p:blipFill>
        <p:spPr>
          <a:xfrm>
            <a:off x="3609474" y="482600"/>
            <a:ext cx="5051925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665333-B080-4003-BD70-69C1A374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12" y="0"/>
            <a:ext cx="64071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4E6-40C4-4055-8EB1-F5CF828A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(NO2)4-HATNA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A0EB-092D-43C2-867A-AA48A71CCB2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, polygon&#10;&#10;Description automatically generated">
            <a:extLst>
              <a:ext uri="{FF2B5EF4-FFF2-40B4-BE49-F238E27FC236}">
                <a16:creationId xmlns:a16="http://schemas.microsoft.com/office/drawing/2014/main" id="{0E651C63-CCD7-427A-8289-CDBC1F4C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7" y="1017360"/>
            <a:ext cx="7882671" cy="3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ED2633-6446-4DCB-8D0E-4970C5F5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6" y="1068546"/>
            <a:ext cx="1814513" cy="134461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F88426-891E-4B77-BC64-085EA01F0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6" y="2481421"/>
            <a:ext cx="1814513" cy="1344613"/>
          </a:xfrm>
          <a:prstGeom prst="rect">
            <a:avLst/>
          </a:prstGeom>
        </p:spPr>
      </p:pic>
      <p:pic>
        <p:nvPicPr>
          <p:cNvPr id="9" name="Picture 8" descr="Chart, shape, rectangle&#10;&#10;Description automatically generated">
            <a:extLst>
              <a:ext uri="{FF2B5EF4-FFF2-40B4-BE49-F238E27FC236}">
                <a16:creationId xmlns:a16="http://schemas.microsoft.com/office/drawing/2014/main" id="{01C7D30E-2701-4681-9945-6BCD7E79E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24" y="1154368"/>
            <a:ext cx="1814513" cy="13446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0F6D56D-C8F8-47DE-9CC3-997A0748C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92" y="1227137"/>
            <a:ext cx="1814513" cy="13446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4E32E41-2260-4EB3-A93E-94BC80CAB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19" y="2484864"/>
            <a:ext cx="1814513" cy="1344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E5CA3CC-7C15-460E-A4DE-696599C7F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91" y="2481421"/>
            <a:ext cx="1814513" cy="1344613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CD4A420B-C005-4659-959E-C60F210DC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66" y="2481421"/>
            <a:ext cx="1814513" cy="1344613"/>
          </a:xfrm>
          <a:prstGeom prst="rect">
            <a:avLst/>
          </a:prstGeom>
        </p:spPr>
      </p:pic>
      <p:pic>
        <p:nvPicPr>
          <p:cNvPr id="19" name="Picture 18" descr="Chart, shape, rectangle&#10;&#10;Description automatically generated">
            <a:extLst>
              <a:ext uri="{FF2B5EF4-FFF2-40B4-BE49-F238E27FC236}">
                <a16:creationId xmlns:a16="http://schemas.microsoft.com/office/drawing/2014/main" id="{2C85DCB2-D577-41C4-852C-840370BC5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5" y="1081599"/>
            <a:ext cx="1814513" cy="1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5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solidFill>
              <a:srgbClr val="7EB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93ED433-4081-49E5-9E61-A325B7CD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9" y="482600"/>
            <a:ext cx="2475653" cy="1856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solidFill>
              <a:srgbClr val="7EB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55CB818-A697-48ED-B61B-2E1F012C8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0" y="2811145"/>
            <a:ext cx="2471630" cy="18537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3230F1-FD5E-4AD5-9A72-7A9B62CE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73" y="774186"/>
            <a:ext cx="4807563" cy="3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1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A935-C30D-48E1-8B72-70047460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</a:t>
            </a:r>
            <a:r>
              <a:rPr lang="en-US" sz="3600" dirty="0">
                <a:solidFill>
                  <a:srgbClr val="FF0000"/>
                </a:solidFill>
              </a:rPr>
              <a:t>Positive bias dependent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DF60-F72B-4F04-8D05-B02FC2C0591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this, only  the molecule  (NO2)4-HATNA  was given to me by the experimentalist.</a:t>
            </a:r>
          </a:p>
        </p:txBody>
      </p:sp>
    </p:spTree>
    <p:extLst>
      <p:ext uri="{BB962C8B-B14F-4D97-AF65-F5344CB8AC3E}">
        <p14:creationId xmlns:p14="http://schemas.microsoft.com/office/powerpoint/2010/main" val="1171473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079B-4AC6-44DE-9717-8C2D692D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(NO2)4-HATNA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93DB-C78E-49DA-90DB-86A00A56C00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20FDB0-533A-4315-BF7F-0004190A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152360"/>
            <a:ext cx="7186326" cy="3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71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482601"/>
            <a:ext cx="8178800" cy="417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964FEE96-73CE-4D9E-B3AB-B82460D6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4" y="921752"/>
            <a:ext cx="1814513" cy="1344613"/>
          </a:xfrm>
          <a:prstGeom prst="rect">
            <a:avLst/>
          </a:prstGeom>
        </p:spPr>
      </p:pic>
      <p:pic>
        <p:nvPicPr>
          <p:cNvPr id="7" name="Picture 6" descr="Chart, shape&#10;&#10;Description automatically generated">
            <a:extLst>
              <a:ext uri="{FF2B5EF4-FFF2-40B4-BE49-F238E27FC236}">
                <a16:creationId xmlns:a16="http://schemas.microsoft.com/office/drawing/2014/main" id="{35DD11EE-BF55-45EF-80BC-414169027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4" y="2334627"/>
            <a:ext cx="1814513" cy="1344613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184937C5-8256-4136-A7BA-EC786E47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29" y="921752"/>
            <a:ext cx="1814513" cy="1344613"/>
          </a:xfrm>
          <a:prstGeom prst="rect">
            <a:avLst/>
          </a:prstGeom>
        </p:spPr>
      </p:pic>
      <p:pic>
        <p:nvPicPr>
          <p:cNvPr id="11" name="Picture 10" descr="Chart, shape&#10;&#10;Description automatically generated">
            <a:extLst>
              <a:ext uri="{FF2B5EF4-FFF2-40B4-BE49-F238E27FC236}">
                <a16:creationId xmlns:a16="http://schemas.microsoft.com/office/drawing/2014/main" id="{EB111757-0455-411C-AD1B-838F7C7F5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04" y="2388771"/>
            <a:ext cx="1814513" cy="134461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E64AB34-D3AD-4AC9-B2E8-1D6B3248E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32" y="2334627"/>
            <a:ext cx="1814513" cy="1344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3C79E676-5DC0-43FF-AD73-25047042D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29" y="2334627"/>
            <a:ext cx="1814513" cy="1344613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D7306D-2FC1-46D9-989A-860A72C8B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952169"/>
            <a:ext cx="1814513" cy="1344613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69B11727-1C73-4763-BF83-10645955E1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33" y="867459"/>
            <a:ext cx="1814513" cy="1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D854CB6E-C10E-4059-AFC1-F3959F27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5" y="774186"/>
            <a:ext cx="4807563" cy="3605671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2DF2F44-B579-4917-B6A4-450879872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82" y="482600"/>
            <a:ext cx="2475653" cy="185674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EA1F0F3-CA62-442F-8494-A2654E3F5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3" y="2811145"/>
            <a:ext cx="2471630" cy="18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73;p16"/>
          <p:cNvPicPr/>
          <p:nvPr/>
        </p:nvPicPr>
        <p:blipFill>
          <a:blip r:embed="rId2"/>
          <a:stretch/>
        </p:blipFill>
        <p:spPr>
          <a:xfrm>
            <a:off x="0" y="80280"/>
            <a:ext cx="2007720" cy="150588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74;p16"/>
          <p:cNvPicPr/>
          <p:nvPr/>
        </p:nvPicPr>
        <p:blipFill>
          <a:blip r:embed="rId3"/>
          <a:stretch/>
        </p:blipFill>
        <p:spPr>
          <a:xfrm>
            <a:off x="2075040" y="80280"/>
            <a:ext cx="2315880" cy="165960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75;p16"/>
          <p:cNvPicPr/>
          <p:nvPr/>
        </p:nvPicPr>
        <p:blipFill>
          <a:blip r:embed="rId4"/>
          <a:stretch/>
        </p:blipFill>
        <p:spPr>
          <a:xfrm>
            <a:off x="4244040" y="80280"/>
            <a:ext cx="2007720" cy="165960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76;p16"/>
          <p:cNvPicPr/>
          <p:nvPr/>
        </p:nvPicPr>
        <p:blipFill>
          <a:blip r:embed="rId5"/>
          <a:stretch/>
        </p:blipFill>
        <p:spPr>
          <a:xfrm>
            <a:off x="6158520" y="0"/>
            <a:ext cx="2315880" cy="188748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77;p16"/>
          <p:cNvPicPr/>
          <p:nvPr/>
        </p:nvPicPr>
        <p:blipFill>
          <a:blip r:embed="rId6"/>
          <a:stretch/>
        </p:blipFill>
        <p:spPr>
          <a:xfrm>
            <a:off x="0" y="1778400"/>
            <a:ext cx="2007720" cy="158616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78;p16"/>
          <p:cNvPicPr/>
          <p:nvPr/>
        </p:nvPicPr>
        <p:blipFill>
          <a:blip r:embed="rId7"/>
          <a:stretch/>
        </p:blipFill>
        <p:spPr>
          <a:xfrm>
            <a:off x="2229120" y="1887840"/>
            <a:ext cx="2007720" cy="150588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79;p16"/>
          <p:cNvPicPr/>
          <p:nvPr/>
        </p:nvPicPr>
        <p:blipFill>
          <a:blip r:embed="rId8"/>
          <a:stretch/>
        </p:blipFill>
        <p:spPr>
          <a:xfrm>
            <a:off x="4190400" y="1887840"/>
            <a:ext cx="2115000" cy="16596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80;p16"/>
          <p:cNvPicPr/>
          <p:nvPr/>
        </p:nvPicPr>
        <p:blipFill>
          <a:blip r:embed="rId9"/>
          <a:stretch/>
        </p:blipFill>
        <p:spPr>
          <a:xfrm>
            <a:off x="6312600" y="1964520"/>
            <a:ext cx="2007720" cy="150588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81;p16"/>
          <p:cNvPicPr/>
          <p:nvPr/>
        </p:nvPicPr>
        <p:blipFill>
          <a:blip r:embed="rId10"/>
          <a:stretch/>
        </p:blipFill>
        <p:spPr>
          <a:xfrm>
            <a:off x="-66960" y="3632760"/>
            <a:ext cx="2315880" cy="165960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82;p16"/>
          <p:cNvPicPr/>
          <p:nvPr/>
        </p:nvPicPr>
        <p:blipFill>
          <a:blip r:embed="rId11"/>
          <a:stretch/>
        </p:blipFill>
        <p:spPr>
          <a:xfrm>
            <a:off x="2249280" y="3695040"/>
            <a:ext cx="2115000" cy="150588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83;p16"/>
          <p:cNvPicPr/>
          <p:nvPr/>
        </p:nvPicPr>
        <p:blipFill>
          <a:blip r:embed="rId12"/>
          <a:stretch/>
        </p:blipFill>
        <p:spPr>
          <a:xfrm>
            <a:off x="4244040" y="3655080"/>
            <a:ext cx="2195280" cy="158616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84;p16"/>
          <p:cNvPicPr/>
          <p:nvPr/>
        </p:nvPicPr>
        <p:blipFill>
          <a:blip r:embed="rId13"/>
          <a:stretch/>
        </p:blipFill>
        <p:spPr>
          <a:xfrm>
            <a:off x="6439680" y="3708360"/>
            <a:ext cx="2195280" cy="15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   F4-HATNA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95;p18"/>
          <p:cNvPicPr/>
          <p:nvPr/>
        </p:nvPicPr>
        <p:blipFill>
          <a:blip r:embed="rId2"/>
          <a:stretch/>
        </p:blipFill>
        <p:spPr>
          <a:xfrm>
            <a:off x="696240" y="1152360"/>
            <a:ext cx="6328440" cy="363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00;p19"/>
          <p:cNvPicPr/>
          <p:nvPr/>
        </p:nvPicPr>
        <p:blipFill>
          <a:blip r:embed="rId2"/>
          <a:stretch/>
        </p:blipFill>
        <p:spPr>
          <a:xfrm>
            <a:off x="0" y="55440"/>
            <a:ext cx="2188080" cy="183348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01;p19"/>
          <p:cNvPicPr/>
          <p:nvPr/>
        </p:nvPicPr>
        <p:blipFill>
          <a:blip r:embed="rId3"/>
          <a:stretch/>
        </p:blipFill>
        <p:spPr>
          <a:xfrm>
            <a:off x="4692960" y="151200"/>
            <a:ext cx="2188080" cy="183348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102;p19"/>
          <p:cNvPicPr/>
          <p:nvPr/>
        </p:nvPicPr>
        <p:blipFill>
          <a:blip r:embed="rId4"/>
          <a:stretch/>
        </p:blipFill>
        <p:spPr>
          <a:xfrm>
            <a:off x="2336760" y="151200"/>
            <a:ext cx="2074680" cy="191844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103;p19"/>
          <p:cNvPicPr/>
          <p:nvPr/>
        </p:nvPicPr>
        <p:blipFill>
          <a:blip r:embed="rId5"/>
          <a:stretch/>
        </p:blipFill>
        <p:spPr>
          <a:xfrm>
            <a:off x="6966000" y="193680"/>
            <a:ext cx="2074680" cy="191844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104;p19"/>
          <p:cNvPicPr/>
          <p:nvPr/>
        </p:nvPicPr>
        <p:blipFill>
          <a:blip r:embed="rId6"/>
          <a:stretch/>
        </p:blipFill>
        <p:spPr>
          <a:xfrm>
            <a:off x="0" y="2112480"/>
            <a:ext cx="2444400" cy="206136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05;p19"/>
          <p:cNvPicPr/>
          <p:nvPr/>
        </p:nvPicPr>
        <p:blipFill>
          <a:blip r:embed="rId7"/>
          <a:stretch/>
        </p:blipFill>
        <p:spPr>
          <a:xfrm>
            <a:off x="2444760" y="2262600"/>
            <a:ext cx="2516760" cy="19918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06;p19"/>
          <p:cNvPicPr/>
          <p:nvPr/>
        </p:nvPicPr>
        <p:blipFill>
          <a:blip r:embed="rId8"/>
          <a:stretch/>
        </p:blipFill>
        <p:spPr>
          <a:xfrm>
            <a:off x="4779360" y="2341800"/>
            <a:ext cx="2262240" cy="183348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07;p19"/>
          <p:cNvPicPr/>
          <p:nvPr/>
        </p:nvPicPr>
        <p:blipFill>
          <a:blip r:embed="rId9"/>
          <a:stretch/>
        </p:blipFill>
        <p:spPr>
          <a:xfrm>
            <a:off x="6966000" y="2421000"/>
            <a:ext cx="2188080" cy="18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12;p20"/>
          <p:cNvPicPr/>
          <p:nvPr/>
        </p:nvPicPr>
        <p:blipFill>
          <a:blip r:embed="rId2"/>
          <a:stretch/>
        </p:blipFill>
        <p:spPr>
          <a:xfrm>
            <a:off x="120600" y="55800"/>
            <a:ext cx="2591640" cy="204588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13;p20"/>
          <p:cNvPicPr/>
          <p:nvPr/>
        </p:nvPicPr>
        <p:blipFill>
          <a:blip r:embed="rId3"/>
          <a:stretch/>
        </p:blipFill>
        <p:spPr>
          <a:xfrm>
            <a:off x="2570400" y="240840"/>
            <a:ext cx="2591640" cy="1967760"/>
          </a:xfrm>
          <a:prstGeom prst="rect">
            <a:avLst/>
          </a:prstGeom>
          <a:ln>
            <a:noFill/>
          </a:ln>
        </p:spPr>
      </p:pic>
      <p:pic>
        <p:nvPicPr>
          <p:cNvPr id="149" name="Google Shape;114;p20"/>
          <p:cNvPicPr/>
          <p:nvPr/>
        </p:nvPicPr>
        <p:blipFill>
          <a:blip r:embed="rId4"/>
          <a:stretch/>
        </p:blipFill>
        <p:spPr>
          <a:xfrm>
            <a:off x="5435640" y="330120"/>
            <a:ext cx="2396160" cy="187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                                MeO-HATNA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21;p21"/>
          <p:cNvPicPr/>
          <p:nvPr/>
        </p:nvPicPr>
        <p:blipFill>
          <a:blip r:embed="rId2"/>
          <a:stretch/>
        </p:blipFill>
        <p:spPr>
          <a:xfrm>
            <a:off x="311760" y="1152360"/>
            <a:ext cx="7017120" cy="370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98</Words>
  <Application>Microsoft Office PowerPoint</Application>
  <PresentationFormat>On-screen Show (16:9)</PresentationFormat>
  <Paragraphs>23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TAP-HATNA</vt:lpstr>
      <vt:lpstr>PowerPoint Presentation</vt:lpstr>
      <vt:lpstr>PowerPoint Presentation</vt:lpstr>
      <vt:lpstr>                    NH2-HATNA</vt:lpstr>
      <vt:lpstr>PowerPoint Presentation</vt:lpstr>
      <vt:lpstr>PowerPoint Presentation</vt:lpstr>
      <vt:lpstr>                (NO2)4-HATNA</vt:lpstr>
      <vt:lpstr>PowerPoint Presentation</vt:lpstr>
      <vt:lpstr>PowerPoint Presentation</vt:lpstr>
      <vt:lpstr>            Positive bias dependent data</vt:lpstr>
      <vt:lpstr>                 (NO2)4-HATNA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GATEWAY</dc:creator>
  <dc:description/>
  <cp:lastModifiedBy>Francis Adoah</cp:lastModifiedBy>
  <cp:revision>2</cp:revision>
  <dcterms:modified xsi:type="dcterms:W3CDTF">2021-11-06T15:50:34Z</dcterms:modified>
  <dc:language>en-GB</dc:language>
</cp:coreProperties>
</file>