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53"/>
  </p:notesMasterIdLst>
  <p:sldIdLst>
    <p:sldId id="257" r:id="rId3"/>
    <p:sldId id="300" r:id="rId4"/>
    <p:sldId id="301" r:id="rId5"/>
    <p:sldId id="307" r:id="rId6"/>
    <p:sldId id="308" r:id="rId7"/>
    <p:sldId id="258" r:id="rId8"/>
    <p:sldId id="259" r:id="rId9"/>
    <p:sldId id="260" r:id="rId10"/>
    <p:sldId id="261" r:id="rId11"/>
    <p:sldId id="262" r:id="rId12"/>
    <p:sldId id="263" r:id="rId13"/>
    <p:sldId id="264" r:id="rId14"/>
    <p:sldId id="265" r:id="rId15"/>
    <p:sldId id="281" r:id="rId16"/>
    <p:sldId id="282" r:id="rId17"/>
    <p:sldId id="283" r:id="rId18"/>
    <p:sldId id="284" r:id="rId19"/>
    <p:sldId id="285" r:id="rId20"/>
    <p:sldId id="309" r:id="rId21"/>
    <p:sldId id="266" r:id="rId22"/>
    <p:sldId id="267" r:id="rId23"/>
    <p:sldId id="268" r:id="rId24"/>
    <p:sldId id="269" r:id="rId25"/>
    <p:sldId id="270" r:id="rId26"/>
    <p:sldId id="271" r:id="rId27"/>
    <p:sldId id="274" r:id="rId28"/>
    <p:sldId id="273" r:id="rId29"/>
    <p:sldId id="275" r:id="rId30"/>
    <p:sldId id="276" r:id="rId31"/>
    <p:sldId id="277" r:id="rId32"/>
    <p:sldId id="278" r:id="rId33"/>
    <p:sldId id="291" r:id="rId34"/>
    <p:sldId id="292" r:id="rId35"/>
    <p:sldId id="293" r:id="rId36"/>
    <p:sldId id="294" r:id="rId37"/>
    <p:sldId id="295" r:id="rId38"/>
    <p:sldId id="310" r:id="rId39"/>
    <p:sldId id="272" r:id="rId40"/>
    <p:sldId id="286" r:id="rId41"/>
    <p:sldId id="287" r:id="rId42"/>
    <p:sldId id="288" r:id="rId43"/>
    <p:sldId id="289" r:id="rId44"/>
    <p:sldId id="311" r:id="rId45"/>
    <p:sldId id="296" r:id="rId46"/>
    <p:sldId id="297" r:id="rId47"/>
    <p:sldId id="298" r:id="rId48"/>
    <p:sldId id="312" r:id="rId49"/>
    <p:sldId id="279" r:id="rId50"/>
    <p:sldId id="290" r:id="rId51"/>
    <p:sldId id="313"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Barco Lab" initials="DL" lastIdx="1" clrIdx="0">
    <p:extLst>
      <p:ext uri="{19B8F6BF-5375-455C-9EA6-DF929625EA0E}">
        <p15:presenceInfo xmlns:p15="http://schemas.microsoft.com/office/powerpoint/2012/main" userId="DelBarco La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421" autoAdjust="0"/>
  </p:normalViewPr>
  <p:slideViewPr>
    <p:cSldViewPr snapToGrid="0">
      <p:cViewPr varScale="1">
        <p:scale>
          <a:sx n="96" d="100"/>
          <a:sy n="96" d="100"/>
        </p:scale>
        <p:origin x="3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2-02T15:27:52.874" idx="1">
    <p:pos x="10" y="10"/>
    <p:text/>
    <p:extLst>
      <p:ext uri="{C676402C-5697-4E1C-873F-D02D1690AC5C}">
        <p15:threadingInfo xmlns:p15="http://schemas.microsoft.com/office/powerpoint/2012/main" timeZoneBias="300"/>
      </p:ext>
    </p:extLst>
  </p:cm>
</p:cmLst>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 Id="rId4"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B12F95-0F61-4897-A057-103D4A64F1B5}" type="datetimeFigureOut">
              <a:rPr lang="en-US" smtClean="0"/>
              <a:t>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14A62-D3E4-42AB-9A7A-EAC9F7027733}" type="slidenum">
              <a:rPr lang="en-US" smtClean="0"/>
              <a:t>‹#›</a:t>
            </a:fld>
            <a:endParaRPr lang="en-US"/>
          </a:p>
        </p:txBody>
      </p:sp>
    </p:spTree>
    <p:extLst>
      <p:ext uri="{BB962C8B-B14F-4D97-AF65-F5344CB8AC3E}">
        <p14:creationId xmlns:p14="http://schemas.microsoft.com/office/powerpoint/2010/main" val="3967907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E14A62-D3E4-42AB-9A7A-EAC9F7027733}" type="slidenum">
              <a:rPr lang="en-US" smtClean="0"/>
              <a:t>39</a:t>
            </a:fld>
            <a:endParaRPr lang="en-US"/>
          </a:p>
        </p:txBody>
      </p:sp>
    </p:spTree>
    <p:extLst>
      <p:ext uri="{BB962C8B-B14F-4D97-AF65-F5344CB8AC3E}">
        <p14:creationId xmlns:p14="http://schemas.microsoft.com/office/powerpoint/2010/main" val="1456415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317F5-DFF7-4107-89BC-B1DDBE90F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A301B8-964E-4124-B3B4-A45289DF09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4E5CB3-FCB1-4494-A271-D00467A614B4}"/>
              </a:ext>
            </a:extLst>
          </p:cNvPr>
          <p:cNvSpPr>
            <a:spLocks noGrp="1"/>
          </p:cNvSpPr>
          <p:nvPr>
            <p:ph type="dt" sz="half" idx="10"/>
          </p:nvPr>
        </p:nvSpPr>
        <p:spPr/>
        <p:txBody>
          <a:bodyPr/>
          <a:lstStyle/>
          <a:p>
            <a:fld id="{D9B6FF07-DD18-483E-9CA6-483187B1ADA7}" type="datetimeFigureOut">
              <a:rPr lang="en-US" smtClean="0"/>
              <a:t>12/7/2021</a:t>
            </a:fld>
            <a:endParaRPr lang="en-US"/>
          </a:p>
        </p:txBody>
      </p:sp>
      <p:sp>
        <p:nvSpPr>
          <p:cNvPr id="5" name="Footer Placeholder 4">
            <a:extLst>
              <a:ext uri="{FF2B5EF4-FFF2-40B4-BE49-F238E27FC236}">
                <a16:creationId xmlns:a16="http://schemas.microsoft.com/office/drawing/2014/main" id="{92558F1B-37A3-4E8A-9C58-414EA28283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F8679-C6F5-4681-A366-3585834E7B67}"/>
              </a:ext>
            </a:extLst>
          </p:cNvPr>
          <p:cNvSpPr>
            <a:spLocks noGrp="1"/>
          </p:cNvSpPr>
          <p:nvPr>
            <p:ph type="sldNum" sz="quarter" idx="12"/>
          </p:nvPr>
        </p:nvSpPr>
        <p:spPr/>
        <p:txBody>
          <a:bodyPr/>
          <a:lstStyle/>
          <a:p>
            <a:fld id="{A7256C9C-41CC-407D-87A9-B527AD3D403C}" type="slidenum">
              <a:rPr lang="en-US" smtClean="0"/>
              <a:t>‹#›</a:t>
            </a:fld>
            <a:endParaRPr lang="en-US"/>
          </a:p>
        </p:txBody>
      </p:sp>
    </p:spTree>
    <p:extLst>
      <p:ext uri="{BB962C8B-B14F-4D97-AF65-F5344CB8AC3E}">
        <p14:creationId xmlns:p14="http://schemas.microsoft.com/office/powerpoint/2010/main" val="969239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3261B-5C78-4930-9309-C98E80F646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9E8316-FB39-4485-9FEF-0319BE886BD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353009-4273-475B-B67C-8C9FC04264FE}"/>
              </a:ext>
            </a:extLst>
          </p:cNvPr>
          <p:cNvSpPr>
            <a:spLocks noGrp="1"/>
          </p:cNvSpPr>
          <p:nvPr>
            <p:ph type="dt" sz="half" idx="10"/>
          </p:nvPr>
        </p:nvSpPr>
        <p:spPr/>
        <p:txBody>
          <a:bodyPr/>
          <a:lstStyle/>
          <a:p>
            <a:fld id="{D9B6FF07-DD18-483E-9CA6-483187B1ADA7}" type="datetimeFigureOut">
              <a:rPr lang="en-US" smtClean="0"/>
              <a:t>12/7/2021</a:t>
            </a:fld>
            <a:endParaRPr lang="en-US"/>
          </a:p>
        </p:txBody>
      </p:sp>
      <p:sp>
        <p:nvSpPr>
          <p:cNvPr id="5" name="Footer Placeholder 4">
            <a:extLst>
              <a:ext uri="{FF2B5EF4-FFF2-40B4-BE49-F238E27FC236}">
                <a16:creationId xmlns:a16="http://schemas.microsoft.com/office/drawing/2014/main" id="{F78E8A92-159E-49F8-9D5E-4F142250FD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37C5B5-0A9B-4581-A876-0690908E97F8}"/>
              </a:ext>
            </a:extLst>
          </p:cNvPr>
          <p:cNvSpPr>
            <a:spLocks noGrp="1"/>
          </p:cNvSpPr>
          <p:nvPr>
            <p:ph type="sldNum" sz="quarter" idx="12"/>
          </p:nvPr>
        </p:nvSpPr>
        <p:spPr/>
        <p:txBody>
          <a:bodyPr/>
          <a:lstStyle/>
          <a:p>
            <a:fld id="{A7256C9C-41CC-407D-87A9-B527AD3D403C}" type="slidenum">
              <a:rPr lang="en-US" smtClean="0"/>
              <a:t>‹#›</a:t>
            </a:fld>
            <a:endParaRPr lang="en-US"/>
          </a:p>
        </p:txBody>
      </p:sp>
    </p:spTree>
    <p:extLst>
      <p:ext uri="{BB962C8B-B14F-4D97-AF65-F5344CB8AC3E}">
        <p14:creationId xmlns:p14="http://schemas.microsoft.com/office/powerpoint/2010/main" val="4191948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5F245E-924A-40D4-9D69-6D7605154E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C3BDDB-C278-4FDF-9051-B182327B96E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09D766-78BB-4EFC-9F63-04A7221A9CEF}"/>
              </a:ext>
            </a:extLst>
          </p:cNvPr>
          <p:cNvSpPr>
            <a:spLocks noGrp="1"/>
          </p:cNvSpPr>
          <p:nvPr>
            <p:ph type="dt" sz="half" idx="10"/>
          </p:nvPr>
        </p:nvSpPr>
        <p:spPr/>
        <p:txBody>
          <a:bodyPr/>
          <a:lstStyle/>
          <a:p>
            <a:fld id="{D9B6FF07-DD18-483E-9CA6-483187B1ADA7}" type="datetimeFigureOut">
              <a:rPr lang="en-US" smtClean="0"/>
              <a:t>12/7/2021</a:t>
            </a:fld>
            <a:endParaRPr lang="en-US"/>
          </a:p>
        </p:txBody>
      </p:sp>
      <p:sp>
        <p:nvSpPr>
          <p:cNvPr id="5" name="Footer Placeholder 4">
            <a:extLst>
              <a:ext uri="{FF2B5EF4-FFF2-40B4-BE49-F238E27FC236}">
                <a16:creationId xmlns:a16="http://schemas.microsoft.com/office/drawing/2014/main" id="{261964D3-EB0B-4F7C-BCFE-265471909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CC4C13-56CE-4D5F-917D-9F10C9BB85F7}"/>
              </a:ext>
            </a:extLst>
          </p:cNvPr>
          <p:cNvSpPr>
            <a:spLocks noGrp="1"/>
          </p:cNvSpPr>
          <p:nvPr>
            <p:ph type="sldNum" sz="quarter" idx="12"/>
          </p:nvPr>
        </p:nvSpPr>
        <p:spPr/>
        <p:txBody>
          <a:bodyPr/>
          <a:lstStyle/>
          <a:p>
            <a:fld id="{A7256C9C-41CC-407D-87A9-B527AD3D403C}" type="slidenum">
              <a:rPr lang="en-US" smtClean="0"/>
              <a:t>‹#›</a:t>
            </a:fld>
            <a:endParaRPr lang="en-US"/>
          </a:p>
        </p:txBody>
      </p:sp>
    </p:spTree>
    <p:extLst>
      <p:ext uri="{BB962C8B-B14F-4D97-AF65-F5344CB8AC3E}">
        <p14:creationId xmlns:p14="http://schemas.microsoft.com/office/powerpoint/2010/main" val="3739390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2021/12/7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2021/12/7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5D96-6D17-4474-963C-220D6BA561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BB513C-39DF-41AA-A6F0-D3D31AE0056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9FA5C4-CF0C-4F73-A03C-4F56FB9A85AD}"/>
              </a:ext>
            </a:extLst>
          </p:cNvPr>
          <p:cNvSpPr>
            <a:spLocks noGrp="1"/>
          </p:cNvSpPr>
          <p:nvPr>
            <p:ph type="dt" sz="half" idx="10"/>
          </p:nvPr>
        </p:nvSpPr>
        <p:spPr/>
        <p:txBody>
          <a:bodyPr/>
          <a:lstStyle/>
          <a:p>
            <a:fld id="{D9B6FF07-DD18-483E-9CA6-483187B1ADA7}" type="datetimeFigureOut">
              <a:rPr lang="en-US" smtClean="0"/>
              <a:t>12/7/2021</a:t>
            </a:fld>
            <a:endParaRPr lang="en-US"/>
          </a:p>
        </p:txBody>
      </p:sp>
      <p:sp>
        <p:nvSpPr>
          <p:cNvPr id="5" name="Footer Placeholder 4">
            <a:extLst>
              <a:ext uri="{FF2B5EF4-FFF2-40B4-BE49-F238E27FC236}">
                <a16:creationId xmlns:a16="http://schemas.microsoft.com/office/drawing/2014/main" id="{002B68AC-0791-4A68-AB6B-891C6DE60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8205C4-44C7-44A4-9B19-79D700F6C02A}"/>
              </a:ext>
            </a:extLst>
          </p:cNvPr>
          <p:cNvSpPr>
            <a:spLocks noGrp="1"/>
          </p:cNvSpPr>
          <p:nvPr>
            <p:ph type="sldNum" sz="quarter" idx="12"/>
          </p:nvPr>
        </p:nvSpPr>
        <p:spPr/>
        <p:txBody>
          <a:bodyPr/>
          <a:lstStyle/>
          <a:p>
            <a:fld id="{A7256C9C-41CC-407D-87A9-B527AD3D403C}" type="slidenum">
              <a:rPr lang="en-US" smtClean="0"/>
              <a:t>‹#›</a:t>
            </a:fld>
            <a:endParaRPr lang="en-US"/>
          </a:p>
        </p:txBody>
      </p:sp>
    </p:spTree>
    <p:extLst>
      <p:ext uri="{BB962C8B-B14F-4D97-AF65-F5344CB8AC3E}">
        <p14:creationId xmlns:p14="http://schemas.microsoft.com/office/powerpoint/2010/main" val="3472388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F0BED-2BFC-4B79-83D1-FB64F08863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B1F0A4-A5B7-4060-80C5-B1AC0CC339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10CC9EC-0368-426C-B687-088C3BF53753}"/>
              </a:ext>
            </a:extLst>
          </p:cNvPr>
          <p:cNvSpPr>
            <a:spLocks noGrp="1"/>
          </p:cNvSpPr>
          <p:nvPr>
            <p:ph type="dt" sz="half" idx="10"/>
          </p:nvPr>
        </p:nvSpPr>
        <p:spPr/>
        <p:txBody>
          <a:bodyPr/>
          <a:lstStyle/>
          <a:p>
            <a:fld id="{D9B6FF07-DD18-483E-9CA6-483187B1ADA7}" type="datetimeFigureOut">
              <a:rPr lang="en-US" smtClean="0"/>
              <a:t>12/7/2021</a:t>
            </a:fld>
            <a:endParaRPr lang="en-US"/>
          </a:p>
        </p:txBody>
      </p:sp>
      <p:sp>
        <p:nvSpPr>
          <p:cNvPr id="5" name="Footer Placeholder 4">
            <a:extLst>
              <a:ext uri="{FF2B5EF4-FFF2-40B4-BE49-F238E27FC236}">
                <a16:creationId xmlns:a16="http://schemas.microsoft.com/office/drawing/2014/main" id="{3D820E49-1192-4C3D-AB40-0997A8CBB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DC40AB-E4E0-413E-BACA-365ED27018E2}"/>
              </a:ext>
            </a:extLst>
          </p:cNvPr>
          <p:cNvSpPr>
            <a:spLocks noGrp="1"/>
          </p:cNvSpPr>
          <p:nvPr>
            <p:ph type="sldNum" sz="quarter" idx="12"/>
          </p:nvPr>
        </p:nvSpPr>
        <p:spPr/>
        <p:txBody>
          <a:bodyPr/>
          <a:lstStyle/>
          <a:p>
            <a:fld id="{A7256C9C-41CC-407D-87A9-B527AD3D403C}" type="slidenum">
              <a:rPr lang="en-US" smtClean="0"/>
              <a:t>‹#›</a:t>
            </a:fld>
            <a:endParaRPr lang="en-US"/>
          </a:p>
        </p:txBody>
      </p:sp>
    </p:spTree>
    <p:extLst>
      <p:ext uri="{BB962C8B-B14F-4D97-AF65-F5344CB8AC3E}">
        <p14:creationId xmlns:p14="http://schemas.microsoft.com/office/powerpoint/2010/main" val="3423595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2C294-1A8F-46AE-8C9A-78B055416B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758FAD-F8DD-49C0-BDF7-3D055E0C60E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B9BD85-499E-4A9F-9B21-2D143A31A4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B70800-FA57-45EB-831C-5630AF27DE93}"/>
              </a:ext>
            </a:extLst>
          </p:cNvPr>
          <p:cNvSpPr>
            <a:spLocks noGrp="1"/>
          </p:cNvSpPr>
          <p:nvPr>
            <p:ph type="dt" sz="half" idx="10"/>
          </p:nvPr>
        </p:nvSpPr>
        <p:spPr/>
        <p:txBody>
          <a:bodyPr/>
          <a:lstStyle/>
          <a:p>
            <a:fld id="{D9B6FF07-DD18-483E-9CA6-483187B1ADA7}" type="datetimeFigureOut">
              <a:rPr lang="en-US" smtClean="0"/>
              <a:t>12/7/2021</a:t>
            </a:fld>
            <a:endParaRPr lang="en-US"/>
          </a:p>
        </p:txBody>
      </p:sp>
      <p:sp>
        <p:nvSpPr>
          <p:cNvPr id="6" name="Footer Placeholder 5">
            <a:extLst>
              <a:ext uri="{FF2B5EF4-FFF2-40B4-BE49-F238E27FC236}">
                <a16:creationId xmlns:a16="http://schemas.microsoft.com/office/drawing/2014/main" id="{D0E36A37-1473-444E-8352-91BB813CB1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499D2B-F54C-4CF9-AFD1-57C1799CDDFA}"/>
              </a:ext>
            </a:extLst>
          </p:cNvPr>
          <p:cNvSpPr>
            <a:spLocks noGrp="1"/>
          </p:cNvSpPr>
          <p:nvPr>
            <p:ph type="sldNum" sz="quarter" idx="12"/>
          </p:nvPr>
        </p:nvSpPr>
        <p:spPr/>
        <p:txBody>
          <a:bodyPr/>
          <a:lstStyle/>
          <a:p>
            <a:fld id="{A7256C9C-41CC-407D-87A9-B527AD3D403C}" type="slidenum">
              <a:rPr lang="en-US" smtClean="0"/>
              <a:t>‹#›</a:t>
            </a:fld>
            <a:endParaRPr lang="en-US"/>
          </a:p>
        </p:txBody>
      </p:sp>
    </p:spTree>
    <p:extLst>
      <p:ext uri="{BB962C8B-B14F-4D97-AF65-F5344CB8AC3E}">
        <p14:creationId xmlns:p14="http://schemas.microsoft.com/office/powerpoint/2010/main" val="968462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914C6-8216-494B-971E-945514163A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8B651A-0AA8-44E5-B552-B8717B2087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36B57A7-5F33-4623-8022-CD485F97822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FA85F7-C3BD-4A5B-B8CC-D5A7E39461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DC7A6E7-F08D-4CC2-BE5A-4F7B83AAE0A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49717D-DE97-48A5-AEBA-C88AD1F7757A}"/>
              </a:ext>
            </a:extLst>
          </p:cNvPr>
          <p:cNvSpPr>
            <a:spLocks noGrp="1"/>
          </p:cNvSpPr>
          <p:nvPr>
            <p:ph type="dt" sz="half" idx="10"/>
          </p:nvPr>
        </p:nvSpPr>
        <p:spPr/>
        <p:txBody>
          <a:bodyPr/>
          <a:lstStyle/>
          <a:p>
            <a:fld id="{D9B6FF07-DD18-483E-9CA6-483187B1ADA7}" type="datetimeFigureOut">
              <a:rPr lang="en-US" smtClean="0"/>
              <a:t>12/7/2021</a:t>
            </a:fld>
            <a:endParaRPr lang="en-US"/>
          </a:p>
        </p:txBody>
      </p:sp>
      <p:sp>
        <p:nvSpPr>
          <p:cNvPr id="8" name="Footer Placeholder 7">
            <a:extLst>
              <a:ext uri="{FF2B5EF4-FFF2-40B4-BE49-F238E27FC236}">
                <a16:creationId xmlns:a16="http://schemas.microsoft.com/office/drawing/2014/main" id="{07958735-6093-4C92-AB14-DAA9EBEA05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8E2C90-03E4-4478-9231-160B36F5B410}"/>
              </a:ext>
            </a:extLst>
          </p:cNvPr>
          <p:cNvSpPr>
            <a:spLocks noGrp="1"/>
          </p:cNvSpPr>
          <p:nvPr>
            <p:ph type="sldNum" sz="quarter" idx="12"/>
          </p:nvPr>
        </p:nvSpPr>
        <p:spPr/>
        <p:txBody>
          <a:bodyPr/>
          <a:lstStyle/>
          <a:p>
            <a:fld id="{A7256C9C-41CC-407D-87A9-B527AD3D403C}" type="slidenum">
              <a:rPr lang="en-US" smtClean="0"/>
              <a:t>‹#›</a:t>
            </a:fld>
            <a:endParaRPr lang="en-US"/>
          </a:p>
        </p:txBody>
      </p:sp>
    </p:spTree>
    <p:extLst>
      <p:ext uri="{BB962C8B-B14F-4D97-AF65-F5344CB8AC3E}">
        <p14:creationId xmlns:p14="http://schemas.microsoft.com/office/powerpoint/2010/main" val="145458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97E0C-FB12-4D88-97D3-A52AA92DA9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A5857F-531D-4E27-8B1E-113F5ECCEBFA}"/>
              </a:ext>
            </a:extLst>
          </p:cNvPr>
          <p:cNvSpPr>
            <a:spLocks noGrp="1"/>
          </p:cNvSpPr>
          <p:nvPr>
            <p:ph type="dt" sz="half" idx="10"/>
          </p:nvPr>
        </p:nvSpPr>
        <p:spPr/>
        <p:txBody>
          <a:bodyPr/>
          <a:lstStyle/>
          <a:p>
            <a:fld id="{D9B6FF07-DD18-483E-9CA6-483187B1ADA7}" type="datetimeFigureOut">
              <a:rPr lang="en-US" smtClean="0"/>
              <a:t>12/7/2021</a:t>
            </a:fld>
            <a:endParaRPr lang="en-US"/>
          </a:p>
        </p:txBody>
      </p:sp>
      <p:sp>
        <p:nvSpPr>
          <p:cNvPr id="4" name="Footer Placeholder 3">
            <a:extLst>
              <a:ext uri="{FF2B5EF4-FFF2-40B4-BE49-F238E27FC236}">
                <a16:creationId xmlns:a16="http://schemas.microsoft.com/office/drawing/2014/main" id="{2A7067BA-D34E-4F8E-9F5E-E19CCC876C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898270-1750-477C-9B25-8D7E0B1954D6}"/>
              </a:ext>
            </a:extLst>
          </p:cNvPr>
          <p:cNvSpPr>
            <a:spLocks noGrp="1"/>
          </p:cNvSpPr>
          <p:nvPr>
            <p:ph type="sldNum" sz="quarter" idx="12"/>
          </p:nvPr>
        </p:nvSpPr>
        <p:spPr/>
        <p:txBody>
          <a:bodyPr/>
          <a:lstStyle/>
          <a:p>
            <a:fld id="{A7256C9C-41CC-407D-87A9-B527AD3D403C}" type="slidenum">
              <a:rPr lang="en-US" smtClean="0"/>
              <a:t>‹#›</a:t>
            </a:fld>
            <a:endParaRPr lang="en-US"/>
          </a:p>
        </p:txBody>
      </p:sp>
    </p:spTree>
    <p:extLst>
      <p:ext uri="{BB962C8B-B14F-4D97-AF65-F5344CB8AC3E}">
        <p14:creationId xmlns:p14="http://schemas.microsoft.com/office/powerpoint/2010/main" val="2309097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62DF2C-15B8-4BB4-9F16-A25DF74A322D}"/>
              </a:ext>
            </a:extLst>
          </p:cNvPr>
          <p:cNvSpPr>
            <a:spLocks noGrp="1"/>
          </p:cNvSpPr>
          <p:nvPr>
            <p:ph type="dt" sz="half" idx="10"/>
          </p:nvPr>
        </p:nvSpPr>
        <p:spPr/>
        <p:txBody>
          <a:bodyPr/>
          <a:lstStyle/>
          <a:p>
            <a:fld id="{D9B6FF07-DD18-483E-9CA6-483187B1ADA7}" type="datetimeFigureOut">
              <a:rPr lang="en-US" smtClean="0"/>
              <a:t>12/7/2021</a:t>
            </a:fld>
            <a:endParaRPr lang="en-US"/>
          </a:p>
        </p:txBody>
      </p:sp>
      <p:sp>
        <p:nvSpPr>
          <p:cNvPr id="3" name="Footer Placeholder 2">
            <a:extLst>
              <a:ext uri="{FF2B5EF4-FFF2-40B4-BE49-F238E27FC236}">
                <a16:creationId xmlns:a16="http://schemas.microsoft.com/office/drawing/2014/main" id="{0AFBE023-6F3E-4185-B334-74CA22BCD0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F237C5-4B9B-467C-A365-3C1DCFE0CB0C}"/>
              </a:ext>
            </a:extLst>
          </p:cNvPr>
          <p:cNvSpPr>
            <a:spLocks noGrp="1"/>
          </p:cNvSpPr>
          <p:nvPr>
            <p:ph type="sldNum" sz="quarter" idx="12"/>
          </p:nvPr>
        </p:nvSpPr>
        <p:spPr/>
        <p:txBody>
          <a:bodyPr/>
          <a:lstStyle/>
          <a:p>
            <a:fld id="{A7256C9C-41CC-407D-87A9-B527AD3D403C}" type="slidenum">
              <a:rPr lang="en-US" smtClean="0"/>
              <a:t>‹#›</a:t>
            </a:fld>
            <a:endParaRPr lang="en-US"/>
          </a:p>
        </p:txBody>
      </p:sp>
    </p:spTree>
    <p:extLst>
      <p:ext uri="{BB962C8B-B14F-4D97-AF65-F5344CB8AC3E}">
        <p14:creationId xmlns:p14="http://schemas.microsoft.com/office/powerpoint/2010/main" val="594092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3C61B-C290-46FE-A84B-7169E1DCBF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C8F625-824F-40CE-B42E-1047F8BF3F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8DE57C-0BF5-48DA-A5D3-CF1F8623F3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FDF322-895B-4A4B-9784-05851C145403}"/>
              </a:ext>
            </a:extLst>
          </p:cNvPr>
          <p:cNvSpPr>
            <a:spLocks noGrp="1"/>
          </p:cNvSpPr>
          <p:nvPr>
            <p:ph type="dt" sz="half" idx="10"/>
          </p:nvPr>
        </p:nvSpPr>
        <p:spPr/>
        <p:txBody>
          <a:bodyPr/>
          <a:lstStyle/>
          <a:p>
            <a:fld id="{D9B6FF07-DD18-483E-9CA6-483187B1ADA7}" type="datetimeFigureOut">
              <a:rPr lang="en-US" smtClean="0"/>
              <a:t>12/7/2021</a:t>
            </a:fld>
            <a:endParaRPr lang="en-US"/>
          </a:p>
        </p:txBody>
      </p:sp>
      <p:sp>
        <p:nvSpPr>
          <p:cNvPr id="6" name="Footer Placeholder 5">
            <a:extLst>
              <a:ext uri="{FF2B5EF4-FFF2-40B4-BE49-F238E27FC236}">
                <a16:creationId xmlns:a16="http://schemas.microsoft.com/office/drawing/2014/main" id="{A949F7F5-1A22-41B7-84AB-79511BB678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681D7D-6265-4004-ABFC-E2FA87ABBE5F}"/>
              </a:ext>
            </a:extLst>
          </p:cNvPr>
          <p:cNvSpPr>
            <a:spLocks noGrp="1"/>
          </p:cNvSpPr>
          <p:nvPr>
            <p:ph type="sldNum" sz="quarter" idx="12"/>
          </p:nvPr>
        </p:nvSpPr>
        <p:spPr/>
        <p:txBody>
          <a:bodyPr/>
          <a:lstStyle/>
          <a:p>
            <a:fld id="{A7256C9C-41CC-407D-87A9-B527AD3D403C}" type="slidenum">
              <a:rPr lang="en-US" smtClean="0"/>
              <a:t>‹#›</a:t>
            </a:fld>
            <a:endParaRPr lang="en-US"/>
          </a:p>
        </p:txBody>
      </p:sp>
    </p:spTree>
    <p:extLst>
      <p:ext uri="{BB962C8B-B14F-4D97-AF65-F5344CB8AC3E}">
        <p14:creationId xmlns:p14="http://schemas.microsoft.com/office/powerpoint/2010/main" val="4250804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15427-5E60-4F4B-A071-2FBFF4E28E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CDD047-9CCD-46C9-97D7-B798F26A59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E8807F-E400-4DD4-A2BB-B734723557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6537B9-14D1-4BD1-9E5F-6D3FB199DA2B}"/>
              </a:ext>
            </a:extLst>
          </p:cNvPr>
          <p:cNvSpPr>
            <a:spLocks noGrp="1"/>
          </p:cNvSpPr>
          <p:nvPr>
            <p:ph type="dt" sz="half" idx="10"/>
          </p:nvPr>
        </p:nvSpPr>
        <p:spPr/>
        <p:txBody>
          <a:bodyPr/>
          <a:lstStyle/>
          <a:p>
            <a:fld id="{D9B6FF07-DD18-483E-9CA6-483187B1ADA7}" type="datetimeFigureOut">
              <a:rPr lang="en-US" smtClean="0"/>
              <a:t>12/7/2021</a:t>
            </a:fld>
            <a:endParaRPr lang="en-US"/>
          </a:p>
        </p:txBody>
      </p:sp>
      <p:sp>
        <p:nvSpPr>
          <p:cNvPr id="6" name="Footer Placeholder 5">
            <a:extLst>
              <a:ext uri="{FF2B5EF4-FFF2-40B4-BE49-F238E27FC236}">
                <a16:creationId xmlns:a16="http://schemas.microsoft.com/office/drawing/2014/main" id="{BE5D0880-F659-4992-9232-24F5885A45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A68A9F-9EC0-4675-AAE7-26A6C11E150D}"/>
              </a:ext>
            </a:extLst>
          </p:cNvPr>
          <p:cNvSpPr>
            <a:spLocks noGrp="1"/>
          </p:cNvSpPr>
          <p:nvPr>
            <p:ph type="sldNum" sz="quarter" idx="12"/>
          </p:nvPr>
        </p:nvSpPr>
        <p:spPr/>
        <p:txBody>
          <a:bodyPr/>
          <a:lstStyle/>
          <a:p>
            <a:fld id="{A7256C9C-41CC-407D-87A9-B527AD3D403C}" type="slidenum">
              <a:rPr lang="en-US" smtClean="0"/>
              <a:t>‹#›</a:t>
            </a:fld>
            <a:endParaRPr lang="en-US"/>
          </a:p>
        </p:txBody>
      </p:sp>
    </p:spTree>
    <p:extLst>
      <p:ext uri="{BB962C8B-B14F-4D97-AF65-F5344CB8AC3E}">
        <p14:creationId xmlns:p14="http://schemas.microsoft.com/office/powerpoint/2010/main" val="2827704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292A39-17D3-4C40-8041-128E30AC8E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57227A-54AD-4599-8FF7-CACBD91748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F14C86-C481-4766-BF96-DD9F7BEDD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B6FF07-DD18-483E-9CA6-483187B1ADA7}" type="datetimeFigureOut">
              <a:rPr lang="en-US" smtClean="0"/>
              <a:t>12/7/2021</a:t>
            </a:fld>
            <a:endParaRPr lang="en-US"/>
          </a:p>
        </p:txBody>
      </p:sp>
      <p:sp>
        <p:nvSpPr>
          <p:cNvPr id="5" name="Footer Placeholder 4">
            <a:extLst>
              <a:ext uri="{FF2B5EF4-FFF2-40B4-BE49-F238E27FC236}">
                <a16:creationId xmlns:a16="http://schemas.microsoft.com/office/drawing/2014/main" id="{485EF0AD-C4A6-452C-AB73-D0703720E4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19C1A7-B760-4845-9F31-88D282EC17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256C9C-41CC-407D-87A9-B527AD3D403C}" type="slidenum">
              <a:rPr lang="en-US" smtClean="0"/>
              <a:t>‹#›</a:t>
            </a:fld>
            <a:endParaRPr lang="en-US"/>
          </a:p>
        </p:txBody>
      </p:sp>
    </p:spTree>
    <p:extLst>
      <p:ext uri="{BB962C8B-B14F-4D97-AF65-F5344CB8AC3E}">
        <p14:creationId xmlns:p14="http://schemas.microsoft.com/office/powerpoint/2010/main" val="4603562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2021/12/7</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6.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7.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10" Type="http://schemas.openxmlformats.org/officeDocument/2006/relationships/image" Target="../media/image4.emf"/><Relationship Id="rId4" Type="http://schemas.openxmlformats.org/officeDocument/2006/relationships/image" Target="../media/image1.emf"/><Relationship Id="rId9"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72.png"/><Relationship Id="rId1" Type="http://schemas.openxmlformats.org/officeDocument/2006/relationships/slideLayout" Target="../slideLayouts/slideLayout7.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23.xml.rels><?xml version="1.0" encoding="UTF-8" standalone="yes"?>
<Relationships xmlns="http://schemas.openxmlformats.org/package/2006/relationships"><Relationship Id="rId3" Type="http://schemas.openxmlformats.org/officeDocument/2006/relationships/image" Target="../media/image76.png"/><Relationship Id="rId7" Type="http://schemas.openxmlformats.org/officeDocument/2006/relationships/image" Target="../media/image36.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70.png"/><Relationship Id="rId4" Type="http://schemas.openxmlformats.org/officeDocument/2006/relationships/image" Target="../media/image69.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72.png"/><Relationship Id="rId1" Type="http://schemas.openxmlformats.org/officeDocument/2006/relationships/slideLayout" Target="../slideLayouts/slideLayout7.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2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2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5.png"/><Relationship Id="rId7" Type="http://schemas.openxmlformats.org/officeDocument/2006/relationships/image" Target="../media/image88.png"/><Relationship Id="rId2" Type="http://schemas.openxmlformats.org/officeDocument/2006/relationships/image" Target="../media/image84.png"/><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69.png"/></Relationships>
</file>

<file path=ppt/slides/_rels/slide2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7.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29.xml.rels><?xml version="1.0" encoding="UTF-8" standalone="yes"?>
<Relationships xmlns="http://schemas.openxmlformats.org/package/2006/relationships"><Relationship Id="rId3" Type="http://schemas.openxmlformats.org/officeDocument/2006/relationships/image" Target="../media/image94.png"/><Relationship Id="rId7" Type="http://schemas.openxmlformats.org/officeDocument/2006/relationships/image" Target="../media/image9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69.png"/><Relationship Id="rId4" Type="http://schemas.openxmlformats.org/officeDocument/2006/relationships/image" Target="../media/image9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98.png"/><Relationship Id="rId1" Type="http://schemas.openxmlformats.org/officeDocument/2006/relationships/slideLayout" Target="../slideLayouts/slideLayout7.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s>
</file>

<file path=ppt/slides/_rels/slide3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05.png"/><Relationship Id="rId7" Type="http://schemas.openxmlformats.org/officeDocument/2006/relationships/image" Target="../media/image109.png"/><Relationship Id="rId2"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108.png"/><Relationship Id="rId5" Type="http://schemas.openxmlformats.org/officeDocument/2006/relationships/image" Target="../media/image107.png"/><Relationship Id="rId4" Type="http://schemas.openxmlformats.org/officeDocument/2006/relationships/image" Target="../media/image106.png"/></Relationships>
</file>

<file path=ppt/slides/_rels/slide34.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7.xml"/><Relationship Id="rId6" Type="http://schemas.openxmlformats.org/officeDocument/2006/relationships/image" Target="../media/image114.png"/><Relationship Id="rId5" Type="http://schemas.openxmlformats.org/officeDocument/2006/relationships/image" Target="../media/image113.png"/><Relationship Id="rId4" Type="http://schemas.openxmlformats.org/officeDocument/2006/relationships/image" Target="../media/image112.png"/></Relationships>
</file>

<file path=ppt/slides/_rels/slide35.xml.rels><?xml version="1.0" encoding="UTF-8" standalone="yes"?>
<Relationships xmlns="http://schemas.openxmlformats.org/package/2006/relationships"><Relationship Id="rId3" Type="http://schemas.openxmlformats.org/officeDocument/2006/relationships/image" Target="../media/image116.png"/><Relationship Id="rId7" Type="http://schemas.openxmlformats.org/officeDocument/2006/relationships/image" Target="../media/image120.png"/><Relationship Id="rId2" Type="http://schemas.openxmlformats.org/officeDocument/2006/relationships/image" Target="../media/image115.png"/><Relationship Id="rId1" Type="http://schemas.openxmlformats.org/officeDocument/2006/relationships/slideLayout" Target="../slideLayouts/slideLayout2.xml"/><Relationship Id="rId6" Type="http://schemas.openxmlformats.org/officeDocument/2006/relationships/image" Target="../media/image119.png"/><Relationship Id="rId5" Type="http://schemas.openxmlformats.org/officeDocument/2006/relationships/image" Target="../media/image118.png"/><Relationship Id="rId4" Type="http://schemas.openxmlformats.org/officeDocument/2006/relationships/image" Target="../media/image117.png"/></Relationships>
</file>

<file path=ppt/slides/_rels/slide36.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7.xml"/><Relationship Id="rId6" Type="http://schemas.openxmlformats.org/officeDocument/2006/relationships/image" Target="../media/image125.png"/><Relationship Id="rId5" Type="http://schemas.openxmlformats.org/officeDocument/2006/relationships/image" Target="../media/image124.png"/><Relationship Id="rId4" Type="http://schemas.openxmlformats.org/officeDocument/2006/relationships/image" Target="../media/image1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8" Type="http://schemas.openxmlformats.org/officeDocument/2006/relationships/image" Target="../media/image132.png"/><Relationship Id="rId3" Type="http://schemas.openxmlformats.org/officeDocument/2006/relationships/image" Target="../media/image84.png"/><Relationship Id="rId7" Type="http://schemas.openxmlformats.org/officeDocument/2006/relationships/image" Target="../media/image13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image" Target="../media/image129.png"/><Relationship Id="rId4" Type="http://schemas.openxmlformats.org/officeDocument/2006/relationships/image" Target="../media/image128.png"/></Relationships>
</file>

<file path=ppt/slides/_rels/slide4.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6.bin"/><Relationship Id="rId4" Type="http://schemas.openxmlformats.org/officeDocument/2006/relationships/image" Target="../media/image5.emf"/></Relationships>
</file>

<file path=ppt/slides/_rels/slide40.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7.xml"/><Relationship Id="rId6" Type="http://schemas.openxmlformats.org/officeDocument/2006/relationships/image" Target="../media/image137.png"/><Relationship Id="rId5" Type="http://schemas.openxmlformats.org/officeDocument/2006/relationships/image" Target="../media/image136.png"/><Relationship Id="rId4" Type="http://schemas.openxmlformats.org/officeDocument/2006/relationships/image" Target="../media/image135.png"/></Relationships>
</file>

<file path=ppt/slides/_rels/slide41.xml.rels><?xml version="1.0" encoding="UTF-8" standalone="yes"?>
<Relationships xmlns="http://schemas.openxmlformats.org/package/2006/relationships"><Relationship Id="rId3" Type="http://schemas.openxmlformats.org/officeDocument/2006/relationships/image" Target="../media/image139.png"/><Relationship Id="rId7" Type="http://schemas.openxmlformats.org/officeDocument/2006/relationships/image" Target="../media/image143.png"/><Relationship Id="rId2" Type="http://schemas.openxmlformats.org/officeDocument/2006/relationships/image" Target="../media/image138.png"/><Relationship Id="rId1" Type="http://schemas.openxmlformats.org/officeDocument/2006/relationships/slideLayout" Target="../slideLayouts/slideLayout2.xml"/><Relationship Id="rId6" Type="http://schemas.openxmlformats.org/officeDocument/2006/relationships/image" Target="../media/image142.png"/><Relationship Id="rId5" Type="http://schemas.openxmlformats.org/officeDocument/2006/relationships/image" Target="../media/image141.png"/><Relationship Id="rId4" Type="http://schemas.openxmlformats.org/officeDocument/2006/relationships/image" Target="../media/image140.png"/></Relationships>
</file>

<file path=ppt/slides/_rels/slide42.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7.xml"/><Relationship Id="rId6" Type="http://schemas.openxmlformats.org/officeDocument/2006/relationships/image" Target="../media/image148.png"/><Relationship Id="rId5" Type="http://schemas.openxmlformats.org/officeDocument/2006/relationships/image" Target="../media/image147.png"/><Relationship Id="rId4" Type="http://schemas.openxmlformats.org/officeDocument/2006/relationships/image" Target="../media/image14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1.png"/><Relationship Id="rId7" Type="http://schemas.openxmlformats.org/officeDocument/2006/relationships/image" Target="../media/image155.png"/><Relationship Id="rId2"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image" Target="../media/image154.png"/><Relationship Id="rId5" Type="http://schemas.openxmlformats.org/officeDocument/2006/relationships/image" Target="../media/image153.png"/><Relationship Id="rId4" Type="http://schemas.openxmlformats.org/officeDocument/2006/relationships/image" Target="../media/image152.png"/></Relationships>
</file>

<file path=ppt/slides/_rels/slide46.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56.png"/><Relationship Id="rId1" Type="http://schemas.openxmlformats.org/officeDocument/2006/relationships/slideLayout" Target="../slideLayouts/slideLayout7.xml"/><Relationship Id="rId6" Type="http://schemas.openxmlformats.org/officeDocument/2006/relationships/image" Target="../media/image160.png"/><Relationship Id="rId5" Type="http://schemas.openxmlformats.org/officeDocument/2006/relationships/image" Target="../media/image159.png"/><Relationship Id="rId4" Type="http://schemas.openxmlformats.org/officeDocument/2006/relationships/image" Target="../media/image15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E2412-42E8-4D6E-A3A3-13124EC6F34F}"/>
              </a:ext>
            </a:extLst>
          </p:cNvPr>
          <p:cNvSpPr>
            <a:spLocks noGrp="1"/>
          </p:cNvSpPr>
          <p:nvPr>
            <p:ph type="title"/>
          </p:nvPr>
        </p:nvSpPr>
        <p:spPr/>
        <p:txBody>
          <a:bodyPr/>
          <a:lstStyle/>
          <a:p>
            <a:r>
              <a:rPr lang="en-US" dirty="0"/>
              <a:t>                           Fittings</a:t>
            </a:r>
          </a:p>
        </p:txBody>
      </p:sp>
      <p:sp>
        <p:nvSpPr>
          <p:cNvPr id="3" name="Content Placeholder 2">
            <a:extLst>
              <a:ext uri="{FF2B5EF4-FFF2-40B4-BE49-F238E27FC236}">
                <a16:creationId xmlns:a16="http://schemas.microsoft.com/office/drawing/2014/main" id="{BB255380-021B-4C8F-81D7-35B42614422E}"/>
              </a:ext>
            </a:extLst>
          </p:cNvPr>
          <p:cNvSpPr>
            <a:spLocks noGrp="1"/>
          </p:cNvSpPr>
          <p:nvPr>
            <p:ph idx="1"/>
          </p:nvPr>
        </p:nvSpPr>
        <p:spPr/>
        <p:txBody>
          <a:bodyPr/>
          <a:lstStyle/>
          <a:p>
            <a:r>
              <a:rPr lang="en-US" dirty="0"/>
              <a:t>                                   Francis </a:t>
            </a:r>
            <a:r>
              <a:rPr lang="en-US" dirty="0" err="1"/>
              <a:t>Adoah</a:t>
            </a:r>
            <a:endParaRPr lang="en-US" dirty="0"/>
          </a:p>
        </p:txBody>
      </p:sp>
    </p:spTree>
    <p:extLst>
      <p:ext uri="{BB962C8B-B14F-4D97-AF65-F5344CB8AC3E}">
        <p14:creationId xmlns:p14="http://schemas.microsoft.com/office/powerpoint/2010/main" val="2382029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658298-1C1A-4810-AD4B-3A92E0FB8C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621" y="378557"/>
            <a:ext cx="3674378" cy="2525086"/>
          </a:xfrm>
          <a:prstGeom prst="rect">
            <a:avLst/>
          </a:prstGeom>
        </p:spPr>
      </p:pic>
      <p:pic>
        <p:nvPicPr>
          <p:cNvPr id="7" name="Picture 6">
            <a:extLst>
              <a:ext uri="{FF2B5EF4-FFF2-40B4-BE49-F238E27FC236}">
                <a16:creationId xmlns:a16="http://schemas.microsoft.com/office/drawing/2014/main" id="{AC09F89F-E559-4EEA-BC63-0D5D1CA0D6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783" y="3954357"/>
            <a:ext cx="2860647" cy="2125355"/>
          </a:xfrm>
          <a:prstGeom prst="rect">
            <a:avLst/>
          </a:prstGeom>
        </p:spPr>
      </p:pic>
      <p:pic>
        <p:nvPicPr>
          <p:cNvPr id="9" name="Picture 8">
            <a:extLst>
              <a:ext uri="{FF2B5EF4-FFF2-40B4-BE49-F238E27FC236}">
                <a16:creationId xmlns:a16="http://schemas.microsoft.com/office/drawing/2014/main" id="{DC7052B4-992B-43DB-BB38-80ED4BEC40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3663" y="465589"/>
            <a:ext cx="3601676" cy="2583810"/>
          </a:xfrm>
          <a:prstGeom prst="rect">
            <a:avLst/>
          </a:prstGeom>
        </p:spPr>
      </p:pic>
      <p:pic>
        <p:nvPicPr>
          <p:cNvPr id="11" name="Picture 10">
            <a:extLst>
              <a:ext uri="{FF2B5EF4-FFF2-40B4-BE49-F238E27FC236}">
                <a16:creationId xmlns:a16="http://schemas.microsoft.com/office/drawing/2014/main" id="{7E241626-7E91-4BC6-BC53-7107CD7C01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5262" y="3808600"/>
            <a:ext cx="3344407" cy="2416871"/>
          </a:xfrm>
          <a:prstGeom prst="rect">
            <a:avLst/>
          </a:prstGeom>
        </p:spPr>
      </p:pic>
      <p:pic>
        <p:nvPicPr>
          <p:cNvPr id="13" name="Picture 12">
            <a:extLst>
              <a:ext uri="{FF2B5EF4-FFF2-40B4-BE49-F238E27FC236}">
                <a16:creationId xmlns:a16="http://schemas.microsoft.com/office/drawing/2014/main" id="{BB3B2126-A938-4D48-AEB6-2AE12D30D9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44501" y="3808601"/>
            <a:ext cx="3700669" cy="2416871"/>
          </a:xfrm>
          <a:prstGeom prst="rect">
            <a:avLst/>
          </a:prstGeom>
        </p:spPr>
      </p:pic>
    </p:spTree>
    <p:extLst>
      <p:ext uri="{BB962C8B-B14F-4D97-AF65-F5344CB8AC3E}">
        <p14:creationId xmlns:p14="http://schemas.microsoft.com/office/powerpoint/2010/main" val="1521958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AFBDA-E280-4FC2-A6DE-92B80A52CB45}"/>
              </a:ext>
            </a:extLst>
          </p:cNvPr>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           Scan rate parameters for TAP(Project_2)</a:t>
            </a:r>
          </a:p>
        </p:txBody>
      </p:sp>
      <p:pic>
        <p:nvPicPr>
          <p:cNvPr id="5" name="Content Placeholder 4">
            <a:extLst>
              <a:ext uri="{FF2B5EF4-FFF2-40B4-BE49-F238E27FC236}">
                <a16:creationId xmlns:a16="http://schemas.microsoft.com/office/drawing/2014/main" id="{0774A27F-1B10-428B-84C5-DE2739B683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905" y="1317072"/>
            <a:ext cx="3415417" cy="2600587"/>
          </a:xfrm>
        </p:spPr>
      </p:pic>
      <p:pic>
        <p:nvPicPr>
          <p:cNvPr id="7" name="Picture 6">
            <a:extLst>
              <a:ext uri="{FF2B5EF4-FFF2-40B4-BE49-F238E27FC236}">
                <a16:creationId xmlns:a16="http://schemas.microsoft.com/office/drawing/2014/main" id="{45CB0AC1-07ED-4C20-903B-D6B1987A2A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3098" y="1367406"/>
            <a:ext cx="3617827" cy="2600587"/>
          </a:xfrm>
          <a:prstGeom prst="rect">
            <a:avLst/>
          </a:prstGeom>
        </p:spPr>
      </p:pic>
      <p:pic>
        <p:nvPicPr>
          <p:cNvPr id="9" name="Picture 8">
            <a:extLst>
              <a:ext uri="{FF2B5EF4-FFF2-40B4-BE49-F238E27FC236}">
                <a16:creationId xmlns:a16="http://schemas.microsoft.com/office/drawing/2014/main" id="{2904AB0E-3BBE-4046-AB63-9C4827C1F2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5755" y="1367406"/>
            <a:ext cx="3699545" cy="2701255"/>
          </a:xfrm>
          <a:prstGeom prst="rect">
            <a:avLst/>
          </a:prstGeom>
        </p:spPr>
      </p:pic>
      <p:pic>
        <p:nvPicPr>
          <p:cNvPr id="11" name="Picture 10">
            <a:extLst>
              <a:ext uri="{FF2B5EF4-FFF2-40B4-BE49-F238E27FC236}">
                <a16:creationId xmlns:a16="http://schemas.microsoft.com/office/drawing/2014/main" id="{BE4C83C3-29C0-45A0-AD6F-01ED053886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184" y="4068661"/>
            <a:ext cx="3096662" cy="2424214"/>
          </a:xfrm>
          <a:prstGeom prst="rect">
            <a:avLst/>
          </a:prstGeom>
        </p:spPr>
      </p:pic>
      <p:pic>
        <p:nvPicPr>
          <p:cNvPr id="13" name="Picture 12">
            <a:extLst>
              <a:ext uri="{FF2B5EF4-FFF2-40B4-BE49-F238E27FC236}">
                <a16:creationId xmlns:a16="http://schemas.microsoft.com/office/drawing/2014/main" id="{F4A827F6-3949-4EE1-BA2C-F214724A1F4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83098" y="4068661"/>
            <a:ext cx="3229430" cy="2424214"/>
          </a:xfrm>
          <a:prstGeom prst="rect">
            <a:avLst/>
          </a:prstGeom>
        </p:spPr>
      </p:pic>
      <p:pic>
        <p:nvPicPr>
          <p:cNvPr id="15" name="Picture 14">
            <a:extLst>
              <a:ext uri="{FF2B5EF4-FFF2-40B4-BE49-F238E27FC236}">
                <a16:creationId xmlns:a16="http://schemas.microsoft.com/office/drawing/2014/main" id="{351A01B8-7FB1-4DF3-87A6-E27B1BFF8E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27195" y="4068661"/>
            <a:ext cx="3096663" cy="2544804"/>
          </a:xfrm>
          <a:prstGeom prst="rect">
            <a:avLst/>
          </a:prstGeom>
        </p:spPr>
      </p:pic>
    </p:spTree>
    <p:extLst>
      <p:ext uri="{BB962C8B-B14F-4D97-AF65-F5344CB8AC3E}">
        <p14:creationId xmlns:p14="http://schemas.microsoft.com/office/powerpoint/2010/main" val="2123401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A0E2CC-0A3F-4642-906A-13D1EFD528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508" y="234891"/>
            <a:ext cx="3129094" cy="2592199"/>
          </a:xfrm>
          <a:prstGeom prst="rect">
            <a:avLst/>
          </a:prstGeom>
        </p:spPr>
      </p:pic>
      <p:pic>
        <p:nvPicPr>
          <p:cNvPr id="7" name="Picture 6">
            <a:extLst>
              <a:ext uri="{FF2B5EF4-FFF2-40B4-BE49-F238E27FC236}">
                <a16:creationId xmlns:a16="http://schemas.microsoft.com/office/drawing/2014/main" id="{F0F49474-67F0-46F2-8759-D4DD6A78AF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5273" y="352336"/>
            <a:ext cx="3439486" cy="2533476"/>
          </a:xfrm>
          <a:prstGeom prst="rect">
            <a:avLst/>
          </a:prstGeom>
        </p:spPr>
      </p:pic>
      <p:pic>
        <p:nvPicPr>
          <p:cNvPr id="9" name="Picture 8">
            <a:extLst>
              <a:ext uri="{FF2B5EF4-FFF2-40B4-BE49-F238E27FC236}">
                <a16:creationId xmlns:a16="http://schemas.microsoft.com/office/drawing/2014/main" id="{9F9464FC-1732-4BE7-99B8-0D957393D4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31" y="3429000"/>
            <a:ext cx="3506598" cy="2653862"/>
          </a:xfrm>
          <a:prstGeom prst="rect">
            <a:avLst/>
          </a:prstGeom>
        </p:spPr>
      </p:pic>
      <p:pic>
        <p:nvPicPr>
          <p:cNvPr id="11" name="Picture 10">
            <a:extLst>
              <a:ext uri="{FF2B5EF4-FFF2-40B4-BE49-F238E27FC236}">
                <a16:creationId xmlns:a16="http://schemas.microsoft.com/office/drawing/2014/main" id="{375AD8CD-A21A-4046-A94A-7D1C612A9B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59729" y="3429000"/>
            <a:ext cx="3803008" cy="2653862"/>
          </a:xfrm>
          <a:prstGeom prst="rect">
            <a:avLst/>
          </a:prstGeom>
        </p:spPr>
      </p:pic>
      <p:pic>
        <p:nvPicPr>
          <p:cNvPr id="13" name="Picture 12">
            <a:extLst>
              <a:ext uri="{FF2B5EF4-FFF2-40B4-BE49-F238E27FC236}">
                <a16:creationId xmlns:a16="http://schemas.microsoft.com/office/drawing/2014/main" id="{558CD896-654B-420C-A661-9CCD6C8E87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84317" y="3605168"/>
            <a:ext cx="3803008" cy="2592825"/>
          </a:xfrm>
          <a:prstGeom prst="rect">
            <a:avLst/>
          </a:prstGeom>
        </p:spPr>
      </p:pic>
    </p:spTree>
    <p:extLst>
      <p:ext uri="{BB962C8B-B14F-4D97-AF65-F5344CB8AC3E}">
        <p14:creationId xmlns:p14="http://schemas.microsoft.com/office/powerpoint/2010/main" val="380429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B26EE-91A0-4473-B76D-0374C8BC7D3F}"/>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 Interpretation of scan rate results for TAP&amp; DAP</a:t>
            </a:r>
          </a:p>
        </p:txBody>
      </p:sp>
      <p:pic>
        <p:nvPicPr>
          <p:cNvPr id="7" name="Content Placeholder 6">
            <a:extLst>
              <a:ext uri="{FF2B5EF4-FFF2-40B4-BE49-F238E27FC236}">
                <a16:creationId xmlns:a16="http://schemas.microsoft.com/office/drawing/2014/main" id="{CC8876F6-653F-4FCB-B2B4-208B5ACDBF0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56315" y="1690688"/>
            <a:ext cx="3625016" cy="2621253"/>
          </a:xfrm>
        </p:spPr>
      </p:pic>
      <p:sp>
        <p:nvSpPr>
          <p:cNvPr id="5" name="Content Placeholder 4">
            <a:extLst>
              <a:ext uri="{FF2B5EF4-FFF2-40B4-BE49-F238E27FC236}">
                <a16:creationId xmlns:a16="http://schemas.microsoft.com/office/drawing/2014/main" id="{00702B5B-9871-4BE5-8BAF-AC9B634EF239}"/>
              </a:ext>
            </a:extLst>
          </p:cNvPr>
          <p:cNvSpPr>
            <a:spLocks noGrp="1"/>
          </p:cNvSpPr>
          <p:nvPr>
            <p:ph sz="half" idx="2"/>
          </p:nvPr>
        </p:nvSpPr>
        <p:spPr/>
        <p:txBody>
          <a:bodyPr>
            <a:normAutofit/>
          </a:bodyPr>
          <a:lstStyle/>
          <a:p>
            <a:r>
              <a:rPr lang="en-US" sz="1600" dirty="0">
                <a:latin typeface="Times New Roman" panose="02020603050405020304" pitchFamily="18" charset="0"/>
                <a:cs typeface="Times New Roman" panose="02020603050405020304" pitchFamily="18" charset="0"/>
              </a:rPr>
              <a:t>From UV measurement as plotted on the left, DAP has higher energy gap than TAP.</a:t>
            </a:r>
          </a:p>
          <a:p>
            <a:r>
              <a:rPr lang="en-US" sz="1600" dirty="0">
                <a:latin typeface="Times New Roman" panose="02020603050405020304" pitchFamily="18" charset="0"/>
                <a:cs typeface="Times New Roman" panose="02020603050405020304" pitchFamily="18" charset="0"/>
              </a:rPr>
              <a:t>This is manifested in the difference in Chi values obtained from the fittings where DAP had a Chi of 1.9 and that of TAP was 1.6</a:t>
            </a:r>
          </a:p>
          <a:p>
            <a:r>
              <a:rPr lang="en-US" sz="1600" dirty="0">
                <a:latin typeface="Times New Roman" panose="02020603050405020304" pitchFamily="18" charset="0"/>
                <a:cs typeface="Times New Roman" panose="02020603050405020304" pitchFamily="18" charset="0"/>
              </a:rPr>
              <a:t>Also, there is a change  in E_AB and E_AC values. </a:t>
            </a:r>
          </a:p>
          <a:p>
            <a:r>
              <a:rPr lang="en-US" sz="1600" dirty="0">
                <a:latin typeface="Times New Roman" panose="02020603050405020304" pitchFamily="18" charset="0"/>
                <a:cs typeface="Times New Roman" panose="02020603050405020304" pitchFamily="18" charset="0"/>
              </a:rPr>
              <a:t>There were changes in the gammas, every other parameter stayed the same for  the molecule DAP and TAP . </a:t>
            </a:r>
          </a:p>
          <a:p>
            <a:endParaRPr lang="en-US" sz="1600" dirty="0">
              <a:latin typeface="Times New Roman" panose="02020603050405020304" pitchFamily="18" charset="0"/>
              <a:cs typeface="Times New Roman" panose="02020603050405020304" pitchFamily="18" charset="0"/>
            </a:endParaRPr>
          </a:p>
        </p:txBody>
      </p:sp>
      <p:pic>
        <p:nvPicPr>
          <p:cNvPr id="4" name="Picture 3" descr="A picture containing graphical user interface&#10;&#10;Description automatically generated">
            <a:extLst>
              <a:ext uri="{FF2B5EF4-FFF2-40B4-BE49-F238E27FC236}">
                <a16:creationId xmlns:a16="http://schemas.microsoft.com/office/drawing/2014/main" id="{7C3ED3A3-3AAD-4F9E-B17B-F102C2E9A5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803" y="4311941"/>
            <a:ext cx="3432039" cy="2295939"/>
          </a:xfrm>
          <a:prstGeom prst="rect">
            <a:avLst/>
          </a:prstGeom>
        </p:spPr>
      </p:pic>
    </p:spTree>
    <p:extLst>
      <p:ext uri="{BB962C8B-B14F-4D97-AF65-F5344CB8AC3E}">
        <p14:creationId xmlns:p14="http://schemas.microsoft.com/office/powerpoint/2010/main" val="1311852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11A07-2BC0-4333-A555-90F2C192BD1A}"/>
              </a:ext>
            </a:extLst>
          </p:cNvPr>
          <p:cNvSpPr>
            <a:spLocks noGrp="1"/>
          </p:cNvSpPr>
          <p:nvPr>
            <p:ph type="title"/>
          </p:nvPr>
        </p:nvSpPr>
        <p:spPr/>
        <p:txBody>
          <a:bodyPr/>
          <a:lstStyle/>
          <a:p>
            <a:r>
              <a:rPr lang="en-US" dirty="0"/>
              <a:t>        </a:t>
            </a:r>
            <a:r>
              <a:rPr lang="en-US" sz="3200" b="1" dirty="0">
                <a:latin typeface="Times New Roman" panose="02020603050405020304" pitchFamily="18" charset="0"/>
                <a:cs typeface="Times New Roman" panose="02020603050405020304" pitchFamily="18" charset="0"/>
              </a:rPr>
              <a:t>Negative bias dependent fittings for TAP &amp; DAP</a:t>
            </a:r>
          </a:p>
        </p:txBody>
      </p:sp>
      <p:sp>
        <p:nvSpPr>
          <p:cNvPr id="3" name="Content Placeholder 2">
            <a:extLst>
              <a:ext uri="{FF2B5EF4-FFF2-40B4-BE49-F238E27FC236}">
                <a16:creationId xmlns:a16="http://schemas.microsoft.com/office/drawing/2014/main" id="{0617DD1B-AF2C-4A89-8FFE-BC72BF9CF53B}"/>
              </a:ext>
            </a:extLst>
          </p:cNvPr>
          <p:cNvSpPr>
            <a:spLocks noGrp="1"/>
          </p:cNvSpPr>
          <p:nvPr>
            <p:ph sz="half" idx="1"/>
          </p:nvPr>
        </p:nvSpPr>
        <p:spPr/>
        <p:txBody>
          <a:bodyPr/>
          <a:lstStyle/>
          <a:p>
            <a:r>
              <a:rPr lang="en-US" dirty="0"/>
              <a:t>           TAP</a:t>
            </a:r>
          </a:p>
          <a:p>
            <a:endParaRPr lang="en-US" dirty="0"/>
          </a:p>
        </p:txBody>
      </p:sp>
      <p:sp>
        <p:nvSpPr>
          <p:cNvPr id="4" name="Content Placeholder 3">
            <a:extLst>
              <a:ext uri="{FF2B5EF4-FFF2-40B4-BE49-F238E27FC236}">
                <a16:creationId xmlns:a16="http://schemas.microsoft.com/office/drawing/2014/main" id="{AF41C0A6-BC53-486F-ADB3-C6BDF0AC7AA8}"/>
              </a:ext>
            </a:extLst>
          </p:cNvPr>
          <p:cNvSpPr>
            <a:spLocks noGrp="1"/>
          </p:cNvSpPr>
          <p:nvPr>
            <p:ph sz="half" idx="2"/>
          </p:nvPr>
        </p:nvSpPr>
        <p:spPr/>
        <p:txBody>
          <a:bodyPr/>
          <a:lstStyle/>
          <a:p>
            <a:r>
              <a:rPr lang="en-US" dirty="0"/>
              <a:t>                 DAP</a:t>
            </a:r>
          </a:p>
          <a:p>
            <a:endParaRPr lang="en-US" dirty="0"/>
          </a:p>
        </p:txBody>
      </p:sp>
      <p:pic>
        <p:nvPicPr>
          <p:cNvPr id="6" name="Picture 5">
            <a:extLst>
              <a:ext uri="{FF2B5EF4-FFF2-40B4-BE49-F238E27FC236}">
                <a16:creationId xmlns:a16="http://schemas.microsoft.com/office/drawing/2014/main" id="{78211A6B-6A46-4755-AB3A-533E0A3C7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204" y="2382044"/>
            <a:ext cx="4137672" cy="3238500"/>
          </a:xfrm>
          <a:prstGeom prst="rect">
            <a:avLst/>
          </a:prstGeom>
        </p:spPr>
      </p:pic>
      <p:pic>
        <p:nvPicPr>
          <p:cNvPr id="8" name="Picture 7">
            <a:extLst>
              <a:ext uri="{FF2B5EF4-FFF2-40B4-BE49-F238E27FC236}">
                <a16:creationId xmlns:a16="http://schemas.microsoft.com/office/drawing/2014/main" id="{AC719A0D-C754-4F6A-BC0C-5B2FDFDCE3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7900" y="2145187"/>
            <a:ext cx="5198740" cy="3712214"/>
          </a:xfrm>
          <a:prstGeom prst="rect">
            <a:avLst/>
          </a:prstGeom>
        </p:spPr>
      </p:pic>
    </p:spTree>
    <p:extLst>
      <p:ext uri="{BB962C8B-B14F-4D97-AF65-F5344CB8AC3E}">
        <p14:creationId xmlns:p14="http://schemas.microsoft.com/office/powerpoint/2010/main" val="888947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3EFCFE-3B3D-46A8-983F-CBC07C5AD194}"/>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Negative bias dependent parameters for TAP</a:t>
            </a:r>
          </a:p>
        </p:txBody>
      </p:sp>
      <p:pic>
        <p:nvPicPr>
          <p:cNvPr id="8" name="Content Placeholder 7">
            <a:extLst>
              <a:ext uri="{FF2B5EF4-FFF2-40B4-BE49-F238E27FC236}">
                <a16:creationId xmlns:a16="http://schemas.microsoft.com/office/drawing/2014/main" id="{60317331-D012-44C5-9191-7FF949829C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0033" y="1404144"/>
            <a:ext cx="3400425" cy="2424112"/>
          </a:xfrm>
        </p:spPr>
      </p:pic>
      <p:pic>
        <p:nvPicPr>
          <p:cNvPr id="10" name="Picture 9">
            <a:extLst>
              <a:ext uri="{FF2B5EF4-FFF2-40B4-BE49-F238E27FC236}">
                <a16:creationId xmlns:a16="http://schemas.microsoft.com/office/drawing/2014/main" id="{805A5987-AB1E-491E-8227-D00D246DAB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7902" y="1351757"/>
            <a:ext cx="3771899" cy="2528887"/>
          </a:xfrm>
          <a:prstGeom prst="rect">
            <a:avLst/>
          </a:prstGeom>
        </p:spPr>
      </p:pic>
      <p:pic>
        <p:nvPicPr>
          <p:cNvPr id="12" name="Picture 11">
            <a:extLst>
              <a:ext uri="{FF2B5EF4-FFF2-40B4-BE49-F238E27FC236}">
                <a16:creationId xmlns:a16="http://schemas.microsoft.com/office/drawing/2014/main" id="{30126545-333D-4D2A-B56E-1C917ED163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9599" y="1293019"/>
            <a:ext cx="3648075" cy="2952750"/>
          </a:xfrm>
          <a:prstGeom prst="rect">
            <a:avLst/>
          </a:prstGeom>
        </p:spPr>
      </p:pic>
      <p:pic>
        <p:nvPicPr>
          <p:cNvPr id="14" name="Picture 13">
            <a:extLst>
              <a:ext uri="{FF2B5EF4-FFF2-40B4-BE49-F238E27FC236}">
                <a16:creationId xmlns:a16="http://schemas.microsoft.com/office/drawing/2014/main" id="{E967B406-0D40-4269-ACF8-5B660F81A3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033" y="4119562"/>
            <a:ext cx="3400425" cy="2571750"/>
          </a:xfrm>
          <a:prstGeom prst="rect">
            <a:avLst/>
          </a:prstGeom>
        </p:spPr>
      </p:pic>
      <p:pic>
        <p:nvPicPr>
          <p:cNvPr id="16" name="Picture 15">
            <a:extLst>
              <a:ext uri="{FF2B5EF4-FFF2-40B4-BE49-F238E27FC236}">
                <a16:creationId xmlns:a16="http://schemas.microsoft.com/office/drawing/2014/main" id="{4A9C2D9D-8077-46BE-A821-B006BC32BF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38104" y="4009231"/>
            <a:ext cx="3891493" cy="2674144"/>
          </a:xfrm>
          <a:prstGeom prst="rect">
            <a:avLst/>
          </a:prstGeom>
        </p:spPr>
      </p:pic>
      <p:pic>
        <p:nvPicPr>
          <p:cNvPr id="18" name="Picture 17">
            <a:extLst>
              <a:ext uri="{FF2B5EF4-FFF2-40B4-BE49-F238E27FC236}">
                <a16:creationId xmlns:a16="http://schemas.microsoft.com/office/drawing/2014/main" id="{520D67B2-86A7-4252-BF83-A678F496F5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77243" y="4376540"/>
            <a:ext cx="3338514" cy="2306835"/>
          </a:xfrm>
          <a:prstGeom prst="rect">
            <a:avLst/>
          </a:prstGeom>
        </p:spPr>
      </p:pic>
    </p:spTree>
    <p:extLst>
      <p:ext uri="{BB962C8B-B14F-4D97-AF65-F5344CB8AC3E}">
        <p14:creationId xmlns:p14="http://schemas.microsoft.com/office/powerpoint/2010/main" val="3508458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152CCA-97F5-4E6A-A24F-94FF934AE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89" y="114300"/>
            <a:ext cx="3783336" cy="2838451"/>
          </a:xfrm>
          <a:prstGeom prst="rect">
            <a:avLst/>
          </a:prstGeom>
        </p:spPr>
      </p:pic>
      <p:pic>
        <p:nvPicPr>
          <p:cNvPr id="7" name="Picture 6">
            <a:extLst>
              <a:ext uri="{FF2B5EF4-FFF2-40B4-BE49-F238E27FC236}">
                <a16:creationId xmlns:a16="http://schemas.microsoft.com/office/drawing/2014/main" id="{78A9915B-7EBE-4C09-BC0B-8010293743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5839" y="114299"/>
            <a:ext cx="3783336" cy="2838451"/>
          </a:xfrm>
          <a:prstGeom prst="rect">
            <a:avLst/>
          </a:prstGeom>
        </p:spPr>
      </p:pic>
      <p:pic>
        <p:nvPicPr>
          <p:cNvPr id="9" name="Picture 8">
            <a:extLst>
              <a:ext uri="{FF2B5EF4-FFF2-40B4-BE49-F238E27FC236}">
                <a16:creationId xmlns:a16="http://schemas.microsoft.com/office/drawing/2014/main" id="{2DE5D9F7-24FE-4119-ACF3-D36966B98B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89" y="3429000"/>
            <a:ext cx="3419475" cy="2670814"/>
          </a:xfrm>
          <a:prstGeom prst="rect">
            <a:avLst/>
          </a:prstGeom>
        </p:spPr>
      </p:pic>
      <p:pic>
        <p:nvPicPr>
          <p:cNvPr id="11" name="Picture 10">
            <a:extLst>
              <a:ext uri="{FF2B5EF4-FFF2-40B4-BE49-F238E27FC236}">
                <a16:creationId xmlns:a16="http://schemas.microsoft.com/office/drawing/2014/main" id="{D451A37C-7904-48AB-8533-9273E937E7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2374" y="3543299"/>
            <a:ext cx="3552825" cy="2771775"/>
          </a:xfrm>
          <a:prstGeom prst="rect">
            <a:avLst/>
          </a:prstGeom>
        </p:spPr>
      </p:pic>
      <p:pic>
        <p:nvPicPr>
          <p:cNvPr id="13" name="Picture 12">
            <a:extLst>
              <a:ext uri="{FF2B5EF4-FFF2-40B4-BE49-F238E27FC236}">
                <a16:creationId xmlns:a16="http://schemas.microsoft.com/office/drawing/2014/main" id="{DDC1A29A-9BE7-47D0-B2E0-DFE67BB367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74309" y="3650928"/>
            <a:ext cx="3552825" cy="2556515"/>
          </a:xfrm>
          <a:prstGeom prst="rect">
            <a:avLst/>
          </a:prstGeom>
        </p:spPr>
      </p:pic>
    </p:spTree>
    <p:extLst>
      <p:ext uri="{BB962C8B-B14F-4D97-AF65-F5344CB8AC3E}">
        <p14:creationId xmlns:p14="http://schemas.microsoft.com/office/powerpoint/2010/main" val="1776526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2F218-6ABB-4AE7-BBB6-BC333DE547AB}"/>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Negative bias dependent parameters for DAP</a:t>
            </a:r>
          </a:p>
        </p:txBody>
      </p:sp>
      <p:pic>
        <p:nvPicPr>
          <p:cNvPr id="5" name="Content Placeholder 4">
            <a:extLst>
              <a:ext uri="{FF2B5EF4-FFF2-40B4-BE49-F238E27FC236}">
                <a16:creationId xmlns:a16="http://schemas.microsoft.com/office/drawing/2014/main" id="{EBDF5793-883E-465A-8561-13CF35FCFD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158" y="1352549"/>
            <a:ext cx="3920067" cy="2838451"/>
          </a:xfrm>
        </p:spPr>
      </p:pic>
      <p:pic>
        <p:nvPicPr>
          <p:cNvPr id="7" name="Picture 6">
            <a:extLst>
              <a:ext uri="{FF2B5EF4-FFF2-40B4-BE49-F238E27FC236}">
                <a16:creationId xmlns:a16="http://schemas.microsoft.com/office/drawing/2014/main" id="{8209BAD4-07AC-45B4-9248-F45247EE83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3836" y="1247775"/>
            <a:ext cx="3992886" cy="2943225"/>
          </a:xfrm>
          <a:prstGeom prst="rect">
            <a:avLst/>
          </a:prstGeom>
        </p:spPr>
      </p:pic>
      <p:pic>
        <p:nvPicPr>
          <p:cNvPr id="9" name="Picture 8">
            <a:extLst>
              <a:ext uri="{FF2B5EF4-FFF2-40B4-BE49-F238E27FC236}">
                <a16:creationId xmlns:a16="http://schemas.microsoft.com/office/drawing/2014/main" id="{00FEC80B-51D9-43F6-A6A2-1D0C00EA93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9408" y="1247775"/>
            <a:ext cx="3617590" cy="2816864"/>
          </a:xfrm>
          <a:prstGeom prst="rect">
            <a:avLst/>
          </a:prstGeom>
        </p:spPr>
      </p:pic>
      <p:pic>
        <p:nvPicPr>
          <p:cNvPr id="11" name="Picture 10">
            <a:extLst>
              <a:ext uri="{FF2B5EF4-FFF2-40B4-BE49-F238E27FC236}">
                <a16:creationId xmlns:a16="http://schemas.microsoft.com/office/drawing/2014/main" id="{E3F7CD9B-613B-4703-B6FC-9E267CCC41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749" y="4245135"/>
            <a:ext cx="3366147" cy="2520631"/>
          </a:xfrm>
          <a:prstGeom prst="rect">
            <a:avLst/>
          </a:prstGeom>
        </p:spPr>
      </p:pic>
      <p:pic>
        <p:nvPicPr>
          <p:cNvPr id="13" name="Picture 12">
            <a:extLst>
              <a:ext uri="{FF2B5EF4-FFF2-40B4-BE49-F238E27FC236}">
                <a16:creationId xmlns:a16="http://schemas.microsoft.com/office/drawing/2014/main" id="{A3198AFB-2CE9-41B9-93C5-79E1C4311C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86225" y="4400550"/>
            <a:ext cx="3485738" cy="2299339"/>
          </a:xfrm>
          <a:prstGeom prst="rect">
            <a:avLst/>
          </a:prstGeom>
        </p:spPr>
      </p:pic>
      <p:pic>
        <p:nvPicPr>
          <p:cNvPr id="15" name="Picture 14">
            <a:extLst>
              <a:ext uri="{FF2B5EF4-FFF2-40B4-BE49-F238E27FC236}">
                <a16:creationId xmlns:a16="http://schemas.microsoft.com/office/drawing/2014/main" id="{CB3EC959-F469-4C3D-94E1-C200B9D665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1051" y="4191000"/>
            <a:ext cx="3095625" cy="2365217"/>
          </a:xfrm>
          <a:prstGeom prst="rect">
            <a:avLst/>
          </a:prstGeom>
        </p:spPr>
      </p:pic>
    </p:spTree>
    <p:extLst>
      <p:ext uri="{BB962C8B-B14F-4D97-AF65-F5344CB8AC3E}">
        <p14:creationId xmlns:p14="http://schemas.microsoft.com/office/powerpoint/2010/main" val="3896937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B9A4090-7DC7-4175-A880-71734001D211}"/>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71525" y="357188"/>
            <a:ext cx="3762375" cy="2962274"/>
          </a:xfrm>
        </p:spPr>
      </p:pic>
      <p:pic>
        <p:nvPicPr>
          <p:cNvPr id="7" name="Picture 6">
            <a:extLst>
              <a:ext uri="{FF2B5EF4-FFF2-40B4-BE49-F238E27FC236}">
                <a16:creationId xmlns:a16="http://schemas.microsoft.com/office/drawing/2014/main" id="{45A5440D-0C66-440B-BBA1-D6C7CC4D96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247650"/>
            <a:ext cx="4248151" cy="3181350"/>
          </a:xfrm>
          <a:prstGeom prst="rect">
            <a:avLst/>
          </a:prstGeom>
        </p:spPr>
      </p:pic>
      <p:pic>
        <p:nvPicPr>
          <p:cNvPr id="9" name="Picture 8">
            <a:extLst>
              <a:ext uri="{FF2B5EF4-FFF2-40B4-BE49-F238E27FC236}">
                <a16:creationId xmlns:a16="http://schemas.microsoft.com/office/drawing/2014/main" id="{CD90417D-5B9A-49CF-8B56-7D17C0274B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00" y="3771900"/>
            <a:ext cx="3373760" cy="2686049"/>
          </a:xfrm>
          <a:prstGeom prst="rect">
            <a:avLst/>
          </a:prstGeom>
        </p:spPr>
      </p:pic>
      <p:pic>
        <p:nvPicPr>
          <p:cNvPr id="11" name="Picture 10">
            <a:extLst>
              <a:ext uri="{FF2B5EF4-FFF2-40B4-BE49-F238E27FC236}">
                <a16:creationId xmlns:a16="http://schemas.microsoft.com/office/drawing/2014/main" id="{4A22376C-BC38-4D15-9AFA-5728BC84D3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28120" y="3707128"/>
            <a:ext cx="3373760" cy="2815591"/>
          </a:xfrm>
          <a:prstGeom prst="rect">
            <a:avLst/>
          </a:prstGeom>
        </p:spPr>
      </p:pic>
      <p:pic>
        <p:nvPicPr>
          <p:cNvPr id="13" name="Picture 12">
            <a:extLst>
              <a:ext uri="{FF2B5EF4-FFF2-40B4-BE49-F238E27FC236}">
                <a16:creationId xmlns:a16="http://schemas.microsoft.com/office/drawing/2014/main" id="{28ABCE1B-9192-4A18-9984-5DB122B3EA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67624" y="3766181"/>
            <a:ext cx="3223271" cy="2691768"/>
          </a:xfrm>
          <a:prstGeom prst="rect">
            <a:avLst/>
          </a:prstGeom>
        </p:spPr>
      </p:pic>
    </p:spTree>
    <p:extLst>
      <p:ext uri="{BB962C8B-B14F-4D97-AF65-F5344CB8AC3E}">
        <p14:creationId xmlns:p14="http://schemas.microsoft.com/office/powerpoint/2010/main" val="745149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54B1B-9C81-4B8D-957F-667AABD1F623}"/>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Observation from the Negative bias dependence of TAP and DAP</a:t>
            </a:r>
          </a:p>
        </p:txBody>
      </p:sp>
      <p:sp>
        <p:nvSpPr>
          <p:cNvPr id="3" name="Content Placeholder 2">
            <a:extLst>
              <a:ext uri="{FF2B5EF4-FFF2-40B4-BE49-F238E27FC236}">
                <a16:creationId xmlns:a16="http://schemas.microsoft.com/office/drawing/2014/main" id="{E3A31948-4344-42CF-B176-032AA36C5C3B}"/>
              </a:ext>
            </a:extLst>
          </p:cNvPr>
          <p:cNvSpPr>
            <a:spLocks noGrp="1"/>
          </p:cNvSpPr>
          <p:nvPr>
            <p:ph idx="1"/>
          </p:nvPr>
        </p:nvSpPr>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E_AB was fixed at 0.776 for DAP even as voltage was changing.</a:t>
            </a:r>
          </a:p>
          <a:p>
            <a:r>
              <a:rPr lang="en-US" sz="2000" dirty="0">
                <a:latin typeface="Times New Roman" panose="02020603050405020304" pitchFamily="18" charset="0"/>
                <a:cs typeface="Times New Roman" panose="02020603050405020304" pitchFamily="18" charset="0"/>
              </a:rPr>
              <a:t>E_AB was fixed at 0.708  for TAP even as voltage was changing.</a:t>
            </a:r>
          </a:p>
          <a:p>
            <a:r>
              <a:rPr lang="en-US" sz="2000" dirty="0">
                <a:latin typeface="Times New Roman" panose="02020603050405020304" pitchFamily="18" charset="0"/>
                <a:cs typeface="Times New Roman" panose="02020603050405020304" pitchFamily="18" charset="0"/>
              </a:rPr>
              <a:t>The rest of the parameters were changing as voltage was changing.</a:t>
            </a:r>
          </a:p>
          <a:p>
            <a:r>
              <a:rPr lang="en-US" sz="2000" dirty="0">
                <a:latin typeface="Times New Roman" panose="02020603050405020304" pitchFamily="18" charset="0"/>
                <a:cs typeface="Times New Roman" panose="02020603050405020304" pitchFamily="18" charset="0"/>
              </a:rPr>
              <a:t>Although Chi was changing, the average for chi of DAP was 3.0 and that of TAP  was 2.32</a:t>
            </a:r>
          </a:p>
          <a:p>
            <a:r>
              <a:rPr lang="en-US" sz="2000" dirty="0">
                <a:latin typeface="Times New Roman" panose="02020603050405020304" pitchFamily="18" charset="0"/>
                <a:cs typeface="Times New Roman" panose="02020603050405020304" pitchFamily="18" charset="0"/>
              </a:rPr>
              <a:t>Kappa was changing with voltage but average kappa for DAP was 124.67 and that of TAP was 108.2</a:t>
            </a:r>
          </a:p>
          <a:p>
            <a:r>
              <a:rPr lang="en-US" sz="2000" dirty="0">
                <a:solidFill>
                  <a:srgbClr val="FF0000"/>
                </a:solidFill>
                <a:latin typeface="Times New Roman" panose="02020603050405020304" pitchFamily="18" charset="0"/>
                <a:cs typeface="Times New Roman" panose="02020603050405020304" pitchFamily="18" charset="0"/>
              </a:rPr>
              <a:t>We observe here that higher overall higher Chi leads to overall higher kappa</a:t>
            </a:r>
          </a:p>
          <a:p>
            <a:r>
              <a:rPr lang="en-US" sz="2000" dirty="0">
                <a:solidFill>
                  <a:srgbClr val="FF0000"/>
                </a:solidFill>
                <a:latin typeface="Times New Roman" panose="02020603050405020304" pitchFamily="18" charset="0"/>
                <a:cs typeface="Times New Roman" panose="02020603050405020304" pitchFamily="18" charset="0"/>
              </a:rPr>
              <a:t>Higher  Chi also led to higher  E_AB. This was also observed from the scan rate fittings.</a:t>
            </a:r>
          </a:p>
        </p:txBody>
      </p:sp>
    </p:spTree>
    <p:extLst>
      <p:ext uri="{BB962C8B-B14F-4D97-AF65-F5344CB8AC3E}">
        <p14:creationId xmlns:p14="http://schemas.microsoft.com/office/powerpoint/2010/main" val="228239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nvGraphicFramePr>
        <p:xfrm>
          <a:off x="1626270" y="1916833"/>
          <a:ext cx="1949450" cy="3476625"/>
        </p:xfrm>
        <a:graphic>
          <a:graphicData uri="http://schemas.openxmlformats.org/presentationml/2006/ole">
            <mc:AlternateContent xmlns:mc="http://schemas.openxmlformats.org/markup-compatibility/2006">
              <mc:Choice xmlns:v="urn:schemas-microsoft-com:vml" Requires="v">
                <p:oleObj spid="_x0000_s1058" name="CS ChemDraw Drawing" r:id="rId3" imgW="1948725" imgH="3475981" progId="ChemDraw.Document.6.0">
                  <p:embed/>
                </p:oleObj>
              </mc:Choice>
              <mc:Fallback>
                <p:oleObj name="CS ChemDraw Drawing" r:id="rId3" imgW="1948725" imgH="3475981" progId="ChemDraw.Document.6.0">
                  <p:embed/>
                  <p:pic>
                    <p:nvPicPr>
                      <p:cNvPr id="4" name="对象 3"/>
                      <p:cNvPicPr/>
                      <p:nvPr/>
                    </p:nvPicPr>
                    <p:blipFill>
                      <a:blip r:embed="rId4"/>
                      <a:stretch>
                        <a:fillRect/>
                      </a:stretch>
                    </p:blipFill>
                    <p:spPr>
                      <a:xfrm>
                        <a:off x="1626270" y="1916833"/>
                        <a:ext cx="1949450" cy="3476625"/>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3626298" y="1916833"/>
          <a:ext cx="2325687" cy="3476625"/>
        </p:xfrm>
        <a:graphic>
          <a:graphicData uri="http://schemas.openxmlformats.org/presentationml/2006/ole">
            <mc:AlternateContent xmlns:mc="http://schemas.openxmlformats.org/markup-compatibility/2006">
              <mc:Choice xmlns:v="urn:schemas-microsoft-com:vml" Requires="v">
                <p:oleObj spid="_x0000_s1059" name="CS ChemDraw Drawing" r:id="rId5" imgW="2325585" imgH="3477242" progId="ChemDraw.Document.6.0">
                  <p:embed/>
                </p:oleObj>
              </mc:Choice>
              <mc:Fallback>
                <p:oleObj name="CS ChemDraw Drawing" r:id="rId5" imgW="2325585" imgH="3477242" progId="ChemDraw.Document.6.0">
                  <p:embed/>
                  <p:pic>
                    <p:nvPicPr>
                      <p:cNvPr id="5" name="对象 4"/>
                      <p:cNvPicPr/>
                      <p:nvPr/>
                    </p:nvPicPr>
                    <p:blipFill>
                      <a:blip r:embed="rId6"/>
                      <a:stretch>
                        <a:fillRect/>
                      </a:stretch>
                    </p:blipFill>
                    <p:spPr>
                      <a:xfrm>
                        <a:off x="3626298" y="1916833"/>
                        <a:ext cx="2325687" cy="3476625"/>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6059712" y="1968600"/>
          <a:ext cx="2268537" cy="3476625"/>
        </p:xfrm>
        <a:graphic>
          <a:graphicData uri="http://schemas.openxmlformats.org/presentationml/2006/ole">
            <mc:AlternateContent xmlns:mc="http://schemas.openxmlformats.org/markup-compatibility/2006">
              <mc:Choice xmlns:v="urn:schemas-microsoft-com:vml" Requires="v">
                <p:oleObj spid="_x0000_s1060" name="CS ChemDraw Drawing" r:id="rId7" imgW="2268740" imgH="3477242" progId="ChemDraw.Document.6.0">
                  <p:embed/>
                </p:oleObj>
              </mc:Choice>
              <mc:Fallback>
                <p:oleObj name="CS ChemDraw Drawing" r:id="rId7" imgW="2268740" imgH="3477242" progId="ChemDraw.Document.6.0">
                  <p:embed/>
                  <p:pic>
                    <p:nvPicPr>
                      <p:cNvPr id="6" name="对象 5"/>
                      <p:cNvPicPr/>
                      <p:nvPr/>
                    </p:nvPicPr>
                    <p:blipFill>
                      <a:blip r:embed="rId8"/>
                      <a:stretch>
                        <a:fillRect/>
                      </a:stretch>
                    </p:blipFill>
                    <p:spPr>
                      <a:xfrm>
                        <a:off x="6059712" y="1968600"/>
                        <a:ext cx="2268537" cy="3476625"/>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8414380" y="1916833"/>
          <a:ext cx="2252663" cy="3475037"/>
        </p:xfrm>
        <a:graphic>
          <a:graphicData uri="http://schemas.openxmlformats.org/presentationml/2006/ole">
            <mc:AlternateContent xmlns:mc="http://schemas.openxmlformats.org/markup-compatibility/2006">
              <mc:Choice xmlns:v="urn:schemas-microsoft-com:vml" Requires="v">
                <p:oleObj spid="_x0000_s1061" name="CS ChemDraw Drawing" r:id="rId9" imgW="2252318" imgH="3475561" progId="ChemDraw.Document.6.0">
                  <p:embed/>
                </p:oleObj>
              </mc:Choice>
              <mc:Fallback>
                <p:oleObj name="CS ChemDraw Drawing" r:id="rId9" imgW="2252318" imgH="3475561" progId="ChemDraw.Document.6.0">
                  <p:embed/>
                  <p:pic>
                    <p:nvPicPr>
                      <p:cNvPr id="7" name="对象 6"/>
                      <p:cNvPicPr/>
                      <p:nvPr/>
                    </p:nvPicPr>
                    <p:blipFill>
                      <a:blip r:embed="rId10"/>
                      <a:stretch>
                        <a:fillRect/>
                      </a:stretch>
                    </p:blipFill>
                    <p:spPr>
                      <a:xfrm>
                        <a:off x="8414380" y="1916833"/>
                        <a:ext cx="2252663" cy="3475037"/>
                      </a:xfrm>
                      <a:prstGeom prst="rect">
                        <a:avLst/>
                      </a:prstGeom>
                    </p:spPr>
                  </p:pic>
                </p:oleObj>
              </mc:Fallback>
            </mc:AlternateContent>
          </a:graphicData>
        </a:graphic>
      </p:graphicFrame>
      <p:sp>
        <p:nvSpPr>
          <p:cNvPr id="8" name="TextBox 7"/>
          <p:cNvSpPr txBox="1"/>
          <p:nvPr/>
        </p:nvSpPr>
        <p:spPr>
          <a:xfrm>
            <a:off x="1524000" y="548681"/>
            <a:ext cx="10326760" cy="461665"/>
          </a:xfrm>
          <a:prstGeom prst="rect">
            <a:avLst/>
          </a:prstGeom>
          <a:noFill/>
        </p:spPr>
        <p:txBody>
          <a:bodyPr wrap="square" rtlCol="0">
            <a:spAutoFit/>
          </a:bodyPr>
          <a:lstStyle/>
          <a:p>
            <a:r>
              <a:rPr lang="en-US" altLang="zh-CN" sz="2400" dirty="0"/>
              <a:t>Project 1: HATNA derivatives with electron-donating/withdrawing groups</a:t>
            </a:r>
            <a:endParaRPr lang="zh-CN" altLang="en-US" sz="2400" dirty="0"/>
          </a:p>
        </p:txBody>
      </p:sp>
      <p:sp>
        <p:nvSpPr>
          <p:cNvPr id="9" name="TextBox 8"/>
          <p:cNvSpPr txBox="1"/>
          <p:nvPr/>
        </p:nvSpPr>
        <p:spPr>
          <a:xfrm>
            <a:off x="1482355" y="5756655"/>
            <a:ext cx="1931491" cy="369332"/>
          </a:xfrm>
          <a:prstGeom prst="rect">
            <a:avLst/>
          </a:prstGeom>
          <a:noFill/>
        </p:spPr>
        <p:txBody>
          <a:bodyPr wrap="square" rtlCol="0">
            <a:spAutoFit/>
          </a:bodyPr>
          <a:lstStyle/>
          <a:p>
            <a:r>
              <a:rPr lang="en-US" altLang="zh-CN" sz="1800" dirty="0"/>
              <a:t>F</a:t>
            </a:r>
            <a:r>
              <a:rPr lang="en-US" altLang="zh-CN" sz="1800" baseline="-25000" dirty="0"/>
              <a:t>4</a:t>
            </a:r>
            <a:r>
              <a:rPr lang="en-US" altLang="zh-CN" sz="1800" dirty="0"/>
              <a:t>-HATNA-OC</a:t>
            </a:r>
            <a:r>
              <a:rPr lang="en-US" altLang="zh-CN" sz="1800" baseline="-25000" dirty="0"/>
              <a:t>10</a:t>
            </a:r>
            <a:r>
              <a:rPr lang="en-US" altLang="zh-CN" sz="1800" dirty="0"/>
              <a:t>SAc</a:t>
            </a:r>
            <a:endParaRPr lang="zh-CN" altLang="en-US" sz="1800" dirty="0"/>
          </a:p>
        </p:txBody>
      </p:sp>
      <p:sp>
        <p:nvSpPr>
          <p:cNvPr id="10" name="TextBox 9"/>
          <p:cNvSpPr txBox="1"/>
          <p:nvPr/>
        </p:nvSpPr>
        <p:spPr>
          <a:xfrm>
            <a:off x="3359696" y="5756655"/>
            <a:ext cx="2431628" cy="369332"/>
          </a:xfrm>
          <a:prstGeom prst="rect">
            <a:avLst/>
          </a:prstGeom>
          <a:noFill/>
        </p:spPr>
        <p:txBody>
          <a:bodyPr wrap="square" rtlCol="0">
            <a:spAutoFit/>
          </a:bodyPr>
          <a:lstStyle/>
          <a:p>
            <a:r>
              <a:rPr lang="en-US" altLang="zh-CN" sz="1800" dirty="0"/>
              <a:t>(MeO)</a:t>
            </a:r>
            <a:r>
              <a:rPr lang="en-US" altLang="zh-CN" sz="1800" baseline="-25000" dirty="0"/>
              <a:t>4</a:t>
            </a:r>
            <a:r>
              <a:rPr lang="en-US" altLang="zh-CN" sz="1800" dirty="0"/>
              <a:t>-HATNA-OC</a:t>
            </a:r>
            <a:r>
              <a:rPr lang="en-US" altLang="zh-CN" sz="1800" baseline="-25000" dirty="0"/>
              <a:t>10</a:t>
            </a:r>
            <a:r>
              <a:rPr lang="en-US" altLang="zh-CN" sz="1800" dirty="0"/>
              <a:t>SAc</a:t>
            </a:r>
            <a:endParaRPr lang="zh-CN" altLang="en-US" sz="1800" dirty="0"/>
          </a:p>
        </p:txBody>
      </p:sp>
      <p:sp>
        <p:nvSpPr>
          <p:cNvPr id="11" name="TextBox 10"/>
          <p:cNvSpPr txBox="1"/>
          <p:nvPr/>
        </p:nvSpPr>
        <p:spPr>
          <a:xfrm>
            <a:off x="5951984" y="5756655"/>
            <a:ext cx="2346668" cy="369332"/>
          </a:xfrm>
          <a:prstGeom prst="rect">
            <a:avLst/>
          </a:prstGeom>
          <a:noFill/>
        </p:spPr>
        <p:txBody>
          <a:bodyPr wrap="square" rtlCol="0">
            <a:spAutoFit/>
          </a:bodyPr>
          <a:lstStyle/>
          <a:p>
            <a:r>
              <a:rPr lang="en-US" altLang="zh-CN" sz="1800" dirty="0"/>
              <a:t>(NO</a:t>
            </a:r>
            <a:r>
              <a:rPr lang="en-US" altLang="zh-CN" sz="1800" baseline="-25000" dirty="0"/>
              <a:t>2</a:t>
            </a:r>
            <a:r>
              <a:rPr lang="en-US" altLang="zh-CN" sz="1800" dirty="0"/>
              <a:t>)</a:t>
            </a:r>
            <a:r>
              <a:rPr lang="en-US" altLang="zh-CN" sz="1800" baseline="-25000" dirty="0"/>
              <a:t>4</a:t>
            </a:r>
            <a:r>
              <a:rPr lang="en-US" altLang="zh-CN" sz="1800" dirty="0"/>
              <a:t>-HATNA-OC</a:t>
            </a:r>
            <a:r>
              <a:rPr lang="en-US" altLang="zh-CN" sz="1800" baseline="-25000" dirty="0"/>
              <a:t>10</a:t>
            </a:r>
            <a:r>
              <a:rPr lang="en-US" altLang="zh-CN" sz="1800" dirty="0"/>
              <a:t>SAc</a:t>
            </a:r>
            <a:endParaRPr lang="zh-CN" altLang="en-US" sz="1800" dirty="0"/>
          </a:p>
        </p:txBody>
      </p:sp>
      <p:sp>
        <p:nvSpPr>
          <p:cNvPr id="12" name="TextBox 11"/>
          <p:cNvSpPr txBox="1"/>
          <p:nvPr/>
        </p:nvSpPr>
        <p:spPr>
          <a:xfrm>
            <a:off x="8328248" y="5756655"/>
            <a:ext cx="2338654" cy="369332"/>
          </a:xfrm>
          <a:prstGeom prst="rect">
            <a:avLst/>
          </a:prstGeom>
          <a:noFill/>
        </p:spPr>
        <p:txBody>
          <a:bodyPr wrap="square" rtlCol="0">
            <a:spAutoFit/>
          </a:bodyPr>
          <a:lstStyle/>
          <a:p>
            <a:r>
              <a:rPr lang="en-US" altLang="zh-CN" sz="1800" dirty="0"/>
              <a:t>(NH</a:t>
            </a:r>
            <a:r>
              <a:rPr lang="en-US" altLang="zh-CN" sz="1800" baseline="-25000" dirty="0"/>
              <a:t>2</a:t>
            </a:r>
            <a:r>
              <a:rPr lang="en-US" altLang="zh-CN" sz="1800" dirty="0"/>
              <a:t>)</a:t>
            </a:r>
            <a:r>
              <a:rPr lang="en-US" altLang="zh-CN" sz="1800" baseline="-25000" dirty="0"/>
              <a:t>4</a:t>
            </a:r>
            <a:r>
              <a:rPr lang="en-US" altLang="zh-CN" sz="1800" dirty="0"/>
              <a:t>-HATNA-OC</a:t>
            </a:r>
            <a:r>
              <a:rPr lang="en-US" altLang="zh-CN" sz="1800" baseline="-25000" dirty="0"/>
              <a:t>10</a:t>
            </a:r>
            <a:r>
              <a:rPr lang="en-US" altLang="zh-CN" sz="1800" dirty="0"/>
              <a:t>SAc</a:t>
            </a:r>
            <a:endParaRPr lang="zh-CN" altLang="en-US" sz="1800" dirty="0"/>
          </a:p>
        </p:txBody>
      </p:sp>
    </p:spTree>
    <p:extLst>
      <p:ext uri="{BB962C8B-B14F-4D97-AF65-F5344CB8AC3E}">
        <p14:creationId xmlns:p14="http://schemas.microsoft.com/office/powerpoint/2010/main" val="618281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08ACFE-BABE-496B-8CF6-40538E2BCAB2}"/>
              </a:ext>
            </a:extLst>
          </p:cNvPr>
          <p:cNvSpPr>
            <a:spLocks noGrp="1"/>
          </p:cNvSpPr>
          <p:nvPr>
            <p:ph type="title"/>
          </p:nvPr>
        </p:nvSpPr>
        <p:spPr/>
        <p:txBody>
          <a:bodyPr/>
          <a:lstStyle/>
          <a:p>
            <a:r>
              <a:rPr lang="en-US" dirty="0"/>
              <a:t>              </a:t>
            </a:r>
            <a:r>
              <a:rPr lang="en-US" sz="3200" b="1" dirty="0">
                <a:latin typeface="Times New Roman" panose="02020603050405020304" pitchFamily="18" charset="0"/>
                <a:cs typeface="Times New Roman" panose="02020603050405020304" pitchFamily="18" charset="0"/>
              </a:rPr>
              <a:t>Scan rate fittings for MeO and F4(Project_1)</a:t>
            </a:r>
          </a:p>
        </p:txBody>
      </p:sp>
      <p:sp>
        <p:nvSpPr>
          <p:cNvPr id="7" name="Content Placeholder 6">
            <a:extLst>
              <a:ext uri="{FF2B5EF4-FFF2-40B4-BE49-F238E27FC236}">
                <a16:creationId xmlns:a16="http://schemas.microsoft.com/office/drawing/2014/main" id="{EF3C8226-DF0F-4F76-8352-4D238C387EFE}"/>
              </a:ext>
            </a:extLst>
          </p:cNvPr>
          <p:cNvSpPr>
            <a:spLocks noGrp="1"/>
          </p:cNvSpPr>
          <p:nvPr>
            <p:ph sz="half" idx="1"/>
          </p:nvPr>
        </p:nvSpPr>
        <p:spPr/>
        <p:txBody>
          <a:bodyPr/>
          <a:lstStyle/>
          <a:p>
            <a:r>
              <a:rPr lang="en-US" dirty="0"/>
              <a:t>      </a:t>
            </a:r>
            <a:r>
              <a:rPr lang="en-US" dirty="0" err="1"/>
              <a:t>MeO</a:t>
            </a:r>
            <a:r>
              <a:rPr lang="en-US" dirty="0"/>
              <a:t>-HATNA</a:t>
            </a:r>
          </a:p>
          <a:p>
            <a:endParaRPr lang="en-US" dirty="0"/>
          </a:p>
        </p:txBody>
      </p:sp>
      <p:sp>
        <p:nvSpPr>
          <p:cNvPr id="8" name="Content Placeholder 7">
            <a:extLst>
              <a:ext uri="{FF2B5EF4-FFF2-40B4-BE49-F238E27FC236}">
                <a16:creationId xmlns:a16="http://schemas.microsoft.com/office/drawing/2014/main" id="{DD94CE97-6DE2-47C6-B19E-E652F5A09C1B}"/>
              </a:ext>
            </a:extLst>
          </p:cNvPr>
          <p:cNvSpPr>
            <a:spLocks noGrp="1"/>
          </p:cNvSpPr>
          <p:nvPr>
            <p:ph sz="half" idx="2"/>
          </p:nvPr>
        </p:nvSpPr>
        <p:spPr/>
        <p:txBody>
          <a:bodyPr/>
          <a:lstStyle/>
          <a:p>
            <a:r>
              <a:rPr lang="en-US" dirty="0"/>
              <a:t>            F4-HATNA</a:t>
            </a:r>
          </a:p>
        </p:txBody>
      </p:sp>
      <p:pic>
        <p:nvPicPr>
          <p:cNvPr id="10" name="Picture 9">
            <a:extLst>
              <a:ext uri="{FF2B5EF4-FFF2-40B4-BE49-F238E27FC236}">
                <a16:creationId xmlns:a16="http://schemas.microsoft.com/office/drawing/2014/main" id="{58B92233-EE54-4B8D-A34C-22AAE2A784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859" y="2344570"/>
            <a:ext cx="3918494" cy="3313447"/>
          </a:xfrm>
          <a:prstGeom prst="rect">
            <a:avLst/>
          </a:prstGeom>
        </p:spPr>
      </p:pic>
      <p:pic>
        <p:nvPicPr>
          <p:cNvPr id="12" name="Picture 11">
            <a:extLst>
              <a:ext uri="{FF2B5EF4-FFF2-40B4-BE49-F238E27FC236}">
                <a16:creationId xmlns:a16="http://schemas.microsoft.com/office/drawing/2014/main" id="{28B95C65-8284-4D3C-A3C0-EF68A1B830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3883" y="2344569"/>
            <a:ext cx="4005333" cy="3313447"/>
          </a:xfrm>
          <a:prstGeom prst="rect">
            <a:avLst/>
          </a:prstGeom>
        </p:spPr>
      </p:pic>
    </p:spTree>
    <p:extLst>
      <p:ext uri="{BB962C8B-B14F-4D97-AF65-F5344CB8AC3E}">
        <p14:creationId xmlns:p14="http://schemas.microsoft.com/office/powerpoint/2010/main" val="1713132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E886D0-D237-41C4-9F44-6FEB7660B078}"/>
              </a:ext>
            </a:extLst>
          </p:cNvPr>
          <p:cNvSpPr>
            <a:spLocks noGrp="1"/>
          </p:cNvSpPr>
          <p:nvPr>
            <p:ph type="title"/>
          </p:nvPr>
        </p:nvSpPr>
        <p:spPr/>
        <p:txBody>
          <a:bodyPr/>
          <a:lstStyle/>
          <a:p>
            <a:r>
              <a:rPr lang="en-US" dirty="0"/>
              <a:t>              </a:t>
            </a:r>
            <a:r>
              <a:rPr lang="en-US" sz="3200" b="1" dirty="0">
                <a:latin typeface="Times New Roman" panose="02020603050405020304" pitchFamily="18" charset="0"/>
                <a:cs typeface="Times New Roman" panose="02020603050405020304" pitchFamily="18" charset="0"/>
              </a:rPr>
              <a:t>Scan rate parameters for F4-HATNA</a:t>
            </a:r>
          </a:p>
        </p:txBody>
      </p:sp>
      <p:pic>
        <p:nvPicPr>
          <p:cNvPr id="8" name="Content Placeholder 7">
            <a:extLst>
              <a:ext uri="{FF2B5EF4-FFF2-40B4-BE49-F238E27FC236}">
                <a16:creationId xmlns:a16="http://schemas.microsoft.com/office/drawing/2014/main" id="{F69D5D13-F37B-4AEA-9BD8-FF4739F180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518" y="1493240"/>
            <a:ext cx="3121802" cy="2583809"/>
          </a:xfrm>
        </p:spPr>
      </p:pic>
      <p:pic>
        <p:nvPicPr>
          <p:cNvPr id="10" name="Picture 9">
            <a:extLst>
              <a:ext uri="{FF2B5EF4-FFF2-40B4-BE49-F238E27FC236}">
                <a16:creationId xmlns:a16="http://schemas.microsoft.com/office/drawing/2014/main" id="{DE65174C-9D7C-4C9D-A25B-1E83B9A73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100" y="1493239"/>
            <a:ext cx="3556933" cy="2583809"/>
          </a:xfrm>
          <a:prstGeom prst="rect">
            <a:avLst/>
          </a:prstGeom>
        </p:spPr>
      </p:pic>
      <p:pic>
        <p:nvPicPr>
          <p:cNvPr id="12" name="Picture 11">
            <a:extLst>
              <a:ext uri="{FF2B5EF4-FFF2-40B4-BE49-F238E27FC236}">
                <a16:creationId xmlns:a16="http://schemas.microsoft.com/office/drawing/2014/main" id="{2FFE3744-CF7E-4BE8-B54A-9BA336943D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4255" y="1403447"/>
            <a:ext cx="3699545" cy="2583809"/>
          </a:xfrm>
          <a:prstGeom prst="rect">
            <a:avLst/>
          </a:prstGeom>
        </p:spPr>
      </p:pic>
      <p:pic>
        <p:nvPicPr>
          <p:cNvPr id="14" name="Picture 13">
            <a:extLst>
              <a:ext uri="{FF2B5EF4-FFF2-40B4-BE49-F238E27FC236}">
                <a16:creationId xmlns:a16="http://schemas.microsoft.com/office/drawing/2014/main" id="{C88EBBBF-7837-47DF-8A4C-D15042FEE6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5297" y="4166838"/>
            <a:ext cx="3121802" cy="2394274"/>
          </a:xfrm>
          <a:prstGeom prst="rect">
            <a:avLst/>
          </a:prstGeom>
        </p:spPr>
      </p:pic>
      <p:pic>
        <p:nvPicPr>
          <p:cNvPr id="16" name="Picture 15">
            <a:extLst>
              <a:ext uri="{FF2B5EF4-FFF2-40B4-BE49-F238E27FC236}">
                <a16:creationId xmlns:a16="http://schemas.microsoft.com/office/drawing/2014/main" id="{78CDD3C4-2C7E-4E1E-83AB-D506FB8097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61793" y="4072070"/>
            <a:ext cx="3699545" cy="2583809"/>
          </a:xfrm>
          <a:prstGeom prst="rect">
            <a:avLst/>
          </a:prstGeom>
        </p:spPr>
      </p:pic>
      <p:pic>
        <p:nvPicPr>
          <p:cNvPr id="18" name="Picture 17">
            <a:extLst>
              <a:ext uri="{FF2B5EF4-FFF2-40B4-BE49-F238E27FC236}">
                <a16:creationId xmlns:a16="http://schemas.microsoft.com/office/drawing/2014/main" id="{F7E54391-0176-4859-BF54-9AD8632E95D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85649" y="4166838"/>
            <a:ext cx="3468151" cy="2394274"/>
          </a:xfrm>
          <a:prstGeom prst="rect">
            <a:avLst/>
          </a:prstGeom>
        </p:spPr>
      </p:pic>
    </p:spTree>
    <p:extLst>
      <p:ext uri="{BB962C8B-B14F-4D97-AF65-F5344CB8AC3E}">
        <p14:creationId xmlns:p14="http://schemas.microsoft.com/office/powerpoint/2010/main" val="4058460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2C31C2-4BDB-463F-A368-2D16DA05FE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68" y="67111"/>
            <a:ext cx="3407054" cy="2759978"/>
          </a:xfrm>
          <a:prstGeom prst="rect">
            <a:avLst/>
          </a:prstGeom>
        </p:spPr>
      </p:pic>
      <p:pic>
        <p:nvPicPr>
          <p:cNvPr id="7" name="Picture 6">
            <a:extLst>
              <a:ext uri="{FF2B5EF4-FFF2-40B4-BE49-F238E27FC236}">
                <a16:creationId xmlns:a16="http://schemas.microsoft.com/office/drawing/2014/main" id="{D84DCA05-F08B-44C5-BC75-5EA1BC1E0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0719" y="310392"/>
            <a:ext cx="3565320" cy="2617365"/>
          </a:xfrm>
          <a:prstGeom prst="rect">
            <a:avLst/>
          </a:prstGeom>
        </p:spPr>
      </p:pic>
      <p:pic>
        <p:nvPicPr>
          <p:cNvPr id="9" name="Picture 8">
            <a:extLst>
              <a:ext uri="{FF2B5EF4-FFF2-40B4-BE49-F238E27FC236}">
                <a16:creationId xmlns:a16="http://schemas.microsoft.com/office/drawing/2014/main" id="{9574AF72-3874-40F3-B075-2BB7C42A90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269" y="3271707"/>
            <a:ext cx="3633556" cy="2936147"/>
          </a:xfrm>
          <a:prstGeom prst="rect">
            <a:avLst/>
          </a:prstGeom>
        </p:spPr>
      </p:pic>
      <p:pic>
        <p:nvPicPr>
          <p:cNvPr id="11" name="Picture 10">
            <a:extLst>
              <a:ext uri="{FF2B5EF4-FFF2-40B4-BE49-F238E27FC236}">
                <a16:creationId xmlns:a16="http://schemas.microsoft.com/office/drawing/2014/main" id="{0EFB87C2-0DCC-4F1B-8850-A655F6BC7E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09269" y="3271707"/>
            <a:ext cx="3408727" cy="2734812"/>
          </a:xfrm>
          <a:prstGeom prst="rect">
            <a:avLst/>
          </a:prstGeom>
        </p:spPr>
      </p:pic>
      <p:pic>
        <p:nvPicPr>
          <p:cNvPr id="13" name="Picture 12">
            <a:extLst>
              <a:ext uri="{FF2B5EF4-FFF2-40B4-BE49-F238E27FC236}">
                <a16:creationId xmlns:a16="http://schemas.microsoft.com/office/drawing/2014/main" id="{5E3C7767-BEAA-4051-8618-A3E6EA5610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5804" y="3271707"/>
            <a:ext cx="3256053" cy="2617365"/>
          </a:xfrm>
          <a:prstGeom prst="rect">
            <a:avLst/>
          </a:prstGeom>
        </p:spPr>
      </p:pic>
    </p:spTree>
    <p:extLst>
      <p:ext uri="{BB962C8B-B14F-4D97-AF65-F5344CB8AC3E}">
        <p14:creationId xmlns:p14="http://schemas.microsoft.com/office/powerpoint/2010/main" val="3563533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92235-29AE-4160-AE77-6A9422819096}"/>
              </a:ext>
            </a:extLst>
          </p:cNvPr>
          <p:cNvSpPr>
            <a:spLocks noGrp="1"/>
          </p:cNvSpPr>
          <p:nvPr>
            <p:ph type="title"/>
          </p:nvPr>
        </p:nvSpPr>
        <p:spPr/>
        <p:txBody>
          <a:bodyPr/>
          <a:lstStyle/>
          <a:p>
            <a:pPr algn="ctr"/>
            <a:r>
              <a:rPr lang="en-US" dirty="0"/>
              <a:t>     </a:t>
            </a:r>
            <a:r>
              <a:rPr lang="en-US" sz="3200" b="1" dirty="0">
                <a:latin typeface="Times New Roman" panose="02020603050405020304" pitchFamily="18" charset="0"/>
                <a:cs typeface="Times New Roman" panose="02020603050405020304" pitchFamily="18" charset="0"/>
              </a:rPr>
              <a:t>Scan rate parameters for </a:t>
            </a:r>
            <a:r>
              <a:rPr lang="en-US" sz="3200" b="1" dirty="0" err="1">
                <a:latin typeface="Times New Roman" panose="02020603050405020304" pitchFamily="18" charset="0"/>
                <a:cs typeface="Times New Roman" panose="02020603050405020304" pitchFamily="18" charset="0"/>
              </a:rPr>
              <a:t>MeO</a:t>
            </a:r>
            <a:r>
              <a:rPr lang="en-US" sz="3200" b="1" dirty="0">
                <a:latin typeface="Times New Roman" panose="02020603050405020304" pitchFamily="18" charset="0"/>
                <a:cs typeface="Times New Roman" panose="02020603050405020304" pitchFamily="18" charset="0"/>
              </a:rPr>
              <a:t>-HATNA</a:t>
            </a:r>
          </a:p>
        </p:txBody>
      </p:sp>
      <p:pic>
        <p:nvPicPr>
          <p:cNvPr id="5" name="Content Placeholder 4">
            <a:extLst>
              <a:ext uri="{FF2B5EF4-FFF2-40B4-BE49-F238E27FC236}">
                <a16:creationId xmlns:a16="http://schemas.microsoft.com/office/drawing/2014/main" id="{C7EB2FB8-9D4C-4C76-88E6-CD33FC6B56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295" y="1400960"/>
            <a:ext cx="3155358" cy="2525087"/>
          </a:xfrm>
        </p:spPr>
      </p:pic>
      <p:pic>
        <p:nvPicPr>
          <p:cNvPr id="7" name="Picture 6">
            <a:extLst>
              <a:ext uri="{FF2B5EF4-FFF2-40B4-BE49-F238E27FC236}">
                <a16:creationId xmlns:a16="http://schemas.microsoft.com/office/drawing/2014/main" id="{9C8C3B9C-5A2D-469C-89DC-2E9C2946EA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9746" y="1400960"/>
            <a:ext cx="3378617" cy="2617367"/>
          </a:xfrm>
          <a:prstGeom prst="rect">
            <a:avLst/>
          </a:prstGeom>
        </p:spPr>
      </p:pic>
      <p:pic>
        <p:nvPicPr>
          <p:cNvPr id="9" name="Picture 8">
            <a:extLst>
              <a:ext uri="{FF2B5EF4-FFF2-40B4-BE49-F238E27FC236}">
                <a16:creationId xmlns:a16="http://schemas.microsoft.com/office/drawing/2014/main" id="{DC0EEA73-60F4-45E9-9E9D-B3D4E84CAF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2847" y="1400960"/>
            <a:ext cx="3204595" cy="2617367"/>
          </a:xfrm>
          <a:prstGeom prst="rect">
            <a:avLst/>
          </a:prstGeom>
        </p:spPr>
      </p:pic>
      <p:pic>
        <p:nvPicPr>
          <p:cNvPr id="11" name="Picture 10">
            <a:extLst>
              <a:ext uri="{FF2B5EF4-FFF2-40B4-BE49-F238E27FC236}">
                <a16:creationId xmlns:a16="http://schemas.microsoft.com/office/drawing/2014/main" id="{A0EB414E-3C52-488B-A06B-D5131CAB42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782" y="4060374"/>
            <a:ext cx="3088871" cy="2432501"/>
          </a:xfrm>
          <a:prstGeom prst="rect">
            <a:avLst/>
          </a:prstGeom>
        </p:spPr>
      </p:pic>
      <p:pic>
        <p:nvPicPr>
          <p:cNvPr id="13" name="Picture 12">
            <a:extLst>
              <a:ext uri="{FF2B5EF4-FFF2-40B4-BE49-F238E27FC236}">
                <a16:creationId xmlns:a16="http://schemas.microsoft.com/office/drawing/2014/main" id="{91E921CF-09CD-43DD-9017-01769114248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59746" y="4018327"/>
            <a:ext cx="3210837" cy="2474548"/>
          </a:xfrm>
          <a:prstGeom prst="rect">
            <a:avLst/>
          </a:prstGeom>
        </p:spPr>
      </p:pic>
      <p:pic>
        <p:nvPicPr>
          <p:cNvPr id="15" name="Picture 14">
            <a:extLst>
              <a:ext uri="{FF2B5EF4-FFF2-40B4-BE49-F238E27FC236}">
                <a16:creationId xmlns:a16="http://schemas.microsoft.com/office/drawing/2014/main" id="{FE747F01-4B82-49D5-86AF-5DF7612FE1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40578" y="4151029"/>
            <a:ext cx="3210837" cy="2408957"/>
          </a:xfrm>
          <a:prstGeom prst="rect">
            <a:avLst/>
          </a:prstGeom>
        </p:spPr>
      </p:pic>
    </p:spTree>
    <p:extLst>
      <p:ext uri="{BB962C8B-B14F-4D97-AF65-F5344CB8AC3E}">
        <p14:creationId xmlns:p14="http://schemas.microsoft.com/office/powerpoint/2010/main" val="876332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2B09BC-E8C2-4633-9222-76613354C2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647501" cy="3531765"/>
          </a:xfrm>
          <a:prstGeom prst="rect">
            <a:avLst/>
          </a:prstGeom>
        </p:spPr>
      </p:pic>
      <p:pic>
        <p:nvPicPr>
          <p:cNvPr id="5" name="Picture 4">
            <a:extLst>
              <a:ext uri="{FF2B5EF4-FFF2-40B4-BE49-F238E27FC236}">
                <a16:creationId xmlns:a16="http://schemas.microsoft.com/office/drawing/2014/main" id="{89433BC2-91F3-4C83-BF83-0B42B618EC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43868"/>
            <a:ext cx="4729719" cy="3387898"/>
          </a:xfrm>
          <a:prstGeom prst="rect">
            <a:avLst/>
          </a:prstGeom>
        </p:spPr>
      </p:pic>
      <p:pic>
        <p:nvPicPr>
          <p:cNvPr id="7" name="Picture 6">
            <a:extLst>
              <a:ext uri="{FF2B5EF4-FFF2-40B4-BE49-F238E27FC236}">
                <a16:creationId xmlns:a16="http://schemas.microsoft.com/office/drawing/2014/main" id="{E02B15E6-B11C-432C-8E02-181C8F5361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502" y="3967992"/>
            <a:ext cx="3414320" cy="2469303"/>
          </a:xfrm>
          <a:prstGeom prst="rect">
            <a:avLst/>
          </a:prstGeom>
        </p:spPr>
      </p:pic>
      <p:pic>
        <p:nvPicPr>
          <p:cNvPr id="9" name="Picture 8">
            <a:extLst>
              <a:ext uri="{FF2B5EF4-FFF2-40B4-BE49-F238E27FC236}">
                <a16:creationId xmlns:a16="http://schemas.microsoft.com/office/drawing/2014/main" id="{B79B407C-EDAA-44FC-8E41-F7295D61F5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1548" y="4095296"/>
            <a:ext cx="3338819" cy="2469303"/>
          </a:xfrm>
          <a:prstGeom prst="rect">
            <a:avLst/>
          </a:prstGeom>
        </p:spPr>
      </p:pic>
      <p:pic>
        <p:nvPicPr>
          <p:cNvPr id="11" name="Picture 10">
            <a:extLst>
              <a:ext uri="{FF2B5EF4-FFF2-40B4-BE49-F238E27FC236}">
                <a16:creationId xmlns:a16="http://schemas.microsoft.com/office/drawing/2014/main" id="{5EDF279E-6D52-450A-8FAA-6CD9A79D5C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24924" y="3967992"/>
            <a:ext cx="3586855" cy="2469302"/>
          </a:xfrm>
          <a:prstGeom prst="rect">
            <a:avLst/>
          </a:prstGeom>
        </p:spPr>
      </p:pic>
    </p:spTree>
    <p:extLst>
      <p:ext uri="{BB962C8B-B14F-4D97-AF65-F5344CB8AC3E}">
        <p14:creationId xmlns:p14="http://schemas.microsoft.com/office/powerpoint/2010/main" val="3702984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07330-3C37-4646-920F-BBC776617E96}"/>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Interpretation of results for MeO and F4</a:t>
            </a:r>
          </a:p>
        </p:txBody>
      </p:sp>
      <p:sp>
        <p:nvSpPr>
          <p:cNvPr id="3" name="Content Placeholder 2">
            <a:extLst>
              <a:ext uri="{FF2B5EF4-FFF2-40B4-BE49-F238E27FC236}">
                <a16:creationId xmlns:a16="http://schemas.microsoft.com/office/drawing/2014/main" id="{983E8886-5383-4D5D-9D7B-E954302D4D54}"/>
              </a:ext>
            </a:extLst>
          </p:cNvPr>
          <p:cNvSpPr>
            <a:spLocks noGrp="1"/>
          </p:cNvSpPr>
          <p:nvPr>
            <p:ph sz="half" idx="1"/>
          </p:nvPr>
        </p:nvSpPr>
        <p:spPr/>
        <p:txBody>
          <a:bodyPr>
            <a:normAutofit/>
          </a:bodyPr>
          <a:lstStyle/>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DFE5561C-C074-476D-8997-9B426286A73B}"/>
              </a:ext>
            </a:extLst>
          </p:cNvPr>
          <p:cNvSpPr>
            <a:spLocks noGrp="1"/>
          </p:cNvSpPr>
          <p:nvPr>
            <p:ph sz="half" idx="2"/>
          </p:nvPr>
        </p:nvSpPr>
        <p:spPr/>
        <p:txBody>
          <a:bodyPr/>
          <a:lstStyle/>
          <a:p>
            <a:r>
              <a:rPr lang="en-US" sz="1400" dirty="0">
                <a:latin typeface="Times New Roman" panose="02020603050405020304" pitchFamily="18" charset="0"/>
                <a:cs typeface="Times New Roman" panose="02020603050405020304" pitchFamily="18" charset="0"/>
              </a:rPr>
              <a:t>Chi dropped from 1.6 to 1.5 as we change from F4-HATNA  to </a:t>
            </a:r>
            <a:r>
              <a:rPr lang="en-US" sz="1400" dirty="0" err="1">
                <a:latin typeface="Times New Roman" panose="02020603050405020304" pitchFamily="18" charset="0"/>
                <a:cs typeface="Times New Roman" panose="02020603050405020304" pitchFamily="18" charset="0"/>
              </a:rPr>
              <a:t>MeO</a:t>
            </a:r>
            <a:r>
              <a:rPr lang="en-US" sz="1400" dirty="0">
                <a:latin typeface="Times New Roman" panose="02020603050405020304" pitchFamily="18" charset="0"/>
                <a:cs typeface="Times New Roman" panose="02020603050405020304" pitchFamily="18" charset="0"/>
              </a:rPr>
              <a:t>-HATNA  according to our fitting results.</a:t>
            </a:r>
          </a:p>
          <a:p>
            <a:r>
              <a:rPr lang="en-US" sz="1400" dirty="0">
                <a:latin typeface="Times New Roman" panose="02020603050405020304" pitchFamily="18" charset="0"/>
                <a:cs typeface="Times New Roman" panose="02020603050405020304" pitchFamily="18" charset="0"/>
              </a:rPr>
              <a:t>From UV measurement shown on the left, F4-HATNA has an energy gap just a little bit higher than </a:t>
            </a:r>
            <a:r>
              <a:rPr lang="en-US" sz="1400" dirty="0" err="1">
                <a:latin typeface="Times New Roman" panose="02020603050405020304" pitchFamily="18" charset="0"/>
                <a:cs typeface="Times New Roman" panose="02020603050405020304" pitchFamily="18" charset="0"/>
              </a:rPr>
              <a:t>MeO</a:t>
            </a:r>
            <a:r>
              <a:rPr lang="en-US" sz="1400" dirty="0">
                <a:latin typeface="Times New Roman" panose="02020603050405020304" pitchFamily="18" charset="0"/>
                <a:cs typeface="Times New Roman" panose="02020603050405020304" pitchFamily="18" charset="0"/>
              </a:rPr>
              <a:t>-HATNA and that could be the reason why there is a small variation  in Chi  values.</a:t>
            </a:r>
          </a:p>
          <a:p>
            <a:r>
              <a:rPr lang="en-US" sz="1400" dirty="0">
                <a:latin typeface="Times New Roman" panose="02020603050405020304" pitchFamily="18" charset="0"/>
                <a:cs typeface="Times New Roman" panose="02020603050405020304" pitchFamily="18" charset="0"/>
              </a:rPr>
              <a:t> There is slight changes in E_AC  and lambda</a:t>
            </a:r>
          </a:p>
          <a:p>
            <a:r>
              <a:rPr lang="en-US" sz="1400" dirty="0">
                <a:latin typeface="Times New Roman" panose="02020603050405020304" pitchFamily="18" charset="0"/>
                <a:cs typeface="Times New Roman" panose="02020603050405020304" pitchFamily="18" charset="0"/>
              </a:rPr>
              <a:t>Every other parameter stayed the same for both molecules</a:t>
            </a:r>
          </a:p>
          <a:p>
            <a:endParaRPr lang="en-US" sz="1400"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11" name="Picture 10">
            <a:extLst>
              <a:ext uri="{FF2B5EF4-FFF2-40B4-BE49-F238E27FC236}">
                <a16:creationId xmlns:a16="http://schemas.microsoft.com/office/drawing/2014/main" id="{12CB7D1A-A20E-41DC-900E-0DB95FD8B3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80960"/>
            <a:ext cx="3872948" cy="2464265"/>
          </a:xfrm>
          <a:prstGeom prst="rect">
            <a:avLst/>
          </a:prstGeom>
        </p:spPr>
      </p:pic>
      <p:pic>
        <p:nvPicPr>
          <p:cNvPr id="5" name="Picture 4" descr="Chart, scatter chart&#10;&#10;Description automatically generated">
            <a:extLst>
              <a:ext uri="{FF2B5EF4-FFF2-40B4-BE49-F238E27FC236}">
                <a16:creationId xmlns:a16="http://schemas.microsoft.com/office/drawing/2014/main" id="{F285F3F1-8193-4A81-ABE5-F8A8EA561A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521" y="4129346"/>
            <a:ext cx="3760305" cy="2363529"/>
          </a:xfrm>
          <a:prstGeom prst="rect">
            <a:avLst/>
          </a:prstGeom>
        </p:spPr>
      </p:pic>
    </p:spTree>
    <p:extLst>
      <p:ext uri="{BB962C8B-B14F-4D97-AF65-F5344CB8AC3E}">
        <p14:creationId xmlns:p14="http://schemas.microsoft.com/office/powerpoint/2010/main" val="2126761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AA4967-F71D-41DB-8A1C-621E627935A3}"/>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    Scan rate fittings for (NO2)4 and (NH2)4</a:t>
            </a:r>
          </a:p>
        </p:txBody>
      </p:sp>
      <p:sp>
        <p:nvSpPr>
          <p:cNvPr id="15" name="Content Placeholder 14">
            <a:extLst>
              <a:ext uri="{FF2B5EF4-FFF2-40B4-BE49-F238E27FC236}">
                <a16:creationId xmlns:a16="http://schemas.microsoft.com/office/drawing/2014/main" id="{AEA94B1D-F863-4409-9B53-E5475598BB09}"/>
              </a:ext>
            </a:extLst>
          </p:cNvPr>
          <p:cNvSpPr>
            <a:spLocks noGrp="1"/>
          </p:cNvSpPr>
          <p:nvPr>
            <p:ph sz="half" idx="1"/>
          </p:nvPr>
        </p:nvSpPr>
        <p:spPr/>
        <p:txBody>
          <a:bodyPr/>
          <a:lstStyle/>
          <a:p>
            <a:r>
              <a:rPr lang="en-US" dirty="0"/>
              <a:t>     (NO2)4-HATNA</a:t>
            </a:r>
          </a:p>
          <a:p>
            <a:endParaRPr lang="en-US" dirty="0"/>
          </a:p>
        </p:txBody>
      </p:sp>
      <p:sp>
        <p:nvSpPr>
          <p:cNvPr id="16" name="Content Placeholder 15">
            <a:extLst>
              <a:ext uri="{FF2B5EF4-FFF2-40B4-BE49-F238E27FC236}">
                <a16:creationId xmlns:a16="http://schemas.microsoft.com/office/drawing/2014/main" id="{A2977662-CCF4-40C2-A63D-1EAB9A616575}"/>
              </a:ext>
            </a:extLst>
          </p:cNvPr>
          <p:cNvSpPr>
            <a:spLocks noGrp="1"/>
          </p:cNvSpPr>
          <p:nvPr>
            <p:ph sz="half" idx="2"/>
          </p:nvPr>
        </p:nvSpPr>
        <p:spPr>
          <a:xfrm>
            <a:off x="6172202" y="1825625"/>
            <a:ext cx="5181600" cy="4351338"/>
          </a:xfrm>
        </p:spPr>
        <p:txBody>
          <a:bodyPr/>
          <a:lstStyle/>
          <a:p>
            <a:r>
              <a:rPr lang="en-US" dirty="0"/>
              <a:t>               (NH2)4-HATNA</a:t>
            </a:r>
          </a:p>
          <a:p>
            <a:endParaRPr lang="en-US" dirty="0"/>
          </a:p>
          <a:p>
            <a:endParaRPr lang="en-US" dirty="0"/>
          </a:p>
        </p:txBody>
      </p:sp>
      <p:pic>
        <p:nvPicPr>
          <p:cNvPr id="18" name="Picture 17">
            <a:extLst>
              <a:ext uri="{FF2B5EF4-FFF2-40B4-BE49-F238E27FC236}">
                <a16:creationId xmlns:a16="http://schemas.microsoft.com/office/drawing/2014/main" id="{15FAE251-C19A-47C3-A367-703C04A898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841" y="2313636"/>
            <a:ext cx="4588778" cy="3375315"/>
          </a:xfrm>
          <a:prstGeom prst="rect">
            <a:avLst/>
          </a:prstGeom>
        </p:spPr>
      </p:pic>
      <p:pic>
        <p:nvPicPr>
          <p:cNvPr id="20" name="Picture 19">
            <a:extLst>
              <a:ext uri="{FF2B5EF4-FFF2-40B4-BE49-F238E27FC236}">
                <a16:creationId xmlns:a16="http://schemas.microsoft.com/office/drawing/2014/main" id="{F58576D1-8187-4049-AA73-BCD5822B2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313636"/>
            <a:ext cx="5003759" cy="3489782"/>
          </a:xfrm>
          <a:prstGeom prst="rect">
            <a:avLst/>
          </a:prstGeom>
        </p:spPr>
      </p:pic>
    </p:spTree>
    <p:extLst>
      <p:ext uri="{BB962C8B-B14F-4D97-AF65-F5344CB8AC3E}">
        <p14:creationId xmlns:p14="http://schemas.microsoft.com/office/powerpoint/2010/main" val="42127024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585F6-AB2A-4110-8951-E7D12557854F}"/>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Scan rate parameters for (NO2)4-HATNA</a:t>
            </a:r>
          </a:p>
        </p:txBody>
      </p:sp>
      <p:pic>
        <p:nvPicPr>
          <p:cNvPr id="8" name="Content Placeholder 7">
            <a:extLst>
              <a:ext uri="{FF2B5EF4-FFF2-40B4-BE49-F238E27FC236}">
                <a16:creationId xmlns:a16="http://schemas.microsoft.com/office/drawing/2014/main" id="{81B9C85F-EECC-4520-89BB-21D2EF43C4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780" y="1375794"/>
            <a:ext cx="3330430" cy="2491531"/>
          </a:xfrm>
        </p:spPr>
      </p:pic>
      <p:pic>
        <p:nvPicPr>
          <p:cNvPr id="12" name="Picture 11">
            <a:extLst>
              <a:ext uri="{FF2B5EF4-FFF2-40B4-BE49-F238E27FC236}">
                <a16:creationId xmlns:a16="http://schemas.microsoft.com/office/drawing/2014/main" id="{49D91A0E-ED8F-4E05-B3AA-D88B0B3514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1718" y="1312875"/>
            <a:ext cx="3439486" cy="2617366"/>
          </a:xfrm>
          <a:prstGeom prst="rect">
            <a:avLst/>
          </a:prstGeom>
        </p:spPr>
      </p:pic>
      <p:pic>
        <p:nvPicPr>
          <p:cNvPr id="14" name="Picture 13">
            <a:extLst>
              <a:ext uri="{FF2B5EF4-FFF2-40B4-BE49-F238E27FC236}">
                <a16:creationId xmlns:a16="http://schemas.microsoft.com/office/drawing/2014/main" id="{323D2EA8-D5FF-4C5A-9A8E-3ED10DD29D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4713" y="1279320"/>
            <a:ext cx="3439487" cy="2684477"/>
          </a:xfrm>
          <a:prstGeom prst="rect">
            <a:avLst/>
          </a:prstGeom>
        </p:spPr>
      </p:pic>
      <p:pic>
        <p:nvPicPr>
          <p:cNvPr id="18" name="Picture 17">
            <a:extLst>
              <a:ext uri="{FF2B5EF4-FFF2-40B4-BE49-F238E27FC236}">
                <a16:creationId xmlns:a16="http://schemas.microsoft.com/office/drawing/2014/main" id="{7ABCA613-D922-487F-8D0B-B81304837F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3728" y="4048635"/>
            <a:ext cx="3335466" cy="2445815"/>
          </a:xfrm>
          <a:prstGeom prst="rect">
            <a:avLst/>
          </a:prstGeom>
        </p:spPr>
      </p:pic>
      <p:pic>
        <p:nvPicPr>
          <p:cNvPr id="20" name="Picture 19">
            <a:extLst>
              <a:ext uri="{FF2B5EF4-FFF2-40B4-BE49-F238E27FC236}">
                <a16:creationId xmlns:a16="http://schemas.microsoft.com/office/drawing/2014/main" id="{E7AFEC87-4088-4CD9-968D-8E8276BA72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210" y="4047060"/>
            <a:ext cx="3013570" cy="2445815"/>
          </a:xfrm>
          <a:prstGeom prst="rect">
            <a:avLst/>
          </a:prstGeom>
        </p:spPr>
      </p:pic>
      <p:pic>
        <p:nvPicPr>
          <p:cNvPr id="22" name="Picture 21">
            <a:extLst>
              <a:ext uri="{FF2B5EF4-FFF2-40B4-BE49-F238E27FC236}">
                <a16:creationId xmlns:a16="http://schemas.microsoft.com/office/drawing/2014/main" id="{879E4C5A-2EE9-4F65-9BC4-3F6B4BFCBA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83142" y="4047059"/>
            <a:ext cx="3335466" cy="2445815"/>
          </a:xfrm>
          <a:prstGeom prst="rect">
            <a:avLst/>
          </a:prstGeom>
        </p:spPr>
      </p:pic>
    </p:spTree>
    <p:extLst>
      <p:ext uri="{BB962C8B-B14F-4D97-AF65-F5344CB8AC3E}">
        <p14:creationId xmlns:p14="http://schemas.microsoft.com/office/powerpoint/2010/main" val="1116160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DE8A62-8B50-46BC-BF0E-F9BE1E2483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640" y="285751"/>
            <a:ext cx="3994797" cy="3337564"/>
          </a:xfrm>
          <a:prstGeom prst="rect">
            <a:avLst/>
          </a:prstGeom>
        </p:spPr>
      </p:pic>
      <p:pic>
        <p:nvPicPr>
          <p:cNvPr id="7" name="Picture 6">
            <a:extLst>
              <a:ext uri="{FF2B5EF4-FFF2-40B4-BE49-F238E27FC236}">
                <a16:creationId xmlns:a16="http://schemas.microsoft.com/office/drawing/2014/main" id="{D99BB0C9-391A-4363-AD63-663454A40E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4550" y="285751"/>
            <a:ext cx="4383410" cy="3429000"/>
          </a:xfrm>
          <a:prstGeom prst="rect">
            <a:avLst/>
          </a:prstGeom>
        </p:spPr>
      </p:pic>
      <p:pic>
        <p:nvPicPr>
          <p:cNvPr id="9" name="Picture 8">
            <a:extLst>
              <a:ext uri="{FF2B5EF4-FFF2-40B4-BE49-F238E27FC236}">
                <a16:creationId xmlns:a16="http://schemas.microsoft.com/office/drawing/2014/main" id="{D6875A7E-D307-4A55-9F0C-ACEDCC3D59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775" y="4019550"/>
            <a:ext cx="3257550" cy="2362199"/>
          </a:xfrm>
          <a:prstGeom prst="rect">
            <a:avLst/>
          </a:prstGeom>
        </p:spPr>
      </p:pic>
      <p:pic>
        <p:nvPicPr>
          <p:cNvPr id="11" name="Picture 10">
            <a:extLst>
              <a:ext uri="{FF2B5EF4-FFF2-40B4-BE49-F238E27FC236}">
                <a16:creationId xmlns:a16="http://schemas.microsoft.com/office/drawing/2014/main" id="{A184E418-5D06-44C5-AA98-C826764C3F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3325" y="4019549"/>
            <a:ext cx="3038475" cy="2362199"/>
          </a:xfrm>
          <a:prstGeom prst="rect">
            <a:avLst/>
          </a:prstGeom>
        </p:spPr>
      </p:pic>
      <p:pic>
        <p:nvPicPr>
          <p:cNvPr id="13" name="Picture 12">
            <a:extLst>
              <a:ext uri="{FF2B5EF4-FFF2-40B4-BE49-F238E27FC236}">
                <a16:creationId xmlns:a16="http://schemas.microsoft.com/office/drawing/2014/main" id="{8DADB630-DD87-4B02-BB78-57C2BE0430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57999" y="4019548"/>
            <a:ext cx="3326136" cy="2362199"/>
          </a:xfrm>
          <a:prstGeom prst="rect">
            <a:avLst/>
          </a:prstGeom>
        </p:spPr>
      </p:pic>
    </p:spTree>
    <p:extLst>
      <p:ext uri="{BB962C8B-B14F-4D97-AF65-F5344CB8AC3E}">
        <p14:creationId xmlns:p14="http://schemas.microsoft.com/office/powerpoint/2010/main" val="13209149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C47E0-4EF2-4C5D-A9BF-70F2454132FE}"/>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Scan rate parameters for (NH2)4-HATNA</a:t>
            </a:r>
          </a:p>
        </p:txBody>
      </p:sp>
      <p:pic>
        <p:nvPicPr>
          <p:cNvPr id="5" name="Content Placeholder 4">
            <a:extLst>
              <a:ext uri="{FF2B5EF4-FFF2-40B4-BE49-F238E27FC236}">
                <a16:creationId xmlns:a16="http://schemas.microsoft.com/office/drawing/2014/main" id="{64FE52AF-A59D-4287-8095-24568F54AF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375" y="1495424"/>
            <a:ext cx="3562350" cy="2400301"/>
          </a:xfrm>
        </p:spPr>
      </p:pic>
      <p:pic>
        <p:nvPicPr>
          <p:cNvPr id="7" name="Picture 6">
            <a:extLst>
              <a:ext uri="{FF2B5EF4-FFF2-40B4-BE49-F238E27FC236}">
                <a16:creationId xmlns:a16="http://schemas.microsoft.com/office/drawing/2014/main" id="{4D94F9EE-63B1-49D0-B92D-DA0A9FA7B1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174" y="1473994"/>
            <a:ext cx="3752851" cy="2603501"/>
          </a:xfrm>
          <a:prstGeom prst="rect">
            <a:avLst/>
          </a:prstGeom>
        </p:spPr>
      </p:pic>
      <p:pic>
        <p:nvPicPr>
          <p:cNvPr id="9" name="Picture 8">
            <a:extLst>
              <a:ext uri="{FF2B5EF4-FFF2-40B4-BE49-F238E27FC236}">
                <a16:creationId xmlns:a16="http://schemas.microsoft.com/office/drawing/2014/main" id="{E369FD94-33E8-4C58-9DFA-5B58A54508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955" y="3895725"/>
            <a:ext cx="3495675" cy="2570161"/>
          </a:xfrm>
          <a:prstGeom prst="rect">
            <a:avLst/>
          </a:prstGeom>
        </p:spPr>
      </p:pic>
      <p:pic>
        <p:nvPicPr>
          <p:cNvPr id="11" name="Picture 10">
            <a:extLst>
              <a:ext uri="{FF2B5EF4-FFF2-40B4-BE49-F238E27FC236}">
                <a16:creationId xmlns:a16="http://schemas.microsoft.com/office/drawing/2014/main" id="{FFB45627-BE2B-4F73-B25B-F30C43177B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10550" y="1536916"/>
            <a:ext cx="3202312" cy="2317315"/>
          </a:xfrm>
          <a:prstGeom prst="rect">
            <a:avLst/>
          </a:prstGeom>
        </p:spPr>
      </p:pic>
      <p:pic>
        <p:nvPicPr>
          <p:cNvPr id="13" name="Picture 12">
            <a:extLst>
              <a:ext uri="{FF2B5EF4-FFF2-40B4-BE49-F238E27FC236}">
                <a16:creationId xmlns:a16="http://schemas.microsoft.com/office/drawing/2014/main" id="{BC1D1D1F-9394-4CD0-942E-505C501344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19549" y="4077495"/>
            <a:ext cx="3752852" cy="2603501"/>
          </a:xfrm>
          <a:prstGeom prst="rect">
            <a:avLst/>
          </a:prstGeom>
        </p:spPr>
      </p:pic>
      <p:pic>
        <p:nvPicPr>
          <p:cNvPr id="15" name="Picture 14">
            <a:extLst>
              <a:ext uri="{FF2B5EF4-FFF2-40B4-BE49-F238E27FC236}">
                <a16:creationId xmlns:a16="http://schemas.microsoft.com/office/drawing/2014/main" id="{3B8D330A-05E7-447F-9206-62CCBB67386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2913" y="4036003"/>
            <a:ext cx="3592837" cy="2570161"/>
          </a:xfrm>
          <a:prstGeom prst="rect">
            <a:avLst/>
          </a:prstGeom>
        </p:spPr>
      </p:pic>
    </p:spTree>
    <p:extLst>
      <p:ext uri="{BB962C8B-B14F-4D97-AF65-F5344CB8AC3E}">
        <p14:creationId xmlns:p14="http://schemas.microsoft.com/office/powerpoint/2010/main" val="108168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nvGraphicFramePr>
        <p:xfrm>
          <a:off x="2761860" y="620689"/>
          <a:ext cx="6862532" cy="4546145"/>
        </p:xfrm>
        <a:graphic>
          <a:graphicData uri="http://schemas.openxmlformats.org/drawingml/2006/table">
            <a:tbl>
              <a:tblPr firstRow="1" firstCol="1" bandRow="1">
                <a:tableStyleId>{5C22544A-7EE6-4342-B048-85BDC9FD1C3A}</a:tableStyleId>
              </a:tblPr>
              <a:tblGrid>
                <a:gridCol w="721229">
                  <a:extLst>
                    <a:ext uri="{9D8B030D-6E8A-4147-A177-3AD203B41FA5}">
                      <a16:colId xmlns:a16="http://schemas.microsoft.com/office/drawing/2014/main" val="20000"/>
                    </a:ext>
                  </a:extLst>
                </a:gridCol>
                <a:gridCol w="721229">
                  <a:extLst>
                    <a:ext uri="{9D8B030D-6E8A-4147-A177-3AD203B41FA5}">
                      <a16:colId xmlns:a16="http://schemas.microsoft.com/office/drawing/2014/main" val="20001"/>
                    </a:ext>
                  </a:extLst>
                </a:gridCol>
                <a:gridCol w="721229">
                  <a:extLst>
                    <a:ext uri="{9D8B030D-6E8A-4147-A177-3AD203B41FA5}">
                      <a16:colId xmlns:a16="http://schemas.microsoft.com/office/drawing/2014/main" val="20002"/>
                    </a:ext>
                  </a:extLst>
                </a:gridCol>
                <a:gridCol w="721229">
                  <a:extLst>
                    <a:ext uri="{9D8B030D-6E8A-4147-A177-3AD203B41FA5}">
                      <a16:colId xmlns:a16="http://schemas.microsoft.com/office/drawing/2014/main" val="20003"/>
                    </a:ext>
                  </a:extLst>
                </a:gridCol>
                <a:gridCol w="721229">
                  <a:extLst>
                    <a:ext uri="{9D8B030D-6E8A-4147-A177-3AD203B41FA5}">
                      <a16:colId xmlns:a16="http://schemas.microsoft.com/office/drawing/2014/main" val="20004"/>
                    </a:ext>
                  </a:extLst>
                </a:gridCol>
                <a:gridCol w="721229">
                  <a:extLst>
                    <a:ext uri="{9D8B030D-6E8A-4147-A177-3AD203B41FA5}">
                      <a16:colId xmlns:a16="http://schemas.microsoft.com/office/drawing/2014/main" val="20005"/>
                    </a:ext>
                  </a:extLst>
                </a:gridCol>
                <a:gridCol w="721229">
                  <a:extLst>
                    <a:ext uri="{9D8B030D-6E8A-4147-A177-3AD203B41FA5}">
                      <a16:colId xmlns:a16="http://schemas.microsoft.com/office/drawing/2014/main" val="20006"/>
                    </a:ext>
                  </a:extLst>
                </a:gridCol>
                <a:gridCol w="721229">
                  <a:extLst>
                    <a:ext uri="{9D8B030D-6E8A-4147-A177-3AD203B41FA5}">
                      <a16:colId xmlns:a16="http://schemas.microsoft.com/office/drawing/2014/main" val="20007"/>
                    </a:ext>
                  </a:extLst>
                </a:gridCol>
                <a:gridCol w="1092700">
                  <a:extLst>
                    <a:ext uri="{9D8B030D-6E8A-4147-A177-3AD203B41FA5}">
                      <a16:colId xmlns:a16="http://schemas.microsoft.com/office/drawing/2014/main" val="20008"/>
                    </a:ext>
                  </a:extLst>
                </a:gridCol>
              </a:tblGrid>
              <a:tr h="141491">
                <a:tc rowSpan="2">
                  <a:txBody>
                    <a:bodyPr/>
                    <a:lstStyle/>
                    <a:p>
                      <a:pPr algn="ctr">
                        <a:lnSpc>
                          <a:spcPct val="107000"/>
                        </a:lnSpc>
                        <a:spcAft>
                          <a:spcPts val="0"/>
                        </a:spcAft>
                      </a:pPr>
                      <a:r>
                        <a:rPr lang="en-US" sz="900" dirty="0">
                          <a:effectLst/>
                        </a:rPr>
                        <a:t>Molecule</a:t>
                      </a:r>
                      <a:endParaRPr lang="zh-CN" sz="900" dirty="0">
                        <a:effectLst/>
                        <a:latin typeface="Calibri"/>
                        <a:ea typeface="宋体"/>
                        <a:cs typeface="Times New Roman"/>
                      </a:endParaRPr>
                    </a:p>
                  </a:txBody>
                  <a:tcPr marL="54092" marR="54092" marT="0" marB="0" anchor="ctr"/>
                </a:tc>
                <a:tc rowSpan="2">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gridSpan="5">
                  <a:txBody>
                    <a:bodyPr/>
                    <a:lstStyle/>
                    <a:p>
                      <a:pPr algn="ctr">
                        <a:lnSpc>
                          <a:spcPct val="107000"/>
                        </a:lnSpc>
                        <a:spcAft>
                          <a:spcPts val="0"/>
                        </a:spcAft>
                      </a:pPr>
                      <a:r>
                        <a:rPr lang="en-US" sz="900">
                          <a:effectLst/>
                        </a:rPr>
                        <a:t>Energy levels (eV)</a:t>
                      </a:r>
                      <a:endParaRPr lang="zh-CN" sz="900">
                        <a:effectLst/>
                        <a:latin typeface="Calibri"/>
                        <a:ea typeface="宋体"/>
                        <a:cs typeface="Times New Roman"/>
                      </a:endParaRPr>
                    </a:p>
                  </a:txBody>
                  <a:tcPr marL="54092" marR="54092"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ctr">
                        <a:lnSpc>
                          <a:spcPct val="107000"/>
                        </a:lnSpc>
                        <a:spcAft>
                          <a:spcPts val="0"/>
                        </a:spcAft>
                      </a:pPr>
                      <a:r>
                        <a:rPr lang="en-US" sz="900" dirty="0">
                          <a:effectLst/>
                        </a:rPr>
                        <a:t>Surface</a:t>
                      </a:r>
                      <a:r>
                        <a:rPr lang="en-US" sz="900" baseline="0" dirty="0">
                          <a:effectLst/>
                        </a:rPr>
                        <a:t> coverage</a:t>
                      </a:r>
                      <a:r>
                        <a:rPr lang="en-US" sz="900" dirty="0">
                          <a:effectLst/>
                        </a:rPr>
                        <a:t> (10</a:t>
                      </a:r>
                      <a:r>
                        <a:rPr lang="en-US" sz="900" baseline="30000" dirty="0">
                          <a:effectLst/>
                        </a:rPr>
                        <a:t>-10</a:t>
                      </a:r>
                      <a:r>
                        <a:rPr lang="en-US" sz="900" dirty="0">
                          <a:effectLst/>
                        </a:rPr>
                        <a:t> </a:t>
                      </a:r>
                      <a:r>
                        <a:rPr lang="en-US" sz="900" dirty="0" err="1">
                          <a:effectLst/>
                        </a:rPr>
                        <a:t>mol</a:t>
                      </a:r>
                      <a:r>
                        <a:rPr lang="en-US" sz="900" dirty="0">
                          <a:effectLst/>
                        </a:rPr>
                        <a:t>/cm</a:t>
                      </a:r>
                      <a:r>
                        <a:rPr lang="en-US" sz="900" baseline="30000" dirty="0">
                          <a:effectLst/>
                        </a:rPr>
                        <a:t>2</a:t>
                      </a:r>
                      <a:r>
                        <a:rPr lang="en-US" sz="900" dirty="0">
                          <a:effectLst/>
                        </a:rPr>
                        <a:t>)</a:t>
                      </a:r>
                      <a:r>
                        <a:rPr lang="en-US" altLang="zh-CN" sz="900" baseline="30000" dirty="0">
                          <a:effectLst/>
                        </a:rPr>
                        <a:t> c</a:t>
                      </a:r>
                      <a:endParaRPr lang="zh-CN" sz="900" dirty="0">
                        <a:effectLst/>
                        <a:latin typeface="Calibri"/>
                        <a:ea typeface="宋体"/>
                        <a:cs typeface="Times New Roman"/>
                      </a:endParaRPr>
                    </a:p>
                  </a:txBody>
                  <a:tcPr marL="54092" marR="54092" marT="0" marB="0" anchor="ctr"/>
                </a:tc>
                <a:extLst>
                  <a:ext uri="{0D108BD9-81ED-4DB2-BD59-A6C34878D82A}">
                    <a16:rowId xmlns:a16="http://schemas.microsoft.com/office/drawing/2014/main" val="10000"/>
                  </a:ext>
                </a:extLst>
              </a:tr>
              <a:tr h="141491">
                <a:tc vMerge="1">
                  <a:txBody>
                    <a:bodyPr/>
                    <a:lstStyle/>
                    <a:p>
                      <a:endParaRPr lang="zh-CN" altLang="en-US"/>
                    </a:p>
                  </a:txBody>
                  <a:tcPr/>
                </a:tc>
                <a:tc vMerge="1">
                  <a:txBody>
                    <a:bodyPr/>
                    <a:lstStyle/>
                    <a:p>
                      <a:endParaRPr lang="zh-CN" altLang="en-US"/>
                    </a:p>
                  </a:txBody>
                  <a:tcPr/>
                </a:tc>
                <a:tc>
                  <a:txBody>
                    <a:bodyPr/>
                    <a:lstStyle/>
                    <a:p>
                      <a:pPr algn="ctr">
                        <a:lnSpc>
                          <a:spcPct val="107000"/>
                        </a:lnSpc>
                        <a:spcAft>
                          <a:spcPts val="0"/>
                        </a:spcAft>
                      </a:pPr>
                      <a:r>
                        <a:rPr lang="en-US" sz="900">
                          <a:effectLst/>
                        </a:rPr>
                        <a:t>E</a:t>
                      </a:r>
                      <a:r>
                        <a:rPr lang="en-US" sz="900" baseline="-25000">
                          <a:effectLst/>
                        </a:rPr>
                        <a:t>HOMO</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E</a:t>
                      </a:r>
                      <a:r>
                        <a:rPr lang="en-US" sz="900" baseline="-25000">
                          <a:effectLst/>
                        </a:rPr>
                        <a:t>LUMO</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E</a:t>
                      </a:r>
                      <a:r>
                        <a:rPr lang="en-US" sz="900" baseline="-25000">
                          <a:effectLst/>
                        </a:rPr>
                        <a:t>LUMO+1</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E</a:t>
                      </a:r>
                      <a:r>
                        <a:rPr lang="en-US" sz="900" baseline="-25000">
                          <a:effectLst/>
                        </a:rPr>
                        <a:t>LUMO+2</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E</a:t>
                      </a:r>
                      <a:r>
                        <a:rPr lang="en-US" sz="900" baseline="-25000">
                          <a:effectLst/>
                        </a:rPr>
                        <a:t>F</a:t>
                      </a:r>
                      <a:r>
                        <a:rPr lang="en-US" sz="900" baseline="30000">
                          <a:effectLst/>
                        </a:rPr>
                        <a:t>a</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E</a:t>
                      </a:r>
                      <a:r>
                        <a:rPr lang="en-US" sz="900" baseline="-25000">
                          <a:effectLst/>
                        </a:rPr>
                        <a:t>gap</a:t>
                      </a:r>
                      <a:r>
                        <a:rPr lang="en-US" sz="900" baseline="30000">
                          <a:effectLst/>
                        </a:rPr>
                        <a:t>b</a:t>
                      </a:r>
                      <a:endParaRPr lang="zh-CN" sz="900">
                        <a:effectLst/>
                        <a:latin typeface="Calibri"/>
                        <a:ea typeface="宋体"/>
                        <a:cs typeface="Times New Roman"/>
                      </a:endParaRPr>
                    </a:p>
                  </a:txBody>
                  <a:tcPr marL="54092" marR="54092" marT="0" marB="0" anchor="ctr"/>
                </a:tc>
                <a:tc vMerge="1">
                  <a:txBody>
                    <a:bodyPr/>
                    <a:lstStyle/>
                    <a:p>
                      <a:endParaRPr lang="zh-CN" altLang="en-US"/>
                    </a:p>
                  </a:txBody>
                  <a:tcPr/>
                </a:tc>
                <a:extLst>
                  <a:ext uri="{0D108BD9-81ED-4DB2-BD59-A6C34878D82A}">
                    <a16:rowId xmlns:a16="http://schemas.microsoft.com/office/drawing/2014/main" val="10001"/>
                  </a:ext>
                </a:extLst>
              </a:tr>
              <a:tr h="141491">
                <a:tc rowSpan="4">
                  <a:txBody>
                    <a:bodyPr/>
                    <a:lstStyle/>
                    <a:p>
                      <a:pPr algn="ctr">
                        <a:lnSpc>
                          <a:spcPct val="107000"/>
                        </a:lnSpc>
                        <a:spcAft>
                          <a:spcPts val="0"/>
                        </a:spcAft>
                      </a:pPr>
                      <a:r>
                        <a:rPr lang="en-SG" sz="900">
                          <a:effectLst/>
                        </a:rPr>
                        <a:t>HATNA</a:t>
                      </a:r>
                      <a:endParaRPr lang="zh-CN" sz="900">
                        <a:effectLst/>
                        <a:latin typeface="Calibri"/>
                        <a:ea typeface="宋体"/>
                        <a:cs typeface="Times New Roman"/>
                      </a:endParaRPr>
                    </a:p>
                  </a:txBody>
                  <a:tcPr marL="54092" marR="54092" marT="0" marB="0" anchor="ctr"/>
                </a:tc>
                <a:tc rowSpan="3">
                  <a:txBody>
                    <a:bodyPr/>
                    <a:lstStyle/>
                    <a:p>
                      <a:pPr algn="ctr">
                        <a:lnSpc>
                          <a:spcPct val="107000"/>
                        </a:lnSpc>
                        <a:spcAft>
                          <a:spcPts val="0"/>
                        </a:spcAft>
                      </a:pPr>
                      <a:r>
                        <a:rPr lang="en-US" sz="900">
                          <a:effectLst/>
                        </a:rPr>
                        <a:t>Exp.</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-6.33</a:t>
                      </a:r>
                      <a:r>
                        <a:rPr lang="en-US" sz="900" baseline="30000">
                          <a:effectLst/>
                        </a:rPr>
                        <a:t>d</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-3.52</a:t>
                      </a:r>
                      <a:r>
                        <a:rPr lang="en-US" sz="900" baseline="30000">
                          <a:effectLst/>
                        </a:rPr>
                        <a:t>d</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-3.30</a:t>
                      </a:r>
                      <a:r>
                        <a:rPr lang="en-US" sz="900" baseline="30000">
                          <a:effectLst/>
                        </a:rPr>
                        <a:t>d</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dirty="0">
                          <a:effectLst/>
                        </a:rPr>
                        <a:t>-2.97</a:t>
                      </a:r>
                      <a:r>
                        <a:rPr lang="en-US" sz="900" baseline="30000" dirty="0">
                          <a:effectLst/>
                        </a:rPr>
                        <a:t>d</a:t>
                      </a:r>
                      <a:endParaRPr lang="zh-CN" sz="900" dirty="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2.81</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2.73±0.35</a:t>
                      </a:r>
                      <a:endParaRPr lang="zh-CN" sz="900">
                        <a:effectLst/>
                        <a:latin typeface="Calibri"/>
                        <a:ea typeface="宋体"/>
                        <a:cs typeface="Times New Roman"/>
                      </a:endParaRPr>
                    </a:p>
                  </a:txBody>
                  <a:tcPr marL="54092" marR="54092" marT="0" marB="0" anchor="ctr"/>
                </a:tc>
                <a:extLst>
                  <a:ext uri="{0D108BD9-81ED-4DB2-BD59-A6C34878D82A}">
                    <a16:rowId xmlns:a16="http://schemas.microsoft.com/office/drawing/2014/main" val="10002"/>
                  </a:ext>
                </a:extLst>
              </a:tr>
              <a:tr h="141491">
                <a:tc vMerge="1">
                  <a:txBody>
                    <a:bodyPr/>
                    <a:lstStyle/>
                    <a:p>
                      <a:endParaRPr lang="zh-CN" altLang="en-US"/>
                    </a:p>
                  </a:txBody>
                  <a:tcPr/>
                </a:tc>
                <a:tc vMerge="1">
                  <a:txBody>
                    <a:bodyPr/>
                    <a:lstStyle/>
                    <a:p>
                      <a:endParaRPr lang="zh-CN" altLang="en-US"/>
                    </a:p>
                  </a:txBody>
                  <a:tcPr/>
                </a:tc>
                <a:tc>
                  <a:txBody>
                    <a:bodyPr/>
                    <a:lstStyle/>
                    <a:p>
                      <a:pPr algn="ctr">
                        <a:lnSpc>
                          <a:spcPct val="107000"/>
                        </a:lnSpc>
                        <a:spcAft>
                          <a:spcPts val="0"/>
                        </a:spcAft>
                      </a:pPr>
                      <a:r>
                        <a:rPr lang="en-US" sz="900" u="sng">
                          <a:effectLst/>
                        </a:rPr>
                        <a:t>-6.90</a:t>
                      </a:r>
                      <a:r>
                        <a:rPr lang="en-US" sz="900" u="sng" baseline="30000">
                          <a:effectLst/>
                        </a:rPr>
                        <a:t>e</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u="sng">
                          <a:effectLst/>
                        </a:rPr>
                        <a:t>-4.09</a:t>
                      </a:r>
                      <a:r>
                        <a:rPr lang="en-SG" sz="900" u="sng" baseline="30000">
                          <a:effectLst/>
                        </a:rPr>
                        <a:t>e</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extLst>
                  <a:ext uri="{0D108BD9-81ED-4DB2-BD59-A6C34878D82A}">
                    <a16:rowId xmlns:a16="http://schemas.microsoft.com/office/drawing/2014/main" val="10003"/>
                  </a:ext>
                </a:extLst>
              </a:tr>
              <a:tr h="141491">
                <a:tc vMerge="1">
                  <a:txBody>
                    <a:bodyPr/>
                    <a:lstStyle/>
                    <a:p>
                      <a:endParaRPr lang="zh-CN" altLang="en-US"/>
                    </a:p>
                  </a:txBody>
                  <a:tcPr/>
                </a:tc>
                <a:tc vMerge="1">
                  <a:txBody>
                    <a:bodyPr/>
                    <a:lstStyle/>
                    <a:p>
                      <a:endParaRPr lang="zh-CN" altLang="en-US"/>
                    </a:p>
                  </a:txBody>
                  <a:tcPr/>
                </a:tc>
                <a:tc>
                  <a:txBody>
                    <a:bodyPr/>
                    <a:lstStyle/>
                    <a:p>
                      <a:pPr algn="ctr">
                        <a:lnSpc>
                          <a:spcPct val="107000"/>
                        </a:lnSpc>
                        <a:spcAft>
                          <a:spcPts val="0"/>
                        </a:spcAft>
                      </a:pPr>
                      <a:r>
                        <a:rPr lang="en-US" sz="900">
                          <a:effectLst/>
                        </a:rPr>
                        <a:t>-6.</a:t>
                      </a:r>
                      <a:r>
                        <a:rPr lang="en-US" sz="900" u="sng">
                          <a:effectLst/>
                        </a:rPr>
                        <a:t>28</a:t>
                      </a:r>
                      <a:r>
                        <a:rPr lang="en-US" sz="900" u="sng" baseline="30000">
                          <a:effectLst/>
                        </a:rPr>
                        <a:t>f</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-3.</a:t>
                      </a:r>
                      <a:r>
                        <a:rPr lang="en-US" sz="900" u="sng">
                          <a:effectLst/>
                        </a:rPr>
                        <a:t>47</a:t>
                      </a:r>
                      <a:r>
                        <a:rPr lang="en-US" sz="900" u="sng" baseline="30000">
                          <a:effectLst/>
                        </a:rPr>
                        <a:t>f</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4.18</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extLst>
                  <a:ext uri="{0D108BD9-81ED-4DB2-BD59-A6C34878D82A}">
                    <a16:rowId xmlns:a16="http://schemas.microsoft.com/office/drawing/2014/main" val="10004"/>
                  </a:ext>
                </a:extLst>
              </a:tr>
              <a:tr h="149254">
                <a:tc vMerge="1">
                  <a:txBody>
                    <a:bodyPr/>
                    <a:lstStyle/>
                    <a:p>
                      <a:endParaRPr lang="zh-CN" altLang="en-US"/>
                    </a:p>
                  </a:txBody>
                  <a:tcPr/>
                </a:tc>
                <a:tc>
                  <a:txBody>
                    <a:bodyPr/>
                    <a:lstStyle/>
                    <a:p>
                      <a:pPr algn="ctr">
                        <a:lnSpc>
                          <a:spcPct val="107000"/>
                        </a:lnSpc>
                        <a:spcAft>
                          <a:spcPts val="0"/>
                        </a:spcAft>
                      </a:pPr>
                      <a:r>
                        <a:rPr lang="en-US" sz="900">
                          <a:effectLst/>
                        </a:rPr>
                        <a:t>Theor.</a:t>
                      </a:r>
                      <a:r>
                        <a:rPr lang="en-SG" sz="900" u="sng" baseline="30000">
                          <a:effectLst/>
                        </a:rPr>
                        <a:t>g</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-6.17</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-2.79</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-2.37</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-2.31</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extLst>
                  <a:ext uri="{0D108BD9-81ED-4DB2-BD59-A6C34878D82A}">
                    <a16:rowId xmlns:a16="http://schemas.microsoft.com/office/drawing/2014/main" val="10005"/>
                  </a:ext>
                </a:extLst>
              </a:tr>
              <a:tr h="149254">
                <a:tc rowSpan="4">
                  <a:txBody>
                    <a:bodyPr/>
                    <a:lstStyle/>
                    <a:p>
                      <a:pPr algn="ctr">
                        <a:lnSpc>
                          <a:spcPct val="107000"/>
                        </a:lnSpc>
                        <a:spcAft>
                          <a:spcPts val="0"/>
                        </a:spcAft>
                      </a:pPr>
                      <a:r>
                        <a:rPr lang="en-SG" sz="900">
                          <a:effectLst/>
                        </a:rPr>
                        <a:t>F</a:t>
                      </a:r>
                      <a:r>
                        <a:rPr lang="en-SG" sz="900" baseline="-25000">
                          <a:effectLst/>
                        </a:rPr>
                        <a:t>4</a:t>
                      </a:r>
                      <a:r>
                        <a:rPr lang="en-SG" sz="900">
                          <a:effectLst/>
                        </a:rPr>
                        <a:t>-HATNA</a:t>
                      </a:r>
                      <a:endParaRPr lang="zh-CN" sz="900">
                        <a:effectLst/>
                        <a:latin typeface="Calibri"/>
                        <a:ea typeface="宋体"/>
                        <a:cs typeface="Times New Roman"/>
                      </a:endParaRPr>
                    </a:p>
                  </a:txBody>
                  <a:tcPr marL="54092" marR="54092" marT="0" marB="0" anchor="ctr"/>
                </a:tc>
                <a:tc rowSpan="3">
                  <a:txBody>
                    <a:bodyPr/>
                    <a:lstStyle/>
                    <a:p>
                      <a:pPr algn="ctr">
                        <a:lnSpc>
                          <a:spcPct val="107000"/>
                        </a:lnSpc>
                        <a:spcAft>
                          <a:spcPts val="0"/>
                        </a:spcAft>
                      </a:pPr>
                      <a:r>
                        <a:rPr lang="en-US" sz="900">
                          <a:effectLst/>
                        </a:rPr>
                        <a:t>Exp.</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-6.41</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-3.62</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-3.26</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-2.96</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2.79</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1.32±0.14</a:t>
                      </a:r>
                      <a:endParaRPr lang="zh-CN" sz="900">
                        <a:effectLst/>
                        <a:latin typeface="Calibri"/>
                        <a:ea typeface="宋体"/>
                        <a:cs typeface="Times New Roman"/>
                      </a:endParaRPr>
                    </a:p>
                  </a:txBody>
                  <a:tcPr marL="54092" marR="54092" marT="0" marB="0" anchor="ctr"/>
                </a:tc>
                <a:extLst>
                  <a:ext uri="{0D108BD9-81ED-4DB2-BD59-A6C34878D82A}">
                    <a16:rowId xmlns:a16="http://schemas.microsoft.com/office/drawing/2014/main" val="10006"/>
                  </a:ext>
                </a:extLst>
              </a:tr>
              <a:tr h="149254">
                <a:tc vMerge="1">
                  <a:txBody>
                    <a:bodyPr/>
                    <a:lstStyle/>
                    <a:p>
                      <a:endParaRPr lang="zh-CN" altLang="en-US"/>
                    </a:p>
                  </a:txBody>
                  <a:tcPr/>
                </a:tc>
                <a:tc vMerge="1">
                  <a:txBody>
                    <a:bodyPr/>
                    <a:lstStyle/>
                    <a:p>
                      <a:endParaRPr lang="zh-CN" altLang="en-US"/>
                    </a:p>
                  </a:txBody>
                  <a:tcPr/>
                </a:tc>
                <a:tc>
                  <a:txBody>
                    <a:bodyPr/>
                    <a:lstStyle/>
                    <a:p>
                      <a:pPr algn="ctr">
                        <a:lnSpc>
                          <a:spcPct val="107000"/>
                        </a:lnSpc>
                        <a:spcAft>
                          <a:spcPts val="0"/>
                        </a:spcAft>
                      </a:pPr>
                      <a:r>
                        <a:rPr lang="en-US" sz="900" u="sng">
                          <a:effectLst/>
                        </a:rPr>
                        <a:t>-6.89</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u="sng">
                          <a:effectLst/>
                        </a:rPr>
                        <a:t>-4.10</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extLst>
                  <a:ext uri="{0D108BD9-81ED-4DB2-BD59-A6C34878D82A}">
                    <a16:rowId xmlns:a16="http://schemas.microsoft.com/office/drawing/2014/main" val="10007"/>
                  </a:ext>
                </a:extLst>
              </a:tr>
              <a:tr h="149254">
                <a:tc vMerge="1">
                  <a:txBody>
                    <a:bodyPr/>
                    <a:lstStyle/>
                    <a:p>
                      <a:endParaRPr lang="zh-CN" altLang="en-US"/>
                    </a:p>
                  </a:txBody>
                  <a:tcPr/>
                </a:tc>
                <a:tc vMerge="1">
                  <a:txBody>
                    <a:bodyPr/>
                    <a:lstStyle/>
                    <a:p>
                      <a:endParaRPr lang="zh-CN" altLang="en-US"/>
                    </a:p>
                  </a:txBody>
                  <a:tcPr/>
                </a:tc>
                <a:tc>
                  <a:txBody>
                    <a:bodyPr/>
                    <a:lstStyle/>
                    <a:p>
                      <a:pPr algn="ctr">
                        <a:lnSpc>
                          <a:spcPct val="107000"/>
                        </a:lnSpc>
                        <a:spcAft>
                          <a:spcPts val="0"/>
                        </a:spcAft>
                      </a:pPr>
                      <a:r>
                        <a:rPr lang="en-US" sz="900">
                          <a:effectLst/>
                        </a:rPr>
                        <a:t>-6.12</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-3.33</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4.02</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extLst>
                  <a:ext uri="{0D108BD9-81ED-4DB2-BD59-A6C34878D82A}">
                    <a16:rowId xmlns:a16="http://schemas.microsoft.com/office/drawing/2014/main" val="10008"/>
                  </a:ext>
                </a:extLst>
              </a:tr>
              <a:tr h="149254">
                <a:tc vMerge="1">
                  <a:txBody>
                    <a:bodyPr/>
                    <a:lstStyle/>
                    <a:p>
                      <a:endParaRPr lang="zh-CN" altLang="en-US"/>
                    </a:p>
                  </a:txBody>
                  <a:tcPr/>
                </a:tc>
                <a:tc>
                  <a:txBody>
                    <a:bodyPr/>
                    <a:lstStyle/>
                    <a:p>
                      <a:pPr algn="ctr">
                        <a:lnSpc>
                          <a:spcPct val="107000"/>
                        </a:lnSpc>
                        <a:spcAft>
                          <a:spcPts val="0"/>
                        </a:spcAft>
                      </a:pPr>
                      <a:r>
                        <a:rPr lang="en-US" sz="900">
                          <a:effectLst/>
                        </a:rPr>
                        <a:t>Theor.</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-6.37</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-3.09</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-2.67</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-2.62</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extLst>
                  <a:ext uri="{0D108BD9-81ED-4DB2-BD59-A6C34878D82A}">
                    <a16:rowId xmlns:a16="http://schemas.microsoft.com/office/drawing/2014/main" val="10009"/>
                  </a:ext>
                </a:extLst>
              </a:tr>
              <a:tr h="149254">
                <a:tc rowSpan="4">
                  <a:txBody>
                    <a:bodyPr/>
                    <a:lstStyle/>
                    <a:p>
                      <a:pPr algn="ctr">
                        <a:lnSpc>
                          <a:spcPct val="107000"/>
                        </a:lnSpc>
                        <a:spcAft>
                          <a:spcPts val="0"/>
                        </a:spcAft>
                      </a:pPr>
                      <a:r>
                        <a:rPr lang="en-SG" sz="900">
                          <a:effectLst/>
                        </a:rPr>
                        <a:t>(MeO)</a:t>
                      </a:r>
                      <a:r>
                        <a:rPr lang="en-SG" sz="900" baseline="-25000">
                          <a:effectLst/>
                        </a:rPr>
                        <a:t>4</a:t>
                      </a:r>
                      <a:r>
                        <a:rPr lang="en-SG" sz="900">
                          <a:effectLst/>
                        </a:rPr>
                        <a:t>-HATNA</a:t>
                      </a:r>
                      <a:endParaRPr lang="zh-CN" sz="900">
                        <a:effectLst/>
                        <a:latin typeface="Calibri"/>
                        <a:ea typeface="宋体"/>
                        <a:cs typeface="Times New Roman"/>
                      </a:endParaRPr>
                    </a:p>
                  </a:txBody>
                  <a:tcPr marL="54092" marR="54092" marT="0" marB="0" anchor="ctr"/>
                </a:tc>
                <a:tc rowSpan="3">
                  <a:txBody>
                    <a:bodyPr/>
                    <a:lstStyle/>
                    <a:p>
                      <a:pPr algn="ctr">
                        <a:lnSpc>
                          <a:spcPct val="107000"/>
                        </a:lnSpc>
                        <a:spcAft>
                          <a:spcPts val="0"/>
                        </a:spcAft>
                      </a:pPr>
                      <a:r>
                        <a:rPr lang="en-US" sz="900">
                          <a:effectLst/>
                        </a:rPr>
                        <a:t>Exp.</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-6.18</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-3.44</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-3.16</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-2.74</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2.74</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2.96±0.19</a:t>
                      </a:r>
                      <a:endParaRPr lang="zh-CN" sz="900">
                        <a:effectLst/>
                        <a:latin typeface="Calibri"/>
                        <a:ea typeface="宋体"/>
                        <a:cs typeface="Times New Roman"/>
                      </a:endParaRPr>
                    </a:p>
                  </a:txBody>
                  <a:tcPr marL="54092" marR="54092" marT="0" marB="0" anchor="ctr"/>
                </a:tc>
                <a:extLst>
                  <a:ext uri="{0D108BD9-81ED-4DB2-BD59-A6C34878D82A}">
                    <a16:rowId xmlns:a16="http://schemas.microsoft.com/office/drawing/2014/main" val="10010"/>
                  </a:ext>
                </a:extLst>
              </a:tr>
              <a:tr h="149254">
                <a:tc vMerge="1">
                  <a:txBody>
                    <a:bodyPr/>
                    <a:lstStyle/>
                    <a:p>
                      <a:endParaRPr lang="zh-CN" altLang="en-US"/>
                    </a:p>
                  </a:txBody>
                  <a:tcPr/>
                </a:tc>
                <a:tc vMerge="1">
                  <a:txBody>
                    <a:bodyPr/>
                    <a:lstStyle/>
                    <a:p>
                      <a:endParaRPr lang="zh-CN" altLang="en-US"/>
                    </a:p>
                  </a:txBody>
                  <a:tcPr/>
                </a:tc>
                <a:tc>
                  <a:txBody>
                    <a:bodyPr/>
                    <a:lstStyle/>
                    <a:p>
                      <a:pPr algn="ctr">
                        <a:lnSpc>
                          <a:spcPct val="107000"/>
                        </a:lnSpc>
                        <a:spcAft>
                          <a:spcPts val="0"/>
                        </a:spcAft>
                      </a:pPr>
                      <a:r>
                        <a:rPr lang="en-US" sz="900" u="sng">
                          <a:effectLst/>
                        </a:rPr>
                        <a:t>-6.83</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u="sng">
                          <a:effectLst/>
                        </a:rPr>
                        <a:t>-4.09</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extLst>
                  <a:ext uri="{0D108BD9-81ED-4DB2-BD59-A6C34878D82A}">
                    <a16:rowId xmlns:a16="http://schemas.microsoft.com/office/drawing/2014/main" val="10011"/>
                  </a:ext>
                </a:extLst>
              </a:tr>
              <a:tr h="149254">
                <a:tc vMerge="1">
                  <a:txBody>
                    <a:bodyPr/>
                    <a:lstStyle/>
                    <a:p>
                      <a:endParaRPr lang="zh-CN" altLang="en-US"/>
                    </a:p>
                  </a:txBody>
                  <a:tcPr/>
                </a:tc>
                <a:tc vMerge="1">
                  <a:txBody>
                    <a:bodyPr/>
                    <a:lstStyle/>
                    <a:p>
                      <a:endParaRPr lang="zh-CN" altLang="en-US"/>
                    </a:p>
                  </a:txBody>
                  <a:tcPr/>
                </a:tc>
                <a:tc>
                  <a:txBody>
                    <a:bodyPr/>
                    <a:lstStyle/>
                    <a:p>
                      <a:pPr algn="ctr">
                        <a:lnSpc>
                          <a:spcPct val="107000"/>
                        </a:lnSpc>
                        <a:spcAft>
                          <a:spcPts val="0"/>
                        </a:spcAft>
                      </a:pPr>
                      <a:r>
                        <a:rPr lang="en-US" sz="900">
                          <a:effectLst/>
                        </a:rPr>
                        <a:t>-5.80</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-3.06</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3.88</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extLst>
                  <a:ext uri="{0D108BD9-81ED-4DB2-BD59-A6C34878D82A}">
                    <a16:rowId xmlns:a16="http://schemas.microsoft.com/office/drawing/2014/main" val="10012"/>
                  </a:ext>
                </a:extLst>
              </a:tr>
              <a:tr h="149254">
                <a:tc vMerge="1">
                  <a:txBody>
                    <a:bodyPr/>
                    <a:lstStyle/>
                    <a:p>
                      <a:endParaRPr lang="zh-CN" altLang="en-US"/>
                    </a:p>
                  </a:txBody>
                  <a:tcPr/>
                </a:tc>
                <a:tc>
                  <a:txBody>
                    <a:bodyPr/>
                    <a:lstStyle/>
                    <a:p>
                      <a:pPr algn="ctr">
                        <a:lnSpc>
                          <a:spcPct val="107000"/>
                        </a:lnSpc>
                        <a:spcAft>
                          <a:spcPts val="0"/>
                        </a:spcAft>
                      </a:pPr>
                      <a:r>
                        <a:rPr lang="en-US" sz="900">
                          <a:effectLst/>
                        </a:rPr>
                        <a:t>Theor.</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-5.99</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-2.58</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-2.2</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-2.11</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extLst>
                  <a:ext uri="{0D108BD9-81ED-4DB2-BD59-A6C34878D82A}">
                    <a16:rowId xmlns:a16="http://schemas.microsoft.com/office/drawing/2014/main" val="10013"/>
                  </a:ext>
                </a:extLst>
              </a:tr>
              <a:tr h="149254">
                <a:tc rowSpan="4">
                  <a:txBody>
                    <a:bodyPr/>
                    <a:lstStyle/>
                    <a:p>
                      <a:pPr algn="ctr">
                        <a:lnSpc>
                          <a:spcPct val="107000"/>
                        </a:lnSpc>
                        <a:spcAft>
                          <a:spcPts val="0"/>
                        </a:spcAft>
                      </a:pPr>
                      <a:r>
                        <a:rPr lang="en-SG" sz="900">
                          <a:effectLst/>
                        </a:rPr>
                        <a:t>(NO</a:t>
                      </a:r>
                      <a:r>
                        <a:rPr lang="en-SG" sz="900" baseline="-25000">
                          <a:effectLst/>
                        </a:rPr>
                        <a:t>2</a:t>
                      </a:r>
                      <a:r>
                        <a:rPr lang="en-SG" sz="900">
                          <a:effectLst/>
                        </a:rPr>
                        <a:t>)</a:t>
                      </a:r>
                      <a:r>
                        <a:rPr lang="en-SG" sz="900" baseline="-25000">
                          <a:effectLst/>
                        </a:rPr>
                        <a:t>4</a:t>
                      </a:r>
                      <a:r>
                        <a:rPr lang="en-SG" sz="900">
                          <a:effectLst/>
                        </a:rPr>
                        <a:t>-HATNA</a:t>
                      </a:r>
                      <a:endParaRPr lang="zh-CN" sz="900">
                        <a:effectLst/>
                        <a:latin typeface="Calibri"/>
                        <a:ea typeface="宋体"/>
                        <a:cs typeface="Times New Roman"/>
                      </a:endParaRPr>
                    </a:p>
                  </a:txBody>
                  <a:tcPr marL="54092" marR="54092" marT="0" marB="0" anchor="ctr"/>
                </a:tc>
                <a:tc rowSpan="3">
                  <a:txBody>
                    <a:bodyPr/>
                    <a:lstStyle/>
                    <a:p>
                      <a:pPr algn="ctr">
                        <a:lnSpc>
                          <a:spcPct val="107000"/>
                        </a:lnSpc>
                        <a:spcAft>
                          <a:spcPts val="0"/>
                        </a:spcAft>
                      </a:pPr>
                      <a:r>
                        <a:rPr lang="en-US" sz="900">
                          <a:effectLst/>
                        </a:rPr>
                        <a:t>Exp.</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-6.75</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-4.15</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-3.89</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-3.58</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2.60</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2.33±0.13</a:t>
                      </a:r>
                      <a:endParaRPr lang="zh-CN" sz="900">
                        <a:effectLst/>
                        <a:latin typeface="Calibri"/>
                        <a:ea typeface="宋体"/>
                        <a:cs typeface="Times New Roman"/>
                      </a:endParaRPr>
                    </a:p>
                  </a:txBody>
                  <a:tcPr marL="54092" marR="54092" marT="0" marB="0" anchor="ctr"/>
                </a:tc>
                <a:extLst>
                  <a:ext uri="{0D108BD9-81ED-4DB2-BD59-A6C34878D82A}">
                    <a16:rowId xmlns:a16="http://schemas.microsoft.com/office/drawing/2014/main" val="10014"/>
                  </a:ext>
                </a:extLst>
              </a:tr>
              <a:tr h="149254">
                <a:tc vMerge="1">
                  <a:txBody>
                    <a:bodyPr/>
                    <a:lstStyle/>
                    <a:p>
                      <a:endParaRPr lang="zh-CN" altLang="en-US"/>
                    </a:p>
                  </a:txBody>
                  <a:tcPr/>
                </a:tc>
                <a:tc vMerge="1">
                  <a:txBody>
                    <a:bodyPr/>
                    <a:lstStyle/>
                    <a:p>
                      <a:endParaRPr lang="zh-CN" altLang="en-US"/>
                    </a:p>
                  </a:txBody>
                  <a:tcPr/>
                </a:tc>
                <a:tc>
                  <a:txBody>
                    <a:bodyPr/>
                    <a:lstStyle/>
                    <a:p>
                      <a:pPr algn="ctr">
                        <a:lnSpc>
                          <a:spcPct val="107000"/>
                        </a:lnSpc>
                        <a:spcAft>
                          <a:spcPts val="0"/>
                        </a:spcAft>
                      </a:pPr>
                      <a:r>
                        <a:rPr lang="en-US" sz="900" u="sng">
                          <a:effectLst/>
                        </a:rPr>
                        <a:t>-6.71</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u="sng">
                          <a:effectLst/>
                        </a:rPr>
                        <a:t>-4.11</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extLst>
                  <a:ext uri="{0D108BD9-81ED-4DB2-BD59-A6C34878D82A}">
                    <a16:rowId xmlns:a16="http://schemas.microsoft.com/office/drawing/2014/main" val="10015"/>
                  </a:ext>
                </a:extLst>
              </a:tr>
              <a:tr h="149254">
                <a:tc vMerge="1">
                  <a:txBody>
                    <a:bodyPr/>
                    <a:lstStyle/>
                    <a:p>
                      <a:endParaRPr lang="zh-CN" altLang="en-US"/>
                    </a:p>
                  </a:txBody>
                  <a:tcPr/>
                </a:tc>
                <a:tc vMerge="1">
                  <a:txBody>
                    <a:bodyPr/>
                    <a:lstStyle/>
                    <a:p>
                      <a:endParaRPr lang="zh-CN" altLang="en-US"/>
                    </a:p>
                  </a:txBody>
                  <a:tcPr/>
                </a:tc>
                <a:tc>
                  <a:txBody>
                    <a:bodyPr/>
                    <a:lstStyle/>
                    <a:p>
                      <a:pPr algn="ctr">
                        <a:lnSpc>
                          <a:spcPct val="107000"/>
                        </a:lnSpc>
                        <a:spcAft>
                          <a:spcPts val="0"/>
                        </a:spcAft>
                      </a:pPr>
                      <a:r>
                        <a:rPr lang="en-US" sz="900">
                          <a:effectLst/>
                        </a:rPr>
                        <a:t>-6.83</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-4.23</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3.76</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extLst>
                  <a:ext uri="{0D108BD9-81ED-4DB2-BD59-A6C34878D82A}">
                    <a16:rowId xmlns:a16="http://schemas.microsoft.com/office/drawing/2014/main" val="10016"/>
                  </a:ext>
                </a:extLst>
              </a:tr>
              <a:tr h="149254">
                <a:tc vMerge="1">
                  <a:txBody>
                    <a:bodyPr/>
                    <a:lstStyle/>
                    <a:p>
                      <a:endParaRPr lang="zh-CN" altLang="en-US"/>
                    </a:p>
                  </a:txBody>
                  <a:tcPr/>
                </a:tc>
                <a:tc>
                  <a:txBody>
                    <a:bodyPr/>
                    <a:lstStyle/>
                    <a:p>
                      <a:pPr algn="ctr">
                        <a:lnSpc>
                          <a:spcPct val="107000"/>
                        </a:lnSpc>
                        <a:spcAft>
                          <a:spcPts val="0"/>
                        </a:spcAft>
                      </a:pPr>
                      <a:r>
                        <a:rPr lang="en-US" sz="900">
                          <a:effectLst/>
                        </a:rPr>
                        <a:t>Theor.</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-6.65</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-4.11</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-3.71</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-3.62</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extLst>
                  <a:ext uri="{0D108BD9-81ED-4DB2-BD59-A6C34878D82A}">
                    <a16:rowId xmlns:a16="http://schemas.microsoft.com/office/drawing/2014/main" val="10017"/>
                  </a:ext>
                </a:extLst>
              </a:tr>
              <a:tr h="149254">
                <a:tc rowSpan="4">
                  <a:txBody>
                    <a:bodyPr/>
                    <a:lstStyle/>
                    <a:p>
                      <a:pPr algn="ctr">
                        <a:lnSpc>
                          <a:spcPct val="107000"/>
                        </a:lnSpc>
                        <a:spcAft>
                          <a:spcPts val="0"/>
                        </a:spcAft>
                      </a:pPr>
                      <a:r>
                        <a:rPr lang="en-SG" sz="900">
                          <a:effectLst/>
                        </a:rPr>
                        <a:t>(NH</a:t>
                      </a:r>
                      <a:r>
                        <a:rPr lang="en-SG" sz="900" baseline="-25000">
                          <a:effectLst/>
                        </a:rPr>
                        <a:t>2</a:t>
                      </a:r>
                      <a:r>
                        <a:rPr lang="en-SG" sz="900">
                          <a:effectLst/>
                        </a:rPr>
                        <a:t>)</a:t>
                      </a:r>
                      <a:r>
                        <a:rPr lang="en-SG" sz="900" baseline="-25000">
                          <a:effectLst/>
                        </a:rPr>
                        <a:t>4</a:t>
                      </a:r>
                      <a:r>
                        <a:rPr lang="en-SG" sz="900">
                          <a:effectLst/>
                        </a:rPr>
                        <a:t>-HATNA</a:t>
                      </a:r>
                      <a:endParaRPr lang="zh-CN" sz="900">
                        <a:effectLst/>
                        <a:latin typeface="Calibri"/>
                        <a:ea typeface="宋体"/>
                        <a:cs typeface="Times New Roman"/>
                      </a:endParaRPr>
                    </a:p>
                  </a:txBody>
                  <a:tcPr marL="54092" marR="54092" marT="0" marB="0" anchor="ctr"/>
                </a:tc>
                <a:tc rowSpan="3">
                  <a:txBody>
                    <a:bodyPr/>
                    <a:lstStyle/>
                    <a:p>
                      <a:pPr algn="ctr">
                        <a:lnSpc>
                          <a:spcPct val="107000"/>
                        </a:lnSpc>
                        <a:spcAft>
                          <a:spcPts val="0"/>
                        </a:spcAft>
                      </a:pPr>
                      <a:r>
                        <a:rPr lang="en-US" sz="900">
                          <a:effectLst/>
                        </a:rPr>
                        <a:t>Exp.</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-5.65</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-3.37</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-2.79</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-2.64</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2.28</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2.00±0.10</a:t>
                      </a:r>
                      <a:endParaRPr lang="zh-CN" sz="900">
                        <a:effectLst/>
                        <a:latin typeface="Calibri"/>
                        <a:ea typeface="宋体"/>
                        <a:cs typeface="Times New Roman"/>
                      </a:endParaRPr>
                    </a:p>
                  </a:txBody>
                  <a:tcPr marL="54092" marR="54092" marT="0" marB="0" anchor="ctr"/>
                </a:tc>
                <a:extLst>
                  <a:ext uri="{0D108BD9-81ED-4DB2-BD59-A6C34878D82A}">
                    <a16:rowId xmlns:a16="http://schemas.microsoft.com/office/drawing/2014/main" val="10018"/>
                  </a:ext>
                </a:extLst>
              </a:tr>
              <a:tr h="149254">
                <a:tc vMerge="1">
                  <a:txBody>
                    <a:bodyPr/>
                    <a:lstStyle/>
                    <a:p>
                      <a:endParaRPr lang="zh-CN" altLang="en-US"/>
                    </a:p>
                  </a:txBody>
                  <a:tcPr/>
                </a:tc>
                <a:tc vMerge="1">
                  <a:txBody>
                    <a:bodyPr/>
                    <a:lstStyle/>
                    <a:p>
                      <a:endParaRPr lang="zh-CN" altLang="en-US"/>
                    </a:p>
                  </a:txBody>
                  <a:tcPr/>
                </a:tc>
                <a:tc>
                  <a:txBody>
                    <a:bodyPr/>
                    <a:lstStyle/>
                    <a:p>
                      <a:pPr algn="ctr">
                        <a:lnSpc>
                          <a:spcPct val="107000"/>
                        </a:lnSpc>
                        <a:spcAft>
                          <a:spcPts val="0"/>
                        </a:spcAft>
                      </a:pPr>
                      <a:r>
                        <a:rPr lang="en-US" sz="900" u="sng">
                          <a:effectLst/>
                        </a:rPr>
                        <a:t>-6.39</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u="sng">
                          <a:effectLst/>
                        </a:rPr>
                        <a:t>-4.11</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extLst>
                  <a:ext uri="{0D108BD9-81ED-4DB2-BD59-A6C34878D82A}">
                    <a16:rowId xmlns:a16="http://schemas.microsoft.com/office/drawing/2014/main" val="10019"/>
                  </a:ext>
                </a:extLst>
              </a:tr>
              <a:tr h="149254">
                <a:tc vMerge="1">
                  <a:txBody>
                    <a:bodyPr/>
                    <a:lstStyle/>
                    <a:p>
                      <a:endParaRPr lang="zh-CN" altLang="en-US"/>
                    </a:p>
                  </a:txBody>
                  <a:tcPr/>
                </a:tc>
                <a:tc vMerge="1">
                  <a:txBody>
                    <a:bodyPr/>
                    <a:lstStyle/>
                    <a:p>
                      <a:endParaRPr lang="zh-CN" altLang="en-US"/>
                    </a:p>
                  </a:txBody>
                  <a:tcPr/>
                </a:tc>
                <a:tc>
                  <a:txBody>
                    <a:bodyPr/>
                    <a:lstStyle/>
                    <a:p>
                      <a:pPr algn="ctr">
                        <a:lnSpc>
                          <a:spcPct val="107000"/>
                        </a:lnSpc>
                        <a:spcAft>
                          <a:spcPts val="0"/>
                        </a:spcAft>
                      </a:pPr>
                      <a:r>
                        <a:rPr lang="en-US" sz="900">
                          <a:effectLst/>
                        </a:rPr>
                        <a:t>-5.41</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-3.13</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4.01</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extLst>
                  <a:ext uri="{0D108BD9-81ED-4DB2-BD59-A6C34878D82A}">
                    <a16:rowId xmlns:a16="http://schemas.microsoft.com/office/drawing/2014/main" val="10020"/>
                  </a:ext>
                </a:extLst>
              </a:tr>
              <a:tr h="149254">
                <a:tc vMerge="1">
                  <a:txBody>
                    <a:bodyPr/>
                    <a:lstStyle/>
                    <a:p>
                      <a:endParaRPr lang="zh-CN" altLang="en-US"/>
                    </a:p>
                  </a:txBody>
                  <a:tcPr/>
                </a:tc>
                <a:tc>
                  <a:txBody>
                    <a:bodyPr/>
                    <a:lstStyle/>
                    <a:p>
                      <a:pPr algn="ctr">
                        <a:lnSpc>
                          <a:spcPct val="107000"/>
                        </a:lnSpc>
                        <a:spcAft>
                          <a:spcPts val="0"/>
                        </a:spcAft>
                      </a:pPr>
                      <a:r>
                        <a:rPr lang="en-US" sz="900">
                          <a:effectLst/>
                        </a:rPr>
                        <a:t>Theor.</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-5.45</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-2.23</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-1.81</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-1.74</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extLst>
                  <a:ext uri="{0D108BD9-81ED-4DB2-BD59-A6C34878D82A}">
                    <a16:rowId xmlns:a16="http://schemas.microsoft.com/office/drawing/2014/main" val="10021"/>
                  </a:ext>
                </a:extLst>
              </a:tr>
              <a:tr h="149254">
                <a:tc>
                  <a:txBody>
                    <a:bodyPr/>
                    <a:lstStyle/>
                    <a:p>
                      <a:pPr algn="ctr">
                        <a:lnSpc>
                          <a:spcPct val="107000"/>
                        </a:lnSpc>
                        <a:spcAft>
                          <a:spcPts val="0"/>
                        </a:spcAft>
                      </a:pPr>
                      <a:r>
                        <a:rPr lang="en-SG" sz="900">
                          <a:effectLst/>
                        </a:rPr>
                        <a:t>H</a:t>
                      </a:r>
                      <a:r>
                        <a:rPr lang="en-SG" sz="900" baseline="-25000">
                          <a:effectLst/>
                        </a:rPr>
                        <a:t>6</a:t>
                      </a:r>
                      <a:r>
                        <a:rPr lang="en-SG" sz="900">
                          <a:effectLst/>
                        </a:rPr>
                        <a:t>-HATNA</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Theor.</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-4.35</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-0.38</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-0.34</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-0.27</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extLst>
                  <a:ext uri="{0D108BD9-81ED-4DB2-BD59-A6C34878D82A}">
                    <a16:rowId xmlns:a16="http://schemas.microsoft.com/office/drawing/2014/main" val="10022"/>
                  </a:ext>
                </a:extLst>
              </a:tr>
              <a:tr h="282982">
                <a:tc>
                  <a:txBody>
                    <a:bodyPr/>
                    <a:lstStyle/>
                    <a:p>
                      <a:pPr algn="ctr">
                        <a:lnSpc>
                          <a:spcPct val="107000"/>
                        </a:lnSpc>
                        <a:spcAft>
                          <a:spcPts val="0"/>
                        </a:spcAft>
                      </a:pPr>
                      <a:r>
                        <a:rPr lang="en-SG" sz="900">
                          <a:effectLst/>
                        </a:rPr>
                        <a:t>F</a:t>
                      </a:r>
                      <a:r>
                        <a:rPr lang="en-SG" sz="900" baseline="-25000">
                          <a:effectLst/>
                        </a:rPr>
                        <a:t>4</a:t>
                      </a:r>
                      <a:r>
                        <a:rPr lang="en-SG" sz="900">
                          <a:effectLst/>
                        </a:rPr>
                        <a:t>-(H</a:t>
                      </a:r>
                      <a:r>
                        <a:rPr lang="en-SG" sz="900" baseline="-25000">
                          <a:effectLst/>
                        </a:rPr>
                        <a:t>6</a:t>
                      </a:r>
                      <a:r>
                        <a:rPr lang="en-SG" sz="900">
                          <a:effectLst/>
                        </a:rPr>
                        <a:t>-HATNA)</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Theor.</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-4.68</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-0.77</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-0.68</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-0.66</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extLst>
                  <a:ext uri="{0D108BD9-81ED-4DB2-BD59-A6C34878D82A}">
                    <a16:rowId xmlns:a16="http://schemas.microsoft.com/office/drawing/2014/main" val="10023"/>
                  </a:ext>
                </a:extLst>
              </a:tr>
              <a:tr h="282982">
                <a:tc>
                  <a:txBody>
                    <a:bodyPr/>
                    <a:lstStyle/>
                    <a:p>
                      <a:pPr algn="ctr">
                        <a:lnSpc>
                          <a:spcPct val="107000"/>
                        </a:lnSpc>
                        <a:spcAft>
                          <a:spcPts val="0"/>
                        </a:spcAft>
                      </a:pPr>
                      <a:r>
                        <a:rPr lang="en-SG" sz="900">
                          <a:effectLst/>
                        </a:rPr>
                        <a:t>(MeO)</a:t>
                      </a:r>
                      <a:r>
                        <a:rPr lang="en-SG" sz="900" baseline="-25000">
                          <a:effectLst/>
                        </a:rPr>
                        <a:t>4</a:t>
                      </a:r>
                      <a:r>
                        <a:rPr lang="en-SG" sz="900">
                          <a:effectLst/>
                        </a:rPr>
                        <a:t>-(H</a:t>
                      </a:r>
                      <a:r>
                        <a:rPr lang="en-SG" sz="900" baseline="-25000">
                          <a:effectLst/>
                        </a:rPr>
                        <a:t>6</a:t>
                      </a:r>
                      <a:r>
                        <a:rPr lang="en-SG" sz="900">
                          <a:effectLst/>
                        </a:rPr>
                        <a:t>-HATNA)</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Theor.</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dirty="0">
                          <a:effectLst/>
                        </a:rPr>
                        <a:t>-4.29</a:t>
                      </a:r>
                      <a:endParaRPr lang="zh-CN" sz="900" dirty="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-0.33</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-0.27</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-0.23</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extLst>
                  <a:ext uri="{0D108BD9-81ED-4DB2-BD59-A6C34878D82A}">
                    <a16:rowId xmlns:a16="http://schemas.microsoft.com/office/drawing/2014/main" val="10024"/>
                  </a:ext>
                </a:extLst>
              </a:tr>
              <a:tr h="282982">
                <a:tc>
                  <a:txBody>
                    <a:bodyPr/>
                    <a:lstStyle/>
                    <a:p>
                      <a:pPr algn="ctr">
                        <a:lnSpc>
                          <a:spcPct val="107000"/>
                        </a:lnSpc>
                        <a:spcAft>
                          <a:spcPts val="0"/>
                        </a:spcAft>
                      </a:pPr>
                      <a:r>
                        <a:rPr lang="en-SG" sz="900">
                          <a:effectLst/>
                        </a:rPr>
                        <a:t>(NO</a:t>
                      </a:r>
                      <a:r>
                        <a:rPr lang="en-SG" sz="900" baseline="-25000">
                          <a:effectLst/>
                        </a:rPr>
                        <a:t>2</a:t>
                      </a:r>
                      <a:r>
                        <a:rPr lang="en-SG" sz="900">
                          <a:effectLst/>
                        </a:rPr>
                        <a:t>)</a:t>
                      </a:r>
                      <a:r>
                        <a:rPr lang="en-SG" sz="900" baseline="-25000">
                          <a:effectLst/>
                        </a:rPr>
                        <a:t>4</a:t>
                      </a:r>
                      <a:r>
                        <a:rPr lang="en-SG" sz="900">
                          <a:effectLst/>
                        </a:rPr>
                        <a:t>-(H</a:t>
                      </a:r>
                      <a:r>
                        <a:rPr lang="en-SG" sz="900" baseline="-25000">
                          <a:effectLst/>
                        </a:rPr>
                        <a:t>6</a:t>
                      </a:r>
                      <a:r>
                        <a:rPr lang="en-SG" sz="900">
                          <a:effectLst/>
                        </a:rPr>
                        <a:t>-HATNA)</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Theor.</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-5.50</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-3.07</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-3.03</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-2.34</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extLst>
                  <a:ext uri="{0D108BD9-81ED-4DB2-BD59-A6C34878D82A}">
                    <a16:rowId xmlns:a16="http://schemas.microsoft.com/office/drawing/2014/main" val="10025"/>
                  </a:ext>
                </a:extLst>
              </a:tr>
              <a:tr h="282982">
                <a:tc>
                  <a:txBody>
                    <a:bodyPr/>
                    <a:lstStyle/>
                    <a:p>
                      <a:pPr algn="ctr">
                        <a:lnSpc>
                          <a:spcPct val="107000"/>
                        </a:lnSpc>
                        <a:spcAft>
                          <a:spcPts val="0"/>
                        </a:spcAft>
                      </a:pPr>
                      <a:r>
                        <a:rPr lang="en-SG" sz="900">
                          <a:effectLst/>
                        </a:rPr>
                        <a:t>(NH</a:t>
                      </a:r>
                      <a:r>
                        <a:rPr lang="en-SG" sz="900" baseline="-25000">
                          <a:effectLst/>
                        </a:rPr>
                        <a:t>2</a:t>
                      </a:r>
                      <a:r>
                        <a:rPr lang="en-SG" sz="900">
                          <a:effectLst/>
                        </a:rPr>
                        <a:t>)</a:t>
                      </a:r>
                      <a:r>
                        <a:rPr lang="en-SG" sz="900" baseline="-25000">
                          <a:effectLst/>
                        </a:rPr>
                        <a:t>4</a:t>
                      </a:r>
                      <a:r>
                        <a:rPr lang="en-SG" sz="900">
                          <a:effectLst/>
                        </a:rPr>
                        <a:t>-(H</a:t>
                      </a:r>
                      <a:r>
                        <a:rPr lang="en-SG" sz="900" baseline="-25000">
                          <a:effectLst/>
                        </a:rPr>
                        <a:t>6</a:t>
                      </a:r>
                      <a:r>
                        <a:rPr lang="en-SG" sz="900">
                          <a:effectLst/>
                        </a:rPr>
                        <a:t>-HATNA)</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Theor.</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-4.00</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-0.05</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0.05</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SG" sz="900">
                          <a:effectLst/>
                        </a:rPr>
                        <a:t>0.10</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4092" marR="54092" marT="0" marB="0" anchor="ctr"/>
                </a:tc>
                <a:tc>
                  <a:txBody>
                    <a:bodyPr/>
                    <a:lstStyle/>
                    <a:p>
                      <a:pPr algn="ctr">
                        <a:lnSpc>
                          <a:spcPct val="107000"/>
                        </a:lnSpc>
                        <a:spcAft>
                          <a:spcPts val="0"/>
                        </a:spcAft>
                      </a:pPr>
                      <a:r>
                        <a:rPr lang="en-US" sz="900" dirty="0">
                          <a:effectLst/>
                        </a:rPr>
                        <a:t> </a:t>
                      </a:r>
                      <a:endParaRPr lang="zh-CN" sz="900" dirty="0">
                        <a:effectLst/>
                        <a:latin typeface="Calibri"/>
                        <a:ea typeface="宋体"/>
                        <a:cs typeface="Times New Roman"/>
                      </a:endParaRPr>
                    </a:p>
                  </a:txBody>
                  <a:tcPr marL="54092" marR="54092" marT="0" marB="0" anchor="ctr"/>
                </a:tc>
                <a:extLst>
                  <a:ext uri="{0D108BD9-81ED-4DB2-BD59-A6C34878D82A}">
                    <a16:rowId xmlns:a16="http://schemas.microsoft.com/office/drawing/2014/main" val="10026"/>
                  </a:ext>
                </a:extLst>
              </a:tr>
            </a:tbl>
          </a:graphicData>
        </a:graphic>
      </p:graphicFrame>
      <p:sp>
        <p:nvSpPr>
          <p:cNvPr id="7" name="Rectangle 2"/>
          <p:cNvSpPr>
            <a:spLocks noChangeArrowheads="1"/>
          </p:cNvSpPr>
          <p:nvPr/>
        </p:nvSpPr>
        <p:spPr bwMode="auto">
          <a:xfrm>
            <a:off x="2495600" y="188641"/>
            <a:ext cx="47131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Table 1. Summary of surface characterization of </a:t>
            </a:r>
            <a:r>
              <a:rPr kumimoji="0" lang="en-US" altLang="zh-CN" sz="11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HATNA molecules</a:t>
            </a:r>
            <a:r>
              <a:rPr kumimoji="0" lang="en-US" altLang="zh-CN" sz="1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on Au</a:t>
            </a:r>
            <a:endParaRPr kumimoji="0" lang="en-US" altLang="zh-CN" sz="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 name="矩形 7"/>
          <p:cNvSpPr/>
          <p:nvPr/>
        </p:nvSpPr>
        <p:spPr>
          <a:xfrm>
            <a:off x="2279576" y="5301209"/>
            <a:ext cx="4121274" cy="1277273"/>
          </a:xfrm>
          <a:prstGeom prst="rect">
            <a:avLst/>
          </a:prstGeom>
        </p:spPr>
        <p:txBody>
          <a:bodyPr wrap="square">
            <a:spAutoFit/>
          </a:bodyPr>
          <a:lstStyle/>
          <a:p>
            <a:pPr lvl="0" eaLnBrk="0" fontAlgn="base" hangingPunct="0">
              <a:spcBef>
                <a:spcPct val="0"/>
              </a:spcBef>
              <a:spcAft>
                <a:spcPct val="0"/>
              </a:spcAft>
            </a:pPr>
            <a:r>
              <a:rPr lang="en-US" altLang="zh-CN" sz="1100" baseline="30000" dirty="0">
                <a:solidFill>
                  <a:prstClr val="black"/>
                </a:solidFill>
                <a:latin typeface="Times New Roman" pitchFamily="18" charset="0"/>
                <a:ea typeface="宋体" pitchFamily="2" charset="-122"/>
                <a:cs typeface="Times New Roman" pitchFamily="18" charset="0"/>
              </a:rPr>
              <a:t>a</a:t>
            </a:r>
            <a:r>
              <a:rPr lang="en-US" altLang="zh-CN" sz="1100" dirty="0">
                <a:solidFill>
                  <a:prstClr val="black"/>
                </a:solidFill>
                <a:latin typeface="Times New Roman" pitchFamily="18" charset="0"/>
                <a:ea typeface="宋体" pitchFamily="2" charset="-122"/>
                <a:cs typeface="Times New Roman" pitchFamily="18" charset="0"/>
              </a:rPr>
              <a:t> Measured with UPS.</a:t>
            </a:r>
            <a:endParaRPr lang="en-US" altLang="zh-CN" sz="800" dirty="0">
              <a:solidFill>
                <a:prstClr val="black"/>
              </a:solidFill>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sz="1100" baseline="30000" dirty="0">
                <a:solidFill>
                  <a:prstClr val="black"/>
                </a:solidFill>
                <a:latin typeface="Times New Roman" pitchFamily="18" charset="0"/>
                <a:ea typeface="宋体" pitchFamily="2" charset="-122"/>
                <a:cs typeface="Times New Roman" pitchFamily="18" charset="0"/>
              </a:rPr>
              <a:t>b</a:t>
            </a:r>
            <a:r>
              <a:rPr lang="en-US" altLang="zh-CN" sz="1100" dirty="0">
                <a:solidFill>
                  <a:prstClr val="black"/>
                </a:solidFill>
                <a:latin typeface="Times New Roman" pitchFamily="18" charset="0"/>
                <a:ea typeface="宋体" pitchFamily="2" charset="-122"/>
                <a:cs typeface="Times New Roman" pitchFamily="18" charset="0"/>
              </a:rPr>
              <a:t> Measured with UV.</a:t>
            </a:r>
            <a:endParaRPr lang="en-US" altLang="zh-CN" sz="800" dirty="0">
              <a:solidFill>
                <a:prstClr val="black"/>
              </a:solidFill>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sz="1100" baseline="30000" dirty="0">
                <a:solidFill>
                  <a:prstClr val="black"/>
                </a:solidFill>
                <a:latin typeface="Times New Roman" pitchFamily="18" charset="0"/>
                <a:ea typeface="宋体" pitchFamily="2" charset="-122"/>
                <a:cs typeface="Times New Roman" pitchFamily="18" charset="0"/>
              </a:rPr>
              <a:t>c</a:t>
            </a:r>
            <a:r>
              <a:rPr lang="en-US" altLang="zh-CN" sz="1100" dirty="0">
                <a:solidFill>
                  <a:prstClr val="black"/>
                </a:solidFill>
                <a:latin typeface="Times New Roman" pitchFamily="18" charset="0"/>
                <a:ea typeface="宋体" pitchFamily="2" charset="-122"/>
                <a:cs typeface="Times New Roman" pitchFamily="18" charset="0"/>
              </a:rPr>
              <a:t> Measured with </a:t>
            </a:r>
            <a:r>
              <a:rPr lang="en-US" altLang="zh-CN" sz="1100" u="sng" dirty="0">
                <a:solidFill>
                  <a:srgbClr val="008080"/>
                </a:solidFill>
                <a:latin typeface="Times New Roman" pitchFamily="18" charset="0"/>
                <a:ea typeface="宋体" pitchFamily="2" charset="-122"/>
                <a:cs typeface="Times New Roman" pitchFamily="18" charset="0"/>
              </a:rPr>
              <a:t>SAM </a:t>
            </a:r>
            <a:r>
              <a:rPr lang="en-US" altLang="zh-CN" sz="1100" dirty="0">
                <a:solidFill>
                  <a:prstClr val="black"/>
                </a:solidFill>
                <a:latin typeface="Times New Roman" pitchFamily="18" charset="0"/>
                <a:ea typeface="宋体" pitchFamily="2" charset="-122"/>
                <a:cs typeface="Times New Roman" pitchFamily="18" charset="0"/>
              </a:rPr>
              <a:t>CV.</a:t>
            </a:r>
            <a:endParaRPr lang="en-US" altLang="zh-CN" sz="800" dirty="0">
              <a:solidFill>
                <a:prstClr val="black"/>
              </a:solidFill>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sz="1100" baseline="30000" dirty="0">
                <a:solidFill>
                  <a:prstClr val="black"/>
                </a:solidFill>
                <a:latin typeface="Times New Roman" pitchFamily="18" charset="0"/>
                <a:ea typeface="宋体" pitchFamily="2" charset="-122"/>
                <a:cs typeface="Times New Roman" pitchFamily="18" charset="0"/>
              </a:rPr>
              <a:t>d</a:t>
            </a:r>
            <a:r>
              <a:rPr lang="en-US" altLang="zh-CN" sz="1100" dirty="0">
                <a:solidFill>
                  <a:prstClr val="black"/>
                </a:solidFill>
                <a:latin typeface="Times New Roman" pitchFamily="18" charset="0"/>
                <a:ea typeface="宋体" pitchFamily="2" charset="-122"/>
                <a:cs typeface="Times New Roman" pitchFamily="18" charset="0"/>
              </a:rPr>
              <a:t> Measured with </a:t>
            </a:r>
            <a:r>
              <a:rPr lang="en-US" altLang="zh-CN" sz="1100" u="sng" dirty="0">
                <a:solidFill>
                  <a:srgbClr val="008080"/>
                </a:solidFill>
                <a:latin typeface="Times New Roman" pitchFamily="18" charset="0"/>
                <a:ea typeface="宋体" pitchFamily="2" charset="-122"/>
                <a:cs typeface="Times New Roman" pitchFamily="18" charset="0"/>
              </a:rPr>
              <a:t>solution </a:t>
            </a:r>
            <a:r>
              <a:rPr lang="en-US" altLang="zh-CN" sz="1100" dirty="0">
                <a:solidFill>
                  <a:prstClr val="black"/>
                </a:solidFill>
                <a:latin typeface="Times New Roman" pitchFamily="18" charset="0"/>
                <a:ea typeface="宋体" pitchFamily="2" charset="-122"/>
                <a:cs typeface="Times New Roman" pitchFamily="18" charset="0"/>
              </a:rPr>
              <a:t>CV and UV. </a:t>
            </a:r>
            <a:endParaRPr lang="en-US" altLang="zh-CN" sz="800" dirty="0">
              <a:solidFill>
                <a:prstClr val="black"/>
              </a:solidFill>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sz="1100" u="sng" baseline="30000" dirty="0">
                <a:solidFill>
                  <a:srgbClr val="008080"/>
                </a:solidFill>
                <a:latin typeface="Times New Roman" pitchFamily="18" charset="0"/>
                <a:ea typeface="宋体" pitchFamily="2" charset="-122"/>
                <a:cs typeface="Times New Roman" pitchFamily="18" charset="0"/>
              </a:rPr>
              <a:t>e</a:t>
            </a:r>
            <a:r>
              <a:rPr lang="en-US" altLang="zh-CN" sz="1100" u="sng" dirty="0">
                <a:solidFill>
                  <a:srgbClr val="008080"/>
                </a:solidFill>
                <a:latin typeface="Times New Roman" pitchFamily="18" charset="0"/>
                <a:ea typeface="宋体" pitchFamily="2" charset="-122"/>
                <a:cs typeface="Times New Roman" pitchFamily="18" charset="0"/>
              </a:rPr>
              <a:t> Measured with SAM CV and UV</a:t>
            </a:r>
            <a:endParaRPr lang="en-US" altLang="zh-CN" sz="800" dirty="0">
              <a:solidFill>
                <a:prstClr val="black"/>
              </a:solidFill>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sz="1100" u="sng" baseline="30000" dirty="0">
                <a:solidFill>
                  <a:srgbClr val="008080"/>
                </a:solidFill>
                <a:latin typeface="Times New Roman" pitchFamily="18" charset="0"/>
                <a:ea typeface="宋体" pitchFamily="2" charset="-122"/>
                <a:cs typeface="Times New Roman" pitchFamily="18" charset="0"/>
              </a:rPr>
              <a:t>f</a:t>
            </a:r>
            <a:r>
              <a:rPr lang="en-US" altLang="zh-CN" sz="1100" u="sng" dirty="0">
                <a:solidFill>
                  <a:srgbClr val="008080"/>
                </a:solidFill>
                <a:latin typeface="Times New Roman" pitchFamily="18" charset="0"/>
                <a:ea typeface="宋体" pitchFamily="2" charset="-122"/>
                <a:cs typeface="Times New Roman" pitchFamily="18" charset="0"/>
              </a:rPr>
              <a:t> </a:t>
            </a:r>
            <a:r>
              <a:rPr lang="en-US" altLang="zh-CN" sz="1100" dirty="0">
                <a:solidFill>
                  <a:prstClr val="black"/>
                </a:solidFill>
                <a:latin typeface="Times New Roman" pitchFamily="18" charset="0"/>
                <a:ea typeface="宋体" pitchFamily="2" charset="-122"/>
                <a:cs typeface="Times New Roman" pitchFamily="18" charset="0"/>
              </a:rPr>
              <a:t>Measured with UPS and UV.</a:t>
            </a:r>
            <a:endParaRPr lang="en-US" altLang="zh-CN" sz="800" dirty="0">
              <a:solidFill>
                <a:prstClr val="black"/>
              </a:solidFill>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sz="1100" u="sng" baseline="30000" dirty="0">
                <a:solidFill>
                  <a:srgbClr val="008080"/>
                </a:solidFill>
                <a:latin typeface="Times New Roman" pitchFamily="18" charset="0"/>
                <a:ea typeface="宋体" pitchFamily="2" charset="-122"/>
                <a:cs typeface="Times New Roman" pitchFamily="18" charset="0"/>
              </a:rPr>
              <a:t>g</a:t>
            </a:r>
            <a:r>
              <a:rPr lang="en-US" altLang="zh-CN" sz="1100" u="sng" dirty="0">
                <a:solidFill>
                  <a:srgbClr val="008080"/>
                </a:solidFill>
                <a:latin typeface="Times New Roman" pitchFamily="18" charset="0"/>
                <a:ea typeface="宋体" pitchFamily="2" charset="-122"/>
                <a:cs typeface="Times New Roman" pitchFamily="18" charset="0"/>
              </a:rPr>
              <a:t> </a:t>
            </a:r>
            <a:r>
              <a:rPr lang="en-US" altLang="zh-CN" sz="1100" dirty="0">
                <a:solidFill>
                  <a:prstClr val="black"/>
                </a:solidFill>
                <a:latin typeface="Calibri" pitchFamily="34" charset="0"/>
                <a:ea typeface="宋体" pitchFamily="2" charset="-122"/>
                <a:cs typeface="Times New Roman" pitchFamily="18" charset="0"/>
              </a:rPr>
              <a:t>Calculated with DFT in gas phase</a:t>
            </a:r>
            <a:endParaRPr lang="en-US" altLang="zh-CN" sz="1800" dirty="0">
              <a:solidFill>
                <a:prstClr val="black"/>
              </a:solidFill>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0172161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A5B716-0690-459C-B704-2E676FB065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14" y="339084"/>
            <a:ext cx="4383411" cy="3242315"/>
          </a:xfrm>
          <a:prstGeom prst="rect">
            <a:avLst/>
          </a:prstGeom>
        </p:spPr>
      </p:pic>
      <p:pic>
        <p:nvPicPr>
          <p:cNvPr id="7" name="Picture 6">
            <a:extLst>
              <a:ext uri="{FF2B5EF4-FFF2-40B4-BE49-F238E27FC236}">
                <a16:creationId xmlns:a16="http://schemas.microsoft.com/office/drawing/2014/main" id="{FD7A22E3-784F-4F68-807D-46E54D6820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6683"/>
            <a:ext cx="4383412" cy="3547115"/>
          </a:xfrm>
          <a:prstGeom prst="rect">
            <a:avLst/>
          </a:prstGeom>
        </p:spPr>
      </p:pic>
      <p:pic>
        <p:nvPicPr>
          <p:cNvPr id="9" name="Picture 8">
            <a:extLst>
              <a:ext uri="{FF2B5EF4-FFF2-40B4-BE49-F238E27FC236}">
                <a16:creationId xmlns:a16="http://schemas.microsoft.com/office/drawing/2014/main" id="{F06E8212-FED7-4D20-A191-ADACFC5B8C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915" y="3914777"/>
            <a:ext cx="3573786" cy="2604139"/>
          </a:xfrm>
          <a:prstGeom prst="rect">
            <a:avLst/>
          </a:prstGeom>
        </p:spPr>
      </p:pic>
      <p:pic>
        <p:nvPicPr>
          <p:cNvPr id="11" name="Picture 10">
            <a:extLst>
              <a:ext uri="{FF2B5EF4-FFF2-40B4-BE49-F238E27FC236}">
                <a16:creationId xmlns:a16="http://schemas.microsoft.com/office/drawing/2014/main" id="{6EF25A59-BE6D-48D7-B2A6-10C53E3579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65241" y="3914777"/>
            <a:ext cx="3573786" cy="2604140"/>
          </a:xfrm>
          <a:prstGeom prst="rect">
            <a:avLst/>
          </a:prstGeom>
        </p:spPr>
      </p:pic>
      <p:pic>
        <p:nvPicPr>
          <p:cNvPr id="13" name="Picture 12">
            <a:extLst>
              <a:ext uri="{FF2B5EF4-FFF2-40B4-BE49-F238E27FC236}">
                <a16:creationId xmlns:a16="http://schemas.microsoft.com/office/drawing/2014/main" id="{35CF8663-064F-4A33-8109-3A9B4D53D9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34275" y="3914777"/>
            <a:ext cx="3497588" cy="2756540"/>
          </a:xfrm>
          <a:prstGeom prst="rect">
            <a:avLst/>
          </a:prstGeom>
        </p:spPr>
      </p:pic>
    </p:spTree>
    <p:extLst>
      <p:ext uri="{BB962C8B-B14F-4D97-AF65-F5344CB8AC3E}">
        <p14:creationId xmlns:p14="http://schemas.microsoft.com/office/powerpoint/2010/main" val="33102260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C85F-2BBC-4720-A83D-5D89F7580D9C}"/>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Interpretation for results for (NO2)4 and (NH2)4</a:t>
            </a:r>
          </a:p>
        </p:txBody>
      </p:sp>
      <p:sp>
        <p:nvSpPr>
          <p:cNvPr id="3" name="Content Placeholder 2">
            <a:extLst>
              <a:ext uri="{FF2B5EF4-FFF2-40B4-BE49-F238E27FC236}">
                <a16:creationId xmlns:a16="http://schemas.microsoft.com/office/drawing/2014/main" id="{F240F3D6-CBAD-44DC-A38B-7E43330DA634}"/>
              </a:ext>
            </a:extLst>
          </p:cNvPr>
          <p:cNvSpPr>
            <a:spLocks noGrp="1"/>
          </p:cNvSpPr>
          <p:nvPr>
            <p:ph sz="half" idx="1"/>
          </p:nvPr>
        </p:nvSpPr>
        <p:spPr/>
        <p:txBody>
          <a:bodyPr/>
          <a:lstStyle/>
          <a:p>
            <a:r>
              <a:rPr lang="en-US" dirty="0"/>
              <a:t>   </a:t>
            </a:r>
          </a:p>
        </p:txBody>
      </p:sp>
      <p:sp>
        <p:nvSpPr>
          <p:cNvPr id="4" name="Content Placeholder 3">
            <a:extLst>
              <a:ext uri="{FF2B5EF4-FFF2-40B4-BE49-F238E27FC236}">
                <a16:creationId xmlns:a16="http://schemas.microsoft.com/office/drawing/2014/main" id="{8E5AE967-90A1-4C53-93E4-C1FE73E66969}"/>
              </a:ext>
            </a:extLst>
          </p:cNvPr>
          <p:cNvSpPr>
            <a:spLocks noGrp="1"/>
          </p:cNvSpPr>
          <p:nvPr>
            <p:ph sz="half" idx="2"/>
          </p:nvPr>
        </p:nvSpPr>
        <p:spPr/>
        <p:txBody>
          <a:bodyPr>
            <a:normAutofit/>
          </a:bodyPr>
          <a:lstStyle/>
          <a:p>
            <a:r>
              <a:rPr lang="en-US" sz="1600" dirty="0">
                <a:latin typeface="Times New Roman" panose="02020603050405020304" pitchFamily="18" charset="0"/>
                <a:cs typeface="Times New Roman" panose="02020603050405020304" pitchFamily="18" charset="0"/>
              </a:rPr>
              <a:t>Chi changed from 1.4 to 1.3 as we change the molecule from (NO2)4-HATNA to (NH2)4-HATNA. </a:t>
            </a:r>
          </a:p>
          <a:p>
            <a:r>
              <a:rPr lang="en-US" sz="1600" dirty="0">
                <a:latin typeface="Times New Roman" panose="02020603050405020304" pitchFamily="18" charset="0"/>
                <a:cs typeface="Times New Roman" panose="02020603050405020304" pitchFamily="18" charset="0"/>
              </a:rPr>
              <a:t>The difference in Chi from 1.4 to 1.3 could be explained by the UV measurement shown on the left.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Every other  parameter stayed the same with slight variations in gammaL.</a:t>
            </a:r>
          </a:p>
        </p:txBody>
      </p:sp>
      <p:pic>
        <p:nvPicPr>
          <p:cNvPr id="6" name="Picture 5">
            <a:extLst>
              <a:ext uri="{FF2B5EF4-FFF2-40B4-BE49-F238E27FC236}">
                <a16:creationId xmlns:a16="http://schemas.microsoft.com/office/drawing/2014/main" id="{A0AE34A2-B338-4FB3-B098-5E2856F158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339" y="1690688"/>
            <a:ext cx="4097661" cy="2493686"/>
          </a:xfrm>
          <a:prstGeom prst="rect">
            <a:avLst/>
          </a:prstGeom>
        </p:spPr>
      </p:pic>
      <p:pic>
        <p:nvPicPr>
          <p:cNvPr id="7" name="Picture 6" descr="Chart, scatter chart&#10;&#10;Description automatically generated">
            <a:extLst>
              <a:ext uri="{FF2B5EF4-FFF2-40B4-BE49-F238E27FC236}">
                <a16:creationId xmlns:a16="http://schemas.microsoft.com/office/drawing/2014/main" id="{F8133C18-6E37-4797-BB2E-966FE529B6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912" y="4184374"/>
            <a:ext cx="4000088" cy="2335696"/>
          </a:xfrm>
          <a:prstGeom prst="rect">
            <a:avLst/>
          </a:prstGeom>
        </p:spPr>
      </p:pic>
    </p:spTree>
    <p:extLst>
      <p:ext uri="{BB962C8B-B14F-4D97-AF65-F5344CB8AC3E}">
        <p14:creationId xmlns:p14="http://schemas.microsoft.com/office/powerpoint/2010/main" val="1633661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D3F55-292E-4036-9A27-02C6D7D7C873}"/>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Negative bias dependent fittings for  MeO and F4</a:t>
            </a:r>
            <a:endParaRPr lang="en-US" sz="3200" dirty="0"/>
          </a:p>
        </p:txBody>
      </p:sp>
      <p:sp>
        <p:nvSpPr>
          <p:cNvPr id="4" name="Content Placeholder 3">
            <a:extLst>
              <a:ext uri="{FF2B5EF4-FFF2-40B4-BE49-F238E27FC236}">
                <a16:creationId xmlns:a16="http://schemas.microsoft.com/office/drawing/2014/main" id="{524AD3D4-452E-4947-9AF7-324D7F354175}"/>
              </a:ext>
            </a:extLst>
          </p:cNvPr>
          <p:cNvSpPr>
            <a:spLocks noGrp="1"/>
          </p:cNvSpPr>
          <p:nvPr>
            <p:ph sz="half" idx="1"/>
          </p:nvPr>
        </p:nvSpPr>
        <p:spPr/>
        <p:txBody>
          <a:bodyPr/>
          <a:lstStyle/>
          <a:p>
            <a:r>
              <a:rPr lang="en-US" dirty="0"/>
              <a:t>      </a:t>
            </a:r>
            <a:r>
              <a:rPr lang="en-US" dirty="0" err="1"/>
              <a:t>MeO</a:t>
            </a:r>
            <a:r>
              <a:rPr lang="en-US" dirty="0"/>
              <a:t>-HATNA</a:t>
            </a:r>
          </a:p>
          <a:p>
            <a:endParaRPr lang="en-US" dirty="0"/>
          </a:p>
        </p:txBody>
      </p:sp>
      <p:sp>
        <p:nvSpPr>
          <p:cNvPr id="5" name="Content Placeholder 4">
            <a:extLst>
              <a:ext uri="{FF2B5EF4-FFF2-40B4-BE49-F238E27FC236}">
                <a16:creationId xmlns:a16="http://schemas.microsoft.com/office/drawing/2014/main" id="{02527410-6DFC-4EA7-A026-73C8B75E732C}"/>
              </a:ext>
            </a:extLst>
          </p:cNvPr>
          <p:cNvSpPr>
            <a:spLocks noGrp="1"/>
          </p:cNvSpPr>
          <p:nvPr>
            <p:ph sz="half" idx="2"/>
          </p:nvPr>
        </p:nvSpPr>
        <p:spPr/>
        <p:txBody>
          <a:bodyPr/>
          <a:lstStyle/>
          <a:p>
            <a:r>
              <a:rPr lang="en-US" dirty="0"/>
              <a:t>      F4-HATNA</a:t>
            </a:r>
          </a:p>
          <a:p>
            <a:endParaRPr lang="en-US" dirty="0"/>
          </a:p>
        </p:txBody>
      </p:sp>
      <p:pic>
        <p:nvPicPr>
          <p:cNvPr id="7" name="Picture 6">
            <a:extLst>
              <a:ext uri="{FF2B5EF4-FFF2-40B4-BE49-F238E27FC236}">
                <a16:creationId xmlns:a16="http://schemas.microsoft.com/office/drawing/2014/main" id="{40121B2E-499E-4341-974D-D7F3373F45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14" y="2409825"/>
            <a:ext cx="4564386" cy="3644900"/>
          </a:xfrm>
          <a:prstGeom prst="rect">
            <a:avLst/>
          </a:prstGeom>
        </p:spPr>
      </p:pic>
      <p:pic>
        <p:nvPicPr>
          <p:cNvPr id="9" name="Picture 8">
            <a:extLst>
              <a:ext uri="{FF2B5EF4-FFF2-40B4-BE49-F238E27FC236}">
                <a16:creationId xmlns:a16="http://schemas.microsoft.com/office/drawing/2014/main" id="{419135AE-E79D-4EEF-8DF9-7A9372100D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1" y="2287587"/>
            <a:ext cx="4762500" cy="3767138"/>
          </a:xfrm>
          <a:prstGeom prst="rect">
            <a:avLst/>
          </a:prstGeom>
        </p:spPr>
      </p:pic>
    </p:spTree>
    <p:extLst>
      <p:ext uri="{BB962C8B-B14F-4D97-AF65-F5344CB8AC3E}">
        <p14:creationId xmlns:p14="http://schemas.microsoft.com/office/powerpoint/2010/main" val="21654084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19FAF-A92B-4E65-BA62-6113F36C4D2D}"/>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Negative bias dependent parameters for F4-HATNA</a:t>
            </a:r>
          </a:p>
        </p:txBody>
      </p:sp>
      <p:pic>
        <p:nvPicPr>
          <p:cNvPr id="8" name="Content Placeholder 7">
            <a:extLst>
              <a:ext uri="{FF2B5EF4-FFF2-40B4-BE49-F238E27FC236}">
                <a16:creationId xmlns:a16="http://schemas.microsoft.com/office/drawing/2014/main" id="{FAF7476E-3371-47D6-BE99-1DAEEBA65C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218" y="1434703"/>
            <a:ext cx="3391960" cy="2584926"/>
          </a:xfrm>
        </p:spPr>
      </p:pic>
      <p:pic>
        <p:nvPicPr>
          <p:cNvPr id="10" name="Picture 9">
            <a:extLst>
              <a:ext uri="{FF2B5EF4-FFF2-40B4-BE49-F238E27FC236}">
                <a16:creationId xmlns:a16="http://schemas.microsoft.com/office/drawing/2014/main" id="{14EFED73-E6D8-4217-913D-A43DC684DE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9551" y="1471136"/>
            <a:ext cx="3391960" cy="2584925"/>
          </a:xfrm>
          <a:prstGeom prst="rect">
            <a:avLst/>
          </a:prstGeom>
        </p:spPr>
      </p:pic>
      <p:pic>
        <p:nvPicPr>
          <p:cNvPr id="12" name="Picture 11">
            <a:extLst>
              <a:ext uri="{FF2B5EF4-FFF2-40B4-BE49-F238E27FC236}">
                <a16:creationId xmlns:a16="http://schemas.microsoft.com/office/drawing/2014/main" id="{BB6F1335-C1A8-46FF-B6FD-A91D25A7A2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8884" y="1416923"/>
            <a:ext cx="3391961" cy="2476023"/>
          </a:xfrm>
          <a:prstGeom prst="rect">
            <a:avLst/>
          </a:prstGeom>
        </p:spPr>
      </p:pic>
      <p:pic>
        <p:nvPicPr>
          <p:cNvPr id="14" name="Picture 13">
            <a:extLst>
              <a:ext uri="{FF2B5EF4-FFF2-40B4-BE49-F238E27FC236}">
                <a16:creationId xmlns:a16="http://schemas.microsoft.com/office/drawing/2014/main" id="{8238EA1B-493F-4187-A873-CCC7DCC9F9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218" y="4278471"/>
            <a:ext cx="3031490" cy="2289651"/>
          </a:xfrm>
          <a:prstGeom prst="rect">
            <a:avLst/>
          </a:prstGeom>
        </p:spPr>
      </p:pic>
      <p:pic>
        <p:nvPicPr>
          <p:cNvPr id="16" name="Picture 15">
            <a:extLst>
              <a:ext uri="{FF2B5EF4-FFF2-40B4-BE49-F238E27FC236}">
                <a16:creationId xmlns:a16="http://schemas.microsoft.com/office/drawing/2014/main" id="{99CE7ACF-278D-41BC-A499-4AA9FD4191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8509" y="4130833"/>
            <a:ext cx="3519177" cy="2584925"/>
          </a:xfrm>
          <a:prstGeom prst="rect">
            <a:avLst/>
          </a:prstGeom>
        </p:spPr>
      </p:pic>
      <p:pic>
        <p:nvPicPr>
          <p:cNvPr id="18" name="Picture 17">
            <a:extLst>
              <a:ext uri="{FF2B5EF4-FFF2-40B4-BE49-F238E27FC236}">
                <a16:creationId xmlns:a16="http://schemas.microsoft.com/office/drawing/2014/main" id="{E9A36BB4-4F4C-422E-9D29-8CED1F53914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84145" y="4103926"/>
            <a:ext cx="3197019" cy="2476023"/>
          </a:xfrm>
          <a:prstGeom prst="rect">
            <a:avLst/>
          </a:prstGeom>
        </p:spPr>
      </p:pic>
    </p:spTree>
    <p:extLst>
      <p:ext uri="{BB962C8B-B14F-4D97-AF65-F5344CB8AC3E}">
        <p14:creationId xmlns:p14="http://schemas.microsoft.com/office/powerpoint/2010/main" val="38177622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6334E9-821E-459D-BAC2-19F1EBD798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80975"/>
            <a:ext cx="4191000" cy="3143250"/>
          </a:xfrm>
          <a:prstGeom prst="rect">
            <a:avLst/>
          </a:prstGeom>
        </p:spPr>
      </p:pic>
      <p:pic>
        <p:nvPicPr>
          <p:cNvPr id="7" name="Picture 6">
            <a:extLst>
              <a:ext uri="{FF2B5EF4-FFF2-40B4-BE49-F238E27FC236}">
                <a16:creationId xmlns:a16="http://schemas.microsoft.com/office/drawing/2014/main" id="{3DEA3DE1-1B3C-46AA-89D9-2A89101C5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2974" y="285749"/>
            <a:ext cx="3990975" cy="3038476"/>
          </a:xfrm>
          <a:prstGeom prst="rect">
            <a:avLst/>
          </a:prstGeom>
        </p:spPr>
      </p:pic>
      <p:pic>
        <p:nvPicPr>
          <p:cNvPr id="9" name="Picture 8">
            <a:extLst>
              <a:ext uri="{FF2B5EF4-FFF2-40B4-BE49-F238E27FC236}">
                <a16:creationId xmlns:a16="http://schemas.microsoft.com/office/drawing/2014/main" id="{FC5E0AF6-D1C0-4CC0-A6D2-01D871F159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33776"/>
            <a:ext cx="3600450" cy="2943226"/>
          </a:xfrm>
          <a:prstGeom prst="rect">
            <a:avLst/>
          </a:prstGeom>
        </p:spPr>
      </p:pic>
      <p:pic>
        <p:nvPicPr>
          <p:cNvPr id="11" name="Picture 10">
            <a:extLst>
              <a:ext uri="{FF2B5EF4-FFF2-40B4-BE49-F238E27FC236}">
                <a16:creationId xmlns:a16="http://schemas.microsoft.com/office/drawing/2014/main" id="{0C26A4E5-3BE7-40C3-9C8D-F3E065FE64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95701" y="3648076"/>
            <a:ext cx="3219450" cy="2714626"/>
          </a:xfrm>
          <a:prstGeom prst="rect">
            <a:avLst/>
          </a:prstGeom>
        </p:spPr>
      </p:pic>
      <p:pic>
        <p:nvPicPr>
          <p:cNvPr id="13" name="Picture 12">
            <a:extLst>
              <a:ext uri="{FF2B5EF4-FFF2-40B4-BE49-F238E27FC236}">
                <a16:creationId xmlns:a16="http://schemas.microsoft.com/office/drawing/2014/main" id="{07BB1093-084F-45D5-B708-4C5E8C5568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34223" y="3648076"/>
            <a:ext cx="3219451" cy="2714626"/>
          </a:xfrm>
          <a:prstGeom prst="rect">
            <a:avLst/>
          </a:prstGeom>
        </p:spPr>
      </p:pic>
    </p:spTree>
    <p:extLst>
      <p:ext uri="{BB962C8B-B14F-4D97-AF65-F5344CB8AC3E}">
        <p14:creationId xmlns:p14="http://schemas.microsoft.com/office/powerpoint/2010/main" val="2802966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73D1C-0BC5-4C1D-8D20-F3B7FCA166CA}"/>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Negative bias dependent parameters for MeO-HATNA</a:t>
            </a:r>
            <a:endParaRPr lang="en-US" sz="3200" dirty="0"/>
          </a:p>
        </p:txBody>
      </p:sp>
      <p:pic>
        <p:nvPicPr>
          <p:cNvPr id="5" name="Content Placeholder 4">
            <a:extLst>
              <a:ext uri="{FF2B5EF4-FFF2-40B4-BE49-F238E27FC236}">
                <a16:creationId xmlns:a16="http://schemas.microsoft.com/office/drawing/2014/main" id="{F07B021E-8A70-4864-B82B-0C3A38AB32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1519" y="1319210"/>
            <a:ext cx="3103243" cy="2387598"/>
          </a:xfrm>
        </p:spPr>
      </p:pic>
      <p:pic>
        <p:nvPicPr>
          <p:cNvPr id="7" name="Picture 6">
            <a:extLst>
              <a:ext uri="{FF2B5EF4-FFF2-40B4-BE49-F238E27FC236}">
                <a16:creationId xmlns:a16="http://schemas.microsoft.com/office/drawing/2014/main" id="{095CA666-82CE-4BD9-A744-0C12814398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7660" y="1352550"/>
            <a:ext cx="3552827" cy="2387599"/>
          </a:xfrm>
          <a:prstGeom prst="rect">
            <a:avLst/>
          </a:prstGeom>
        </p:spPr>
      </p:pic>
      <p:pic>
        <p:nvPicPr>
          <p:cNvPr id="9" name="Picture 8">
            <a:extLst>
              <a:ext uri="{FF2B5EF4-FFF2-40B4-BE49-F238E27FC236}">
                <a16:creationId xmlns:a16="http://schemas.microsoft.com/office/drawing/2014/main" id="{C27DD70E-458C-4333-A1EB-8E430B91E3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5293" y="1252535"/>
            <a:ext cx="3081803" cy="2354258"/>
          </a:xfrm>
          <a:prstGeom prst="rect">
            <a:avLst/>
          </a:prstGeom>
        </p:spPr>
      </p:pic>
      <p:pic>
        <p:nvPicPr>
          <p:cNvPr id="11" name="Picture 10">
            <a:extLst>
              <a:ext uri="{FF2B5EF4-FFF2-40B4-BE49-F238E27FC236}">
                <a16:creationId xmlns:a16="http://schemas.microsoft.com/office/drawing/2014/main" id="{BB110453-1BB2-4216-B651-681BFC1673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6272" y="3890964"/>
            <a:ext cx="3103242" cy="2387598"/>
          </a:xfrm>
          <a:prstGeom prst="rect">
            <a:avLst/>
          </a:prstGeom>
        </p:spPr>
      </p:pic>
      <p:pic>
        <p:nvPicPr>
          <p:cNvPr id="13" name="Picture 12">
            <a:extLst>
              <a:ext uri="{FF2B5EF4-FFF2-40B4-BE49-F238E27FC236}">
                <a16:creationId xmlns:a16="http://schemas.microsoft.com/office/drawing/2014/main" id="{9E059F4F-B21B-4D32-8651-CD7A6CFE284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22165" y="3890964"/>
            <a:ext cx="3445671" cy="2599057"/>
          </a:xfrm>
          <a:prstGeom prst="rect">
            <a:avLst/>
          </a:prstGeom>
        </p:spPr>
      </p:pic>
      <p:pic>
        <p:nvPicPr>
          <p:cNvPr id="15" name="Picture 14">
            <a:extLst>
              <a:ext uri="{FF2B5EF4-FFF2-40B4-BE49-F238E27FC236}">
                <a16:creationId xmlns:a16="http://schemas.microsoft.com/office/drawing/2014/main" id="{1D715472-9200-4DB5-997D-C99223AAF78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30499" y="3890964"/>
            <a:ext cx="3216597" cy="2599058"/>
          </a:xfrm>
          <a:prstGeom prst="rect">
            <a:avLst/>
          </a:prstGeom>
        </p:spPr>
      </p:pic>
    </p:spTree>
    <p:extLst>
      <p:ext uri="{BB962C8B-B14F-4D97-AF65-F5344CB8AC3E}">
        <p14:creationId xmlns:p14="http://schemas.microsoft.com/office/powerpoint/2010/main" val="1945071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C50133-9AF7-431B-B58F-F37B65785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 y="333375"/>
            <a:ext cx="3829050" cy="2790825"/>
          </a:xfrm>
          <a:prstGeom prst="rect">
            <a:avLst/>
          </a:prstGeom>
        </p:spPr>
      </p:pic>
      <p:pic>
        <p:nvPicPr>
          <p:cNvPr id="7" name="Picture 6">
            <a:extLst>
              <a:ext uri="{FF2B5EF4-FFF2-40B4-BE49-F238E27FC236}">
                <a16:creationId xmlns:a16="http://schemas.microsoft.com/office/drawing/2014/main" id="{B297797E-737E-427D-88A1-C7941BC6B3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1660" y="161926"/>
            <a:ext cx="3829050" cy="2876550"/>
          </a:xfrm>
          <a:prstGeom prst="rect">
            <a:avLst/>
          </a:prstGeom>
        </p:spPr>
      </p:pic>
      <p:pic>
        <p:nvPicPr>
          <p:cNvPr id="9" name="Picture 8">
            <a:extLst>
              <a:ext uri="{FF2B5EF4-FFF2-40B4-BE49-F238E27FC236}">
                <a16:creationId xmlns:a16="http://schemas.microsoft.com/office/drawing/2014/main" id="{D49A958D-20B7-47FB-B83B-8A05598413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 y="3543300"/>
            <a:ext cx="3448050" cy="2880364"/>
          </a:xfrm>
          <a:prstGeom prst="rect">
            <a:avLst/>
          </a:prstGeom>
        </p:spPr>
      </p:pic>
      <p:pic>
        <p:nvPicPr>
          <p:cNvPr id="11" name="Picture 10">
            <a:extLst>
              <a:ext uri="{FF2B5EF4-FFF2-40B4-BE49-F238E27FC236}">
                <a16:creationId xmlns:a16="http://schemas.microsoft.com/office/drawing/2014/main" id="{E67D0546-6AB8-49E2-9CBE-4CE797C4FD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7147" y="3510911"/>
            <a:ext cx="3629025" cy="3013714"/>
          </a:xfrm>
          <a:prstGeom prst="rect">
            <a:avLst/>
          </a:prstGeom>
        </p:spPr>
      </p:pic>
      <p:pic>
        <p:nvPicPr>
          <p:cNvPr id="13" name="Picture 12">
            <a:extLst>
              <a:ext uri="{FF2B5EF4-FFF2-40B4-BE49-F238E27FC236}">
                <a16:creationId xmlns:a16="http://schemas.microsoft.com/office/drawing/2014/main" id="{4C88740B-5C9C-4BDE-9D09-3B85406347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07635" y="3579493"/>
            <a:ext cx="3486150" cy="2876550"/>
          </a:xfrm>
          <a:prstGeom prst="rect">
            <a:avLst/>
          </a:prstGeom>
        </p:spPr>
      </p:pic>
    </p:spTree>
    <p:extLst>
      <p:ext uri="{BB962C8B-B14F-4D97-AF65-F5344CB8AC3E}">
        <p14:creationId xmlns:p14="http://schemas.microsoft.com/office/powerpoint/2010/main" val="41853947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37C0-367F-4B86-A40D-930278AFF6FC}"/>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Observation from Negative bias dependence of  F4 and </a:t>
            </a:r>
            <a:r>
              <a:rPr lang="en-US" sz="3200" b="1" dirty="0" err="1">
                <a:latin typeface="Times New Roman" panose="02020603050405020304" pitchFamily="18" charset="0"/>
                <a:cs typeface="Times New Roman" panose="02020603050405020304" pitchFamily="18" charset="0"/>
              </a:rPr>
              <a:t>MeO</a:t>
            </a:r>
            <a:r>
              <a:rPr lang="en-US" sz="3200" b="1" dirty="0">
                <a:latin typeface="Times New Roman" panose="02020603050405020304" pitchFamily="18" charset="0"/>
                <a:cs typeface="Times New Roman" panose="02020603050405020304" pitchFamily="18" charset="0"/>
              </a:rPr>
              <a:t>-HATNA</a:t>
            </a:r>
          </a:p>
        </p:txBody>
      </p:sp>
      <p:sp>
        <p:nvSpPr>
          <p:cNvPr id="3" name="Content Placeholder 2">
            <a:extLst>
              <a:ext uri="{FF2B5EF4-FFF2-40B4-BE49-F238E27FC236}">
                <a16:creationId xmlns:a16="http://schemas.microsoft.com/office/drawing/2014/main" id="{9E46FB92-CC4C-4533-8E5F-2D1D51DFF839}"/>
              </a:ext>
            </a:extLst>
          </p:cNvPr>
          <p:cNvSpPr>
            <a:spLocks noGrp="1"/>
          </p:cNvSpPr>
          <p:nvPr>
            <p:ph idx="1"/>
          </p:nvPr>
        </p:nvSpPr>
        <p:spPr/>
        <p:txBody>
          <a:bodyPr/>
          <a:lstStyle/>
          <a:p>
            <a:r>
              <a:rPr lang="en-US" dirty="0"/>
              <a:t>E_AB stayed at 0.708 across both molecules.</a:t>
            </a:r>
          </a:p>
          <a:p>
            <a:r>
              <a:rPr lang="en-US" dirty="0"/>
              <a:t>Except for eta , all other parameters were changing.</a:t>
            </a:r>
          </a:p>
          <a:p>
            <a:r>
              <a:rPr lang="en-US" dirty="0"/>
              <a:t>Chi was changing but average value for Chi was 2.47 for F4 and that of</a:t>
            </a:r>
          </a:p>
          <a:p>
            <a:pPr marL="0" indent="0">
              <a:buNone/>
            </a:pPr>
            <a:r>
              <a:rPr lang="en-US" dirty="0"/>
              <a:t>MeO was 2.23</a:t>
            </a:r>
          </a:p>
          <a:p>
            <a:r>
              <a:rPr lang="en-US" dirty="0"/>
              <a:t>Average kappa for F4 was 78.59 and that of MeO was 87.48</a:t>
            </a:r>
          </a:p>
          <a:p>
            <a:r>
              <a:rPr lang="en-US" dirty="0">
                <a:solidFill>
                  <a:srgbClr val="FF0000"/>
                </a:solidFill>
              </a:rPr>
              <a:t>We are not able to say much here but what we see is that the slightly high Chi values for F4 are also observed from the scan rate fittings.</a:t>
            </a:r>
          </a:p>
          <a:p>
            <a:r>
              <a:rPr lang="en-US" dirty="0">
                <a:solidFill>
                  <a:srgbClr val="FF0000"/>
                </a:solidFill>
              </a:rPr>
              <a:t>Higher Chi led to decrease in kappa.</a:t>
            </a:r>
          </a:p>
          <a:p>
            <a:pPr marL="0" indent="0">
              <a:buNone/>
            </a:pPr>
            <a:endParaRPr lang="en-US" dirty="0">
              <a:solidFill>
                <a:srgbClr val="FF0000"/>
              </a:solidFill>
            </a:endParaRPr>
          </a:p>
          <a:p>
            <a:endParaRPr lang="en-US" dirty="0"/>
          </a:p>
        </p:txBody>
      </p:sp>
    </p:spTree>
    <p:extLst>
      <p:ext uri="{BB962C8B-B14F-4D97-AF65-F5344CB8AC3E}">
        <p14:creationId xmlns:p14="http://schemas.microsoft.com/office/powerpoint/2010/main" val="29576849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AEE65-341E-4848-985A-EC0A10E8CD13}"/>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Negative bias dependent fittings for  (NO2)4 and (NH2)4  </a:t>
            </a:r>
          </a:p>
        </p:txBody>
      </p:sp>
      <p:sp>
        <p:nvSpPr>
          <p:cNvPr id="3" name="Content Placeholder 2">
            <a:extLst>
              <a:ext uri="{FF2B5EF4-FFF2-40B4-BE49-F238E27FC236}">
                <a16:creationId xmlns:a16="http://schemas.microsoft.com/office/drawing/2014/main" id="{1BC64717-78A6-4C33-82AA-BB99F12F82AF}"/>
              </a:ext>
            </a:extLst>
          </p:cNvPr>
          <p:cNvSpPr>
            <a:spLocks noGrp="1"/>
          </p:cNvSpPr>
          <p:nvPr>
            <p:ph sz="half" idx="1"/>
          </p:nvPr>
        </p:nvSpPr>
        <p:spPr/>
        <p:txBody>
          <a:bodyPr/>
          <a:lstStyle/>
          <a:p>
            <a:r>
              <a:rPr lang="en-US" dirty="0"/>
              <a:t>               (NO2)4</a:t>
            </a:r>
          </a:p>
          <a:p>
            <a:endParaRPr lang="en-US" dirty="0"/>
          </a:p>
          <a:p>
            <a:endParaRPr lang="en-US" dirty="0"/>
          </a:p>
        </p:txBody>
      </p:sp>
      <p:sp>
        <p:nvSpPr>
          <p:cNvPr id="4" name="Content Placeholder 3">
            <a:extLst>
              <a:ext uri="{FF2B5EF4-FFF2-40B4-BE49-F238E27FC236}">
                <a16:creationId xmlns:a16="http://schemas.microsoft.com/office/drawing/2014/main" id="{ABCD7336-2B83-4412-8708-C0397DBAD68A}"/>
              </a:ext>
            </a:extLst>
          </p:cNvPr>
          <p:cNvSpPr>
            <a:spLocks noGrp="1"/>
          </p:cNvSpPr>
          <p:nvPr>
            <p:ph sz="half" idx="2"/>
          </p:nvPr>
        </p:nvSpPr>
        <p:spPr/>
        <p:txBody>
          <a:bodyPr/>
          <a:lstStyle/>
          <a:p>
            <a:r>
              <a:rPr lang="en-US" dirty="0"/>
              <a:t>                  (NH2)4</a:t>
            </a:r>
          </a:p>
          <a:p>
            <a:endParaRPr lang="en-US" dirty="0"/>
          </a:p>
          <a:p>
            <a:endParaRPr lang="en-US" dirty="0"/>
          </a:p>
        </p:txBody>
      </p:sp>
      <p:pic>
        <p:nvPicPr>
          <p:cNvPr id="6" name="Picture 5">
            <a:extLst>
              <a:ext uri="{FF2B5EF4-FFF2-40B4-BE49-F238E27FC236}">
                <a16:creationId xmlns:a16="http://schemas.microsoft.com/office/drawing/2014/main" id="{3BC018D0-6A19-4617-98CE-4516EE1AE9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914" y="2414304"/>
            <a:ext cx="4204009" cy="3432822"/>
          </a:xfrm>
          <a:prstGeom prst="rect">
            <a:avLst/>
          </a:prstGeom>
        </p:spPr>
      </p:pic>
      <p:pic>
        <p:nvPicPr>
          <p:cNvPr id="8" name="Picture 7">
            <a:extLst>
              <a:ext uri="{FF2B5EF4-FFF2-40B4-BE49-F238E27FC236}">
                <a16:creationId xmlns:a16="http://schemas.microsoft.com/office/drawing/2014/main" id="{21D561DB-3FD1-4235-9AC3-060661850F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7639" y="2414304"/>
            <a:ext cx="4461820" cy="3363986"/>
          </a:xfrm>
          <a:prstGeom prst="rect">
            <a:avLst/>
          </a:prstGeom>
        </p:spPr>
      </p:pic>
    </p:spTree>
    <p:extLst>
      <p:ext uri="{BB962C8B-B14F-4D97-AF65-F5344CB8AC3E}">
        <p14:creationId xmlns:p14="http://schemas.microsoft.com/office/powerpoint/2010/main" val="21734204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2A8575-76DD-41E2-8F77-839172A26700}"/>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Negative bias dependent parameters for (NO2)4</a:t>
            </a:r>
          </a:p>
        </p:txBody>
      </p:sp>
      <p:pic>
        <p:nvPicPr>
          <p:cNvPr id="8" name="Content Placeholder 7">
            <a:extLst>
              <a:ext uri="{FF2B5EF4-FFF2-40B4-BE49-F238E27FC236}">
                <a16:creationId xmlns:a16="http://schemas.microsoft.com/office/drawing/2014/main" id="{2B7B9D22-0EA3-4078-BD34-043AD401CD9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0024" y="1362076"/>
            <a:ext cx="3143251" cy="2286000"/>
          </a:xfrm>
        </p:spPr>
      </p:pic>
      <p:pic>
        <p:nvPicPr>
          <p:cNvPr id="10" name="Picture 9">
            <a:extLst>
              <a:ext uri="{FF2B5EF4-FFF2-40B4-BE49-F238E27FC236}">
                <a16:creationId xmlns:a16="http://schemas.microsoft.com/office/drawing/2014/main" id="{DC0EDCA7-6846-4012-99CD-2A5BDECD5C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8050" y="1252538"/>
            <a:ext cx="3352800" cy="2505075"/>
          </a:xfrm>
          <a:prstGeom prst="rect">
            <a:avLst/>
          </a:prstGeom>
        </p:spPr>
      </p:pic>
      <p:pic>
        <p:nvPicPr>
          <p:cNvPr id="12" name="Picture 11">
            <a:extLst>
              <a:ext uri="{FF2B5EF4-FFF2-40B4-BE49-F238E27FC236}">
                <a16:creationId xmlns:a16="http://schemas.microsoft.com/office/drawing/2014/main" id="{CE8C61F0-11C7-4ECD-BE50-3DC7135F3D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7075" y="1173956"/>
            <a:ext cx="3352800" cy="2662238"/>
          </a:xfrm>
          <a:prstGeom prst="rect">
            <a:avLst/>
          </a:prstGeom>
        </p:spPr>
      </p:pic>
      <p:pic>
        <p:nvPicPr>
          <p:cNvPr id="14" name="Picture 13">
            <a:extLst>
              <a:ext uri="{FF2B5EF4-FFF2-40B4-BE49-F238E27FC236}">
                <a16:creationId xmlns:a16="http://schemas.microsoft.com/office/drawing/2014/main" id="{6A13A3EE-A0B6-4415-BD4D-990AE69D8C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8612" y="3943350"/>
            <a:ext cx="2747963" cy="2388394"/>
          </a:xfrm>
          <a:prstGeom prst="rect">
            <a:avLst/>
          </a:prstGeom>
        </p:spPr>
      </p:pic>
      <p:pic>
        <p:nvPicPr>
          <p:cNvPr id="16" name="Picture 15">
            <a:extLst>
              <a:ext uri="{FF2B5EF4-FFF2-40B4-BE49-F238E27FC236}">
                <a16:creationId xmlns:a16="http://schemas.microsoft.com/office/drawing/2014/main" id="{B85223D4-E319-4ABC-8DBB-797A14EDD4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48050" y="3836194"/>
            <a:ext cx="3352801" cy="2410143"/>
          </a:xfrm>
          <a:prstGeom prst="rect">
            <a:avLst/>
          </a:prstGeom>
        </p:spPr>
      </p:pic>
      <p:pic>
        <p:nvPicPr>
          <p:cNvPr id="20" name="Picture 19">
            <a:extLst>
              <a:ext uri="{FF2B5EF4-FFF2-40B4-BE49-F238E27FC236}">
                <a16:creationId xmlns:a16="http://schemas.microsoft.com/office/drawing/2014/main" id="{18DD79BA-B3AD-489D-A365-A51C18A3813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72326" y="3881439"/>
            <a:ext cx="3183261" cy="2410142"/>
          </a:xfrm>
          <a:prstGeom prst="rect">
            <a:avLst/>
          </a:prstGeom>
        </p:spPr>
      </p:pic>
    </p:spTree>
    <p:extLst>
      <p:ext uri="{BB962C8B-B14F-4D97-AF65-F5344CB8AC3E}">
        <p14:creationId xmlns:p14="http://schemas.microsoft.com/office/powerpoint/2010/main" val="1855990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5084764" y="1819698"/>
          <a:ext cx="1011237" cy="3265487"/>
        </p:xfrm>
        <a:graphic>
          <a:graphicData uri="http://schemas.openxmlformats.org/presentationml/2006/ole">
            <mc:AlternateContent xmlns:mc="http://schemas.openxmlformats.org/markup-compatibility/2006">
              <mc:Choice xmlns:v="urn:schemas-microsoft-com:vml" Requires="v">
                <p:oleObj spid="_x0000_s2074" name="CS ChemDraw Drawing" r:id="rId3" imgW="1011417" imgH="3265354" progId="ChemDraw.Document.6.0">
                  <p:embed/>
                </p:oleObj>
              </mc:Choice>
              <mc:Fallback>
                <p:oleObj name="CS ChemDraw Drawing" r:id="rId3" imgW="1011417" imgH="3265354" progId="ChemDraw.Document.6.0">
                  <p:embed/>
                  <p:pic>
                    <p:nvPicPr>
                      <p:cNvPr id="2" name="对象 1"/>
                      <p:cNvPicPr/>
                      <p:nvPr/>
                    </p:nvPicPr>
                    <p:blipFill>
                      <a:blip r:embed="rId4"/>
                      <a:stretch>
                        <a:fillRect/>
                      </a:stretch>
                    </p:blipFill>
                    <p:spPr>
                      <a:xfrm>
                        <a:off x="5084764" y="1819698"/>
                        <a:ext cx="1011237" cy="3265487"/>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6983386" y="2137198"/>
          <a:ext cx="503237" cy="2947987"/>
        </p:xfrm>
        <a:graphic>
          <a:graphicData uri="http://schemas.openxmlformats.org/presentationml/2006/ole">
            <mc:AlternateContent xmlns:mc="http://schemas.openxmlformats.org/markup-compatibility/2006">
              <mc:Choice xmlns:v="urn:schemas-microsoft-com:vml" Requires="v">
                <p:oleObj spid="_x0000_s2075" name="CS ChemDraw Drawing" r:id="rId5" imgW="504024" imgH="2948362" progId="ChemDraw.Document.6.0">
                  <p:embed/>
                </p:oleObj>
              </mc:Choice>
              <mc:Fallback>
                <p:oleObj name="CS ChemDraw Drawing" r:id="rId5" imgW="504024" imgH="2948362" progId="ChemDraw.Document.6.0">
                  <p:embed/>
                  <p:pic>
                    <p:nvPicPr>
                      <p:cNvPr id="3" name="对象 2"/>
                      <p:cNvPicPr/>
                      <p:nvPr/>
                    </p:nvPicPr>
                    <p:blipFill>
                      <a:blip r:embed="rId6"/>
                      <a:stretch>
                        <a:fillRect/>
                      </a:stretch>
                    </p:blipFill>
                    <p:spPr>
                      <a:xfrm>
                        <a:off x="6983386" y="2137198"/>
                        <a:ext cx="503237" cy="2947987"/>
                      </a:xfrm>
                      <a:prstGeom prst="rect">
                        <a:avLst/>
                      </a:prstGeom>
                    </p:spPr>
                  </p:pic>
                </p:oleObj>
              </mc:Fallback>
            </mc:AlternateContent>
          </a:graphicData>
        </a:graphic>
      </p:graphicFrame>
      <p:graphicFrame>
        <p:nvGraphicFramePr>
          <p:cNvPr id="4" name="对象 3"/>
          <p:cNvGraphicFramePr>
            <a:graphicFrameLocks noChangeAspect="1"/>
          </p:cNvGraphicFramePr>
          <p:nvPr/>
        </p:nvGraphicFramePr>
        <p:xfrm>
          <a:off x="2927649" y="1819698"/>
          <a:ext cx="1514475" cy="3265487"/>
        </p:xfrm>
        <a:graphic>
          <a:graphicData uri="http://schemas.openxmlformats.org/presentationml/2006/ole">
            <mc:AlternateContent xmlns:mc="http://schemas.openxmlformats.org/markup-compatibility/2006">
              <mc:Choice xmlns:v="urn:schemas-microsoft-com:vml" Requires="v">
                <p:oleObj spid="_x0000_s2076" name="CS ChemDraw Drawing" r:id="rId7" imgW="1514599" imgH="3265354" progId="ChemDraw.Document.6.0">
                  <p:embed/>
                </p:oleObj>
              </mc:Choice>
              <mc:Fallback>
                <p:oleObj name="CS ChemDraw Drawing" r:id="rId7" imgW="1514599" imgH="3265354" progId="ChemDraw.Document.6.0">
                  <p:embed/>
                  <p:pic>
                    <p:nvPicPr>
                      <p:cNvPr id="4" name="对象 3"/>
                      <p:cNvPicPr/>
                      <p:nvPr/>
                    </p:nvPicPr>
                    <p:blipFill>
                      <a:blip r:embed="rId8"/>
                      <a:stretch>
                        <a:fillRect/>
                      </a:stretch>
                    </p:blipFill>
                    <p:spPr>
                      <a:xfrm>
                        <a:off x="2927649" y="1819698"/>
                        <a:ext cx="1514475" cy="3265487"/>
                      </a:xfrm>
                      <a:prstGeom prst="rect">
                        <a:avLst/>
                      </a:prstGeom>
                    </p:spPr>
                  </p:pic>
                </p:oleObj>
              </mc:Fallback>
            </mc:AlternateContent>
          </a:graphicData>
        </a:graphic>
      </p:graphicFrame>
      <p:sp>
        <p:nvSpPr>
          <p:cNvPr id="5" name="TextBox 4"/>
          <p:cNvSpPr txBox="1"/>
          <p:nvPr/>
        </p:nvSpPr>
        <p:spPr>
          <a:xfrm>
            <a:off x="2783633" y="5363924"/>
            <a:ext cx="1676613" cy="369332"/>
          </a:xfrm>
          <a:prstGeom prst="rect">
            <a:avLst/>
          </a:prstGeom>
          <a:noFill/>
        </p:spPr>
        <p:txBody>
          <a:bodyPr wrap="square" rtlCol="0">
            <a:spAutoFit/>
          </a:bodyPr>
          <a:lstStyle/>
          <a:p>
            <a:r>
              <a:rPr lang="en-US" altLang="zh-CN" sz="1800" dirty="0"/>
              <a:t>HATNA-OC</a:t>
            </a:r>
            <a:r>
              <a:rPr lang="en-US" altLang="zh-CN" sz="1800" baseline="-25000" dirty="0"/>
              <a:t>10</a:t>
            </a:r>
            <a:r>
              <a:rPr lang="en-US" altLang="zh-CN" sz="1800" dirty="0"/>
              <a:t>SAc</a:t>
            </a:r>
            <a:endParaRPr lang="zh-CN" altLang="en-US" sz="1800" dirty="0"/>
          </a:p>
        </p:txBody>
      </p:sp>
      <p:sp>
        <p:nvSpPr>
          <p:cNvPr id="6" name="TextBox 5"/>
          <p:cNvSpPr txBox="1"/>
          <p:nvPr/>
        </p:nvSpPr>
        <p:spPr>
          <a:xfrm>
            <a:off x="4943872" y="5363924"/>
            <a:ext cx="1368836" cy="369332"/>
          </a:xfrm>
          <a:prstGeom prst="rect">
            <a:avLst/>
          </a:prstGeom>
          <a:noFill/>
        </p:spPr>
        <p:txBody>
          <a:bodyPr wrap="square" rtlCol="0">
            <a:spAutoFit/>
          </a:bodyPr>
          <a:lstStyle/>
          <a:p>
            <a:r>
              <a:rPr lang="en-US" altLang="zh-CN" sz="1800" dirty="0"/>
              <a:t>TAP-OC</a:t>
            </a:r>
            <a:r>
              <a:rPr lang="en-US" altLang="zh-CN" sz="1800" baseline="-25000" dirty="0"/>
              <a:t>10</a:t>
            </a:r>
            <a:r>
              <a:rPr lang="en-US" altLang="zh-CN" sz="1800" dirty="0"/>
              <a:t>SAc</a:t>
            </a:r>
            <a:endParaRPr lang="zh-CN" altLang="en-US" sz="1800" dirty="0"/>
          </a:p>
        </p:txBody>
      </p:sp>
      <p:sp>
        <p:nvSpPr>
          <p:cNvPr id="7" name="TextBox 6"/>
          <p:cNvSpPr txBox="1"/>
          <p:nvPr/>
        </p:nvSpPr>
        <p:spPr>
          <a:xfrm>
            <a:off x="6528049" y="5363924"/>
            <a:ext cx="1413913" cy="369332"/>
          </a:xfrm>
          <a:prstGeom prst="rect">
            <a:avLst/>
          </a:prstGeom>
          <a:noFill/>
        </p:spPr>
        <p:txBody>
          <a:bodyPr wrap="square" rtlCol="0">
            <a:spAutoFit/>
          </a:bodyPr>
          <a:lstStyle/>
          <a:p>
            <a:r>
              <a:rPr lang="en-US" altLang="zh-CN" sz="1800" dirty="0"/>
              <a:t>DAP-OC</a:t>
            </a:r>
            <a:r>
              <a:rPr lang="en-US" altLang="zh-CN" sz="1800" baseline="-25000" dirty="0"/>
              <a:t>10</a:t>
            </a:r>
            <a:r>
              <a:rPr lang="en-US" altLang="zh-CN" sz="1800" dirty="0"/>
              <a:t>SAc</a:t>
            </a:r>
            <a:endParaRPr lang="zh-CN" altLang="en-US" sz="1800" dirty="0"/>
          </a:p>
        </p:txBody>
      </p:sp>
      <p:sp>
        <p:nvSpPr>
          <p:cNvPr id="8" name="TextBox 7"/>
          <p:cNvSpPr txBox="1"/>
          <p:nvPr/>
        </p:nvSpPr>
        <p:spPr>
          <a:xfrm>
            <a:off x="1703512" y="605879"/>
            <a:ext cx="10326760" cy="461665"/>
          </a:xfrm>
          <a:prstGeom prst="rect">
            <a:avLst/>
          </a:prstGeom>
          <a:noFill/>
        </p:spPr>
        <p:txBody>
          <a:bodyPr wrap="square" rtlCol="0">
            <a:spAutoFit/>
          </a:bodyPr>
          <a:lstStyle/>
          <a:p>
            <a:r>
              <a:rPr lang="en-US" altLang="zh-CN" sz="2400" dirty="0"/>
              <a:t>Project 2: HATNA, TAP and DAP derivatives</a:t>
            </a:r>
            <a:endParaRPr lang="zh-CN" altLang="en-US" sz="2400" dirty="0"/>
          </a:p>
        </p:txBody>
      </p:sp>
    </p:spTree>
    <p:extLst>
      <p:ext uri="{BB962C8B-B14F-4D97-AF65-F5344CB8AC3E}">
        <p14:creationId xmlns:p14="http://schemas.microsoft.com/office/powerpoint/2010/main" val="10572748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D5023B-CD3C-45BF-9EB4-F3E1275C7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4629150" cy="3286124"/>
          </a:xfrm>
          <a:prstGeom prst="rect">
            <a:avLst/>
          </a:prstGeom>
        </p:spPr>
      </p:pic>
      <p:pic>
        <p:nvPicPr>
          <p:cNvPr id="7" name="Picture 6">
            <a:extLst>
              <a:ext uri="{FF2B5EF4-FFF2-40B4-BE49-F238E27FC236}">
                <a16:creationId xmlns:a16="http://schemas.microsoft.com/office/drawing/2014/main" id="{BA8BAC03-040A-4FEE-B7FD-F440D2C956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4875" y="142876"/>
            <a:ext cx="4488186" cy="3286124"/>
          </a:xfrm>
          <a:prstGeom prst="rect">
            <a:avLst/>
          </a:prstGeom>
        </p:spPr>
      </p:pic>
      <p:pic>
        <p:nvPicPr>
          <p:cNvPr id="9" name="Picture 8">
            <a:extLst>
              <a:ext uri="{FF2B5EF4-FFF2-40B4-BE49-F238E27FC236}">
                <a16:creationId xmlns:a16="http://schemas.microsoft.com/office/drawing/2014/main" id="{0B63F145-BA74-454E-81DF-AF191F36DB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287" y="3695700"/>
            <a:ext cx="3838575" cy="3000373"/>
          </a:xfrm>
          <a:prstGeom prst="rect">
            <a:avLst/>
          </a:prstGeom>
        </p:spPr>
      </p:pic>
      <p:pic>
        <p:nvPicPr>
          <p:cNvPr id="11" name="Picture 10">
            <a:extLst>
              <a:ext uri="{FF2B5EF4-FFF2-40B4-BE49-F238E27FC236}">
                <a16:creationId xmlns:a16="http://schemas.microsoft.com/office/drawing/2014/main" id="{EC59667A-D204-466E-BB63-729F15BAF8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31035" y="3714751"/>
            <a:ext cx="3838575" cy="3000373"/>
          </a:xfrm>
          <a:prstGeom prst="rect">
            <a:avLst/>
          </a:prstGeom>
        </p:spPr>
      </p:pic>
      <p:pic>
        <p:nvPicPr>
          <p:cNvPr id="13" name="Picture 12">
            <a:extLst>
              <a:ext uri="{FF2B5EF4-FFF2-40B4-BE49-F238E27FC236}">
                <a16:creationId xmlns:a16="http://schemas.microsoft.com/office/drawing/2014/main" id="{81A561CB-271A-4F60-BA8A-DB909A54D9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69610" y="3784279"/>
            <a:ext cx="3649986" cy="2823214"/>
          </a:xfrm>
          <a:prstGeom prst="rect">
            <a:avLst/>
          </a:prstGeom>
        </p:spPr>
      </p:pic>
    </p:spTree>
    <p:extLst>
      <p:ext uri="{BB962C8B-B14F-4D97-AF65-F5344CB8AC3E}">
        <p14:creationId xmlns:p14="http://schemas.microsoft.com/office/powerpoint/2010/main" val="1439124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14D1-CE39-49A8-9D85-FCE1EE6959DC}"/>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Negative bias dependent parameters for (NH2)4</a:t>
            </a:r>
          </a:p>
        </p:txBody>
      </p:sp>
      <p:pic>
        <p:nvPicPr>
          <p:cNvPr id="5" name="Content Placeholder 4">
            <a:extLst>
              <a:ext uri="{FF2B5EF4-FFF2-40B4-BE49-F238E27FC236}">
                <a16:creationId xmlns:a16="http://schemas.microsoft.com/office/drawing/2014/main" id="{ED7F1A34-21AF-4CFE-90E5-2400690547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577" y="1335561"/>
            <a:ext cx="3457575" cy="2503014"/>
          </a:xfrm>
        </p:spPr>
      </p:pic>
      <p:pic>
        <p:nvPicPr>
          <p:cNvPr id="7" name="Picture 6">
            <a:extLst>
              <a:ext uri="{FF2B5EF4-FFF2-40B4-BE49-F238E27FC236}">
                <a16:creationId xmlns:a16="http://schemas.microsoft.com/office/drawing/2014/main" id="{32F14D56-A369-4138-BA6D-D48A51E647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2901" y="1335561"/>
            <a:ext cx="3457575" cy="2830986"/>
          </a:xfrm>
          <a:prstGeom prst="rect">
            <a:avLst/>
          </a:prstGeom>
        </p:spPr>
      </p:pic>
      <p:pic>
        <p:nvPicPr>
          <p:cNvPr id="9" name="Picture 8">
            <a:extLst>
              <a:ext uri="{FF2B5EF4-FFF2-40B4-BE49-F238E27FC236}">
                <a16:creationId xmlns:a16="http://schemas.microsoft.com/office/drawing/2014/main" id="{C5ED27B0-0E2F-4447-B8BE-88D479FF60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7126" y="1417616"/>
            <a:ext cx="3743324" cy="2487016"/>
          </a:xfrm>
          <a:prstGeom prst="rect">
            <a:avLst/>
          </a:prstGeom>
        </p:spPr>
      </p:pic>
      <p:pic>
        <p:nvPicPr>
          <p:cNvPr id="11" name="Picture 10">
            <a:extLst>
              <a:ext uri="{FF2B5EF4-FFF2-40B4-BE49-F238E27FC236}">
                <a16:creationId xmlns:a16="http://schemas.microsoft.com/office/drawing/2014/main" id="{9D9EDB3F-EA6F-49CA-89D8-59C73217C2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02" y="3989904"/>
            <a:ext cx="3333751" cy="2645970"/>
          </a:xfrm>
          <a:prstGeom prst="rect">
            <a:avLst/>
          </a:prstGeom>
        </p:spPr>
      </p:pic>
      <p:pic>
        <p:nvPicPr>
          <p:cNvPr id="13" name="Picture 12">
            <a:extLst>
              <a:ext uri="{FF2B5EF4-FFF2-40B4-BE49-F238E27FC236}">
                <a16:creationId xmlns:a16="http://schemas.microsoft.com/office/drawing/2014/main" id="{F0D35EDB-A5C4-427A-B826-F236E574AC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2900" y="4166547"/>
            <a:ext cx="3257549" cy="2469327"/>
          </a:xfrm>
          <a:prstGeom prst="rect">
            <a:avLst/>
          </a:prstGeom>
        </p:spPr>
      </p:pic>
      <p:pic>
        <p:nvPicPr>
          <p:cNvPr id="15" name="Picture 14">
            <a:extLst>
              <a:ext uri="{FF2B5EF4-FFF2-40B4-BE49-F238E27FC236}">
                <a16:creationId xmlns:a16="http://schemas.microsoft.com/office/drawing/2014/main" id="{AAE949CD-6C4D-49C9-B50D-63987EC1144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53364" y="3986687"/>
            <a:ext cx="3257548" cy="2487015"/>
          </a:xfrm>
          <a:prstGeom prst="rect">
            <a:avLst/>
          </a:prstGeom>
        </p:spPr>
      </p:pic>
    </p:spTree>
    <p:extLst>
      <p:ext uri="{BB962C8B-B14F-4D97-AF65-F5344CB8AC3E}">
        <p14:creationId xmlns:p14="http://schemas.microsoft.com/office/powerpoint/2010/main" val="20574410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6F6927-9125-4658-A056-64D51C736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 y="342900"/>
            <a:ext cx="3952875" cy="3238501"/>
          </a:xfrm>
          <a:prstGeom prst="rect">
            <a:avLst/>
          </a:prstGeom>
        </p:spPr>
      </p:pic>
      <p:pic>
        <p:nvPicPr>
          <p:cNvPr id="7" name="Picture 6">
            <a:extLst>
              <a:ext uri="{FF2B5EF4-FFF2-40B4-BE49-F238E27FC236}">
                <a16:creationId xmlns:a16="http://schemas.microsoft.com/office/drawing/2014/main" id="{CE96B300-CAA0-4C95-822E-8CB8912606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1634" y="266700"/>
            <a:ext cx="4335786" cy="3390900"/>
          </a:xfrm>
          <a:prstGeom prst="rect">
            <a:avLst/>
          </a:prstGeom>
        </p:spPr>
      </p:pic>
      <p:pic>
        <p:nvPicPr>
          <p:cNvPr id="9" name="Picture 8">
            <a:extLst>
              <a:ext uri="{FF2B5EF4-FFF2-40B4-BE49-F238E27FC236}">
                <a16:creationId xmlns:a16="http://schemas.microsoft.com/office/drawing/2014/main" id="{340AC528-3F1F-447E-A0FE-B5A32173D3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950" y="3895725"/>
            <a:ext cx="3573786" cy="2699389"/>
          </a:xfrm>
          <a:prstGeom prst="rect">
            <a:avLst/>
          </a:prstGeom>
        </p:spPr>
      </p:pic>
      <p:pic>
        <p:nvPicPr>
          <p:cNvPr id="11" name="Picture 10">
            <a:extLst>
              <a:ext uri="{FF2B5EF4-FFF2-40B4-BE49-F238E27FC236}">
                <a16:creationId xmlns:a16="http://schemas.microsoft.com/office/drawing/2014/main" id="{66C2E9D8-5E2D-4C31-B15A-4BDB759F5F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14825" y="4021456"/>
            <a:ext cx="3190879" cy="2447925"/>
          </a:xfrm>
          <a:prstGeom prst="rect">
            <a:avLst/>
          </a:prstGeom>
        </p:spPr>
      </p:pic>
      <p:pic>
        <p:nvPicPr>
          <p:cNvPr id="13" name="Picture 12">
            <a:extLst>
              <a:ext uri="{FF2B5EF4-FFF2-40B4-BE49-F238E27FC236}">
                <a16:creationId xmlns:a16="http://schemas.microsoft.com/office/drawing/2014/main" id="{79C5DC13-024A-47E1-A7A5-AC9340CFCD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62900" y="3895725"/>
            <a:ext cx="3028954" cy="2478408"/>
          </a:xfrm>
          <a:prstGeom prst="rect">
            <a:avLst/>
          </a:prstGeom>
        </p:spPr>
      </p:pic>
    </p:spTree>
    <p:extLst>
      <p:ext uri="{BB962C8B-B14F-4D97-AF65-F5344CB8AC3E}">
        <p14:creationId xmlns:p14="http://schemas.microsoft.com/office/powerpoint/2010/main" val="22082860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5BB2C-D0A6-40F8-9E2F-5339C51CCBD6}"/>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Observation from Negative bias dependence of (NO2)4 and (NH2)4</a:t>
            </a:r>
          </a:p>
        </p:txBody>
      </p:sp>
      <p:sp>
        <p:nvSpPr>
          <p:cNvPr id="3" name="Content Placeholder 2">
            <a:extLst>
              <a:ext uri="{FF2B5EF4-FFF2-40B4-BE49-F238E27FC236}">
                <a16:creationId xmlns:a16="http://schemas.microsoft.com/office/drawing/2014/main" id="{8D70DF4A-DDE0-4BDD-9468-0ED439F9B245}"/>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E_AB for (NO2)4 was fixed at 0.80 was voltage was changing.</a:t>
            </a:r>
          </a:p>
          <a:p>
            <a:r>
              <a:rPr lang="en-US" sz="2400" dirty="0">
                <a:latin typeface="Times New Roman" panose="02020603050405020304" pitchFamily="18" charset="0"/>
                <a:cs typeface="Times New Roman" panose="02020603050405020304" pitchFamily="18" charset="0"/>
              </a:rPr>
              <a:t>E_AB for (NH2)4 was fixed at 0.72 was voltage was changing.</a:t>
            </a:r>
          </a:p>
          <a:p>
            <a:r>
              <a:rPr lang="en-US" sz="2400" dirty="0">
                <a:latin typeface="Times New Roman" panose="02020603050405020304" pitchFamily="18" charset="0"/>
                <a:cs typeface="Times New Roman" panose="02020603050405020304" pitchFamily="18" charset="0"/>
              </a:rPr>
              <a:t>Except eta, every other parameter was changing as voltage was changing.</a:t>
            </a:r>
          </a:p>
          <a:p>
            <a:r>
              <a:rPr lang="en-US" sz="2400" dirty="0">
                <a:latin typeface="Times New Roman" panose="02020603050405020304" pitchFamily="18" charset="0"/>
                <a:cs typeface="Times New Roman" panose="02020603050405020304" pitchFamily="18" charset="0"/>
              </a:rPr>
              <a:t>Average Chi for (NH2)4 was 2.15 and that of (NO2)4 was 1.95</a:t>
            </a:r>
          </a:p>
          <a:p>
            <a:r>
              <a:rPr lang="en-US" sz="2400" dirty="0">
                <a:latin typeface="Times New Roman" panose="02020603050405020304" pitchFamily="18" charset="0"/>
                <a:cs typeface="Times New Roman" panose="02020603050405020304" pitchFamily="18" charset="0"/>
              </a:rPr>
              <a:t>Average kappa for (NH2)4 was 83.03 and that of (NO2)4 was 88.96</a:t>
            </a:r>
          </a:p>
          <a:p>
            <a:r>
              <a:rPr lang="en-US" sz="2400" dirty="0">
                <a:solidFill>
                  <a:srgbClr val="FF0000"/>
                </a:solidFill>
                <a:latin typeface="Times New Roman" panose="02020603050405020304" pitchFamily="18" charset="0"/>
                <a:cs typeface="Times New Roman" panose="02020603050405020304" pitchFamily="18" charset="0"/>
              </a:rPr>
              <a:t>Although the values we are talking about here are completely different  from those obtained for  F4 and MeO in previous slides, the pattern of behavior is similar, higher average Chi here led to decrease in average kappa. This is opposite to the behavior observed in project_2 for TAP  and DAP.</a:t>
            </a:r>
          </a:p>
          <a:p>
            <a:endParaRPr lang="en-US" sz="2400"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18174589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FB470-7ED3-41FE-8807-8B21EAC6F49A}"/>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Positive bias dependent fittings for (NO2)4-HATNA</a:t>
            </a:r>
          </a:p>
        </p:txBody>
      </p:sp>
      <p:pic>
        <p:nvPicPr>
          <p:cNvPr id="7" name="Content Placeholder 6" descr="Diagram&#10;&#10;Description automatically generated">
            <a:extLst>
              <a:ext uri="{FF2B5EF4-FFF2-40B4-BE49-F238E27FC236}">
                <a16:creationId xmlns:a16="http://schemas.microsoft.com/office/drawing/2014/main" id="{A6546C0E-6ACE-4685-8004-76CAF653D9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0829" y="1591297"/>
            <a:ext cx="5801784" cy="4351338"/>
          </a:xfrm>
        </p:spPr>
      </p:pic>
    </p:spTree>
    <p:extLst>
      <p:ext uri="{BB962C8B-B14F-4D97-AF65-F5344CB8AC3E}">
        <p14:creationId xmlns:p14="http://schemas.microsoft.com/office/powerpoint/2010/main" val="11214411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5319-AB26-44C8-BE8A-D1F009D4CD53}"/>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Positive bias dependent parameters for (NO2)4-HATNA</a:t>
            </a:r>
            <a:endParaRPr lang="en-US" sz="3200" dirty="0"/>
          </a:p>
        </p:txBody>
      </p:sp>
      <p:pic>
        <p:nvPicPr>
          <p:cNvPr id="5" name="Content Placeholder 4">
            <a:extLst>
              <a:ext uri="{FF2B5EF4-FFF2-40B4-BE49-F238E27FC236}">
                <a16:creationId xmlns:a16="http://schemas.microsoft.com/office/drawing/2014/main" id="{23491CB7-2E5B-43F1-8959-D95B084882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383" y="1219200"/>
            <a:ext cx="3253317" cy="2724150"/>
          </a:xfrm>
        </p:spPr>
      </p:pic>
      <p:pic>
        <p:nvPicPr>
          <p:cNvPr id="7" name="Picture 6">
            <a:extLst>
              <a:ext uri="{FF2B5EF4-FFF2-40B4-BE49-F238E27FC236}">
                <a16:creationId xmlns:a16="http://schemas.microsoft.com/office/drawing/2014/main" id="{4EE1E0EF-C579-4FD5-805F-F89A8C5609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5732" y="1371600"/>
            <a:ext cx="3478844" cy="2724150"/>
          </a:xfrm>
          <a:prstGeom prst="rect">
            <a:avLst/>
          </a:prstGeom>
        </p:spPr>
      </p:pic>
      <p:pic>
        <p:nvPicPr>
          <p:cNvPr id="9" name="Picture 8">
            <a:extLst>
              <a:ext uri="{FF2B5EF4-FFF2-40B4-BE49-F238E27FC236}">
                <a16:creationId xmlns:a16="http://schemas.microsoft.com/office/drawing/2014/main" id="{DB6F00B2-C86D-437B-99E8-FA0E36C716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5295" y="1333500"/>
            <a:ext cx="3226652" cy="2571750"/>
          </a:xfrm>
          <a:prstGeom prst="rect">
            <a:avLst/>
          </a:prstGeom>
        </p:spPr>
      </p:pic>
      <p:pic>
        <p:nvPicPr>
          <p:cNvPr id="11" name="Picture 10">
            <a:extLst>
              <a:ext uri="{FF2B5EF4-FFF2-40B4-BE49-F238E27FC236}">
                <a16:creationId xmlns:a16="http://schemas.microsoft.com/office/drawing/2014/main" id="{6ED645C0-EB60-41DD-B5E7-322837BBE5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069" y="4095750"/>
            <a:ext cx="3471944" cy="2545875"/>
          </a:xfrm>
          <a:prstGeom prst="rect">
            <a:avLst/>
          </a:prstGeom>
        </p:spPr>
      </p:pic>
      <p:pic>
        <p:nvPicPr>
          <p:cNvPr id="13" name="Picture 12">
            <a:extLst>
              <a:ext uri="{FF2B5EF4-FFF2-40B4-BE49-F238E27FC236}">
                <a16:creationId xmlns:a16="http://schemas.microsoft.com/office/drawing/2014/main" id="{8E2A2943-CCEC-46F2-80D5-E7684329BA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75732" y="4263788"/>
            <a:ext cx="3471945" cy="2377837"/>
          </a:xfrm>
          <a:prstGeom prst="rect">
            <a:avLst/>
          </a:prstGeom>
        </p:spPr>
      </p:pic>
      <p:pic>
        <p:nvPicPr>
          <p:cNvPr id="15" name="Picture 14">
            <a:extLst>
              <a:ext uri="{FF2B5EF4-FFF2-40B4-BE49-F238E27FC236}">
                <a16:creationId xmlns:a16="http://schemas.microsoft.com/office/drawing/2014/main" id="{03CA643D-2245-4B7F-B42D-61960D8167A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60861" y="4263788"/>
            <a:ext cx="3091086" cy="2368313"/>
          </a:xfrm>
          <a:prstGeom prst="rect">
            <a:avLst/>
          </a:prstGeom>
        </p:spPr>
      </p:pic>
    </p:spTree>
    <p:extLst>
      <p:ext uri="{BB962C8B-B14F-4D97-AF65-F5344CB8AC3E}">
        <p14:creationId xmlns:p14="http://schemas.microsoft.com/office/powerpoint/2010/main" val="32855015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22E61B-B405-489F-A0F0-AC260B2970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22889"/>
            <a:ext cx="4402460" cy="3524250"/>
          </a:xfrm>
          <a:prstGeom prst="rect">
            <a:avLst/>
          </a:prstGeom>
        </p:spPr>
      </p:pic>
      <p:pic>
        <p:nvPicPr>
          <p:cNvPr id="7" name="Picture 6">
            <a:extLst>
              <a:ext uri="{FF2B5EF4-FFF2-40B4-BE49-F238E27FC236}">
                <a16:creationId xmlns:a16="http://schemas.microsoft.com/office/drawing/2014/main" id="{0233EA43-4C63-44DF-979A-9449647825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1671" y="441964"/>
            <a:ext cx="4402461" cy="3305175"/>
          </a:xfrm>
          <a:prstGeom prst="rect">
            <a:avLst/>
          </a:prstGeom>
        </p:spPr>
      </p:pic>
      <p:pic>
        <p:nvPicPr>
          <p:cNvPr id="11" name="Picture 10">
            <a:extLst>
              <a:ext uri="{FF2B5EF4-FFF2-40B4-BE49-F238E27FC236}">
                <a16:creationId xmlns:a16="http://schemas.microsoft.com/office/drawing/2014/main" id="{F4E592D9-BAC3-4E90-9C35-F32B275080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829050"/>
            <a:ext cx="3912400" cy="2806061"/>
          </a:xfrm>
          <a:prstGeom prst="rect">
            <a:avLst/>
          </a:prstGeom>
        </p:spPr>
      </p:pic>
      <p:pic>
        <p:nvPicPr>
          <p:cNvPr id="13" name="Picture 12">
            <a:extLst>
              <a:ext uri="{FF2B5EF4-FFF2-40B4-BE49-F238E27FC236}">
                <a16:creationId xmlns:a16="http://schemas.microsoft.com/office/drawing/2014/main" id="{C952CFCE-FF13-47D9-AE41-C2D552C546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70971" y="3964297"/>
            <a:ext cx="3581400" cy="2670814"/>
          </a:xfrm>
          <a:prstGeom prst="rect">
            <a:avLst/>
          </a:prstGeom>
        </p:spPr>
      </p:pic>
      <p:pic>
        <p:nvPicPr>
          <p:cNvPr id="15" name="Picture 14">
            <a:extLst>
              <a:ext uri="{FF2B5EF4-FFF2-40B4-BE49-F238E27FC236}">
                <a16:creationId xmlns:a16="http://schemas.microsoft.com/office/drawing/2014/main" id="{F4726F5B-85EA-4294-93B8-528E462C16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62901" y="3964297"/>
            <a:ext cx="3086100" cy="2639373"/>
          </a:xfrm>
          <a:prstGeom prst="rect">
            <a:avLst/>
          </a:prstGeom>
        </p:spPr>
      </p:pic>
    </p:spTree>
    <p:extLst>
      <p:ext uri="{BB962C8B-B14F-4D97-AF65-F5344CB8AC3E}">
        <p14:creationId xmlns:p14="http://schemas.microsoft.com/office/powerpoint/2010/main" val="20593007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8B78-0066-4BB9-845D-18A232460560}"/>
              </a:ext>
            </a:extLst>
          </p:cNvPr>
          <p:cNvSpPr>
            <a:spLocks noGrp="1"/>
          </p:cNvSpPr>
          <p:nvPr>
            <p:ph type="title"/>
          </p:nvPr>
        </p:nvSpPr>
        <p:spPr>
          <a:xfrm>
            <a:off x="977348" y="166342"/>
            <a:ext cx="10515600" cy="1325563"/>
          </a:xfrm>
        </p:spPr>
        <p:txBody>
          <a:bodyPr>
            <a:normAutofit/>
          </a:bodyPr>
          <a:lstStyle/>
          <a:p>
            <a:pPr algn="ctr"/>
            <a:r>
              <a:rPr lang="en-US" sz="3200" b="1" dirty="0">
                <a:latin typeface="Times New Roman" panose="02020603050405020304" pitchFamily="18" charset="0"/>
                <a:cs typeface="Times New Roman" panose="02020603050405020304" pitchFamily="18" charset="0"/>
              </a:rPr>
              <a:t>Observation from positive bias dependence of  (NO2)4</a:t>
            </a:r>
          </a:p>
        </p:txBody>
      </p:sp>
      <p:sp>
        <p:nvSpPr>
          <p:cNvPr id="3" name="Content Placeholder 2">
            <a:extLst>
              <a:ext uri="{FF2B5EF4-FFF2-40B4-BE49-F238E27FC236}">
                <a16:creationId xmlns:a16="http://schemas.microsoft.com/office/drawing/2014/main" id="{E1F6CA3B-8260-4F81-B804-220A33FA4295}"/>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Except eta, every other parameter is changing as voltage changes.</a:t>
            </a:r>
          </a:p>
          <a:p>
            <a:r>
              <a:rPr lang="en-US" sz="2400" dirty="0">
                <a:latin typeface="Times New Roman" panose="02020603050405020304" pitchFamily="18" charset="0"/>
                <a:cs typeface="Times New Roman" panose="02020603050405020304" pitchFamily="18" charset="0"/>
              </a:rPr>
              <a:t>What we see  here is that positive bias dependence led a sharp decrease in Chi.</a:t>
            </a:r>
          </a:p>
          <a:p>
            <a:r>
              <a:rPr lang="en-US" sz="2400" dirty="0">
                <a:latin typeface="Times New Roman" panose="02020603050405020304" pitchFamily="18" charset="0"/>
                <a:cs typeface="Times New Roman" panose="02020603050405020304" pitchFamily="18" charset="0"/>
              </a:rPr>
              <a:t>The average Chi is found to be 1.48. The last time fittings was done for HATNA(</a:t>
            </a:r>
            <a:r>
              <a:rPr lang="en-US" sz="2400" dirty="0">
                <a:solidFill>
                  <a:srgbClr val="FF0000"/>
                </a:solidFill>
                <a:latin typeface="Times New Roman" panose="02020603050405020304" pitchFamily="18" charset="0"/>
                <a:cs typeface="Times New Roman" panose="02020603050405020304" pitchFamily="18" charset="0"/>
              </a:rPr>
              <a:t>By Cameron Nickle</a:t>
            </a:r>
            <a:r>
              <a:rPr lang="en-US" sz="2400" dirty="0">
                <a:latin typeface="Times New Roman" panose="02020603050405020304" pitchFamily="18" charset="0"/>
                <a:cs typeface="Times New Roman" panose="02020603050405020304" pitchFamily="18" charset="0"/>
              </a:rPr>
              <a:t>), positive bias dependence led to a sharp decrease to Chi vales. Although the values are different now, how the molecules behave in terms of bias dependence is somehow similar to what has been previously observed.</a:t>
            </a:r>
          </a:p>
          <a:p>
            <a:r>
              <a:rPr lang="en-US" sz="2400" dirty="0">
                <a:latin typeface="Times New Roman" panose="02020603050405020304" pitchFamily="18" charset="0"/>
                <a:cs typeface="Times New Roman" panose="02020603050405020304" pitchFamily="18" charset="0"/>
              </a:rPr>
              <a:t>The average kappa was found to be 100.04.</a:t>
            </a:r>
          </a:p>
          <a:p>
            <a:r>
              <a:rPr lang="en-US" sz="2400" dirty="0">
                <a:solidFill>
                  <a:srgbClr val="FF0000"/>
                </a:solidFill>
                <a:latin typeface="Times New Roman" panose="02020603050405020304" pitchFamily="18" charset="0"/>
                <a:cs typeface="Times New Roman" panose="02020603050405020304" pitchFamily="18" charset="0"/>
              </a:rPr>
              <a:t>Again, as average Chi decreases, average kappa increases. For all the molecules within project_1 , this pattern of behavior has been observed even with different bias dependence</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305611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B35334-D971-4A6D-9DE6-8FA32F82017C}"/>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Observations from SR Fittings of the two projects</a:t>
            </a:r>
          </a:p>
        </p:txBody>
      </p:sp>
      <p:sp>
        <p:nvSpPr>
          <p:cNvPr id="2" name="Content Placeholder 1">
            <a:extLst>
              <a:ext uri="{FF2B5EF4-FFF2-40B4-BE49-F238E27FC236}">
                <a16:creationId xmlns:a16="http://schemas.microsoft.com/office/drawing/2014/main" id="{26BA22A1-0920-4380-863A-D82F84F5511D}"/>
              </a:ext>
            </a:extLst>
          </p:cNvPr>
          <p:cNvSpPr>
            <a:spLocks noGrp="1"/>
          </p:cNvSpPr>
          <p:nvPr>
            <p:ph sz="half" idx="1"/>
          </p:nvPr>
        </p:nvSpPr>
        <p:spPr/>
        <p:txBody>
          <a:bodyPr>
            <a:normAutofit/>
          </a:bodyPr>
          <a:lstStyle/>
          <a:p>
            <a:r>
              <a:rPr lang="en-US" dirty="0">
                <a:solidFill>
                  <a:srgbClr val="FF0000"/>
                </a:solidFill>
              </a:rPr>
              <a:t>Project_1</a:t>
            </a:r>
          </a:p>
          <a:p>
            <a:r>
              <a:rPr lang="en-US" sz="2000" dirty="0">
                <a:latin typeface="Times New Roman" panose="02020603050405020304" pitchFamily="18" charset="0"/>
                <a:cs typeface="Times New Roman" panose="02020603050405020304" pitchFamily="18" charset="0"/>
              </a:rPr>
              <a:t>Kappa was 10 for molecules within this project.</a:t>
            </a:r>
          </a:p>
          <a:p>
            <a:r>
              <a:rPr lang="en-US" sz="2000" dirty="0">
                <a:latin typeface="Times New Roman" panose="02020603050405020304" pitchFamily="18" charset="0"/>
                <a:cs typeface="Times New Roman" panose="02020603050405020304" pitchFamily="18" charset="0"/>
              </a:rPr>
              <a:t>These molecules had their Chi values lesser than those in project_2.</a:t>
            </a:r>
          </a:p>
          <a:p>
            <a:r>
              <a:rPr lang="en-US" sz="2000" dirty="0">
                <a:latin typeface="Times New Roman" panose="02020603050405020304" pitchFamily="18" charset="0"/>
                <a:cs typeface="Times New Roman" panose="02020603050405020304" pitchFamily="18" charset="0"/>
              </a:rPr>
              <a:t>The remaining parameters are also different from those in project_2 .</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E96CB3-2AB8-4B13-94FA-060C761C0DA4}"/>
              </a:ext>
            </a:extLst>
          </p:cNvPr>
          <p:cNvSpPr>
            <a:spLocks noGrp="1"/>
          </p:cNvSpPr>
          <p:nvPr>
            <p:ph sz="half" idx="2"/>
          </p:nvPr>
        </p:nvSpPr>
        <p:spPr/>
        <p:txBody>
          <a:bodyPr>
            <a:normAutofit/>
          </a:bodyPr>
          <a:lstStyle/>
          <a:p>
            <a:r>
              <a:rPr lang="en-US" dirty="0">
                <a:solidFill>
                  <a:srgbClr val="FF0000"/>
                </a:solidFill>
              </a:rPr>
              <a:t>Project_2</a:t>
            </a:r>
          </a:p>
          <a:p>
            <a:r>
              <a:rPr lang="en-US" sz="1900" dirty="0">
                <a:latin typeface="Times New Roman" panose="02020603050405020304" pitchFamily="18" charset="0"/>
                <a:cs typeface="Times New Roman" panose="02020603050405020304" pitchFamily="18" charset="0"/>
              </a:rPr>
              <a:t>Kappa was 13 for molecules within this project.</a:t>
            </a:r>
          </a:p>
          <a:p>
            <a:r>
              <a:rPr lang="en-US" sz="1900" dirty="0">
                <a:latin typeface="Times New Roman" panose="02020603050405020304" pitchFamily="18" charset="0"/>
                <a:cs typeface="Times New Roman" panose="02020603050405020304" pitchFamily="18" charset="0"/>
              </a:rPr>
              <a:t>These molecules had their Chi values larger than those in project_1.</a:t>
            </a:r>
          </a:p>
          <a:p>
            <a:r>
              <a:rPr lang="en-US" sz="1900" dirty="0">
                <a:latin typeface="Times New Roman" panose="02020603050405020304" pitchFamily="18" charset="0"/>
                <a:cs typeface="Times New Roman" panose="02020603050405020304" pitchFamily="18" charset="0"/>
              </a:rPr>
              <a:t>The remaining parameters are also different from those in project_1 .</a:t>
            </a:r>
          </a:p>
          <a:p>
            <a:endParaRPr lang="en-US" sz="1900" dirty="0">
              <a:latin typeface="Times New Roman" panose="02020603050405020304" pitchFamily="18" charset="0"/>
              <a:cs typeface="Times New Roman" panose="02020603050405020304" pitchFamily="18" charset="0"/>
            </a:endParaRPr>
          </a:p>
          <a:p>
            <a:endParaRPr lang="en-US" dirty="0">
              <a:solidFill>
                <a:srgbClr val="FF0000"/>
              </a:solidFill>
            </a:endParaRPr>
          </a:p>
        </p:txBody>
      </p:sp>
    </p:spTree>
    <p:extLst>
      <p:ext uri="{BB962C8B-B14F-4D97-AF65-F5344CB8AC3E}">
        <p14:creationId xmlns:p14="http://schemas.microsoft.com/office/powerpoint/2010/main" val="24007952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8C214-4CEE-46E9-A8C3-DE2147A10BCE}"/>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Observations from bias dependence  Fittings of the two projects</a:t>
            </a:r>
            <a:endParaRPr lang="en-US" sz="3200" dirty="0"/>
          </a:p>
        </p:txBody>
      </p:sp>
      <p:sp>
        <p:nvSpPr>
          <p:cNvPr id="4" name="Content Placeholder 3">
            <a:extLst>
              <a:ext uri="{FF2B5EF4-FFF2-40B4-BE49-F238E27FC236}">
                <a16:creationId xmlns:a16="http://schemas.microsoft.com/office/drawing/2014/main" id="{BE071EEC-B175-4B9D-A6D7-C5DDE6857DC1}"/>
              </a:ext>
            </a:extLst>
          </p:cNvPr>
          <p:cNvSpPr>
            <a:spLocks noGrp="1"/>
          </p:cNvSpPr>
          <p:nvPr>
            <p:ph sz="half" idx="1"/>
          </p:nvPr>
        </p:nvSpPr>
        <p:spPr/>
        <p:txBody>
          <a:bodyPr>
            <a:normAutofit/>
          </a:bodyPr>
          <a:lstStyle/>
          <a:p>
            <a:r>
              <a:rPr lang="en-US" b="1" dirty="0">
                <a:solidFill>
                  <a:srgbClr val="FF0000"/>
                </a:solidFill>
                <a:latin typeface="Times New Roman" panose="02020603050405020304" pitchFamily="18" charset="0"/>
                <a:cs typeface="Times New Roman" panose="02020603050405020304" pitchFamily="18" charset="0"/>
              </a:rPr>
              <a:t>Project_1</a:t>
            </a:r>
          </a:p>
          <a:p>
            <a:r>
              <a:rPr lang="en-US" sz="1600" dirty="0">
                <a:latin typeface="Times New Roman" panose="02020603050405020304" pitchFamily="18" charset="0"/>
                <a:cs typeface="Times New Roman" panose="02020603050405020304" pitchFamily="18" charset="0"/>
              </a:rPr>
              <a:t>Average kappa values were lesser than those in project_2. We also observed this from S_R fittings.</a:t>
            </a:r>
          </a:p>
          <a:p>
            <a:r>
              <a:rPr lang="en-US" sz="1600" dirty="0">
                <a:latin typeface="Times New Roman" panose="02020603050405020304" pitchFamily="18" charset="0"/>
                <a:cs typeface="Times New Roman" panose="02020603050405020304" pitchFamily="18" charset="0"/>
              </a:rPr>
              <a:t>Average Chi values were lesser compared to those in project_2. This behavior was also observed from UV measurements and SR fittings.</a:t>
            </a:r>
          </a:p>
          <a:p>
            <a:r>
              <a:rPr lang="en-US" sz="1600" dirty="0">
                <a:latin typeface="Times New Roman" panose="02020603050405020304" pitchFamily="18" charset="0"/>
                <a:cs typeface="Times New Roman" panose="02020603050405020304" pitchFamily="18" charset="0"/>
              </a:rPr>
              <a:t>Decrease in average Chi led to increase in average kappa. This behavior was observed in both positive and negative bias dependence data.</a:t>
            </a:r>
          </a:p>
          <a:p>
            <a:endParaRPr lang="en-US" sz="1600" b="1" dirty="0">
              <a:latin typeface="Times New Roman" panose="02020603050405020304" pitchFamily="18" charset="0"/>
              <a:cs typeface="Times New Roman" panose="02020603050405020304" pitchFamily="18" charset="0"/>
            </a:endParaRPr>
          </a:p>
          <a:p>
            <a:pPr marL="0" indent="0">
              <a:buNone/>
            </a:pPr>
            <a:endParaRPr lang="en-US" sz="1800"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C8E75C1-476F-480D-ACF8-9CD57C47070B}"/>
              </a:ext>
            </a:extLst>
          </p:cNvPr>
          <p:cNvSpPr>
            <a:spLocks noGrp="1"/>
          </p:cNvSpPr>
          <p:nvPr>
            <p:ph sz="half" idx="2"/>
          </p:nvPr>
        </p:nvSpPr>
        <p:spPr/>
        <p:txBody>
          <a:bodyPr>
            <a:normAutofit/>
          </a:bodyPr>
          <a:lstStyle/>
          <a:p>
            <a:r>
              <a:rPr lang="en-US" b="1" dirty="0">
                <a:solidFill>
                  <a:srgbClr val="FF0000"/>
                </a:solidFill>
                <a:latin typeface="Times New Roman" panose="02020603050405020304" pitchFamily="18" charset="0"/>
                <a:cs typeface="Times New Roman" panose="02020603050405020304" pitchFamily="18" charset="0"/>
              </a:rPr>
              <a:t>Project_2</a:t>
            </a:r>
          </a:p>
          <a:p>
            <a:r>
              <a:rPr lang="en-US" sz="1600" dirty="0">
                <a:latin typeface="Times New Roman" panose="02020603050405020304" pitchFamily="18" charset="0"/>
                <a:cs typeface="Times New Roman" panose="02020603050405020304" pitchFamily="18" charset="0"/>
              </a:rPr>
              <a:t>Average kappa values were larger than those in project_1. We also observed this from S_R fittings.</a:t>
            </a:r>
          </a:p>
          <a:p>
            <a:r>
              <a:rPr lang="en-US" sz="1600" dirty="0">
                <a:latin typeface="Times New Roman" panose="02020603050405020304" pitchFamily="18" charset="0"/>
                <a:cs typeface="Times New Roman" panose="02020603050405020304" pitchFamily="18" charset="0"/>
              </a:rPr>
              <a:t>Average Chi values were larger compared to those in project_1. This behavior was also observed from UV measurements and SR fittings.</a:t>
            </a:r>
          </a:p>
          <a:p>
            <a:r>
              <a:rPr lang="en-US" sz="1600" dirty="0">
                <a:latin typeface="Times New Roman" panose="02020603050405020304" pitchFamily="18" charset="0"/>
                <a:cs typeface="Times New Roman" panose="02020603050405020304" pitchFamily="18" charset="0"/>
              </a:rPr>
              <a:t>Increase in average Chi values led to increase in average kappa. This is opposite to what is seen in project_1.</a:t>
            </a: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9450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3148715" y="620688"/>
          <a:ext cx="6115639" cy="4608510"/>
        </p:xfrm>
        <a:graphic>
          <a:graphicData uri="http://schemas.openxmlformats.org/drawingml/2006/table">
            <a:tbl>
              <a:tblPr firstRow="1" firstCol="1" bandRow="1">
                <a:tableStyleId>{5C22544A-7EE6-4342-B048-85BDC9FD1C3A}</a:tableStyleId>
              </a:tblPr>
              <a:tblGrid>
                <a:gridCol w="536911">
                  <a:extLst>
                    <a:ext uri="{9D8B030D-6E8A-4147-A177-3AD203B41FA5}">
                      <a16:colId xmlns:a16="http://schemas.microsoft.com/office/drawing/2014/main" val="20000"/>
                    </a:ext>
                  </a:extLst>
                </a:gridCol>
                <a:gridCol w="536911">
                  <a:extLst>
                    <a:ext uri="{9D8B030D-6E8A-4147-A177-3AD203B41FA5}">
                      <a16:colId xmlns:a16="http://schemas.microsoft.com/office/drawing/2014/main" val="20001"/>
                    </a:ext>
                  </a:extLst>
                </a:gridCol>
                <a:gridCol w="72133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648072">
                  <a:extLst>
                    <a:ext uri="{9D8B030D-6E8A-4147-A177-3AD203B41FA5}">
                      <a16:colId xmlns:a16="http://schemas.microsoft.com/office/drawing/2014/main" val="20005"/>
                    </a:ext>
                  </a:extLst>
                </a:gridCol>
                <a:gridCol w="720080">
                  <a:extLst>
                    <a:ext uri="{9D8B030D-6E8A-4147-A177-3AD203B41FA5}">
                      <a16:colId xmlns:a16="http://schemas.microsoft.com/office/drawing/2014/main" val="20006"/>
                    </a:ext>
                  </a:extLst>
                </a:gridCol>
                <a:gridCol w="838319">
                  <a:extLst>
                    <a:ext uri="{9D8B030D-6E8A-4147-A177-3AD203B41FA5}">
                      <a16:colId xmlns:a16="http://schemas.microsoft.com/office/drawing/2014/main" val="20007"/>
                    </a:ext>
                  </a:extLst>
                </a:gridCol>
                <a:gridCol w="1105898">
                  <a:extLst>
                    <a:ext uri="{9D8B030D-6E8A-4147-A177-3AD203B41FA5}">
                      <a16:colId xmlns:a16="http://schemas.microsoft.com/office/drawing/2014/main" val="20008"/>
                    </a:ext>
                  </a:extLst>
                </a:gridCol>
              </a:tblGrid>
              <a:tr h="147484">
                <a:tc rowSpan="2">
                  <a:txBody>
                    <a:bodyPr/>
                    <a:lstStyle/>
                    <a:p>
                      <a:pPr algn="ctr">
                        <a:lnSpc>
                          <a:spcPct val="107000"/>
                        </a:lnSpc>
                        <a:spcAft>
                          <a:spcPts val="0"/>
                        </a:spcAft>
                      </a:pPr>
                      <a:r>
                        <a:rPr lang="en-US" sz="900" dirty="0">
                          <a:effectLst/>
                        </a:rPr>
                        <a:t>Molecule</a:t>
                      </a:r>
                      <a:endParaRPr lang="zh-CN" sz="900" dirty="0">
                        <a:effectLst/>
                        <a:latin typeface="Calibri"/>
                        <a:ea typeface="宋体"/>
                        <a:cs typeface="Times New Roman"/>
                      </a:endParaRPr>
                    </a:p>
                  </a:txBody>
                  <a:tcPr marL="58714" marR="58714" marT="0" marB="0" anchor="ctr"/>
                </a:tc>
                <a:tc rowSpan="2">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8714" marR="58714" marT="0" marB="0" anchor="ctr"/>
                </a:tc>
                <a:tc gridSpan="6">
                  <a:txBody>
                    <a:bodyPr/>
                    <a:lstStyle/>
                    <a:p>
                      <a:pPr algn="ctr">
                        <a:lnSpc>
                          <a:spcPct val="107000"/>
                        </a:lnSpc>
                        <a:spcAft>
                          <a:spcPts val="0"/>
                        </a:spcAft>
                      </a:pPr>
                      <a:r>
                        <a:rPr lang="en-US" sz="900">
                          <a:effectLst/>
                        </a:rPr>
                        <a:t>Energy levels (eV)</a:t>
                      </a:r>
                      <a:endParaRPr lang="zh-CN" sz="900">
                        <a:effectLst/>
                        <a:latin typeface="Calibri"/>
                        <a:ea typeface="宋体"/>
                        <a:cs typeface="Times New Roman"/>
                      </a:endParaRPr>
                    </a:p>
                  </a:txBody>
                  <a:tcPr marL="58714" marR="58714"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ctr">
                        <a:lnSpc>
                          <a:spcPct val="107000"/>
                        </a:lnSpc>
                        <a:spcAft>
                          <a:spcPts val="0"/>
                        </a:spcAft>
                      </a:pPr>
                      <a:r>
                        <a:rPr lang="en-US" sz="900" dirty="0">
                          <a:effectLst/>
                        </a:rPr>
                        <a:t>S</a:t>
                      </a:r>
                      <a:r>
                        <a:rPr lang="en-US" altLang="zh-CN" sz="900" dirty="0">
                          <a:effectLst/>
                        </a:rPr>
                        <a:t>urface coverage</a:t>
                      </a:r>
                      <a:r>
                        <a:rPr lang="en-US" sz="900" dirty="0">
                          <a:effectLst/>
                        </a:rPr>
                        <a:t> (10</a:t>
                      </a:r>
                      <a:r>
                        <a:rPr lang="en-US" sz="900" baseline="30000" dirty="0">
                          <a:effectLst/>
                        </a:rPr>
                        <a:t>-10</a:t>
                      </a:r>
                      <a:r>
                        <a:rPr lang="en-US" sz="900" dirty="0">
                          <a:effectLst/>
                        </a:rPr>
                        <a:t> </a:t>
                      </a:r>
                      <a:r>
                        <a:rPr lang="en-US" sz="900" dirty="0" err="1">
                          <a:effectLst/>
                        </a:rPr>
                        <a:t>mol</a:t>
                      </a:r>
                      <a:r>
                        <a:rPr lang="en-US" sz="900" dirty="0">
                          <a:effectLst/>
                        </a:rPr>
                        <a:t>/cm</a:t>
                      </a:r>
                      <a:r>
                        <a:rPr lang="en-US" sz="900" baseline="30000" dirty="0">
                          <a:effectLst/>
                        </a:rPr>
                        <a:t>2</a:t>
                      </a:r>
                      <a:r>
                        <a:rPr lang="en-US" sz="900" dirty="0">
                          <a:effectLst/>
                        </a:rPr>
                        <a:t>)</a:t>
                      </a:r>
                      <a:r>
                        <a:rPr lang="en-US" sz="900" baseline="30000" dirty="0">
                          <a:effectLst/>
                        </a:rPr>
                        <a:t>c</a:t>
                      </a:r>
                      <a:endParaRPr lang="zh-CN" sz="900" dirty="0">
                        <a:effectLst/>
                        <a:latin typeface="Calibri"/>
                        <a:ea typeface="宋体"/>
                        <a:cs typeface="Times New Roman"/>
                      </a:endParaRPr>
                    </a:p>
                  </a:txBody>
                  <a:tcPr marL="58714" marR="58714" marT="0" marB="0" anchor="ctr"/>
                </a:tc>
                <a:extLst>
                  <a:ext uri="{0D108BD9-81ED-4DB2-BD59-A6C34878D82A}">
                    <a16:rowId xmlns:a16="http://schemas.microsoft.com/office/drawing/2014/main" val="10000"/>
                  </a:ext>
                </a:extLst>
              </a:tr>
              <a:tr h="283830">
                <a:tc vMerge="1">
                  <a:txBody>
                    <a:bodyPr/>
                    <a:lstStyle/>
                    <a:p>
                      <a:endParaRPr lang="zh-CN" altLang="en-US"/>
                    </a:p>
                  </a:txBody>
                  <a:tcPr/>
                </a:tc>
                <a:tc vMerge="1">
                  <a:txBody>
                    <a:bodyPr/>
                    <a:lstStyle/>
                    <a:p>
                      <a:endParaRPr lang="zh-CN" altLang="en-US"/>
                    </a:p>
                  </a:txBody>
                  <a:tcPr/>
                </a:tc>
                <a:tc>
                  <a:txBody>
                    <a:bodyPr/>
                    <a:lstStyle/>
                    <a:p>
                      <a:pPr algn="ctr">
                        <a:lnSpc>
                          <a:spcPct val="107000"/>
                        </a:lnSpc>
                        <a:spcAft>
                          <a:spcPts val="0"/>
                        </a:spcAft>
                      </a:pPr>
                      <a:r>
                        <a:rPr lang="en-US" sz="900">
                          <a:effectLst/>
                        </a:rPr>
                        <a:t>E</a:t>
                      </a:r>
                      <a:r>
                        <a:rPr lang="en-US" sz="900" baseline="-25000">
                          <a:effectLst/>
                        </a:rPr>
                        <a:t>HOMO</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E</a:t>
                      </a:r>
                      <a:r>
                        <a:rPr lang="en-US" sz="900" baseline="-25000">
                          <a:effectLst/>
                        </a:rPr>
                        <a:t>LUMO</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E</a:t>
                      </a:r>
                      <a:r>
                        <a:rPr lang="en-US" sz="900" baseline="-25000">
                          <a:effectLst/>
                        </a:rPr>
                        <a:t>LUMO+1</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E</a:t>
                      </a:r>
                      <a:r>
                        <a:rPr lang="en-US" sz="900" baseline="-25000">
                          <a:effectLst/>
                        </a:rPr>
                        <a:t>LUMO+2</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E</a:t>
                      </a:r>
                      <a:r>
                        <a:rPr lang="en-US" sz="900" baseline="-25000">
                          <a:effectLst/>
                        </a:rPr>
                        <a:t>F</a:t>
                      </a:r>
                      <a:r>
                        <a:rPr lang="en-US" sz="900" baseline="30000">
                          <a:effectLst/>
                        </a:rPr>
                        <a:t>a</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E</a:t>
                      </a:r>
                      <a:r>
                        <a:rPr lang="en-US" sz="900" baseline="-25000">
                          <a:effectLst/>
                        </a:rPr>
                        <a:t>gap</a:t>
                      </a:r>
                      <a:r>
                        <a:rPr lang="en-US" sz="900" baseline="30000">
                          <a:effectLst/>
                        </a:rPr>
                        <a:t>b</a:t>
                      </a:r>
                      <a:endParaRPr lang="zh-CN" sz="900">
                        <a:effectLst/>
                        <a:latin typeface="Calibri"/>
                        <a:ea typeface="宋体"/>
                        <a:cs typeface="Times New Roman"/>
                      </a:endParaRPr>
                    </a:p>
                  </a:txBody>
                  <a:tcPr marL="58714" marR="58714" marT="0" marB="0" anchor="ctr"/>
                </a:tc>
                <a:tc vMerge="1">
                  <a:txBody>
                    <a:bodyPr/>
                    <a:lstStyle/>
                    <a:p>
                      <a:endParaRPr lang="zh-CN" altLang="en-US"/>
                    </a:p>
                  </a:txBody>
                  <a:tcPr/>
                </a:tc>
                <a:extLst>
                  <a:ext uri="{0D108BD9-81ED-4DB2-BD59-A6C34878D82A}">
                    <a16:rowId xmlns:a16="http://schemas.microsoft.com/office/drawing/2014/main" val="10001"/>
                  </a:ext>
                </a:extLst>
              </a:tr>
              <a:tr h="442451">
                <a:tc rowSpan="2">
                  <a:txBody>
                    <a:bodyPr/>
                    <a:lstStyle/>
                    <a:p>
                      <a:pPr algn="ctr">
                        <a:lnSpc>
                          <a:spcPct val="107000"/>
                        </a:lnSpc>
                        <a:spcAft>
                          <a:spcPts val="0"/>
                        </a:spcAft>
                      </a:pPr>
                      <a:r>
                        <a:rPr lang="en-US" sz="900">
                          <a:effectLst/>
                        </a:rPr>
                        <a:t>HATNA</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Exp.</a:t>
                      </a:r>
                      <a:r>
                        <a:rPr lang="en-US" sz="900" baseline="30000">
                          <a:effectLst/>
                        </a:rPr>
                        <a:t>d</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-6.28±0.1</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-3.54</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8714" marR="58714" marT="0" marB="0" anchor="ctr"/>
                </a:tc>
                <a:tc>
                  <a:txBody>
                    <a:bodyPr/>
                    <a:lstStyle/>
                    <a:p>
                      <a:pPr>
                        <a:lnSpc>
                          <a:spcPct val="107000"/>
                        </a:lnSpc>
                      </a:pPr>
                      <a:endParaRPr lang="zh-CN" sz="900">
                        <a:effectLst/>
                        <a:latin typeface="Calibri"/>
                        <a:cs typeface="Times New Roman"/>
                      </a:endParaRPr>
                    </a:p>
                  </a:txBody>
                  <a:tcPr marL="58714" marR="58714" marT="0" marB="0" anchor="ctr"/>
                </a:tc>
                <a:tc>
                  <a:txBody>
                    <a:bodyPr/>
                    <a:lstStyle/>
                    <a:p>
                      <a:pPr algn="ctr">
                        <a:lnSpc>
                          <a:spcPct val="107000"/>
                        </a:lnSpc>
                        <a:spcAft>
                          <a:spcPts val="0"/>
                        </a:spcAft>
                      </a:pPr>
                      <a:r>
                        <a:rPr lang="en-US" sz="900">
                          <a:effectLst/>
                        </a:rPr>
                        <a:t>-4.18</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2.74</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2.73±0.35</a:t>
                      </a:r>
                      <a:endParaRPr lang="zh-CN" sz="900">
                        <a:effectLst/>
                        <a:latin typeface="Calibri"/>
                        <a:ea typeface="宋体"/>
                        <a:cs typeface="Times New Roman"/>
                      </a:endParaRPr>
                    </a:p>
                  </a:txBody>
                  <a:tcPr marL="58714" marR="58714" marT="0" marB="0" anchor="ctr"/>
                </a:tc>
                <a:extLst>
                  <a:ext uri="{0D108BD9-81ED-4DB2-BD59-A6C34878D82A}">
                    <a16:rowId xmlns:a16="http://schemas.microsoft.com/office/drawing/2014/main" val="10002"/>
                  </a:ext>
                </a:extLst>
              </a:tr>
              <a:tr h="283830">
                <a:tc vMerge="1">
                  <a:txBody>
                    <a:bodyPr/>
                    <a:lstStyle/>
                    <a:p>
                      <a:endParaRPr lang="zh-CN" altLang="en-US"/>
                    </a:p>
                  </a:txBody>
                  <a:tcPr/>
                </a:tc>
                <a:tc>
                  <a:txBody>
                    <a:bodyPr/>
                    <a:lstStyle/>
                    <a:p>
                      <a:pPr algn="ctr">
                        <a:lnSpc>
                          <a:spcPct val="107000"/>
                        </a:lnSpc>
                        <a:spcAft>
                          <a:spcPts val="0"/>
                        </a:spcAft>
                      </a:pPr>
                      <a:r>
                        <a:rPr lang="en-US" sz="900">
                          <a:effectLst/>
                        </a:rPr>
                        <a:t>Theor.</a:t>
                      </a:r>
                      <a:r>
                        <a:rPr lang="en-US" sz="900" baseline="30000">
                          <a:effectLst/>
                        </a:rPr>
                        <a:t>e</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-6.27</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-2.79</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-2.39</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-2.32</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8714" marR="58714" marT="0" marB="0" anchor="ctr"/>
                </a:tc>
                <a:extLst>
                  <a:ext uri="{0D108BD9-81ED-4DB2-BD59-A6C34878D82A}">
                    <a16:rowId xmlns:a16="http://schemas.microsoft.com/office/drawing/2014/main" val="10003"/>
                  </a:ext>
                </a:extLst>
              </a:tr>
              <a:tr h="442451">
                <a:tc rowSpan="2">
                  <a:txBody>
                    <a:bodyPr/>
                    <a:lstStyle/>
                    <a:p>
                      <a:pPr algn="ctr">
                        <a:lnSpc>
                          <a:spcPct val="107000"/>
                        </a:lnSpc>
                        <a:spcAft>
                          <a:spcPts val="0"/>
                        </a:spcAft>
                      </a:pPr>
                      <a:r>
                        <a:rPr lang="en-US" sz="900">
                          <a:effectLst/>
                        </a:rPr>
                        <a:t>TAP</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Exp.</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-6.17±0.1</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-3.43</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-4.06</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2.74</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2.10±0.34</a:t>
                      </a:r>
                      <a:endParaRPr lang="zh-CN" sz="900">
                        <a:effectLst/>
                        <a:latin typeface="Calibri"/>
                        <a:ea typeface="宋体"/>
                        <a:cs typeface="Times New Roman"/>
                      </a:endParaRPr>
                    </a:p>
                  </a:txBody>
                  <a:tcPr marL="58714" marR="58714" marT="0" marB="0" anchor="ctr"/>
                </a:tc>
                <a:extLst>
                  <a:ext uri="{0D108BD9-81ED-4DB2-BD59-A6C34878D82A}">
                    <a16:rowId xmlns:a16="http://schemas.microsoft.com/office/drawing/2014/main" val="10004"/>
                  </a:ext>
                </a:extLst>
              </a:tr>
              <a:tr h="236008">
                <a:tc vMerge="1">
                  <a:txBody>
                    <a:bodyPr/>
                    <a:lstStyle/>
                    <a:p>
                      <a:endParaRPr lang="zh-CN" altLang="en-US"/>
                    </a:p>
                  </a:txBody>
                  <a:tcPr/>
                </a:tc>
                <a:tc>
                  <a:txBody>
                    <a:bodyPr/>
                    <a:lstStyle/>
                    <a:p>
                      <a:pPr algn="ctr">
                        <a:lnSpc>
                          <a:spcPct val="107000"/>
                        </a:lnSpc>
                        <a:spcAft>
                          <a:spcPts val="0"/>
                        </a:spcAft>
                      </a:pPr>
                      <a:r>
                        <a:rPr lang="en-US" sz="900">
                          <a:effectLst/>
                        </a:rPr>
                        <a:t>Theor.</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-6.19</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-2.56</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-2.55</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8714" marR="58714" marT="0" marB="0" anchor="ctr"/>
                </a:tc>
                <a:extLst>
                  <a:ext uri="{0D108BD9-81ED-4DB2-BD59-A6C34878D82A}">
                    <a16:rowId xmlns:a16="http://schemas.microsoft.com/office/drawing/2014/main" val="10005"/>
                  </a:ext>
                </a:extLst>
              </a:tr>
              <a:tr h="442451">
                <a:tc rowSpan="2">
                  <a:txBody>
                    <a:bodyPr/>
                    <a:lstStyle/>
                    <a:p>
                      <a:pPr algn="ctr">
                        <a:lnSpc>
                          <a:spcPct val="107000"/>
                        </a:lnSpc>
                        <a:spcAft>
                          <a:spcPts val="0"/>
                        </a:spcAft>
                      </a:pPr>
                      <a:r>
                        <a:rPr lang="en-US" sz="900">
                          <a:effectLst/>
                        </a:rPr>
                        <a:t>DAP</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Exp.</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-6.06±0.1</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-3.24</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-4.16</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2.82</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2.86±0.14</a:t>
                      </a:r>
                      <a:endParaRPr lang="zh-CN" sz="900">
                        <a:effectLst/>
                        <a:latin typeface="Calibri"/>
                        <a:ea typeface="宋体"/>
                        <a:cs typeface="Times New Roman"/>
                      </a:endParaRPr>
                    </a:p>
                  </a:txBody>
                  <a:tcPr marL="58714" marR="58714" marT="0" marB="0" anchor="ctr"/>
                </a:tc>
                <a:extLst>
                  <a:ext uri="{0D108BD9-81ED-4DB2-BD59-A6C34878D82A}">
                    <a16:rowId xmlns:a16="http://schemas.microsoft.com/office/drawing/2014/main" val="10006"/>
                  </a:ext>
                </a:extLst>
              </a:tr>
              <a:tr h="236008">
                <a:tc vMerge="1">
                  <a:txBody>
                    <a:bodyPr/>
                    <a:lstStyle/>
                    <a:p>
                      <a:endParaRPr lang="zh-CN" altLang="en-US"/>
                    </a:p>
                  </a:txBody>
                  <a:tcPr/>
                </a:tc>
                <a:tc>
                  <a:txBody>
                    <a:bodyPr/>
                    <a:lstStyle/>
                    <a:p>
                      <a:pPr algn="ctr">
                        <a:lnSpc>
                          <a:spcPct val="107000"/>
                        </a:lnSpc>
                        <a:spcAft>
                          <a:spcPts val="0"/>
                        </a:spcAft>
                      </a:pPr>
                      <a:r>
                        <a:rPr lang="en-US" sz="900">
                          <a:effectLst/>
                        </a:rPr>
                        <a:t>Theor.</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-5.95</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-2.56</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8714" marR="58714" marT="0" marB="0" anchor="ctr"/>
                </a:tc>
                <a:extLst>
                  <a:ext uri="{0D108BD9-81ED-4DB2-BD59-A6C34878D82A}">
                    <a16:rowId xmlns:a16="http://schemas.microsoft.com/office/drawing/2014/main" val="10007"/>
                  </a:ext>
                </a:extLst>
              </a:tr>
              <a:tr h="414169">
                <a:tc>
                  <a:txBody>
                    <a:bodyPr/>
                    <a:lstStyle/>
                    <a:p>
                      <a:pPr algn="ctr">
                        <a:lnSpc>
                          <a:spcPct val="107000"/>
                        </a:lnSpc>
                        <a:spcAft>
                          <a:spcPts val="0"/>
                        </a:spcAft>
                      </a:pPr>
                      <a:r>
                        <a:rPr lang="en-US" sz="900">
                          <a:effectLst/>
                        </a:rPr>
                        <a:t>HATNA-H</a:t>
                      </a:r>
                      <a:r>
                        <a:rPr lang="en-US" sz="900" baseline="-25000">
                          <a:effectLst/>
                        </a:rPr>
                        <a:t>6</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Theor.</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-4.37</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-0.57</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-0.40</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-0.36</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8714" marR="58714" marT="0" marB="0" anchor="ctr"/>
                </a:tc>
                <a:extLst>
                  <a:ext uri="{0D108BD9-81ED-4DB2-BD59-A6C34878D82A}">
                    <a16:rowId xmlns:a16="http://schemas.microsoft.com/office/drawing/2014/main" val="10008"/>
                  </a:ext>
                </a:extLst>
              </a:tr>
              <a:tr h="414169">
                <a:tc>
                  <a:txBody>
                    <a:bodyPr/>
                    <a:lstStyle/>
                    <a:p>
                      <a:pPr algn="ctr">
                        <a:lnSpc>
                          <a:spcPct val="107000"/>
                        </a:lnSpc>
                        <a:spcAft>
                          <a:spcPts val="0"/>
                        </a:spcAft>
                      </a:pPr>
                      <a:r>
                        <a:rPr lang="en-US" sz="900">
                          <a:effectLst/>
                        </a:rPr>
                        <a:t>HATNA-H</a:t>
                      </a:r>
                      <a:r>
                        <a:rPr lang="en-US" sz="900" baseline="-25000">
                          <a:effectLst/>
                        </a:rPr>
                        <a:t>4</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Theor.</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SG" sz="900">
                          <a:effectLst/>
                        </a:rPr>
                        <a:t>-4.24</a:t>
                      </a:r>
                      <a:endParaRPr lang="zh-CN" sz="900">
                        <a:effectLst/>
                        <a:latin typeface="Calibri"/>
                        <a:ea typeface="宋体"/>
                        <a:cs typeface="Times New Roman"/>
                      </a:endParaRPr>
                    </a:p>
                  </a:txBody>
                  <a:tcPr marL="58714" marR="58714" marT="0" marB="0"/>
                </a:tc>
                <a:tc>
                  <a:txBody>
                    <a:bodyPr/>
                    <a:lstStyle/>
                    <a:p>
                      <a:pPr algn="ctr">
                        <a:lnSpc>
                          <a:spcPct val="107000"/>
                        </a:lnSpc>
                        <a:spcAft>
                          <a:spcPts val="0"/>
                        </a:spcAft>
                      </a:pPr>
                      <a:r>
                        <a:rPr lang="en-SG" sz="900">
                          <a:effectLst/>
                        </a:rPr>
                        <a:t>-2.38</a:t>
                      </a:r>
                      <a:endParaRPr lang="zh-CN" sz="900">
                        <a:effectLst/>
                        <a:latin typeface="Calibri"/>
                        <a:ea typeface="宋体"/>
                        <a:cs typeface="Times New Roman"/>
                      </a:endParaRPr>
                    </a:p>
                  </a:txBody>
                  <a:tcPr marL="58714" marR="58714" marT="0" marB="0"/>
                </a:tc>
                <a:tc>
                  <a:txBody>
                    <a:bodyPr/>
                    <a:lstStyle/>
                    <a:p>
                      <a:pPr algn="ctr">
                        <a:lnSpc>
                          <a:spcPct val="107000"/>
                        </a:lnSpc>
                        <a:spcAft>
                          <a:spcPts val="0"/>
                        </a:spcAft>
                      </a:pPr>
                      <a:r>
                        <a:rPr lang="en-SG" sz="900">
                          <a:effectLst/>
                        </a:rPr>
                        <a:t>-0.67</a:t>
                      </a:r>
                      <a:endParaRPr lang="zh-CN" sz="900">
                        <a:effectLst/>
                        <a:latin typeface="Calibri"/>
                        <a:ea typeface="宋体"/>
                        <a:cs typeface="Times New Roman"/>
                      </a:endParaRPr>
                    </a:p>
                  </a:txBody>
                  <a:tcPr marL="58714" marR="58714" marT="0" marB="0"/>
                </a:tc>
                <a:tc>
                  <a:txBody>
                    <a:bodyPr/>
                    <a:lstStyle/>
                    <a:p>
                      <a:pPr algn="ctr">
                        <a:lnSpc>
                          <a:spcPct val="107000"/>
                        </a:lnSpc>
                        <a:spcAft>
                          <a:spcPts val="0"/>
                        </a:spcAft>
                      </a:pPr>
                      <a:r>
                        <a:rPr lang="en-SG" sz="900">
                          <a:effectLst/>
                        </a:rPr>
                        <a:t>-0.59</a:t>
                      </a:r>
                      <a:endParaRPr lang="zh-CN" sz="900">
                        <a:effectLst/>
                        <a:latin typeface="Calibri"/>
                        <a:ea typeface="宋体"/>
                        <a:cs typeface="Times New Roman"/>
                      </a:endParaRPr>
                    </a:p>
                  </a:txBody>
                  <a:tcPr marL="58714" marR="58714" marT="0" marB="0"/>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8714" marR="58714" marT="0" marB="0" anchor="ctr"/>
                </a:tc>
                <a:extLst>
                  <a:ext uri="{0D108BD9-81ED-4DB2-BD59-A6C34878D82A}">
                    <a16:rowId xmlns:a16="http://schemas.microsoft.com/office/drawing/2014/main" val="10009"/>
                  </a:ext>
                </a:extLst>
              </a:tr>
              <a:tr h="414169">
                <a:tc>
                  <a:txBody>
                    <a:bodyPr/>
                    <a:lstStyle/>
                    <a:p>
                      <a:pPr algn="ctr">
                        <a:lnSpc>
                          <a:spcPct val="107000"/>
                        </a:lnSpc>
                        <a:spcAft>
                          <a:spcPts val="0"/>
                        </a:spcAft>
                      </a:pPr>
                      <a:r>
                        <a:rPr lang="en-US" sz="900">
                          <a:effectLst/>
                        </a:rPr>
                        <a:t>HATNA-H</a:t>
                      </a:r>
                      <a:r>
                        <a:rPr lang="en-US" sz="900" baseline="-25000">
                          <a:effectLst/>
                        </a:rPr>
                        <a:t>2</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Theor.</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SG" sz="900">
                          <a:effectLst/>
                        </a:rPr>
                        <a:t>-4.53</a:t>
                      </a:r>
                      <a:endParaRPr lang="zh-CN" sz="900">
                        <a:effectLst/>
                        <a:latin typeface="Calibri"/>
                        <a:ea typeface="宋体"/>
                        <a:cs typeface="Times New Roman"/>
                      </a:endParaRPr>
                    </a:p>
                  </a:txBody>
                  <a:tcPr marL="58714" marR="58714" marT="0" marB="0"/>
                </a:tc>
                <a:tc>
                  <a:txBody>
                    <a:bodyPr/>
                    <a:lstStyle/>
                    <a:p>
                      <a:pPr algn="ctr">
                        <a:lnSpc>
                          <a:spcPct val="107000"/>
                        </a:lnSpc>
                        <a:spcAft>
                          <a:spcPts val="0"/>
                        </a:spcAft>
                      </a:pPr>
                      <a:r>
                        <a:rPr lang="en-SG" sz="900">
                          <a:effectLst/>
                        </a:rPr>
                        <a:t>-2.48</a:t>
                      </a:r>
                      <a:endParaRPr lang="zh-CN" sz="900">
                        <a:effectLst/>
                        <a:latin typeface="Calibri"/>
                        <a:ea typeface="宋体"/>
                        <a:cs typeface="Times New Roman"/>
                      </a:endParaRPr>
                    </a:p>
                  </a:txBody>
                  <a:tcPr marL="58714" marR="58714" marT="0" marB="0"/>
                </a:tc>
                <a:tc>
                  <a:txBody>
                    <a:bodyPr/>
                    <a:lstStyle/>
                    <a:p>
                      <a:pPr algn="ctr">
                        <a:lnSpc>
                          <a:spcPct val="107000"/>
                        </a:lnSpc>
                        <a:spcAft>
                          <a:spcPts val="0"/>
                        </a:spcAft>
                      </a:pPr>
                      <a:r>
                        <a:rPr lang="en-SG" sz="900">
                          <a:effectLst/>
                        </a:rPr>
                        <a:t>-2.41</a:t>
                      </a:r>
                      <a:endParaRPr lang="zh-CN" sz="900">
                        <a:effectLst/>
                        <a:latin typeface="Calibri"/>
                        <a:ea typeface="宋体"/>
                        <a:cs typeface="Times New Roman"/>
                      </a:endParaRPr>
                    </a:p>
                  </a:txBody>
                  <a:tcPr marL="58714" marR="58714" marT="0" marB="0"/>
                </a:tc>
                <a:tc>
                  <a:txBody>
                    <a:bodyPr/>
                    <a:lstStyle/>
                    <a:p>
                      <a:pPr algn="ctr">
                        <a:lnSpc>
                          <a:spcPct val="107000"/>
                        </a:lnSpc>
                        <a:spcAft>
                          <a:spcPts val="0"/>
                        </a:spcAft>
                      </a:pPr>
                      <a:r>
                        <a:rPr lang="en-SG" sz="900">
                          <a:effectLst/>
                        </a:rPr>
                        <a:t>-0.78</a:t>
                      </a:r>
                      <a:endParaRPr lang="zh-CN" sz="900">
                        <a:effectLst/>
                        <a:latin typeface="Calibri"/>
                        <a:ea typeface="宋体"/>
                        <a:cs typeface="Times New Roman"/>
                      </a:endParaRPr>
                    </a:p>
                  </a:txBody>
                  <a:tcPr marL="58714" marR="58714" marT="0" marB="0"/>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8714" marR="58714" marT="0" marB="0" anchor="ctr"/>
                </a:tc>
                <a:extLst>
                  <a:ext uri="{0D108BD9-81ED-4DB2-BD59-A6C34878D82A}">
                    <a16:rowId xmlns:a16="http://schemas.microsoft.com/office/drawing/2014/main" val="10010"/>
                  </a:ext>
                </a:extLst>
              </a:tr>
              <a:tr h="283830">
                <a:tc>
                  <a:txBody>
                    <a:bodyPr/>
                    <a:lstStyle/>
                    <a:p>
                      <a:pPr algn="ctr">
                        <a:lnSpc>
                          <a:spcPct val="107000"/>
                        </a:lnSpc>
                        <a:spcAft>
                          <a:spcPts val="0"/>
                        </a:spcAft>
                      </a:pPr>
                      <a:r>
                        <a:rPr lang="en-US" sz="900">
                          <a:effectLst/>
                        </a:rPr>
                        <a:t>TAP-H</a:t>
                      </a:r>
                      <a:r>
                        <a:rPr lang="en-US" sz="900" baseline="-25000">
                          <a:effectLst/>
                        </a:rPr>
                        <a:t>4</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Theor.</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-4.36</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-0.57</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-0.31</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dirty="0">
                          <a:effectLst/>
                        </a:rPr>
                        <a:t> </a:t>
                      </a:r>
                      <a:endParaRPr lang="zh-CN" sz="900" dirty="0">
                        <a:effectLst/>
                        <a:latin typeface="Calibri"/>
                        <a:ea typeface="宋体"/>
                        <a:cs typeface="Times New Roman"/>
                      </a:endParaRPr>
                    </a:p>
                  </a:txBody>
                  <a:tcPr marL="58714" marR="58714" marT="0" marB="0" anchor="ctr"/>
                </a:tc>
                <a:extLst>
                  <a:ext uri="{0D108BD9-81ED-4DB2-BD59-A6C34878D82A}">
                    <a16:rowId xmlns:a16="http://schemas.microsoft.com/office/drawing/2014/main" val="10011"/>
                  </a:ext>
                </a:extLst>
              </a:tr>
              <a:tr h="283830">
                <a:tc>
                  <a:txBody>
                    <a:bodyPr/>
                    <a:lstStyle/>
                    <a:p>
                      <a:pPr algn="ctr">
                        <a:lnSpc>
                          <a:spcPct val="107000"/>
                        </a:lnSpc>
                        <a:spcAft>
                          <a:spcPts val="0"/>
                        </a:spcAft>
                      </a:pPr>
                      <a:r>
                        <a:rPr lang="en-US" sz="900">
                          <a:effectLst/>
                        </a:rPr>
                        <a:t>TAP-H</a:t>
                      </a:r>
                      <a:r>
                        <a:rPr lang="en-US" sz="900" baseline="-25000">
                          <a:effectLst/>
                        </a:rPr>
                        <a:t>2</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Theor.</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SG" sz="900">
                          <a:effectLst/>
                        </a:rPr>
                        <a:t>-4.48</a:t>
                      </a:r>
                      <a:endParaRPr lang="zh-CN" sz="900">
                        <a:effectLst/>
                        <a:latin typeface="Calibri"/>
                        <a:ea typeface="宋体"/>
                        <a:cs typeface="Times New Roman"/>
                      </a:endParaRPr>
                    </a:p>
                  </a:txBody>
                  <a:tcPr marL="58714" marR="58714" marT="0" marB="0"/>
                </a:tc>
                <a:tc>
                  <a:txBody>
                    <a:bodyPr/>
                    <a:lstStyle/>
                    <a:p>
                      <a:pPr algn="ctr">
                        <a:lnSpc>
                          <a:spcPct val="107000"/>
                        </a:lnSpc>
                        <a:spcAft>
                          <a:spcPts val="0"/>
                        </a:spcAft>
                      </a:pPr>
                      <a:r>
                        <a:rPr lang="en-SG" sz="900">
                          <a:effectLst/>
                        </a:rPr>
                        <a:t>-2.48</a:t>
                      </a:r>
                      <a:endParaRPr lang="zh-CN" sz="900">
                        <a:effectLst/>
                        <a:latin typeface="Calibri"/>
                        <a:ea typeface="宋体"/>
                        <a:cs typeface="Times New Roman"/>
                      </a:endParaRPr>
                    </a:p>
                  </a:txBody>
                  <a:tcPr marL="58714" marR="58714" marT="0" marB="0"/>
                </a:tc>
                <a:tc>
                  <a:txBody>
                    <a:bodyPr/>
                    <a:lstStyle/>
                    <a:p>
                      <a:pPr algn="ctr">
                        <a:lnSpc>
                          <a:spcPct val="107000"/>
                        </a:lnSpc>
                        <a:spcAft>
                          <a:spcPts val="0"/>
                        </a:spcAft>
                      </a:pPr>
                      <a:r>
                        <a:rPr lang="en-SG" sz="900">
                          <a:effectLst/>
                        </a:rPr>
                        <a:t>-0.65</a:t>
                      </a:r>
                      <a:endParaRPr lang="zh-CN" sz="900">
                        <a:effectLst/>
                        <a:latin typeface="Calibri"/>
                        <a:ea typeface="宋体"/>
                        <a:cs typeface="Times New Roman"/>
                      </a:endParaRPr>
                    </a:p>
                  </a:txBody>
                  <a:tcPr marL="58714" marR="58714" marT="0" marB="0"/>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8714" marR="58714" marT="0" marB="0" anchor="ctr"/>
                </a:tc>
                <a:extLst>
                  <a:ext uri="{0D108BD9-81ED-4DB2-BD59-A6C34878D82A}">
                    <a16:rowId xmlns:a16="http://schemas.microsoft.com/office/drawing/2014/main" val="10012"/>
                  </a:ext>
                </a:extLst>
              </a:tr>
              <a:tr h="283830">
                <a:tc>
                  <a:txBody>
                    <a:bodyPr/>
                    <a:lstStyle/>
                    <a:p>
                      <a:pPr algn="ctr">
                        <a:lnSpc>
                          <a:spcPct val="107000"/>
                        </a:lnSpc>
                        <a:spcAft>
                          <a:spcPts val="0"/>
                        </a:spcAft>
                      </a:pPr>
                      <a:r>
                        <a:rPr lang="en-US" sz="900">
                          <a:effectLst/>
                        </a:rPr>
                        <a:t>DAP-H</a:t>
                      </a:r>
                      <a:r>
                        <a:rPr lang="en-US" sz="900" baseline="-25000">
                          <a:effectLst/>
                        </a:rPr>
                        <a:t>2</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Theor.</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-4.31</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-0.57</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a:effectLst/>
                        </a:rPr>
                        <a:t> </a:t>
                      </a:r>
                      <a:endParaRPr lang="zh-CN" sz="900">
                        <a:effectLst/>
                        <a:latin typeface="Calibri"/>
                        <a:ea typeface="宋体"/>
                        <a:cs typeface="Times New Roman"/>
                      </a:endParaRPr>
                    </a:p>
                  </a:txBody>
                  <a:tcPr marL="58714" marR="58714" marT="0" marB="0" anchor="ctr"/>
                </a:tc>
                <a:tc>
                  <a:txBody>
                    <a:bodyPr/>
                    <a:lstStyle/>
                    <a:p>
                      <a:pPr algn="ctr">
                        <a:lnSpc>
                          <a:spcPct val="107000"/>
                        </a:lnSpc>
                        <a:spcAft>
                          <a:spcPts val="0"/>
                        </a:spcAft>
                      </a:pPr>
                      <a:r>
                        <a:rPr lang="en-US" sz="900" dirty="0">
                          <a:effectLst/>
                        </a:rPr>
                        <a:t> </a:t>
                      </a:r>
                      <a:endParaRPr lang="zh-CN" sz="900" dirty="0">
                        <a:effectLst/>
                        <a:latin typeface="Calibri"/>
                        <a:ea typeface="宋体"/>
                        <a:cs typeface="Times New Roman"/>
                      </a:endParaRPr>
                    </a:p>
                  </a:txBody>
                  <a:tcPr marL="58714" marR="58714" marT="0" marB="0" anchor="ctr"/>
                </a:tc>
                <a:extLst>
                  <a:ext uri="{0D108BD9-81ED-4DB2-BD59-A6C34878D82A}">
                    <a16:rowId xmlns:a16="http://schemas.microsoft.com/office/drawing/2014/main" val="10013"/>
                  </a:ext>
                </a:extLst>
              </a:tr>
            </a:tbl>
          </a:graphicData>
        </a:graphic>
      </p:graphicFrame>
      <p:sp>
        <p:nvSpPr>
          <p:cNvPr id="3" name="Rectangle 1"/>
          <p:cNvSpPr>
            <a:spLocks noChangeArrowheads="1"/>
          </p:cNvSpPr>
          <p:nvPr/>
        </p:nvSpPr>
        <p:spPr bwMode="auto">
          <a:xfrm>
            <a:off x="2999657" y="249813"/>
            <a:ext cx="54881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Table 2. Summary of surface characterization of DAP, TAP and HATNA SAMs on Au</a:t>
            </a:r>
            <a:endParaRPr kumimoji="0" lang="en-US" altLang="zh-CN" sz="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4" name="矩形 3"/>
          <p:cNvSpPr/>
          <p:nvPr/>
        </p:nvSpPr>
        <p:spPr>
          <a:xfrm>
            <a:off x="3221217" y="5373217"/>
            <a:ext cx="2286000" cy="1015663"/>
          </a:xfrm>
          <a:prstGeom prst="rect">
            <a:avLst/>
          </a:prstGeom>
        </p:spPr>
        <p:txBody>
          <a:bodyPr wrap="square">
            <a:spAutoFit/>
          </a:bodyPr>
          <a:lstStyle/>
          <a:p>
            <a:pPr lvl="0" eaLnBrk="0" fontAlgn="base" hangingPunct="0">
              <a:spcBef>
                <a:spcPct val="0"/>
              </a:spcBef>
              <a:spcAft>
                <a:spcPct val="0"/>
              </a:spcAft>
            </a:pPr>
            <a:r>
              <a:rPr lang="en-US" altLang="zh-CN" sz="1200" baseline="30000" dirty="0">
                <a:solidFill>
                  <a:prstClr val="black"/>
                </a:solidFill>
                <a:latin typeface="Times New Roman" pitchFamily="18" charset="0"/>
                <a:ea typeface="宋体" pitchFamily="2" charset="-122"/>
                <a:cs typeface="Times New Roman" pitchFamily="18" charset="0"/>
              </a:rPr>
              <a:t>a</a:t>
            </a:r>
            <a:r>
              <a:rPr lang="en-US" altLang="zh-CN" sz="1200" dirty="0">
                <a:solidFill>
                  <a:prstClr val="black"/>
                </a:solidFill>
                <a:latin typeface="Times New Roman" pitchFamily="18" charset="0"/>
                <a:ea typeface="宋体" pitchFamily="2" charset="-122"/>
                <a:cs typeface="Times New Roman" pitchFamily="18" charset="0"/>
              </a:rPr>
              <a:t> Measured with UPS. </a:t>
            </a:r>
            <a:endParaRPr lang="en-US" altLang="zh-CN" sz="1200" dirty="0">
              <a:solidFill>
                <a:prstClr val="black"/>
              </a:solidFill>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sz="1200" baseline="30000" dirty="0">
                <a:solidFill>
                  <a:prstClr val="black"/>
                </a:solidFill>
                <a:latin typeface="Times New Roman" pitchFamily="18" charset="0"/>
                <a:ea typeface="宋体" pitchFamily="2" charset="-122"/>
                <a:cs typeface="Times New Roman" pitchFamily="18" charset="0"/>
              </a:rPr>
              <a:t>b</a:t>
            </a:r>
            <a:r>
              <a:rPr lang="en-US" altLang="zh-CN" sz="1200" dirty="0">
                <a:solidFill>
                  <a:prstClr val="black"/>
                </a:solidFill>
                <a:latin typeface="Times New Roman" pitchFamily="18" charset="0"/>
                <a:ea typeface="宋体" pitchFamily="2" charset="-122"/>
                <a:cs typeface="Times New Roman" pitchFamily="18" charset="0"/>
              </a:rPr>
              <a:t> Measured with UV.</a:t>
            </a:r>
            <a:endParaRPr lang="en-US" altLang="zh-CN" sz="1200" dirty="0">
              <a:solidFill>
                <a:prstClr val="black"/>
              </a:solidFill>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sz="1200" baseline="30000" dirty="0">
                <a:solidFill>
                  <a:prstClr val="black"/>
                </a:solidFill>
                <a:latin typeface="Times New Roman" pitchFamily="18" charset="0"/>
                <a:ea typeface="宋体" pitchFamily="2" charset="-122"/>
                <a:cs typeface="Times New Roman" pitchFamily="18" charset="0"/>
              </a:rPr>
              <a:t>c</a:t>
            </a:r>
            <a:r>
              <a:rPr lang="en-US" altLang="zh-CN" sz="1200" dirty="0">
                <a:solidFill>
                  <a:prstClr val="black"/>
                </a:solidFill>
                <a:latin typeface="Times New Roman" pitchFamily="18" charset="0"/>
                <a:ea typeface="宋体" pitchFamily="2" charset="-122"/>
                <a:cs typeface="Times New Roman" pitchFamily="18" charset="0"/>
              </a:rPr>
              <a:t> Measured with CV.</a:t>
            </a:r>
            <a:endParaRPr lang="en-US" altLang="zh-CN" sz="1200" dirty="0">
              <a:solidFill>
                <a:prstClr val="black"/>
              </a:solidFill>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sz="1200" baseline="30000" dirty="0">
                <a:solidFill>
                  <a:prstClr val="black"/>
                </a:solidFill>
                <a:latin typeface="Times New Roman" pitchFamily="18" charset="0"/>
                <a:ea typeface="宋体" pitchFamily="2" charset="-122"/>
                <a:cs typeface="Times New Roman" pitchFamily="18" charset="0"/>
              </a:rPr>
              <a:t>d</a:t>
            </a:r>
            <a:r>
              <a:rPr lang="en-US" altLang="zh-CN" sz="1200" dirty="0">
                <a:solidFill>
                  <a:prstClr val="black"/>
                </a:solidFill>
                <a:latin typeface="Times New Roman" pitchFamily="18" charset="0"/>
                <a:ea typeface="宋体" pitchFamily="2" charset="-122"/>
                <a:cs typeface="Times New Roman" pitchFamily="18" charset="0"/>
              </a:rPr>
              <a:t> Measured with UPS and UV.</a:t>
            </a:r>
            <a:endParaRPr lang="en-US" altLang="zh-CN" sz="1200" dirty="0">
              <a:solidFill>
                <a:prstClr val="black"/>
              </a:solidFill>
              <a:latin typeface="Arial" pitchFamily="34" charset="0"/>
              <a:ea typeface="宋体" pitchFamily="2" charset="-122"/>
              <a:cs typeface="宋体" pitchFamily="2" charset="-122"/>
            </a:endParaRPr>
          </a:p>
          <a:p>
            <a:pPr lvl="0" eaLnBrk="0" fontAlgn="base" hangingPunct="0">
              <a:spcBef>
                <a:spcPct val="0"/>
              </a:spcBef>
              <a:spcAft>
                <a:spcPct val="0"/>
              </a:spcAft>
            </a:pPr>
            <a:r>
              <a:rPr lang="en-US" altLang="zh-CN" sz="1200" baseline="30000" dirty="0">
                <a:solidFill>
                  <a:prstClr val="black"/>
                </a:solidFill>
                <a:latin typeface="Times New Roman" pitchFamily="18" charset="0"/>
                <a:ea typeface="宋体" pitchFamily="2" charset="-122"/>
                <a:cs typeface="Times New Roman" pitchFamily="18" charset="0"/>
              </a:rPr>
              <a:t>e</a:t>
            </a:r>
            <a:r>
              <a:rPr lang="en-US" altLang="zh-CN" sz="1200" dirty="0">
                <a:solidFill>
                  <a:prstClr val="black"/>
                </a:solidFill>
                <a:latin typeface="Times New Roman" pitchFamily="18" charset="0"/>
                <a:ea typeface="宋体" pitchFamily="2" charset="-122"/>
                <a:cs typeface="Times New Roman" pitchFamily="18" charset="0"/>
              </a:rPr>
              <a:t> </a:t>
            </a:r>
            <a:r>
              <a:rPr lang="en-US" altLang="zh-CN" sz="1200" dirty="0">
                <a:solidFill>
                  <a:prstClr val="black"/>
                </a:solidFill>
                <a:latin typeface="Calibri" pitchFamily="34" charset="0"/>
                <a:ea typeface="宋体" pitchFamily="2" charset="-122"/>
                <a:cs typeface="Times New Roman" pitchFamily="18" charset="0"/>
              </a:rPr>
              <a:t>Calculated with DFT in gas phase</a:t>
            </a:r>
            <a:endParaRPr lang="en-US" altLang="zh-CN" sz="1200" dirty="0">
              <a:solidFill>
                <a:prstClr val="black"/>
              </a:solidFill>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6825166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13A328-9ED6-4303-A164-FD31694B0869}"/>
              </a:ext>
            </a:extLst>
          </p:cNvPr>
          <p:cNvSpPr>
            <a:spLocks noGrp="1"/>
          </p:cNvSpPr>
          <p:nvPr>
            <p:ph type="title"/>
          </p:nvPr>
        </p:nvSpPr>
        <p:spPr/>
        <p:txBody>
          <a:bodyPr/>
          <a:lstStyle/>
          <a:p>
            <a:r>
              <a:rPr lang="en-US" dirty="0"/>
              <a:t>                              </a:t>
            </a:r>
            <a:r>
              <a:rPr lang="en-US" sz="3200" b="1" dirty="0">
                <a:latin typeface="Times New Roman" panose="02020603050405020304" pitchFamily="18" charset="0"/>
                <a:cs typeface="Times New Roman" panose="02020603050405020304" pitchFamily="18" charset="0"/>
              </a:rPr>
              <a:t>Comments on eta</a:t>
            </a:r>
          </a:p>
        </p:txBody>
      </p:sp>
      <p:sp>
        <p:nvSpPr>
          <p:cNvPr id="6" name="Content Placeholder 5">
            <a:extLst>
              <a:ext uri="{FF2B5EF4-FFF2-40B4-BE49-F238E27FC236}">
                <a16:creationId xmlns:a16="http://schemas.microsoft.com/office/drawing/2014/main" id="{4D5E54BC-E903-48B4-8542-D04D617AA4DE}"/>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Eta was fixed at 0.68 throughout all the fittings.</a:t>
            </a:r>
          </a:p>
          <a:p>
            <a:r>
              <a:rPr lang="en-US" sz="2400" dirty="0">
                <a:latin typeface="Times New Roman" panose="02020603050405020304" pitchFamily="18" charset="0"/>
                <a:cs typeface="Times New Roman" panose="02020603050405020304" pitchFamily="18" charset="0"/>
              </a:rPr>
              <a:t>This asymmetric behavior is due to the fact that the functional units is close to one of the electrodes than the other electrode.</a:t>
            </a:r>
          </a:p>
        </p:txBody>
      </p:sp>
    </p:spTree>
    <p:extLst>
      <p:ext uri="{BB962C8B-B14F-4D97-AF65-F5344CB8AC3E}">
        <p14:creationId xmlns:p14="http://schemas.microsoft.com/office/powerpoint/2010/main" val="3515676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06E85-40E9-4C22-96D2-2B8B3A71433B}"/>
              </a:ext>
            </a:extLst>
          </p:cNvPr>
          <p:cNvSpPr>
            <a:spLocks noGrp="1"/>
          </p:cNvSpPr>
          <p:nvPr>
            <p:ph type="title"/>
          </p:nvPr>
        </p:nvSpPr>
        <p:spPr/>
        <p:txBody>
          <a:bodyPr/>
          <a:lstStyle/>
          <a:p>
            <a:r>
              <a:rPr lang="en-US" dirty="0"/>
              <a:t>                           Probability </a:t>
            </a:r>
          </a:p>
        </p:txBody>
      </p:sp>
      <p:pic>
        <p:nvPicPr>
          <p:cNvPr id="17" name="Content Placeholder 16">
            <a:extLst>
              <a:ext uri="{FF2B5EF4-FFF2-40B4-BE49-F238E27FC236}">
                <a16:creationId xmlns:a16="http://schemas.microsoft.com/office/drawing/2014/main" id="{B295DDAC-65F8-4668-8EA9-09CCE1DC40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7879" y="1624232"/>
            <a:ext cx="2568129" cy="2283904"/>
          </a:xfrm>
        </p:spPr>
      </p:pic>
      <p:pic>
        <p:nvPicPr>
          <p:cNvPr id="19" name="Picture 18">
            <a:extLst>
              <a:ext uri="{FF2B5EF4-FFF2-40B4-BE49-F238E27FC236}">
                <a16:creationId xmlns:a16="http://schemas.microsoft.com/office/drawing/2014/main" id="{2213D187-E014-4235-ADC1-7B12BB75E8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4559" y="1389164"/>
            <a:ext cx="3034141" cy="2452515"/>
          </a:xfrm>
          <a:prstGeom prst="rect">
            <a:avLst/>
          </a:prstGeom>
        </p:spPr>
      </p:pic>
      <p:pic>
        <p:nvPicPr>
          <p:cNvPr id="23" name="Picture 22">
            <a:extLst>
              <a:ext uri="{FF2B5EF4-FFF2-40B4-BE49-F238E27FC236}">
                <a16:creationId xmlns:a16="http://schemas.microsoft.com/office/drawing/2014/main" id="{62753B27-6619-4E08-836A-2E66310B26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7251" y="1260185"/>
            <a:ext cx="3711855" cy="2603996"/>
          </a:xfrm>
          <a:prstGeom prst="rect">
            <a:avLst/>
          </a:prstGeom>
        </p:spPr>
      </p:pic>
      <p:pic>
        <p:nvPicPr>
          <p:cNvPr id="25" name="Picture 24">
            <a:extLst>
              <a:ext uri="{FF2B5EF4-FFF2-40B4-BE49-F238E27FC236}">
                <a16:creationId xmlns:a16="http://schemas.microsoft.com/office/drawing/2014/main" id="{91CBB855-64BE-482C-95CE-DF599D86BD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5574" y="3908136"/>
            <a:ext cx="2660434" cy="2754529"/>
          </a:xfrm>
          <a:prstGeom prst="rect">
            <a:avLst/>
          </a:prstGeom>
        </p:spPr>
      </p:pic>
      <p:pic>
        <p:nvPicPr>
          <p:cNvPr id="27" name="Picture 26">
            <a:extLst>
              <a:ext uri="{FF2B5EF4-FFF2-40B4-BE49-F238E27FC236}">
                <a16:creationId xmlns:a16="http://schemas.microsoft.com/office/drawing/2014/main" id="{27966840-C5AE-472A-A49D-8A69B0B93D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79253" y="3864181"/>
            <a:ext cx="2926086" cy="2628694"/>
          </a:xfrm>
          <a:prstGeom prst="rect">
            <a:avLst/>
          </a:prstGeom>
        </p:spPr>
      </p:pic>
      <p:pic>
        <p:nvPicPr>
          <p:cNvPr id="29" name="Picture 28">
            <a:extLst>
              <a:ext uri="{FF2B5EF4-FFF2-40B4-BE49-F238E27FC236}">
                <a16:creationId xmlns:a16="http://schemas.microsoft.com/office/drawing/2014/main" id="{D49D5AA3-3953-4EBD-AECA-03AABD36C73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17306" y="3908136"/>
            <a:ext cx="3536494" cy="2629745"/>
          </a:xfrm>
          <a:prstGeom prst="rect">
            <a:avLst/>
          </a:prstGeom>
        </p:spPr>
      </p:pic>
      <p:sp>
        <p:nvSpPr>
          <p:cNvPr id="3" name="Freeform: Shape 2">
            <a:extLst>
              <a:ext uri="{FF2B5EF4-FFF2-40B4-BE49-F238E27FC236}">
                <a16:creationId xmlns:a16="http://schemas.microsoft.com/office/drawing/2014/main" id="{8CC186AC-5D46-44F1-B31A-8F906C24B60F}"/>
              </a:ext>
            </a:extLst>
          </p:cNvPr>
          <p:cNvSpPr/>
          <p:nvPr/>
        </p:nvSpPr>
        <p:spPr>
          <a:xfrm>
            <a:off x="103841" y="1242720"/>
            <a:ext cx="2460455" cy="2754529"/>
          </a:xfrm>
          <a:custGeom>
            <a:avLst/>
            <a:gdLst>
              <a:gd name="connsiteX0" fmla="*/ 2460455 w 2460455"/>
              <a:gd name="connsiteY0" fmla="*/ 2555235 h 2745797"/>
              <a:gd name="connsiteX1" fmla="*/ 224150 w 2460455"/>
              <a:gd name="connsiteY1" fmla="*/ 2525418 h 2745797"/>
              <a:gd name="connsiteX2" fmla="*/ 263907 w 2460455"/>
              <a:gd name="connsiteY2" fmla="*/ 338809 h 2745797"/>
              <a:gd name="connsiteX3" fmla="*/ 1864107 w 2460455"/>
              <a:gd name="connsiteY3" fmla="*/ 40635 h 2745797"/>
            </a:gdLst>
            <a:ahLst/>
            <a:cxnLst>
              <a:cxn ang="0">
                <a:pos x="connsiteX0" y="connsiteY0"/>
              </a:cxn>
              <a:cxn ang="0">
                <a:pos x="connsiteX1" y="connsiteY1"/>
              </a:cxn>
              <a:cxn ang="0">
                <a:pos x="connsiteX2" y="connsiteY2"/>
              </a:cxn>
              <a:cxn ang="0">
                <a:pos x="connsiteX3" y="connsiteY3"/>
              </a:cxn>
            </a:cxnLst>
            <a:rect l="l" t="t" r="r" b="b"/>
            <a:pathLst>
              <a:path w="2460455" h="2745797">
                <a:moveTo>
                  <a:pt x="2460455" y="2555235"/>
                </a:moveTo>
                <a:cubicBezTo>
                  <a:pt x="1525348" y="2725028"/>
                  <a:pt x="590241" y="2894822"/>
                  <a:pt x="224150" y="2525418"/>
                </a:cubicBezTo>
                <a:cubicBezTo>
                  <a:pt x="-141941" y="2156014"/>
                  <a:pt x="-9419" y="752939"/>
                  <a:pt x="263907" y="338809"/>
                </a:cubicBezTo>
                <a:cubicBezTo>
                  <a:pt x="537233" y="-75321"/>
                  <a:pt x="1200670" y="-17343"/>
                  <a:pt x="1864107" y="40635"/>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Shape 3">
            <a:extLst>
              <a:ext uri="{FF2B5EF4-FFF2-40B4-BE49-F238E27FC236}">
                <a16:creationId xmlns:a16="http://schemas.microsoft.com/office/drawing/2014/main" id="{20425890-C54C-42F1-AF82-D48E5AF2E636}"/>
              </a:ext>
            </a:extLst>
          </p:cNvPr>
          <p:cNvSpPr/>
          <p:nvPr/>
        </p:nvSpPr>
        <p:spPr>
          <a:xfrm>
            <a:off x="4109297" y="1637675"/>
            <a:ext cx="2446796" cy="2019256"/>
          </a:xfrm>
          <a:custGeom>
            <a:avLst/>
            <a:gdLst>
              <a:gd name="connsiteX0" fmla="*/ 1575886 w 2446796"/>
              <a:gd name="connsiteY0" fmla="*/ 1135342 h 2019256"/>
              <a:gd name="connsiteX1" fmla="*/ 2291503 w 2446796"/>
              <a:gd name="connsiteY1" fmla="*/ 1194977 h 2019256"/>
              <a:gd name="connsiteX2" fmla="*/ 2271625 w 2446796"/>
              <a:gd name="connsiteY2" fmla="*/ 1870838 h 2019256"/>
              <a:gd name="connsiteX3" fmla="*/ 422946 w 2446796"/>
              <a:gd name="connsiteY3" fmla="*/ 1870838 h 2019256"/>
              <a:gd name="connsiteX4" fmla="*/ 124773 w 2446796"/>
              <a:gd name="connsiteY4" fmla="*/ 260699 h 2019256"/>
              <a:gd name="connsiteX5" fmla="*/ 2072842 w 2446796"/>
              <a:gd name="connsiteY5" fmla="*/ 22160 h 2019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6796" h="2019256">
                <a:moveTo>
                  <a:pt x="1575886" y="1135342"/>
                </a:moveTo>
                <a:cubicBezTo>
                  <a:pt x="1875716" y="1103868"/>
                  <a:pt x="2175547" y="1072394"/>
                  <a:pt x="2291503" y="1194977"/>
                </a:cubicBezTo>
                <a:cubicBezTo>
                  <a:pt x="2407459" y="1317560"/>
                  <a:pt x="2583051" y="1758195"/>
                  <a:pt x="2271625" y="1870838"/>
                </a:cubicBezTo>
                <a:cubicBezTo>
                  <a:pt x="1960199" y="1983481"/>
                  <a:pt x="780755" y="2139195"/>
                  <a:pt x="422946" y="1870838"/>
                </a:cubicBezTo>
                <a:cubicBezTo>
                  <a:pt x="65137" y="1602482"/>
                  <a:pt x="-150210" y="568812"/>
                  <a:pt x="124773" y="260699"/>
                </a:cubicBezTo>
                <a:cubicBezTo>
                  <a:pt x="399756" y="-47414"/>
                  <a:pt x="1236299" y="-12627"/>
                  <a:pt x="2072842" y="2216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24493DD9-52B1-4D7E-AB0F-74D9FCA1630B}"/>
              </a:ext>
            </a:extLst>
          </p:cNvPr>
          <p:cNvSpPr/>
          <p:nvPr/>
        </p:nvSpPr>
        <p:spPr>
          <a:xfrm>
            <a:off x="7469021" y="1020585"/>
            <a:ext cx="4001316" cy="3058359"/>
          </a:xfrm>
          <a:custGeom>
            <a:avLst/>
            <a:gdLst>
              <a:gd name="connsiteX0" fmla="*/ 2489988 w 4001316"/>
              <a:gd name="connsiteY0" fmla="*/ 897667 h 3058359"/>
              <a:gd name="connsiteX1" fmla="*/ 3623049 w 4001316"/>
              <a:gd name="connsiteY1" fmla="*/ 937424 h 3058359"/>
              <a:gd name="connsiteX2" fmla="*/ 3752257 w 4001316"/>
              <a:gd name="connsiteY2" fmla="*/ 2666832 h 3058359"/>
              <a:gd name="connsiteX3" fmla="*/ 442527 w 4001316"/>
              <a:gd name="connsiteY3" fmla="*/ 2865615 h 3058359"/>
              <a:gd name="connsiteX4" fmla="*/ 233805 w 4001316"/>
              <a:gd name="connsiteY4" fmla="*/ 341076 h 3058359"/>
              <a:gd name="connsiteX5" fmla="*/ 2301144 w 4001316"/>
              <a:gd name="connsiteY5" fmla="*/ 92598 h 3058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1316" h="3058359">
                <a:moveTo>
                  <a:pt x="2489988" y="897667"/>
                </a:moveTo>
                <a:cubicBezTo>
                  <a:pt x="2951329" y="770115"/>
                  <a:pt x="3412671" y="642563"/>
                  <a:pt x="3623049" y="937424"/>
                </a:cubicBezTo>
                <a:cubicBezTo>
                  <a:pt x="3833427" y="1232285"/>
                  <a:pt x="4282344" y="2345467"/>
                  <a:pt x="3752257" y="2666832"/>
                </a:cubicBezTo>
                <a:cubicBezTo>
                  <a:pt x="3222170" y="2988197"/>
                  <a:pt x="1028936" y="3253241"/>
                  <a:pt x="442527" y="2865615"/>
                </a:cubicBezTo>
                <a:cubicBezTo>
                  <a:pt x="-143882" y="2477989"/>
                  <a:pt x="-75965" y="803246"/>
                  <a:pt x="233805" y="341076"/>
                </a:cubicBezTo>
                <a:cubicBezTo>
                  <a:pt x="543575" y="-121094"/>
                  <a:pt x="1422359" y="-14248"/>
                  <a:pt x="2301144" y="92598"/>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1093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CC68FEA-62A6-43F3-9B43-44FED17A0834}"/>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51913" y="1119492"/>
            <a:ext cx="2576513" cy="2309813"/>
          </a:xfrm>
        </p:spPr>
      </p:pic>
      <p:pic>
        <p:nvPicPr>
          <p:cNvPr id="7" name="Picture 6">
            <a:extLst>
              <a:ext uri="{FF2B5EF4-FFF2-40B4-BE49-F238E27FC236}">
                <a16:creationId xmlns:a16="http://schemas.microsoft.com/office/drawing/2014/main" id="{31CECD2B-0686-4ED6-96EA-F564715B55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3160" y="854038"/>
            <a:ext cx="2748793" cy="2436696"/>
          </a:xfrm>
          <a:prstGeom prst="rect">
            <a:avLst/>
          </a:prstGeom>
        </p:spPr>
      </p:pic>
      <p:pic>
        <p:nvPicPr>
          <p:cNvPr id="9" name="Picture 8">
            <a:extLst>
              <a:ext uri="{FF2B5EF4-FFF2-40B4-BE49-F238E27FC236}">
                <a16:creationId xmlns:a16="http://schemas.microsoft.com/office/drawing/2014/main" id="{0AB906EA-0AD1-4FAE-9F93-D6B2ACB94E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2586" y="916649"/>
            <a:ext cx="3188940" cy="2374085"/>
          </a:xfrm>
          <a:prstGeom prst="rect">
            <a:avLst/>
          </a:prstGeom>
        </p:spPr>
      </p:pic>
      <p:pic>
        <p:nvPicPr>
          <p:cNvPr id="11" name="Picture 10">
            <a:extLst>
              <a:ext uri="{FF2B5EF4-FFF2-40B4-BE49-F238E27FC236}">
                <a16:creationId xmlns:a16="http://schemas.microsoft.com/office/drawing/2014/main" id="{3BA8C006-3560-49D8-9B19-C65023014C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0976" y="3726655"/>
            <a:ext cx="3078787" cy="2779696"/>
          </a:xfrm>
          <a:prstGeom prst="rect">
            <a:avLst/>
          </a:prstGeom>
        </p:spPr>
      </p:pic>
      <p:pic>
        <p:nvPicPr>
          <p:cNvPr id="13" name="Picture 12">
            <a:extLst>
              <a:ext uri="{FF2B5EF4-FFF2-40B4-BE49-F238E27FC236}">
                <a16:creationId xmlns:a16="http://schemas.microsoft.com/office/drawing/2014/main" id="{EEA7FBA6-438D-412D-81C4-1507A29A6E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04513" y="3726655"/>
            <a:ext cx="2926086" cy="2490276"/>
          </a:xfrm>
          <a:prstGeom prst="rect">
            <a:avLst/>
          </a:prstGeom>
        </p:spPr>
      </p:pic>
      <p:pic>
        <p:nvPicPr>
          <p:cNvPr id="15" name="Picture 14">
            <a:extLst>
              <a:ext uri="{FF2B5EF4-FFF2-40B4-BE49-F238E27FC236}">
                <a16:creationId xmlns:a16="http://schemas.microsoft.com/office/drawing/2014/main" id="{33DA84B9-3514-456D-A14C-8CD53D3FD7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05349" y="3858937"/>
            <a:ext cx="2926086" cy="2436696"/>
          </a:xfrm>
          <a:prstGeom prst="rect">
            <a:avLst/>
          </a:prstGeom>
        </p:spPr>
      </p:pic>
    </p:spTree>
    <p:extLst>
      <p:ext uri="{BB962C8B-B14F-4D97-AF65-F5344CB8AC3E}">
        <p14:creationId xmlns:p14="http://schemas.microsoft.com/office/powerpoint/2010/main" val="3368114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4E7C9-8772-4970-B49B-7D1DC078232D}"/>
              </a:ext>
            </a:extLst>
          </p:cNvPr>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Scan rate fittings for DAP &amp; TAP(Project_2)</a:t>
            </a:r>
          </a:p>
        </p:txBody>
      </p:sp>
      <p:sp>
        <p:nvSpPr>
          <p:cNvPr id="8" name="Content Placeholder 7">
            <a:extLst>
              <a:ext uri="{FF2B5EF4-FFF2-40B4-BE49-F238E27FC236}">
                <a16:creationId xmlns:a16="http://schemas.microsoft.com/office/drawing/2014/main" id="{8CEA8015-A036-4FE6-9D28-9DB02B7E8F9A}"/>
              </a:ext>
            </a:extLst>
          </p:cNvPr>
          <p:cNvSpPr>
            <a:spLocks noGrp="1"/>
          </p:cNvSpPr>
          <p:nvPr>
            <p:ph sz="half" idx="1"/>
          </p:nvPr>
        </p:nvSpPr>
        <p:spPr/>
        <p:txBody>
          <a:bodyPr/>
          <a:lstStyle/>
          <a:p>
            <a:r>
              <a:rPr lang="en-US" b="1" dirty="0"/>
              <a:t>               TAP</a:t>
            </a:r>
          </a:p>
          <a:p>
            <a:endParaRPr lang="en-US" b="1" dirty="0"/>
          </a:p>
          <a:p>
            <a:endParaRPr lang="en-US" b="1" dirty="0"/>
          </a:p>
          <a:p>
            <a:endParaRPr lang="en-US" dirty="0"/>
          </a:p>
        </p:txBody>
      </p:sp>
      <p:sp>
        <p:nvSpPr>
          <p:cNvPr id="9" name="Content Placeholder 8">
            <a:extLst>
              <a:ext uri="{FF2B5EF4-FFF2-40B4-BE49-F238E27FC236}">
                <a16:creationId xmlns:a16="http://schemas.microsoft.com/office/drawing/2014/main" id="{1BCF1B18-EB21-4930-8D42-F700912F4F63}"/>
              </a:ext>
            </a:extLst>
          </p:cNvPr>
          <p:cNvSpPr>
            <a:spLocks noGrp="1"/>
          </p:cNvSpPr>
          <p:nvPr>
            <p:ph sz="half" idx="2"/>
          </p:nvPr>
        </p:nvSpPr>
        <p:spPr/>
        <p:txBody>
          <a:bodyPr/>
          <a:lstStyle/>
          <a:p>
            <a:r>
              <a:rPr lang="en-US" dirty="0"/>
              <a:t>                    </a:t>
            </a:r>
            <a:r>
              <a:rPr lang="en-US" b="1" dirty="0"/>
              <a:t>DAP</a:t>
            </a:r>
          </a:p>
        </p:txBody>
      </p:sp>
      <p:pic>
        <p:nvPicPr>
          <p:cNvPr id="11" name="Picture 10">
            <a:extLst>
              <a:ext uri="{FF2B5EF4-FFF2-40B4-BE49-F238E27FC236}">
                <a16:creationId xmlns:a16="http://schemas.microsoft.com/office/drawing/2014/main" id="{C1C4ED1A-D8A6-42AF-8AEA-8AEDFA9432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0617" y="2326620"/>
            <a:ext cx="4221335" cy="3850343"/>
          </a:xfrm>
          <a:prstGeom prst="rect">
            <a:avLst/>
          </a:prstGeom>
        </p:spPr>
      </p:pic>
      <p:pic>
        <p:nvPicPr>
          <p:cNvPr id="13" name="Picture 12">
            <a:extLst>
              <a:ext uri="{FF2B5EF4-FFF2-40B4-BE49-F238E27FC236}">
                <a16:creationId xmlns:a16="http://schemas.microsoft.com/office/drawing/2014/main" id="{B10B9056-79F8-43E3-8AE9-5392E90546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662" y="2326619"/>
            <a:ext cx="4609690" cy="3850343"/>
          </a:xfrm>
          <a:prstGeom prst="rect">
            <a:avLst/>
          </a:prstGeom>
        </p:spPr>
      </p:pic>
    </p:spTree>
    <p:extLst>
      <p:ext uri="{BB962C8B-B14F-4D97-AF65-F5344CB8AC3E}">
        <p14:creationId xmlns:p14="http://schemas.microsoft.com/office/powerpoint/2010/main" val="1720833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472B8-C3EF-41A7-B41F-301A36EA4607}"/>
              </a:ext>
            </a:extLst>
          </p:cNvPr>
          <p:cNvSpPr>
            <a:spLocks noGrp="1"/>
          </p:cNvSpPr>
          <p:nvPr>
            <p:ph type="title"/>
          </p:nvPr>
        </p:nvSpPr>
        <p:spPr/>
        <p:txBody>
          <a:bodyPr/>
          <a:lstStyle/>
          <a:p>
            <a:pPr algn="ctr"/>
            <a:r>
              <a:rPr lang="en-US" dirty="0"/>
              <a:t>          </a:t>
            </a:r>
            <a:r>
              <a:rPr lang="en-US" sz="3200" dirty="0">
                <a:latin typeface="Times New Roman" panose="02020603050405020304" pitchFamily="18" charset="0"/>
                <a:cs typeface="Times New Roman" panose="02020603050405020304" pitchFamily="18" charset="0"/>
              </a:rPr>
              <a:t>Scan rate parameters for DAP(Project_2)</a:t>
            </a:r>
          </a:p>
        </p:txBody>
      </p:sp>
      <p:pic>
        <p:nvPicPr>
          <p:cNvPr id="5" name="Content Placeholder 4">
            <a:extLst>
              <a:ext uri="{FF2B5EF4-FFF2-40B4-BE49-F238E27FC236}">
                <a16:creationId xmlns:a16="http://schemas.microsoft.com/office/drawing/2014/main" id="{7EA5F658-3098-4EA4-9867-65EC1C58C6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524" y="1593907"/>
            <a:ext cx="3105023" cy="2399252"/>
          </a:xfrm>
        </p:spPr>
      </p:pic>
      <p:pic>
        <p:nvPicPr>
          <p:cNvPr id="7" name="Picture 6">
            <a:extLst>
              <a:ext uri="{FF2B5EF4-FFF2-40B4-BE49-F238E27FC236}">
                <a16:creationId xmlns:a16="http://schemas.microsoft.com/office/drawing/2014/main" id="{4A201A0D-9BBE-4FD1-8EAC-8CE7801938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6440" y="1593907"/>
            <a:ext cx="3322040" cy="2399253"/>
          </a:xfrm>
          <a:prstGeom prst="rect">
            <a:avLst/>
          </a:prstGeom>
        </p:spPr>
      </p:pic>
      <p:pic>
        <p:nvPicPr>
          <p:cNvPr id="9" name="Picture 8">
            <a:extLst>
              <a:ext uri="{FF2B5EF4-FFF2-40B4-BE49-F238E27FC236}">
                <a16:creationId xmlns:a16="http://schemas.microsoft.com/office/drawing/2014/main" id="{52CFEB93-E7CE-443B-8CBA-44830EFED4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4373" y="1593908"/>
            <a:ext cx="3322040" cy="2399253"/>
          </a:xfrm>
          <a:prstGeom prst="rect">
            <a:avLst/>
          </a:prstGeom>
        </p:spPr>
      </p:pic>
      <p:pic>
        <p:nvPicPr>
          <p:cNvPr id="11" name="Picture 10">
            <a:extLst>
              <a:ext uri="{FF2B5EF4-FFF2-40B4-BE49-F238E27FC236}">
                <a16:creationId xmlns:a16="http://schemas.microsoft.com/office/drawing/2014/main" id="{082C376E-CBAB-43B8-8207-08D9DCD516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970" y="4093623"/>
            <a:ext cx="3105023" cy="2399252"/>
          </a:xfrm>
          <a:prstGeom prst="rect">
            <a:avLst/>
          </a:prstGeom>
        </p:spPr>
      </p:pic>
      <p:pic>
        <p:nvPicPr>
          <p:cNvPr id="13" name="Picture 12">
            <a:extLst>
              <a:ext uri="{FF2B5EF4-FFF2-40B4-BE49-F238E27FC236}">
                <a16:creationId xmlns:a16="http://schemas.microsoft.com/office/drawing/2014/main" id="{3C089A10-BB0F-4939-BBCA-D6E23BA9A3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80164" y="4093621"/>
            <a:ext cx="3378316" cy="2399254"/>
          </a:xfrm>
          <a:prstGeom prst="rect">
            <a:avLst/>
          </a:prstGeom>
        </p:spPr>
      </p:pic>
      <p:pic>
        <p:nvPicPr>
          <p:cNvPr id="15" name="Picture 14">
            <a:extLst>
              <a:ext uri="{FF2B5EF4-FFF2-40B4-BE49-F238E27FC236}">
                <a16:creationId xmlns:a16="http://schemas.microsoft.com/office/drawing/2014/main" id="{D5F9C5CA-44EA-4D20-A456-307AE0622CF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30268" y="4093622"/>
            <a:ext cx="3166145" cy="2399253"/>
          </a:xfrm>
          <a:prstGeom prst="rect">
            <a:avLst/>
          </a:prstGeom>
        </p:spPr>
      </p:pic>
    </p:spTree>
    <p:extLst>
      <p:ext uri="{BB962C8B-B14F-4D97-AF65-F5344CB8AC3E}">
        <p14:creationId xmlns:p14="http://schemas.microsoft.com/office/powerpoint/2010/main" val="2698146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947</TotalTime>
  <Words>1865</Words>
  <Application>Microsoft Office PowerPoint</Application>
  <PresentationFormat>Widescreen</PresentationFormat>
  <Paragraphs>455</Paragraphs>
  <Slides>50</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50</vt:i4>
      </vt:variant>
    </vt:vector>
  </HeadingPairs>
  <TitlesOfParts>
    <vt:vector size="57" baseType="lpstr">
      <vt:lpstr>Arial</vt:lpstr>
      <vt:lpstr>Calibri</vt:lpstr>
      <vt:lpstr>Calibri Light</vt:lpstr>
      <vt:lpstr>Times New Roman</vt:lpstr>
      <vt:lpstr>Office Theme</vt:lpstr>
      <vt:lpstr>Office 主题</vt:lpstr>
      <vt:lpstr>CS ChemDraw Drawing</vt:lpstr>
      <vt:lpstr>                           Fittings</vt:lpstr>
      <vt:lpstr>PowerPoint Presentation</vt:lpstr>
      <vt:lpstr>PowerPoint Presentation</vt:lpstr>
      <vt:lpstr>PowerPoint Presentation</vt:lpstr>
      <vt:lpstr>PowerPoint Presentation</vt:lpstr>
      <vt:lpstr>                           Probability </vt:lpstr>
      <vt:lpstr>PowerPoint Presentation</vt:lpstr>
      <vt:lpstr>    Scan rate fittings for DAP &amp; TAP(Project_2)</vt:lpstr>
      <vt:lpstr>          Scan rate parameters for DAP(Project_2)</vt:lpstr>
      <vt:lpstr>PowerPoint Presentation</vt:lpstr>
      <vt:lpstr>           Scan rate parameters for TAP(Project_2)</vt:lpstr>
      <vt:lpstr>PowerPoint Presentation</vt:lpstr>
      <vt:lpstr> Interpretation of scan rate results for TAP&amp; DAP</vt:lpstr>
      <vt:lpstr>        Negative bias dependent fittings for TAP &amp; DAP</vt:lpstr>
      <vt:lpstr>Negative bias dependent parameters for TAP</vt:lpstr>
      <vt:lpstr>PowerPoint Presentation</vt:lpstr>
      <vt:lpstr>Negative bias dependent parameters for DAP</vt:lpstr>
      <vt:lpstr>PowerPoint Presentation</vt:lpstr>
      <vt:lpstr>Observation from the Negative bias dependence of TAP and DAP</vt:lpstr>
      <vt:lpstr>              Scan rate fittings for MeO and F4(Project_1)</vt:lpstr>
      <vt:lpstr>              Scan rate parameters for F4-HATNA</vt:lpstr>
      <vt:lpstr>PowerPoint Presentation</vt:lpstr>
      <vt:lpstr>     Scan rate parameters for MeO-HATNA</vt:lpstr>
      <vt:lpstr>PowerPoint Presentation</vt:lpstr>
      <vt:lpstr>Interpretation of results for MeO and F4</vt:lpstr>
      <vt:lpstr>    Scan rate fittings for (NO2)4 and (NH2)4</vt:lpstr>
      <vt:lpstr>Scan rate parameters for (NO2)4-HATNA</vt:lpstr>
      <vt:lpstr>PowerPoint Presentation</vt:lpstr>
      <vt:lpstr>Scan rate parameters for (NH2)4-HATNA</vt:lpstr>
      <vt:lpstr>PowerPoint Presentation</vt:lpstr>
      <vt:lpstr>Interpretation for results for (NO2)4 and (NH2)4</vt:lpstr>
      <vt:lpstr>Negative bias dependent fittings for  MeO and F4</vt:lpstr>
      <vt:lpstr>Negative bias dependent parameters for F4-HATNA</vt:lpstr>
      <vt:lpstr>PowerPoint Presentation</vt:lpstr>
      <vt:lpstr>Negative bias dependent parameters for MeO-HATNA</vt:lpstr>
      <vt:lpstr>PowerPoint Presentation</vt:lpstr>
      <vt:lpstr>Observation from Negative bias dependence of  F4 and MeO-HATNA</vt:lpstr>
      <vt:lpstr>Negative bias dependent fittings for  (NO2)4 and (NH2)4  </vt:lpstr>
      <vt:lpstr>Negative bias dependent parameters for (NO2)4</vt:lpstr>
      <vt:lpstr>PowerPoint Presentation</vt:lpstr>
      <vt:lpstr>Negative bias dependent parameters for (NH2)4</vt:lpstr>
      <vt:lpstr>PowerPoint Presentation</vt:lpstr>
      <vt:lpstr>Observation from Negative bias dependence of (NO2)4 and (NH2)4</vt:lpstr>
      <vt:lpstr>Positive bias dependent fittings for (NO2)4-HATNA</vt:lpstr>
      <vt:lpstr>Positive bias dependent parameters for (NO2)4-HATNA</vt:lpstr>
      <vt:lpstr>PowerPoint Presentation</vt:lpstr>
      <vt:lpstr>Observation from positive bias dependence of  (NO2)4</vt:lpstr>
      <vt:lpstr>Observations from SR Fittings of the two projects</vt:lpstr>
      <vt:lpstr>Observations from bias dependence  Fittings of the two projects</vt:lpstr>
      <vt:lpstr>                              Comments on eta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Fittings</dc:title>
  <dc:creator>DelBarco Lab</dc:creator>
  <cp:lastModifiedBy>Francis Adoah</cp:lastModifiedBy>
  <cp:revision>31</cp:revision>
  <dcterms:created xsi:type="dcterms:W3CDTF">2021-12-02T19:13:18Z</dcterms:created>
  <dcterms:modified xsi:type="dcterms:W3CDTF">2021-12-08T03:58:13Z</dcterms:modified>
</cp:coreProperties>
</file>