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5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C03A-74C4-B445-BEF9-AB8C47211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C9B19-3137-8244-9993-28847F801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98EDE-E71A-AE47-ACB0-240EA5070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92AC7-82C6-BB4B-810D-752B47DBEE26}" type="datetimeFigureOut">
              <a:rPr lang="ro-RO" smtClean="0"/>
              <a:t>08.05.2019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D5C7C-ECAF-734F-9CA1-A2BEBC5D0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01820-0DD3-D944-BB20-4A87CF303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5A97-2CF9-4345-A489-831A60CC050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2839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609BE-4AFA-E84B-82C4-2010E6EC6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AC39D9-AAB6-5444-98F0-1C0E7CBCD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70FFA-CA01-4F45-974D-0CF4EF41C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92AC7-82C6-BB4B-810D-752B47DBEE26}" type="datetimeFigureOut">
              <a:rPr lang="ro-RO" smtClean="0"/>
              <a:t>08.05.2019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D3358-3E25-6F44-AED0-B22B1EDAA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BA3AA-0A0B-5F49-AF6D-1C9D2EDCB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5A97-2CF9-4345-A489-831A60CC050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60488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233F33-522B-CD43-9A2C-939E877618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34D18-5AE9-0F40-B021-651602C4C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7F648-D9E6-C540-A829-C2C0EEC3F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92AC7-82C6-BB4B-810D-752B47DBEE26}" type="datetimeFigureOut">
              <a:rPr lang="ro-RO" smtClean="0"/>
              <a:t>08.05.2019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0DB28-9DA5-234C-8936-8412F04F4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8580F-1A2F-4242-9362-C2B2E092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5A97-2CF9-4345-A489-831A60CC050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68101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26D88-8980-7046-9589-7A95DD3E3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E784F-D92D-4341-B0AC-86137ABA4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B7814-7EEC-464F-B2D9-2052B9D81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92AC7-82C6-BB4B-810D-752B47DBEE26}" type="datetimeFigureOut">
              <a:rPr lang="ro-RO" smtClean="0"/>
              <a:t>08.05.2019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DA577-B66D-1249-ADA2-9048ACB19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602DE-2FDB-9C48-80BF-C73D4257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5A97-2CF9-4345-A489-831A60CC050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2349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13CBA-D696-AD4D-96B8-71D500E1E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76BF9-C5EE-E545-A12C-1597DF18D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996A6-8766-A243-9839-3824647F2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92AC7-82C6-BB4B-810D-752B47DBEE26}" type="datetimeFigureOut">
              <a:rPr lang="ro-RO" smtClean="0"/>
              <a:t>08.05.2019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45B2B-B2AA-2540-BC19-2534368B0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32B32-CD1E-0E48-9711-26A5A99BA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5A97-2CF9-4345-A489-831A60CC050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6655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4383C-1B4A-CF48-8B9B-4387AFC1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1C00D-D212-0E46-9254-EA095DC52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CD32BF-161E-AA42-B836-8DE9FD6CE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4B1C0-59F1-D74A-8EC1-D89AB4FDF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92AC7-82C6-BB4B-810D-752B47DBEE26}" type="datetimeFigureOut">
              <a:rPr lang="ro-RO" smtClean="0"/>
              <a:t>08.05.2019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E93F4-6EC3-CA48-9B2E-733C6D088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41D78-01FF-6244-8ECF-19CBBAC94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5A97-2CF9-4345-A489-831A60CC050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70114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1D36-A472-2D40-BA3E-BA4D469F1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FA706-2D33-7F42-B1BB-6038CA210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69E61-9CA7-9342-9A4C-9B3873D80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9EB40D-0211-1143-B133-EF73F3E9AB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2A6BAF-4EA9-DF43-B17F-15F0D7F932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DAC6B3-AA98-4E4E-B0AF-9093FEA72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92AC7-82C6-BB4B-810D-752B47DBEE26}" type="datetimeFigureOut">
              <a:rPr lang="ro-RO" smtClean="0"/>
              <a:t>08.05.2019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C49B6-3870-5A44-904F-7AEA93418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81DBDC-17D0-164A-AD57-541E2166F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5A97-2CF9-4345-A489-831A60CC050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99610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99AE2-29C0-B24D-ACD7-9B83CD335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DD3457-1010-0F45-A111-2F971441E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92AC7-82C6-BB4B-810D-752B47DBEE26}" type="datetimeFigureOut">
              <a:rPr lang="ro-RO" smtClean="0"/>
              <a:t>08.05.2019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A0582-9BEF-6544-A55F-AE0276FDC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5463EF-4004-BE4F-966A-C4ED69049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5A97-2CF9-4345-A489-831A60CC050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589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68E155-4B07-CE49-A883-00F970642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92AC7-82C6-BB4B-810D-752B47DBEE26}" type="datetimeFigureOut">
              <a:rPr lang="ro-RO" smtClean="0"/>
              <a:t>08.05.2019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520CBD-DD89-DC4A-BC57-18BAD2AF4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183D5-492A-5847-922D-B5311C23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5A97-2CF9-4345-A489-831A60CC050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69346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37DEB-1E66-8747-95A7-AFD75C38E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0C430-6D11-8C4D-A66C-C478A9D33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ED032-7DAD-2846-A1AB-4788CEDC6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F1D07-BD75-A241-A886-067C83CC8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92AC7-82C6-BB4B-810D-752B47DBEE26}" type="datetimeFigureOut">
              <a:rPr lang="ro-RO" smtClean="0"/>
              <a:t>08.05.2019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97126-DCF0-504B-BD9E-DBB2E9881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A6154-4E33-9A45-9684-EF106B2BA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5A97-2CF9-4345-A489-831A60CC050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5580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E354-C137-844F-BCF1-098969433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D32684-E8CF-154E-A7C7-33E2887E04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D86FE-B5D4-1942-813D-D31A2EA1A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DFFC0-9217-4C4B-83DB-B9C7F600B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92AC7-82C6-BB4B-810D-752B47DBEE26}" type="datetimeFigureOut">
              <a:rPr lang="ro-RO" smtClean="0"/>
              <a:t>08.05.2019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43EA1-5E9F-1E4B-BA9A-FF5FE996C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1CBC5-AB68-214E-BAA6-B7D77AEDD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5A97-2CF9-4345-A489-831A60CC050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1321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DDDDEA-31FF-A843-B0D0-394287A79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41AA5-C73F-E848-9CB3-5FF9439B4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A9340-1394-E14C-AECF-6BFD8BDA57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92AC7-82C6-BB4B-810D-752B47DBEE26}" type="datetimeFigureOut">
              <a:rPr lang="ro-RO" smtClean="0"/>
              <a:t>08.05.2019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4A4E3-B861-B242-B5D0-B758FE35A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63838-51CC-214A-9E91-DAA07C0D7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F5A97-2CF9-4345-A489-831A60CC050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51652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76DB2E5A-64AA-0841-AE50-838F5C1B89F8}"/>
              </a:ext>
            </a:extLst>
          </p:cNvPr>
          <p:cNvSpPr/>
          <p:nvPr/>
        </p:nvSpPr>
        <p:spPr>
          <a:xfrm>
            <a:off x="553037" y="731599"/>
            <a:ext cx="1937657" cy="1208314"/>
          </a:xfrm>
          <a:prstGeom prst="cloud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Google </a:t>
            </a:r>
            <a:r>
              <a:rPr lang="ro-RO" dirty="0" err="1"/>
              <a:t>Sheet</a:t>
            </a:r>
            <a:r>
              <a:rPr lang="ro-RO" dirty="0"/>
              <a:t> API 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BFFB8A21-6CF6-A84D-AB4E-EB64258E8D77}"/>
              </a:ext>
            </a:extLst>
          </p:cNvPr>
          <p:cNvSpPr/>
          <p:nvPr/>
        </p:nvSpPr>
        <p:spPr>
          <a:xfrm>
            <a:off x="4864885" y="213106"/>
            <a:ext cx="3484605" cy="2113005"/>
          </a:xfrm>
          <a:prstGeom prst="flowChartAlternate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A9DCF0-D7EE-E946-808A-76D959034352}"/>
              </a:ext>
            </a:extLst>
          </p:cNvPr>
          <p:cNvSpPr txBox="1"/>
          <p:nvPr/>
        </p:nvSpPr>
        <p:spPr>
          <a:xfrm>
            <a:off x="5037438" y="205407"/>
            <a:ext cx="133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1"/>
                </a:solidFill>
              </a:rPr>
              <a:t>Player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DDD9AB3-5FD1-2446-9B2F-6B7884AFA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47861"/>
              </p:ext>
            </p:extLst>
          </p:nvPr>
        </p:nvGraphicFramePr>
        <p:xfrm>
          <a:off x="5185061" y="1075308"/>
          <a:ext cx="2771270" cy="82296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309721">
                  <a:extLst>
                    <a:ext uri="{9D8B030D-6E8A-4147-A177-3AD203B41FA5}">
                      <a16:colId xmlns:a16="http://schemas.microsoft.com/office/drawing/2014/main" val="2535330692"/>
                    </a:ext>
                  </a:extLst>
                </a:gridCol>
                <a:gridCol w="1461549">
                  <a:extLst>
                    <a:ext uri="{9D8B030D-6E8A-4147-A177-3AD203B41FA5}">
                      <a16:colId xmlns:a16="http://schemas.microsoft.com/office/drawing/2014/main" val="163593072"/>
                    </a:ext>
                  </a:extLst>
                </a:gridCol>
              </a:tblGrid>
              <a:tr h="676648">
                <a:tc>
                  <a:txBody>
                    <a:bodyPr/>
                    <a:lstStyle/>
                    <a:p>
                      <a:pPr algn="ctr"/>
                      <a:r>
                        <a:rPr lang="ro-RO" sz="1600" dirty="0" err="1"/>
                        <a:t>ContextHub</a:t>
                      </a:r>
                      <a:endParaRPr lang="ro-RO" sz="1600" dirty="0"/>
                    </a:p>
                    <a:p>
                      <a:pPr algn="ctr"/>
                      <a:r>
                        <a:rPr lang="ro-RO" sz="1600" dirty="0"/>
                        <a:t>JSON </a:t>
                      </a:r>
                      <a:r>
                        <a:rPr lang="ro-RO" sz="1600" dirty="0" err="1"/>
                        <a:t>Store</a:t>
                      </a:r>
                      <a:endParaRPr lang="ro-RO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600" dirty="0" err="1"/>
                        <a:t>ContextHub</a:t>
                      </a:r>
                      <a:endParaRPr lang="ro-RO" sz="1600" dirty="0"/>
                    </a:p>
                    <a:p>
                      <a:pPr algn="ctr"/>
                      <a:r>
                        <a:rPr lang="ro-RO" sz="1600" dirty="0" err="1"/>
                        <a:t>Segmentation</a:t>
                      </a:r>
                      <a:r>
                        <a:rPr lang="ro-RO" sz="1600" dirty="0"/>
                        <a:t> </a:t>
                      </a:r>
                      <a:r>
                        <a:rPr lang="ro-RO" sz="1600" dirty="0" err="1"/>
                        <a:t>Engine</a:t>
                      </a:r>
                      <a:endParaRPr lang="ro-RO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990990"/>
                  </a:ext>
                </a:extLst>
              </a:tr>
            </a:tbl>
          </a:graphicData>
        </a:graphic>
      </p:graphicFrame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5371560-BEEB-B148-BA63-22E47A74E6EF}"/>
              </a:ext>
            </a:extLst>
          </p:cNvPr>
          <p:cNvSpPr/>
          <p:nvPr/>
        </p:nvSpPr>
        <p:spPr>
          <a:xfrm>
            <a:off x="10265440" y="3188313"/>
            <a:ext cx="1729948" cy="27447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C69C49-748A-3241-BDAE-D20C9348EB22}"/>
              </a:ext>
            </a:extLst>
          </p:cNvPr>
          <p:cNvSpPr txBox="1"/>
          <p:nvPr/>
        </p:nvSpPr>
        <p:spPr>
          <a:xfrm>
            <a:off x="10568181" y="3354581"/>
            <a:ext cx="112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err="1">
                <a:solidFill>
                  <a:schemeClr val="bg1"/>
                </a:solidFill>
              </a:rPr>
              <a:t>Segments</a:t>
            </a:r>
            <a:endParaRPr lang="ro-RO" dirty="0">
              <a:solidFill>
                <a:schemeClr val="bg1"/>
              </a:solidFill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B58AE30-3465-9D48-8FCB-33C3018D6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920274"/>
              </p:ext>
            </p:extLst>
          </p:nvPr>
        </p:nvGraphicFramePr>
        <p:xfrm>
          <a:off x="10586714" y="3801958"/>
          <a:ext cx="1124465" cy="2057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65">
                  <a:extLst>
                    <a:ext uri="{9D8B030D-6E8A-4147-A177-3AD203B41FA5}">
                      <a16:colId xmlns:a16="http://schemas.microsoft.com/office/drawing/2014/main" val="3413416464"/>
                    </a:ext>
                  </a:extLst>
                </a:gridCol>
              </a:tblGrid>
              <a:tr h="994321">
                <a:tc>
                  <a:txBody>
                    <a:bodyPr/>
                    <a:lstStyle/>
                    <a:p>
                      <a:pPr algn="ctr"/>
                      <a:r>
                        <a:rPr lang="ro-RO" sz="1400" dirty="0"/>
                        <a:t>Single Play segment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927065"/>
                  </a:ext>
                </a:extLst>
              </a:tr>
              <a:tr h="1062832"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chemeClr val="bg1"/>
                          </a:solidFill>
                        </a:rPr>
                        <a:t>Play </a:t>
                      </a:r>
                      <a:r>
                        <a:rPr lang="ro-RO" sz="1400" dirty="0" err="1">
                          <a:solidFill>
                            <a:schemeClr val="bg1"/>
                          </a:solidFill>
                        </a:rPr>
                        <a:t>and</a:t>
                      </a:r>
                      <a:r>
                        <a:rPr lang="ro-RO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o-RO" sz="1400" dirty="0" err="1">
                          <a:solidFill>
                            <a:schemeClr val="bg1"/>
                          </a:solidFill>
                        </a:rPr>
                        <a:t>hold</a:t>
                      </a:r>
                      <a:r>
                        <a:rPr lang="ro-RO" sz="1400" dirty="0">
                          <a:solidFill>
                            <a:schemeClr val="bg1"/>
                          </a:solidFill>
                        </a:rPr>
                        <a:t> Segment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367185"/>
                  </a:ext>
                </a:extLst>
              </a:tr>
            </a:tbl>
          </a:graphicData>
        </a:graphic>
      </p:graphicFrame>
      <p:sp>
        <p:nvSpPr>
          <p:cNvPr id="14" name="Bent Arrow 13">
            <a:extLst>
              <a:ext uri="{FF2B5EF4-FFF2-40B4-BE49-F238E27FC236}">
                <a16:creationId xmlns:a16="http://schemas.microsoft.com/office/drawing/2014/main" id="{FCCDB132-B29E-3144-BE08-8F98E6356BE9}"/>
              </a:ext>
            </a:extLst>
          </p:cNvPr>
          <p:cNvSpPr/>
          <p:nvPr/>
        </p:nvSpPr>
        <p:spPr>
          <a:xfrm rot="5400000">
            <a:off x="9390836" y="268518"/>
            <a:ext cx="1294157" cy="290773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4705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16" name="Alternate Process 15">
            <a:extLst>
              <a:ext uri="{FF2B5EF4-FFF2-40B4-BE49-F238E27FC236}">
                <a16:creationId xmlns:a16="http://schemas.microsoft.com/office/drawing/2014/main" id="{BA2FBC85-8EA8-C541-9E5A-8F45F9B214D6}"/>
              </a:ext>
            </a:extLst>
          </p:cNvPr>
          <p:cNvSpPr/>
          <p:nvPr/>
        </p:nvSpPr>
        <p:spPr>
          <a:xfrm>
            <a:off x="553037" y="2614158"/>
            <a:ext cx="5304727" cy="403377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DEB478-8120-8A40-B9EF-DDC618A61826}"/>
              </a:ext>
            </a:extLst>
          </p:cNvPr>
          <p:cNvSpPr txBox="1"/>
          <p:nvPr/>
        </p:nvSpPr>
        <p:spPr>
          <a:xfrm>
            <a:off x="876669" y="2772243"/>
            <a:ext cx="3674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1"/>
                </a:solidFill>
              </a:rPr>
              <a:t>Display </a:t>
            </a:r>
            <a:r>
              <a:rPr lang="ro-RO" dirty="0" err="1">
                <a:solidFill>
                  <a:schemeClr val="bg1"/>
                </a:solidFill>
              </a:rPr>
              <a:t>with</a:t>
            </a:r>
            <a:r>
              <a:rPr lang="ro-RO" dirty="0">
                <a:solidFill>
                  <a:schemeClr val="bg1"/>
                </a:solidFill>
              </a:rPr>
              <a:t> </a:t>
            </a:r>
            <a:r>
              <a:rPr lang="ro-RO" dirty="0" err="1">
                <a:solidFill>
                  <a:schemeClr val="bg1"/>
                </a:solidFill>
              </a:rPr>
              <a:t>assigned</a:t>
            </a:r>
            <a:r>
              <a:rPr lang="ro-RO" dirty="0">
                <a:solidFill>
                  <a:schemeClr val="bg1"/>
                </a:solidFill>
              </a:rPr>
              <a:t> </a:t>
            </a:r>
            <a:r>
              <a:rPr lang="ro-RO" dirty="0" err="1">
                <a:solidFill>
                  <a:schemeClr val="bg1"/>
                </a:solidFill>
              </a:rPr>
              <a:t>Channels</a:t>
            </a:r>
            <a:r>
              <a:rPr lang="ro-RO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2D3ABF85-FEB1-944E-A1BD-F41D0463D35B}"/>
              </a:ext>
            </a:extLst>
          </p:cNvPr>
          <p:cNvSpPr/>
          <p:nvPr/>
        </p:nvSpPr>
        <p:spPr>
          <a:xfrm>
            <a:off x="3045426" y="802135"/>
            <a:ext cx="1584902" cy="949821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err="1"/>
              <a:t>Sheet</a:t>
            </a:r>
            <a:r>
              <a:rPr lang="ro-RO" dirty="0"/>
              <a:t> in B1 </a:t>
            </a:r>
            <a:r>
              <a:rPr lang="ro-RO" dirty="0" err="1"/>
              <a:t>Json</a:t>
            </a:r>
            <a:r>
              <a:rPr lang="ro-RO" dirty="0"/>
              <a:t> format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2D319D5-84D8-094A-8196-03D9CE4F9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797726"/>
              </p:ext>
            </p:extLst>
          </p:nvPr>
        </p:nvGraphicFramePr>
        <p:xfrm>
          <a:off x="1136822" y="3984400"/>
          <a:ext cx="3900616" cy="2478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0616">
                  <a:extLst>
                    <a:ext uri="{9D8B030D-6E8A-4147-A177-3AD203B41FA5}">
                      <a16:colId xmlns:a16="http://schemas.microsoft.com/office/drawing/2014/main" val="4287487597"/>
                    </a:ext>
                  </a:extLst>
                </a:gridCol>
              </a:tblGrid>
              <a:tr h="826061">
                <a:tc>
                  <a:txBody>
                    <a:bodyPr/>
                    <a:lstStyle/>
                    <a:p>
                      <a:pPr algn="ctr"/>
                      <a:r>
                        <a:rPr lang="ro-RO" b="0" dirty="0"/>
                        <a:t>Single Play </a:t>
                      </a:r>
                      <a:r>
                        <a:rPr lang="ro-RO" b="0" dirty="0" err="1"/>
                        <a:t>channel</a:t>
                      </a:r>
                      <a:endParaRPr lang="ro-RO" b="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591430"/>
                  </a:ext>
                </a:extLst>
              </a:tr>
              <a:tr h="826061"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solidFill>
                            <a:schemeClr val="bg1"/>
                          </a:solidFill>
                        </a:rPr>
                        <a:t>Play </a:t>
                      </a:r>
                      <a:r>
                        <a:rPr lang="ro-RO" dirty="0" err="1">
                          <a:solidFill>
                            <a:schemeClr val="bg1"/>
                          </a:solidFill>
                        </a:rPr>
                        <a:t>and</a:t>
                      </a:r>
                      <a:r>
                        <a:rPr lang="ro-RO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o-RO" dirty="0" err="1">
                          <a:solidFill>
                            <a:schemeClr val="bg1"/>
                          </a:solidFill>
                        </a:rPr>
                        <a:t>hold</a:t>
                      </a:r>
                      <a:r>
                        <a:rPr lang="ro-RO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o-RO" dirty="0" err="1">
                          <a:solidFill>
                            <a:schemeClr val="bg1"/>
                          </a:solidFill>
                        </a:rPr>
                        <a:t>channel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913417"/>
                  </a:ext>
                </a:extLst>
              </a:tr>
              <a:tr h="826061">
                <a:tc>
                  <a:txBody>
                    <a:bodyPr/>
                    <a:lstStyle/>
                    <a:p>
                      <a:pPr algn="ctr"/>
                      <a:r>
                        <a:rPr lang="ro-RO" dirty="0" err="1">
                          <a:solidFill>
                            <a:schemeClr val="bg1"/>
                          </a:solidFill>
                        </a:rPr>
                        <a:t>Default</a:t>
                      </a:r>
                      <a:r>
                        <a:rPr lang="ro-RO" dirty="0">
                          <a:solidFill>
                            <a:schemeClr val="bg1"/>
                          </a:solidFill>
                        </a:rPr>
                        <a:t> Channel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095234"/>
                  </a:ext>
                </a:extLst>
              </a:tr>
            </a:tbl>
          </a:graphicData>
        </a:graphic>
      </p:graphicFrame>
      <p:sp>
        <p:nvSpPr>
          <p:cNvPr id="20" name="Decision 19">
            <a:extLst>
              <a:ext uri="{FF2B5EF4-FFF2-40B4-BE49-F238E27FC236}">
                <a16:creationId xmlns:a16="http://schemas.microsoft.com/office/drawing/2014/main" id="{73FA3BC8-EA83-1F47-8E39-E6A25AA4D726}"/>
              </a:ext>
            </a:extLst>
          </p:cNvPr>
          <p:cNvSpPr/>
          <p:nvPr/>
        </p:nvSpPr>
        <p:spPr>
          <a:xfrm>
            <a:off x="7114641" y="3601233"/>
            <a:ext cx="1955217" cy="1811025"/>
          </a:xfrm>
          <a:prstGeom prst="flowChartDecisi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400" dirty="0" err="1"/>
              <a:t>Segments</a:t>
            </a:r>
            <a:r>
              <a:rPr lang="ro-RO" sz="1400" dirty="0"/>
              <a:t> get </a:t>
            </a:r>
            <a:r>
              <a:rPr lang="ro-RO" sz="1400" dirty="0" err="1"/>
              <a:t>resolved</a:t>
            </a:r>
            <a:r>
              <a:rPr lang="ro-RO" sz="1400" dirty="0"/>
              <a:t>/</a:t>
            </a:r>
          </a:p>
          <a:p>
            <a:pPr algn="ctr"/>
            <a:r>
              <a:rPr lang="ro-RO" sz="1400" dirty="0" err="1"/>
              <a:t>reset</a:t>
            </a:r>
            <a:endParaRPr lang="ro-RO" sz="1400" dirty="0"/>
          </a:p>
        </p:txBody>
      </p:sp>
      <p:sp>
        <p:nvSpPr>
          <p:cNvPr id="21" name="Alternate Process 20">
            <a:extLst>
              <a:ext uri="{FF2B5EF4-FFF2-40B4-BE49-F238E27FC236}">
                <a16:creationId xmlns:a16="http://schemas.microsoft.com/office/drawing/2014/main" id="{A0A15E0A-EF0C-2342-86D1-9598D2948EB9}"/>
              </a:ext>
            </a:extLst>
          </p:cNvPr>
          <p:cNvSpPr/>
          <p:nvPr/>
        </p:nvSpPr>
        <p:spPr>
          <a:xfrm>
            <a:off x="553037" y="3299660"/>
            <a:ext cx="5044574" cy="3348275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4" name="Left Arrow 23">
            <a:extLst>
              <a:ext uri="{FF2B5EF4-FFF2-40B4-BE49-F238E27FC236}">
                <a16:creationId xmlns:a16="http://schemas.microsoft.com/office/drawing/2014/main" id="{22FC2BD2-5E0C-FD47-9809-373F58D957E4}"/>
              </a:ext>
            </a:extLst>
          </p:cNvPr>
          <p:cNvSpPr/>
          <p:nvPr/>
        </p:nvSpPr>
        <p:spPr>
          <a:xfrm>
            <a:off x="9131642" y="4296680"/>
            <a:ext cx="1072013" cy="420130"/>
          </a:xfrm>
          <a:prstGeom prst="lef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5" name="Left Arrow 24">
            <a:extLst>
              <a:ext uri="{FF2B5EF4-FFF2-40B4-BE49-F238E27FC236}">
                <a16:creationId xmlns:a16="http://schemas.microsoft.com/office/drawing/2014/main" id="{1D6A3EBA-64DD-DB41-AB61-A870C9E90869}"/>
              </a:ext>
            </a:extLst>
          </p:cNvPr>
          <p:cNvSpPr/>
          <p:nvPr/>
        </p:nvSpPr>
        <p:spPr>
          <a:xfrm>
            <a:off x="5099222" y="4086615"/>
            <a:ext cx="1970655" cy="420130"/>
          </a:xfrm>
          <a:prstGeom prst="lef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400" dirty="0"/>
              <a:t>Segment set/</a:t>
            </a:r>
            <a:r>
              <a:rPr lang="ro-RO" sz="1400" dirty="0" err="1"/>
              <a:t>reset</a:t>
            </a:r>
            <a:endParaRPr lang="ro-RO" sz="1400" dirty="0"/>
          </a:p>
        </p:txBody>
      </p:sp>
      <p:sp>
        <p:nvSpPr>
          <p:cNvPr id="26" name="Left Arrow 25">
            <a:extLst>
              <a:ext uri="{FF2B5EF4-FFF2-40B4-BE49-F238E27FC236}">
                <a16:creationId xmlns:a16="http://schemas.microsoft.com/office/drawing/2014/main" id="{98D965CE-38DD-E74E-95C4-BCEF74E280BF}"/>
              </a:ext>
            </a:extLst>
          </p:cNvPr>
          <p:cNvSpPr/>
          <p:nvPr/>
        </p:nvSpPr>
        <p:spPr>
          <a:xfrm>
            <a:off x="5082202" y="4876490"/>
            <a:ext cx="1987675" cy="420130"/>
          </a:xfrm>
          <a:prstGeom prst="lef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400" dirty="0"/>
              <a:t>Segment set/</a:t>
            </a:r>
            <a:r>
              <a:rPr lang="ro-RO" sz="1400" dirty="0" err="1"/>
              <a:t>reset</a:t>
            </a:r>
            <a:endParaRPr lang="ro-RO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666D71-2F87-7840-ACCA-07CFE4C7D849}"/>
              </a:ext>
            </a:extLst>
          </p:cNvPr>
          <p:cNvSpPr txBox="1"/>
          <p:nvPr/>
        </p:nvSpPr>
        <p:spPr>
          <a:xfrm>
            <a:off x="876669" y="3336668"/>
            <a:ext cx="3348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>
                <a:solidFill>
                  <a:schemeClr val="bg1"/>
                </a:solidFill>
              </a:rPr>
              <a:t>Orchestrator: </a:t>
            </a:r>
            <a:r>
              <a:rPr lang="ro-RO" sz="1200" dirty="0" err="1">
                <a:solidFill>
                  <a:schemeClr val="bg1"/>
                </a:solidFill>
              </a:rPr>
              <a:t>Filters</a:t>
            </a:r>
            <a:r>
              <a:rPr lang="ro-RO" sz="1200" dirty="0">
                <a:solidFill>
                  <a:schemeClr val="bg1"/>
                </a:solidFill>
              </a:rPr>
              <a:t> </a:t>
            </a:r>
            <a:r>
              <a:rPr lang="ro-RO" sz="1200" dirty="0" err="1">
                <a:solidFill>
                  <a:schemeClr val="bg1"/>
                </a:solidFill>
              </a:rPr>
              <a:t>playable</a:t>
            </a:r>
            <a:r>
              <a:rPr lang="ro-RO" sz="1200" dirty="0">
                <a:solidFill>
                  <a:schemeClr val="bg1"/>
                </a:solidFill>
              </a:rPr>
              <a:t> </a:t>
            </a:r>
            <a:r>
              <a:rPr lang="ro-RO" sz="1200" dirty="0" err="1">
                <a:solidFill>
                  <a:schemeClr val="bg1"/>
                </a:solidFill>
              </a:rPr>
              <a:t>channels</a:t>
            </a:r>
            <a:r>
              <a:rPr lang="ro-RO" sz="1200" dirty="0">
                <a:solidFill>
                  <a:schemeClr val="bg1"/>
                </a:solidFill>
              </a:rPr>
              <a:t> </a:t>
            </a:r>
            <a:r>
              <a:rPr lang="ro-RO" sz="1200" dirty="0" err="1">
                <a:solidFill>
                  <a:schemeClr val="bg1"/>
                </a:solidFill>
              </a:rPr>
              <a:t>based</a:t>
            </a:r>
            <a:r>
              <a:rPr lang="ro-RO" sz="1200" dirty="0">
                <a:solidFill>
                  <a:schemeClr val="bg1"/>
                </a:solidFill>
              </a:rPr>
              <a:t> on </a:t>
            </a:r>
            <a:r>
              <a:rPr lang="ro-RO" sz="1200" dirty="0" err="1">
                <a:solidFill>
                  <a:schemeClr val="bg1"/>
                </a:solidFill>
              </a:rPr>
              <a:t>segmentation</a:t>
            </a:r>
            <a:r>
              <a:rPr lang="ro-RO" sz="1200" dirty="0">
                <a:solidFill>
                  <a:schemeClr val="bg1"/>
                </a:solidFill>
              </a:rPr>
              <a:t> </a:t>
            </a:r>
            <a:r>
              <a:rPr lang="ro-RO" sz="1200" dirty="0" err="1">
                <a:solidFill>
                  <a:schemeClr val="bg1"/>
                </a:solidFill>
              </a:rPr>
              <a:t>events</a:t>
            </a:r>
            <a:r>
              <a:rPr lang="ro-RO" sz="1200" dirty="0">
                <a:solidFill>
                  <a:schemeClr val="bg1"/>
                </a:solidFill>
              </a:rPr>
              <a:t> </a:t>
            </a:r>
            <a:r>
              <a:rPr lang="ro-RO" sz="1200" dirty="0" err="1">
                <a:solidFill>
                  <a:schemeClr val="bg1"/>
                </a:solidFill>
              </a:rPr>
              <a:t>and</a:t>
            </a:r>
            <a:r>
              <a:rPr lang="ro-RO" sz="1200" dirty="0">
                <a:solidFill>
                  <a:schemeClr val="bg1"/>
                </a:solidFill>
              </a:rPr>
              <a:t> </a:t>
            </a:r>
            <a:r>
              <a:rPr lang="ro-RO" sz="1200" dirty="0" err="1">
                <a:solidFill>
                  <a:schemeClr val="bg1"/>
                </a:solidFill>
              </a:rPr>
              <a:t>schedule</a:t>
            </a:r>
            <a:r>
              <a:rPr lang="ro-RO" sz="1200" dirty="0">
                <a:solidFill>
                  <a:schemeClr val="bg1"/>
                </a:solidFill>
              </a:rPr>
              <a:t> </a:t>
            </a:r>
            <a:r>
              <a:rPr lang="ro-RO" sz="1200" dirty="0" err="1">
                <a:solidFill>
                  <a:schemeClr val="bg1"/>
                </a:solidFill>
              </a:rPr>
              <a:t>and</a:t>
            </a:r>
            <a:r>
              <a:rPr lang="ro-RO" sz="1200" dirty="0">
                <a:solidFill>
                  <a:schemeClr val="bg1"/>
                </a:solidFill>
              </a:rPr>
              <a:t> </a:t>
            </a:r>
            <a:r>
              <a:rPr lang="ro-RO" sz="1200" dirty="0" err="1">
                <a:solidFill>
                  <a:schemeClr val="bg1"/>
                </a:solidFill>
              </a:rPr>
              <a:t>sorts</a:t>
            </a:r>
            <a:r>
              <a:rPr lang="ro-RO" sz="1200" dirty="0">
                <a:solidFill>
                  <a:schemeClr val="bg1"/>
                </a:solidFill>
              </a:rPr>
              <a:t> </a:t>
            </a:r>
            <a:r>
              <a:rPr lang="ro-RO" sz="1200" dirty="0" err="1">
                <a:solidFill>
                  <a:schemeClr val="bg1"/>
                </a:solidFill>
              </a:rPr>
              <a:t>based</a:t>
            </a:r>
            <a:r>
              <a:rPr lang="ro-RO" sz="1200" dirty="0">
                <a:solidFill>
                  <a:schemeClr val="bg1"/>
                </a:solidFill>
              </a:rPr>
              <a:t> on </a:t>
            </a:r>
            <a:r>
              <a:rPr lang="ro-RO" sz="1200" dirty="0" err="1">
                <a:solidFill>
                  <a:schemeClr val="bg1"/>
                </a:solidFill>
              </a:rPr>
              <a:t>priority</a:t>
            </a:r>
            <a:r>
              <a:rPr lang="ro-RO" sz="12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2227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</TotalTime>
  <Words>66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Batica</dc:creator>
  <cp:lastModifiedBy>Tobias Reiss</cp:lastModifiedBy>
  <cp:revision>8</cp:revision>
  <dcterms:created xsi:type="dcterms:W3CDTF">2019-04-22T13:09:06Z</dcterms:created>
  <dcterms:modified xsi:type="dcterms:W3CDTF">2019-05-08T14:16:02Z</dcterms:modified>
</cp:coreProperties>
</file>