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8" r:id="rId2"/>
    <p:sldId id="290" r:id="rId3"/>
    <p:sldId id="259" r:id="rId4"/>
    <p:sldId id="304" r:id="rId5"/>
    <p:sldId id="305" r:id="rId6"/>
    <p:sldId id="306" r:id="rId7"/>
    <p:sldId id="307" r:id="rId8"/>
    <p:sldId id="308" r:id="rId9"/>
    <p:sldId id="271" r:id="rId10"/>
    <p:sldId id="301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09" r:id="rId19"/>
    <p:sldId id="293" r:id="rId20"/>
    <p:sldId id="277" r:id="rId21"/>
    <p:sldId id="278" r:id="rId2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356" userDrawn="1">
          <p15:clr>
            <a:srgbClr val="A4A3A4"/>
          </p15:clr>
        </p15:guide>
        <p15:guide id="2" pos="552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CA00"/>
    <a:srgbClr val="E6DC18"/>
    <a:srgbClr val="FF6B00"/>
    <a:srgbClr val="0091B3"/>
    <a:srgbClr val="49C3B1"/>
    <a:srgbClr val="592C5F"/>
    <a:srgbClr val="505153"/>
    <a:srgbClr val="6364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39" autoAdjust="0"/>
    <p:restoredTop sz="79968" autoAdjust="0"/>
  </p:normalViewPr>
  <p:slideViewPr>
    <p:cSldViewPr snapToGrid="0" snapToObjects="1">
      <p:cViewPr varScale="1">
        <p:scale>
          <a:sx n="170" d="100"/>
          <a:sy n="170" d="100"/>
        </p:scale>
        <p:origin x="-1360" y="-96"/>
      </p:cViewPr>
      <p:guideLst>
        <p:guide orient="horz" pos="1356"/>
        <p:guide pos="5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44" d="100"/>
          <a:sy n="144" d="100"/>
        </p:scale>
        <p:origin x="5312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AAB51-52B0-E941-9EE9-1F8111A42FF0}" type="datetimeFigureOut">
              <a:rPr lang="en-US" smtClean="0"/>
              <a:t>3/19/18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F10CD8-3FFE-814B-A26E-36916B5F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7448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F14DEB-D283-C841-9653-E6EEC2D1C909}" type="datetimeFigureOut">
              <a:rPr lang="en-US" smtClean="0"/>
              <a:t>3/19/18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F81D62-DB76-DF42-AFA8-61B5AAE04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33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81D62-DB76-DF42-AFA8-61B5AAE04D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64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81D62-DB76-DF42-AFA8-61B5AAE04D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830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948545" y="3151909"/>
            <a:ext cx="4756728" cy="14662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4506613" y="2873404"/>
            <a:ext cx="3552114" cy="1282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506613" y="2873404"/>
            <a:ext cx="35521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ENGAGE 2017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60339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4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f presentation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16" y="4764161"/>
            <a:ext cx="979281" cy="29378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868226" y="1732730"/>
            <a:ext cx="4678739" cy="1921704"/>
          </a:xfrm>
        </p:spPr>
        <p:txBody>
          <a:bodyPr anchor="t">
            <a:normAutofit/>
          </a:bodyPr>
          <a:lstStyle>
            <a:lvl1pPr algn="l">
              <a:defRPr sz="3600" b="1" i="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Title of Presentation</a:t>
            </a:r>
            <a:br>
              <a:rPr lang="en-US" dirty="0" smtClean="0"/>
            </a:br>
            <a:r>
              <a:rPr lang="en-US" dirty="0" smtClean="0"/>
              <a:t>of Breakout 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55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Name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351392" y="2339015"/>
            <a:ext cx="6245957" cy="652663"/>
          </a:xfrm>
        </p:spPr>
        <p:txBody>
          <a:bodyPr anchor="t">
            <a:normAutofit/>
          </a:bodyPr>
          <a:lstStyle>
            <a:lvl1pPr algn="l">
              <a:defRPr sz="3600" b="1" i="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mtClean="0"/>
              <a:t>Speaker Name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16" y="4764161"/>
            <a:ext cx="979281" cy="293784"/>
          </a:xfrm>
          <a:prstGeom prst="rect">
            <a:avLst/>
          </a:prstGeom>
        </p:spPr>
      </p:pic>
      <p:sp>
        <p:nvSpPr>
          <p:cNvPr id="4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351392" y="2991678"/>
            <a:ext cx="4462057" cy="912858"/>
          </a:xfrm>
        </p:spPr>
        <p:txBody>
          <a:bodyPr>
            <a:noAutofit/>
          </a:bodyPr>
          <a:lstStyle>
            <a:lvl1pPr marL="0" indent="0">
              <a:buNone/>
              <a:defRPr sz="1600" i="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Position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478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oran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9337040" y="597408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907178" y="1961654"/>
            <a:ext cx="5235201" cy="335441"/>
          </a:xfrm>
        </p:spPr>
        <p:txBody>
          <a:bodyPr anchor="b">
            <a:normAutofit/>
          </a:bodyPr>
          <a:lstStyle>
            <a:lvl1pPr algn="l">
              <a:defRPr sz="3600" b="1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mtClean="0"/>
              <a:t>01. </a:t>
            </a:r>
            <a:r>
              <a:rPr lang="en-US" dirty="0" smtClean="0"/>
              <a:t>Divider Title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770388" y="2297095"/>
            <a:ext cx="4371991" cy="777740"/>
          </a:xfrm>
        </p:spPr>
        <p:txBody>
          <a:bodyPr>
            <a:noAutofit/>
          </a:bodyPr>
          <a:lstStyle>
            <a:lvl1pPr marL="0" indent="0">
              <a:buNone/>
              <a:defRPr sz="1600" i="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55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te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9337040" y="597408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907178" y="1961654"/>
            <a:ext cx="5235201" cy="335441"/>
          </a:xfrm>
        </p:spPr>
        <p:txBody>
          <a:bodyPr anchor="b">
            <a:normAutofit/>
          </a:bodyPr>
          <a:lstStyle>
            <a:lvl1pPr algn="l">
              <a:defRPr sz="3600" b="1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mtClean="0"/>
              <a:t>01. </a:t>
            </a:r>
            <a:r>
              <a:rPr lang="en-US" dirty="0" smtClean="0"/>
              <a:t>Divider Title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770388" y="2297095"/>
            <a:ext cx="4371991" cy="777740"/>
          </a:xfrm>
        </p:spPr>
        <p:txBody>
          <a:bodyPr>
            <a:noAutofit/>
          </a:bodyPr>
          <a:lstStyle>
            <a:lvl1pPr marL="0" indent="0">
              <a:buNone/>
              <a:defRPr sz="1600" i="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878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ontent oran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285" y="182088"/>
            <a:ext cx="7745927" cy="397032"/>
          </a:xfrm>
        </p:spPr>
        <p:txBody>
          <a:bodyPr>
            <a:normAutofit/>
          </a:bodyPr>
          <a:lstStyle>
            <a:lvl1pPr algn="l">
              <a:defRPr sz="3200" b="1" i="0">
                <a:solidFill>
                  <a:srgbClr val="636466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609285" y="766852"/>
            <a:ext cx="7745928" cy="3925458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36466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rgbClr val="636466"/>
                </a:solidFill>
                <a:latin typeface="Arial"/>
                <a:cs typeface="Arial"/>
              </a:defRPr>
            </a:lvl2pPr>
            <a:lvl3pPr>
              <a:defRPr sz="1600">
                <a:solidFill>
                  <a:srgbClr val="636466"/>
                </a:solidFill>
                <a:latin typeface="Arial"/>
                <a:cs typeface="Arial"/>
              </a:defRPr>
            </a:lvl3pPr>
            <a:lvl4pPr>
              <a:defRPr sz="1400">
                <a:solidFill>
                  <a:srgbClr val="636466"/>
                </a:solidFill>
                <a:latin typeface="Arial"/>
                <a:cs typeface="Arial"/>
              </a:defRPr>
            </a:lvl4pPr>
            <a:lvl5pPr>
              <a:defRPr sz="1400">
                <a:solidFill>
                  <a:srgbClr val="636466"/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075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ontent te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285" y="182088"/>
            <a:ext cx="7745927" cy="397032"/>
          </a:xfrm>
        </p:spPr>
        <p:txBody>
          <a:bodyPr>
            <a:normAutofit/>
          </a:bodyPr>
          <a:lstStyle>
            <a:lvl1pPr algn="l">
              <a:defRPr sz="3200" b="1" i="0">
                <a:solidFill>
                  <a:srgbClr val="636466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609285" y="766852"/>
            <a:ext cx="7745928" cy="3925458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36466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rgbClr val="636466"/>
                </a:solidFill>
                <a:latin typeface="Arial"/>
                <a:cs typeface="Arial"/>
              </a:defRPr>
            </a:lvl2pPr>
            <a:lvl3pPr>
              <a:defRPr sz="1600">
                <a:solidFill>
                  <a:srgbClr val="636466"/>
                </a:solidFill>
                <a:latin typeface="Arial"/>
                <a:cs typeface="Arial"/>
              </a:defRPr>
            </a:lvl3pPr>
            <a:lvl4pPr>
              <a:defRPr sz="1400">
                <a:solidFill>
                  <a:srgbClr val="636466"/>
                </a:solidFill>
                <a:latin typeface="Arial"/>
                <a:cs typeface="Arial"/>
              </a:defRPr>
            </a:lvl4pPr>
            <a:lvl5pPr>
              <a:defRPr sz="1400">
                <a:solidFill>
                  <a:srgbClr val="636466"/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285" y="182088"/>
            <a:ext cx="7745927" cy="397032"/>
          </a:xfrm>
        </p:spPr>
        <p:txBody>
          <a:bodyPr>
            <a:normAutofit/>
          </a:bodyPr>
          <a:lstStyle>
            <a:lvl1pPr algn="l">
              <a:defRPr sz="3200" b="1" i="0">
                <a:solidFill>
                  <a:srgbClr val="636466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609284" y="766852"/>
            <a:ext cx="3762189" cy="3925458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36466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rgbClr val="636466"/>
                </a:solidFill>
                <a:latin typeface="Arial"/>
                <a:cs typeface="Arial"/>
              </a:defRPr>
            </a:lvl2pPr>
            <a:lvl3pPr>
              <a:defRPr sz="1600">
                <a:solidFill>
                  <a:srgbClr val="636466"/>
                </a:solidFill>
                <a:latin typeface="Arial"/>
                <a:cs typeface="Arial"/>
              </a:defRPr>
            </a:lvl3pPr>
            <a:lvl4pPr>
              <a:defRPr sz="1400">
                <a:solidFill>
                  <a:srgbClr val="636466"/>
                </a:solidFill>
                <a:latin typeface="Arial"/>
                <a:cs typeface="Arial"/>
              </a:defRPr>
            </a:lvl4pPr>
            <a:lvl5pPr>
              <a:defRPr sz="1400">
                <a:solidFill>
                  <a:srgbClr val="636466"/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0"/>
          </p:nvPr>
        </p:nvSpPr>
        <p:spPr>
          <a:xfrm>
            <a:off x="4593023" y="766852"/>
            <a:ext cx="3762189" cy="3925458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36466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rgbClr val="636466"/>
                </a:solidFill>
                <a:latin typeface="Arial"/>
                <a:cs typeface="Arial"/>
              </a:defRPr>
            </a:lvl2pPr>
            <a:lvl3pPr>
              <a:defRPr sz="1600">
                <a:solidFill>
                  <a:srgbClr val="636466"/>
                </a:solidFill>
                <a:latin typeface="Arial"/>
                <a:cs typeface="Arial"/>
              </a:defRPr>
            </a:lvl3pPr>
            <a:lvl4pPr>
              <a:defRPr sz="1400">
                <a:solidFill>
                  <a:srgbClr val="636466"/>
                </a:solidFill>
                <a:latin typeface="Arial"/>
                <a:cs typeface="Arial"/>
              </a:defRPr>
            </a:lvl4pPr>
            <a:lvl5pPr>
              <a:defRPr sz="1400">
                <a:solidFill>
                  <a:srgbClr val="636466"/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038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285" y="182088"/>
            <a:ext cx="7745927" cy="397032"/>
          </a:xfrm>
        </p:spPr>
        <p:txBody>
          <a:bodyPr>
            <a:normAutofit/>
          </a:bodyPr>
          <a:lstStyle>
            <a:lvl1pPr algn="l">
              <a:defRPr sz="3200" b="1" i="0">
                <a:solidFill>
                  <a:srgbClr val="636466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609284" y="766852"/>
            <a:ext cx="3762189" cy="3925458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36466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rgbClr val="636466"/>
                </a:solidFill>
                <a:latin typeface="Arial"/>
                <a:cs typeface="Arial"/>
              </a:defRPr>
            </a:lvl2pPr>
            <a:lvl3pPr>
              <a:defRPr sz="1600">
                <a:solidFill>
                  <a:srgbClr val="636466"/>
                </a:solidFill>
                <a:latin typeface="Arial"/>
                <a:cs typeface="Arial"/>
              </a:defRPr>
            </a:lvl3pPr>
            <a:lvl4pPr>
              <a:defRPr sz="1400">
                <a:solidFill>
                  <a:srgbClr val="636466"/>
                </a:solidFill>
                <a:latin typeface="Arial"/>
                <a:cs typeface="Arial"/>
              </a:defRPr>
            </a:lvl4pPr>
            <a:lvl5pPr>
              <a:defRPr sz="1400">
                <a:solidFill>
                  <a:srgbClr val="636466"/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0"/>
          </p:nvPr>
        </p:nvSpPr>
        <p:spPr>
          <a:xfrm>
            <a:off x="4593023" y="766852"/>
            <a:ext cx="3762189" cy="3925458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36466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rgbClr val="636466"/>
                </a:solidFill>
                <a:latin typeface="Arial"/>
                <a:cs typeface="Arial"/>
              </a:defRPr>
            </a:lvl2pPr>
            <a:lvl3pPr>
              <a:defRPr sz="1600">
                <a:solidFill>
                  <a:srgbClr val="636466"/>
                </a:solidFill>
                <a:latin typeface="Arial"/>
                <a:cs typeface="Arial"/>
              </a:defRPr>
            </a:lvl3pPr>
            <a:lvl4pPr>
              <a:defRPr sz="1400">
                <a:solidFill>
                  <a:srgbClr val="636466"/>
                </a:solidFill>
                <a:latin typeface="Arial"/>
                <a:cs typeface="Arial"/>
              </a:defRPr>
            </a:lvl4pPr>
            <a:lvl5pPr>
              <a:defRPr sz="1400">
                <a:solidFill>
                  <a:srgbClr val="636466"/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13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845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2" r:id="rId2"/>
    <p:sldLayoutId id="2147483671" r:id="rId3"/>
    <p:sldLayoutId id="2147483651" r:id="rId4"/>
    <p:sldLayoutId id="2147483667" r:id="rId5"/>
    <p:sldLayoutId id="2147483653" r:id="rId6"/>
    <p:sldLayoutId id="2147483668" r:id="rId7"/>
    <p:sldLayoutId id="2147483670" r:id="rId8"/>
    <p:sldLayoutId id="2147483652" r:id="rId9"/>
    <p:sldLayoutId id="2147483669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200" b="1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636466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rgbClr val="636466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636466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200" kern="1200">
          <a:solidFill>
            <a:srgbClr val="636466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050" kern="1200">
          <a:solidFill>
            <a:srgbClr val="636466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8226" y="1732730"/>
            <a:ext cx="6000766" cy="1921704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Expanding your Analysis with MBI Cohort Reports</a:t>
            </a:r>
            <a:endParaRPr lang="en-US" sz="2200" dirty="0"/>
          </a:p>
        </p:txBody>
      </p:sp>
      <p:sp>
        <p:nvSpPr>
          <p:cNvPr id="3" name="TextBox 2"/>
          <p:cNvSpPr txBox="1"/>
          <p:nvPr/>
        </p:nvSpPr>
        <p:spPr>
          <a:xfrm>
            <a:off x="5715537" y="4639680"/>
            <a:ext cx="342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Jessica </a:t>
            </a:r>
            <a:r>
              <a:rPr lang="en-US" dirty="0" err="1" smtClean="0"/>
              <a:t>Magness</a:t>
            </a:r>
            <a:r>
              <a:rPr lang="en-US" dirty="0" smtClean="0"/>
              <a:t> &amp; Jim Roddy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50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66307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760882" y="1232646"/>
            <a:ext cx="1314823" cy="324581"/>
          </a:xfrm>
          <a:prstGeom prst="rect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20140880">
            <a:off x="5952257" y="1643529"/>
            <a:ext cx="732117" cy="23905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3053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15999" y="1023732"/>
            <a:ext cx="971177" cy="324581"/>
          </a:xfrm>
          <a:prstGeom prst="rect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11696756">
            <a:off x="2035503" y="1356498"/>
            <a:ext cx="732117" cy="23905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15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3113"/>
          <a:stretch/>
        </p:blipFill>
        <p:spPr>
          <a:xfrm>
            <a:off x="1663701" y="0"/>
            <a:ext cx="562012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24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Group Cohorts by Behavior Characteristic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This is our grouping factor</a:t>
            </a:r>
          </a:p>
          <a:p>
            <a:endParaRPr lang="en-US" dirty="0"/>
          </a:p>
          <a:p>
            <a:r>
              <a:rPr lang="en-US" dirty="0" smtClean="0"/>
              <a:t>Currently configured for time based groups.  This drop down contains every timestamp on the metric’s table</a:t>
            </a:r>
          </a:p>
          <a:p>
            <a:endParaRPr lang="en-US" dirty="0"/>
          </a:p>
          <a:p>
            <a:r>
              <a:rPr lang="en-US" dirty="0" smtClean="0"/>
              <a:t>This should </a:t>
            </a:r>
            <a:r>
              <a:rPr lang="en-US" dirty="0" smtClean="0">
                <a:solidFill>
                  <a:schemeClr val="accent1"/>
                </a:solidFill>
              </a:rPr>
              <a:t>always be different</a:t>
            </a:r>
            <a:r>
              <a:rPr lang="en-US" dirty="0" smtClean="0"/>
              <a:t> from the metric timestamp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330" y="657412"/>
            <a:ext cx="3760916" cy="4486088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5117352" y="1001058"/>
            <a:ext cx="3376707" cy="403413"/>
          </a:xfrm>
          <a:prstGeom prst="rect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23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Select Cohort Time Period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>
          <a:xfrm>
            <a:off x="609284" y="766851"/>
            <a:ext cx="3762189" cy="3999383"/>
          </a:xfrm>
        </p:spPr>
        <p:txBody>
          <a:bodyPr>
            <a:normAutofit/>
          </a:bodyPr>
          <a:lstStyle/>
          <a:p>
            <a:r>
              <a:rPr lang="en-US" dirty="0" smtClean="0"/>
              <a:t>This determines the size of our </a:t>
            </a:r>
            <a:r>
              <a:rPr lang="en-US" dirty="0" smtClean="0">
                <a:solidFill>
                  <a:srgbClr val="F26322"/>
                </a:solidFill>
              </a:rPr>
              <a:t>groups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26322"/>
                </a:solidFill>
              </a:rPr>
              <a:t>intervals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26322"/>
                </a:solidFill>
              </a:rPr>
              <a:t>Groups</a:t>
            </a:r>
            <a:r>
              <a:rPr lang="en-US" dirty="0" smtClean="0"/>
              <a:t> – Every customer that made their first purchase within the same month is in the same cohort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26322"/>
                </a:solidFill>
              </a:rPr>
              <a:t>Interval</a:t>
            </a:r>
            <a:r>
              <a:rPr lang="en-US" dirty="0" smtClean="0"/>
              <a:t> – First purchase month will be month 1, the next month will be month 2 and so on…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330" y="657412"/>
            <a:ext cx="3760916" cy="4486088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5117352" y="1568822"/>
            <a:ext cx="3376707" cy="597649"/>
          </a:xfrm>
          <a:prstGeom prst="rect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78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Set the Number of Moving Cohort Buckets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>
          <a:xfrm>
            <a:off x="609284" y="766851"/>
            <a:ext cx="3762189" cy="3999383"/>
          </a:xfrm>
        </p:spPr>
        <p:txBody>
          <a:bodyPr>
            <a:normAutofit/>
          </a:bodyPr>
          <a:lstStyle/>
          <a:p>
            <a:r>
              <a:rPr lang="en-US" dirty="0" smtClean="0"/>
              <a:t>This determines how many cohorts will be on the report</a:t>
            </a:r>
            <a:endParaRPr lang="en-US" dirty="0" smtClean="0">
              <a:solidFill>
                <a:srgbClr val="F26322"/>
              </a:solidFill>
            </a:endParaRPr>
          </a:p>
          <a:p>
            <a:endParaRPr lang="en-US" dirty="0"/>
          </a:p>
          <a:p>
            <a:r>
              <a:rPr lang="en-US" dirty="0" smtClean="0"/>
              <a:t>Each cohort will have its own line on the chart and row on the table</a:t>
            </a:r>
          </a:p>
          <a:p>
            <a:endParaRPr lang="en-US" dirty="0"/>
          </a:p>
          <a:p>
            <a:r>
              <a:rPr lang="en-US" dirty="0" smtClean="0"/>
              <a:t>Related to the </a:t>
            </a:r>
            <a:r>
              <a:rPr lang="en-US" dirty="0" smtClean="0">
                <a:solidFill>
                  <a:schemeClr val="accent1"/>
                </a:solidFill>
              </a:rPr>
              <a:t>number of highlighted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26322"/>
                </a:solidFill>
              </a:rPr>
              <a:t>blocks</a:t>
            </a:r>
            <a:r>
              <a:rPr lang="en-US" dirty="0" smtClean="0"/>
              <a:t> in the preview section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330" y="657412"/>
            <a:ext cx="3760916" cy="4486088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5117352" y="2271069"/>
            <a:ext cx="3376707" cy="425813"/>
          </a:xfrm>
          <a:prstGeom prst="rect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17352" y="3454413"/>
            <a:ext cx="3376707" cy="1311821"/>
          </a:xfrm>
          <a:prstGeom prst="rect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027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Set the Minimum Amount of Data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>
          <a:xfrm>
            <a:off x="609284" y="766851"/>
            <a:ext cx="3762189" cy="3999383"/>
          </a:xfrm>
        </p:spPr>
        <p:txBody>
          <a:bodyPr>
            <a:normAutofit/>
          </a:bodyPr>
          <a:lstStyle/>
          <a:p>
            <a:r>
              <a:rPr lang="en-US" dirty="0" smtClean="0"/>
              <a:t>This determines how long a cohort must have existed before it is plotted on the report</a:t>
            </a:r>
            <a:endParaRPr lang="en-US" dirty="0" smtClean="0">
              <a:solidFill>
                <a:srgbClr val="F26322"/>
              </a:solidFill>
            </a:endParaRPr>
          </a:p>
          <a:p>
            <a:endParaRPr lang="en-US" dirty="0"/>
          </a:p>
          <a:p>
            <a:r>
              <a:rPr lang="en-US" dirty="0" smtClean="0"/>
              <a:t>Each cohort will have at least this many data points beyond the initial period</a:t>
            </a:r>
          </a:p>
          <a:p>
            <a:endParaRPr lang="en-US" dirty="0"/>
          </a:p>
          <a:p>
            <a:r>
              <a:rPr lang="en-US" dirty="0" smtClean="0"/>
              <a:t>Related to the </a:t>
            </a:r>
            <a:r>
              <a:rPr lang="en-US" dirty="0" smtClean="0">
                <a:solidFill>
                  <a:schemeClr val="accent1"/>
                </a:solidFill>
              </a:rPr>
              <a:t>which</a:t>
            </a:r>
            <a:r>
              <a:rPr lang="en-US" dirty="0" smtClean="0">
                <a:solidFill>
                  <a:srgbClr val="F26322"/>
                </a:solidFill>
              </a:rPr>
              <a:t> blocks</a:t>
            </a:r>
            <a:r>
              <a:rPr lang="en-US" dirty="0" smtClean="0"/>
              <a:t> in the preview section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330" y="657412"/>
            <a:ext cx="3760916" cy="4486088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5117352" y="2846304"/>
            <a:ext cx="3376707" cy="425813"/>
          </a:xfrm>
          <a:prstGeom prst="rect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17352" y="3454413"/>
            <a:ext cx="3376707" cy="1311821"/>
          </a:xfrm>
          <a:prstGeom prst="rect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27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83439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4588" y="4774168"/>
            <a:ext cx="7186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* Note – perspective changed to cumulative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63957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178" y="1961654"/>
            <a:ext cx="5644528" cy="33544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</a:t>
            </a:r>
            <a:r>
              <a:rPr lang="fr-FR" dirty="0" smtClean="0"/>
              <a:t>’</a:t>
            </a:r>
            <a:r>
              <a:rPr lang="en-US" dirty="0" smtClean="0"/>
              <a:t>s Next in MBI Cohorts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Qualitative Cohorts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The next evolution in cohorts and currently in development </a:t>
            </a:r>
            <a:endParaRPr lang="en-US" dirty="0" smtClean="0"/>
          </a:p>
          <a:p>
            <a:r>
              <a:rPr lang="en-US" dirty="0" smtClean="0"/>
              <a:t>Instead of grouping on cohorts, group on other customer based factors</a:t>
            </a:r>
          </a:p>
          <a:p>
            <a:pPr lvl="1"/>
            <a:r>
              <a:rPr lang="en-US" dirty="0" smtClean="0"/>
              <a:t>Acquisition Channel</a:t>
            </a:r>
          </a:p>
          <a:p>
            <a:pPr lvl="1"/>
            <a:r>
              <a:rPr lang="en-US" dirty="0" smtClean="0"/>
              <a:t>Billing/Shipping State or Country</a:t>
            </a:r>
          </a:p>
          <a:p>
            <a:pPr lvl="1"/>
            <a:r>
              <a:rPr lang="en-US" dirty="0" smtClean="0"/>
              <a:t>Gender</a:t>
            </a:r>
          </a:p>
          <a:p>
            <a:pPr lvl="1"/>
            <a:r>
              <a:rPr lang="en-US" dirty="0" smtClean="0"/>
              <a:t>Initial Purchase Products</a:t>
            </a:r>
          </a:p>
          <a:p>
            <a:pPr lvl="1"/>
            <a:r>
              <a:rPr lang="en-US" dirty="0" smtClean="0"/>
              <a:t>First Coupon Usage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66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83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060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49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16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Cohort Reporting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284" y="766852"/>
            <a:ext cx="7745928" cy="3925458"/>
          </a:xfrm>
        </p:spPr>
        <p:txBody>
          <a:bodyPr/>
          <a:lstStyle/>
          <a:p>
            <a:r>
              <a:rPr lang="en-US" dirty="0" smtClean="0"/>
              <a:t>What is a cohort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Why are they valuable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How does MBI Cohort Reporting work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What’s to come in MBI Cohorts</a:t>
            </a:r>
          </a:p>
          <a:p>
            <a:endParaRPr lang="en-US" dirty="0"/>
          </a:p>
          <a:p>
            <a:r>
              <a:rPr lang="en-US" dirty="0" smtClean="0"/>
              <a:t>Questions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956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a Cohort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14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a Cohorts?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 subgroup within a population that share a characteristic and are often analyzed against one another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Two types</a:t>
            </a:r>
          </a:p>
          <a:p>
            <a:pPr lvl="1"/>
            <a:r>
              <a:rPr lang="en-US" dirty="0" smtClean="0"/>
              <a:t>Time Based cohorts – grouping factor is a time period, typically a start date</a:t>
            </a:r>
          </a:p>
          <a:p>
            <a:pPr lvl="2"/>
            <a:r>
              <a:rPr lang="en-US" dirty="0" smtClean="0"/>
              <a:t>Enrollment year</a:t>
            </a:r>
          </a:p>
          <a:p>
            <a:pPr lvl="2"/>
            <a:r>
              <a:rPr lang="en-US" dirty="0" smtClean="0"/>
              <a:t>First purchase month</a:t>
            </a:r>
          </a:p>
          <a:p>
            <a:pPr lvl="1"/>
            <a:r>
              <a:rPr lang="en-US" dirty="0" smtClean="0"/>
              <a:t>Qualitative Cohorts – grouping factor is a categorical variable</a:t>
            </a:r>
          </a:p>
          <a:p>
            <a:pPr lvl="2"/>
            <a:r>
              <a:rPr lang="en-US" dirty="0" smtClean="0"/>
              <a:t>Acquisition channel</a:t>
            </a:r>
          </a:p>
          <a:p>
            <a:pPr lvl="2"/>
            <a:r>
              <a:rPr lang="en-US" dirty="0" smtClean="0"/>
              <a:t>Subscription type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70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Customer Cohorts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eCommerce</a:t>
            </a:r>
            <a:r>
              <a:rPr lang="en-US" dirty="0" smtClean="0"/>
              <a:t>, the most common use of cohorts is to group customers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err="1" smtClean="0"/>
              <a:t>cohorting</a:t>
            </a:r>
            <a:r>
              <a:rPr lang="en-US" dirty="0" smtClean="0"/>
              <a:t> factor can be any attribute that defines a customer group</a:t>
            </a:r>
          </a:p>
          <a:p>
            <a:pPr lvl="1"/>
            <a:r>
              <a:rPr lang="en-US" dirty="0" smtClean="0"/>
              <a:t>Account creation month (time based)</a:t>
            </a:r>
          </a:p>
          <a:p>
            <a:pPr lvl="1"/>
            <a:r>
              <a:rPr lang="en-US" dirty="0" smtClean="0"/>
              <a:t>First purchase quarter (time based)</a:t>
            </a:r>
          </a:p>
          <a:p>
            <a:pPr lvl="1"/>
            <a:r>
              <a:rPr lang="en-US" dirty="0" smtClean="0"/>
              <a:t>Acquisition channel (qualitative)</a:t>
            </a:r>
          </a:p>
          <a:p>
            <a:pPr lvl="1"/>
            <a:r>
              <a:rPr lang="en-US" dirty="0" smtClean="0"/>
              <a:t>Subscription type (qualitative)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First purchase product (qualitative)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Return date (time based)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234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Use Cohorts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30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Advantages of </a:t>
            </a:r>
            <a:r>
              <a:rPr lang="en-US" dirty="0" err="1" smtClean="0"/>
              <a:t>Cohorting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Cohorts shift from calendar time to relative time</a:t>
            </a:r>
          </a:p>
          <a:p>
            <a:pPr lvl="1"/>
            <a:r>
              <a:rPr lang="en-US" dirty="0" smtClean="0"/>
              <a:t>All customers start at “Month 1” and are tracked from there </a:t>
            </a:r>
          </a:p>
          <a:p>
            <a:pPr lvl="1"/>
            <a:r>
              <a:rPr lang="en-US" dirty="0" smtClean="0"/>
              <a:t>Accurately compare customers and their actions (orders, revenue, etc…) regardless of when they were acquired</a:t>
            </a:r>
          </a:p>
          <a:p>
            <a:r>
              <a:rPr lang="en-US" dirty="0" smtClean="0"/>
              <a:t>Analyze the Customer Lifetime</a:t>
            </a:r>
          </a:p>
          <a:p>
            <a:pPr lvl="1"/>
            <a:r>
              <a:rPr lang="en-US" dirty="0" smtClean="0"/>
              <a:t>Look at customer retention and repeat purchasing habits</a:t>
            </a:r>
          </a:p>
          <a:p>
            <a:pPr lvl="1"/>
            <a:r>
              <a:rPr lang="en-US" dirty="0" smtClean="0"/>
              <a:t>Understand how CLV builds over time</a:t>
            </a:r>
          </a:p>
          <a:p>
            <a:r>
              <a:rPr lang="en-US" dirty="0" smtClean="0"/>
              <a:t>Determine Value between groups</a:t>
            </a:r>
          </a:p>
          <a:p>
            <a:pPr lvl="1"/>
            <a:r>
              <a:rPr lang="en-US" dirty="0" smtClean="0"/>
              <a:t>Analyze what customer attributes are determining factors in strong/profitable customer relationships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53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Our </a:t>
            </a:r>
            <a:r>
              <a:rPr lang="en-US" dirty="0" smtClean="0"/>
              <a:t>Take on Cohorts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13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">
      <a:dk1>
        <a:srgbClr val="636466"/>
      </a:dk1>
      <a:lt1>
        <a:sysClr val="window" lastClr="FFFFFF"/>
      </a:lt1>
      <a:dk2>
        <a:srgbClr val="636466"/>
      </a:dk2>
      <a:lt2>
        <a:srgbClr val="FFFFFF"/>
      </a:lt2>
      <a:accent1>
        <a:srgbClr val="F26322"/>
      </a:accent1>
      <a:accent2>
        <a:srgbClr val="FBBC97"/>
      </a:accent2>
      <a:accent3>
        <a:srgbClr val="27A2A9"/>
      </a:accent3>
      <a:accent4>
        <a:srgbClr val="B1D3D6"/>
      </a:accent4>
      <a:accent5>
        <a:srgbClr val="AEB0B2"/>
      </a:accent5>
      <a:accent6>
        <a:srgbClr val="D9DADB"/>
      </a:accent6>
      <a:hlink>
        <a:srgbClr val="27A2A9"/>
      </a:hlink>
      <a:folHlink>
        <a:srgbClr val="27A2A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118233</TotalTime>
  <Words>476</Words>
  <Application>Microsoft Macintosh PowerPoint</Application>
  <PresentationFormat>On-screen Show (16:9)</PresentationFormat>
  <Paragraphs>87</Paragraphs>
  <Slides>21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Expanding your Analysis with MBI Cohort Reports</vt:lpstr>
      <vt:lpstr>PowerPoint Presentation</vt:lpstr>
      <vt:lpstr>Cohort Reporting</vt:lpstr>
      <vt:lpstr>What is a Cohort</vt:lpstr>
      <vt:lpstr>What is a Cohorts?</vt:lpstr>
      <vt:lpstr>Customer Cohorts</vt:lpstr>
      <vt:lpstr>Why Use Cohorts</vt:lpstr>
      <vt:lpstr>Advantages of Cohorting</vt:lpstr>
      <vt:lpstr>Our Take on Cohorts</vt:lpstr>
      <vt:lpstr>PowerPoint Presentation</vt:lpstr>
      <vt:lpstr>PowerPoint Presentation</vt:lpstr>
      <vt:lpstr>PowerPoint Presentation</vt:lpstr>
      <vt:lpstr>Group Cohorts by Behavior Characteristic</vt:lpstr>
      <vt:lpstr>Select Cohort Time Period</vt:lpstr>
      <vt:lpstr>Set the Number of Moving Cohort Buckets</vt:lpstr>
      <vt:lpstr>Set the Minimum Amount of Data</vt:lpstr>
      <vt:lpstr>PowerPoint Presentation</vt:lpstr>
      <vt:lpstr>What’s Next in MBI Cohorts</vt:lpstr>
      <vt:lpstr>Qualitative Cohorts</vt:lpstr>
      <vt:lpstr>Questions?</vt:lpstr>
      <vt:lpstr>Thanks!</vt:lpstr>
    </vt:vector>
  </TitlesOfParts>
  <Company>ebay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 La Paz, Trinkel</dc:creator>
  <cp:lastModifiedBy>Jim Roddy</cp:lastModifiedBy>
  <cp:revision>368</cp:revision>
  <dcterms:created xsi:type="dcterms:W3CDTF">2015-02-19T19:04:33Z</dcterms:created>
  <dcterms:modified xsi:type="dcterms:W3CDTF">2018-04-12T16:34:17Z</dcterms:modified>
</cp:coreProperties>
</file>