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92" r:id="rId3"/>
    <p:sldId id="259" r:id="rId4"/>
    <p:sldId id="260" r:id="rId5"/>
    <p:sldId id="279" r:id="rId6"/>
    <p:sldId id="280" r:id="rId7"/>
    <p:sldId id="281" r:id="rId8"/>
    <p:sldId id="282" r:id="rId9"/>
    <p:sldId id="283" r:id="rId10"/>
    <p:sldId id="284" r:id="rId11"/>
    <p:sldId id="295" r:id="rId12"/>
    <p:sldId id="285" r:id="rId13"/>
    <p:sldId id="300" r:id="rId14"/>
    <p:sldId id="264" r:id="rId15"/>
    <p:sldId id="296" r:id="rId16"/>
    <p:sldId id="297" r:id="rId17"/>
    <p:sldId id="298" r:id="rId18"/>
    <p:sldId id="299" r:id="rId19"/>
    <p:sldId id="294" r:id="rId20"/>
    <p:sldId id="286" r:id="rId21"/>
    <p:sldId id="287" r:id="rId22"/>
    <p:sldId id="288" r:id="rId23"/>
    <p:sldId id="271" r:id="rId24"/>
    <p:sldId id="289" r:id="rId25"/>
    <p:sldId id="303" r:id="rId26"/>
    <p:sldId id="301" r:id="rId27"/>
    <p:sldId id="290" r:id="rId28"/>
    <p:sldId id="291" r:id="rId29"/>
    <p:sldId id="293" r:id="rId30"/>
    <p:sldId id="277" r:id="rId31"/>
    <p:sldId id="305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56" userDrawn="1">
          <p15:clr>
            <a:srgbClr val="A4A3A4"/>
          </p15:clr>
        </p15:guide>
        <p15:guide id="2" pos="55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A00"/>
    <a:srgbClr val="E6DC18"/>
    <a:srgbClr val="FF6B00"/>
    <a:srgbClr val="0091B3"/>
    <a:srgbClr val="49C3B1"/>
    <a:srgbClr val="592C5F"/>
    <a:srgbClr val="505153"/>
    <a:srgbClr val="63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3" autoAdjust="0"/>
    <p:restoredTop sz="80034" autoAdjust="0"/>
  </p:normalViewPr>
  <p:slideViewPr>
    <p:cSldViewPr snapToGrid="0" snapToObjects="1">
      <p:cViewPr varScale="1">
        <p:scale>
          <a:sx n="155" d="100"/>
          <a:sy n="155" d="100"/>
        </p:scale>
        <p:origin x="-1616" y="-96"/>
      </p:cViewPr>
      <p:guideLst>
        <p:guide orient="horz" pos="1356"/>
        <p:guide pos="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44" d="100"/>
          <a:sy n="144" d="100"/>
        </p:scale>
        <p:origin x="53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AAB51-52B0-E941-9EE9-1F8111A42FF0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10CD8-3FFE-814B-A26E-36916B5F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4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14DEB-D283-C841-9653-E6EEC2D1C90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81D62-DB76-DF42-AFA8-61B5AAE0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81D62-DB76-DF42-AFA8-61B5AAE04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48545" y="3151909"/>
            <a:ext cx="4756728" cy="1466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4506613" y="2873404"/>
            <a:ext cx="3552114" cy="128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06613" y="2873404"/>
            <a:ext cx="3552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ENGAGE 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03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resentation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6" y="4764161"/>
            <a:ext cx="979281" cy="29378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68226" y="1732730"/>
            <a:ext cx="4678739" cy="1921704"/>
          </a:xfrm>
        </p:spPr>
        <p:txBody>
          <a:bodyPr anchor="t">
            <a:normAutofit/>
          </a:bodyPr>
          <a:lstStyle>
            <a:lvl1pPr algn="l">
              <a:defRPr sz="3600" b="1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Title of Presentation</a:t>
            </a:r>
            <a:br>
              <a:rPr lang="en-US" dirty="0" smtClean="0"/>
            </a:br>
            <a:r>
              <a:rPr lang="en-US" dirty="0" smtClean="0"/>
              <a:t>of Breakout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Nam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51392" y="2339015"/>
            <a:ext cx="6245957" cy="652663"/>
          </a:xfrm>
        </p:spPr>
        <p:txBody>
          <a:bodyPr anchor="t">
            <a:normAutofit/>
          </a:bodyPr>
          <a:lstStyle>
            <a:lvl1pPr algn="l">
              <a:defRPr sz="3600" b="1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Speaker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6" y="4764161"/>
            <a:ext cx="979281" cy="293784"/>
          </a:xfrm>
          <a:prstGeom prst="rect">
            <a:avLst/>
          </a:prstGeom>
        </p:spPr>
      </p:pic>
      <p:sp>
        <p:nvSpPr>
          <p:cNvPr id="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51392" y="2991678"/>
            <a:ext cx="4462057" cy="912858"/>
          </a:xfrm>
        </p:spPr>
        <p:txBody>
          <a:bodyPr>
            <a:noAutofit/>
          </a:bodyPr>
          <a:lstStyle>
            <a:lvl1pPr marL="0" indent="0">
              <a:buNone/>
              <a:defRPr sz="160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Position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7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337040" y="5974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07178" y="1961654"/>
            <a:ext cx="5235201" cy="335441"/>
          </a:xfr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01. </a:t>
            </a:r>
            <a:r>
              <a:rPr lang="en-US" dirty="0" smtClean="0"/>
              <a:t>Divider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70388" y="2297095"/>
            <a:ext cx="4371991" cy="777740"/>
          </a:xfrm>
        </p:spPr>
        <p:txBody>
          <a:bodyPr>
            <a:noAutofit/>
          </a:bodyPr>
          <a:lstStyle>
            <a:lvl1pPr marL="0" indent="0">
              <a:buNone/>
              <a:defRPr sz="160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337040" y="5974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07178" y="1961654"/>
            <a:ext cx="5235201" cy="335441"/>
          </a:xfr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01. </a:t>
            </a:r>
            <a:r>
              <a:rPr lang="en-US" dirty="0" smtClean="0"/>
              <a:t>Divider Title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70388" y="2297095"/>
            <a:ext cx="4371991" cy="777740"/>
          </a:xfrm>
        </p:spPr>
        <p:txBody>
          <a:bodyPr>
            <a:noAutofit/>
          </a:bodyPr>
          <a:lstStyle>
            <a:lvl1pPr marL="0" indent="0">
              <a:buNone/>
              <a:defRPr sz="160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7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285" y="182088"/>
            <a:ext cx="7745927" cy="397032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rgbClr val="63646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285" y="766852"/>
            <a:ext cx="7745928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285" y="182088"/>
            <a:ext cx="7745927" cy="397032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rgbClr val="63646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09285" y="766852"/>
            <a:ext cx="7745928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285" y="182088"/>
            <a:ext cx="7745927" cy="397032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rgbClr val="63646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09284" y="766852"/>
            <a:ext cx="3762189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4593023" y="766852"/>
            <a:ext cx="3762189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285" y="182088"/>
            <a:ext cx="7745927" cy="397032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rgbClr val="63646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284" y="766852"/>
            <a:ext cx="3762189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4593023" y="766852"/>
            <a:ext cx="3762189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1" r:id="rId3"/>
    <p:sldLayoutId id="2147483651" r:id="rId4"/>
    <p:sldLayoutId id="2147483667" r:id="rId5"/>
    <p:sldLayoutId id="2147483653" r:id="rId6"/>
    <p:sldLayoutId id="2147483668" r:id="rId7"/>
    <p:sldLayoutId id="2147483670" r:id="rId8"/>
    <p:sldLayoutId id="2147483652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36466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636466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36466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636466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50" kern="1200">
          <a:solidFill>
            <a:srgbClr val="636466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rjmetrics.com/v2/client/7568/dashapp/reports/1878140?dashboardId=430557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dmin.rjmetrics.com/admin/v3b/user/4503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rjmetrics.com/v2/client/7568/dashapp/reports/1878141?dashboardId=430557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dmin.rjmetrics.com/admin/v3b/user/45035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226" y="1732730"/>
            <a:ext cx="6000766" cy="1921704"/>
          </a:xfrm>
        </p:spPr>
        <p:txBody>
          <a:bodyPr>
            <a:normAutofit/>
          </a:bodyPr>
          <a:lstStyle/>
          <a:p>
            <a:r>
              <a:rPr lang="en-US" dirty="0" smtClean="0"/>
              <a:t>MBI New Architecture Breakdown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715537" y="4639680"/>
            <a:ext cx="342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Jessica </a:t>
            </a:r>
            <a:r>
              <a:rPr lang="en-US" dirty="0" err="1" smtClean="0"/>
              <a:t>Magness</a:t>
            </a:r>
            <a:r>
              <a:rPr lang="en-US" dirty="0" smtClean="0"/>
              <a:t> &amp; Jim Roddy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3.0 Update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85" y="766852"/>
            <a:ext cx="3755602" cy="392545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.0 Update Cycles</a:t>
            </a:r>
          </a:p>
          <a:p>
            <a:pPr lvl="1"/>
            <a:r>
              <a:rPr lang="en-US" dirty="0" smtClean="0"/>
              <a:t>Sync New Rows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Resync</a:t>
            </a:r>
            <a:r>
              <a:rPr lang="en-US" dirty="0" smtClean="0"/>
              <a:t> Changed Values</a:t>
            </a:r>
          </a:p>
          <a:p>
            <a:pPr lvl="1"/>
            <a:endParaRPr lang="en-US" dirty="0"/>
          </a:p>
          <a:p>
            <a:pPr lvl="1"/>
            <a:r>
              <a:rPr lang="en-US" sz="2000" b="1" dirty="0" smtClean="0"/>
              <a:t>Data Warehouse Views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Cache Charts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4208" y="766852"/>
            <a:ext cx="3741004" cy="3925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brand new feature that allows end users to create new Data Warehouse tables by writing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26322"/>
                </a:solidFill>
              </a:rPr>
              <a:t>Exposes</a:t>
            </a:r>
            <a:r>
              <a:rPr lang="en-US" dirty="0" smtClean="0"/>
              <a:t> consolidated tables to the end user</a:t>
            </a:r>
          </a:p>
          <a:p>
            <a:pPr lvl="1"/>
            <a:r>
              <a:rPr lang="en-US" dirty="0" smtClean="0">
                <a:solidFill>
                  <a:srgbClr val="F26322"/>
                </a:solidFill>
              </a:rPr>
              <a:t>Expands </a:t>
            </a:r>
            <a:r>
              <a:rPr lang="en-US" dirty="0" smtClean="0"/>
              <a:t>analytics potential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3.0 Update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85" y="766852"/>
            <a:ext cx="3755602" cy="392545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.0 Update Cycles</a:t>
            </a:r>
          </a:p>
          <a:p>
            <a:pPr lvl="1"/>
            <a:r>
              <a:rPr lang="en-US" dirty="0" smtClean="0"/>
              <a:t>Sync New Rows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Resync</a:t>
            </a:r>
            <a:r>
              <a:rPr lang="en-US" dirty="0" smtClean="0"/>
              <a:t> Changed Values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Data Warehouse Views</a:t>
            </a:r>
          </a:p>
          <a:p>
            <a:pPr lvl="1"/>
            <a:endParaRPr lang="en-US" dirty="0" smtClean="0"/>
          </a:p>
          <a:p>
            <a:pPr lvl="1"/>
            <a:r>
              <a:rPr lang="en-US" sz="2000" b="1" dirty="0" smtClean="0"/>
              <a:t>Cache Charts</a:t>
            </a:r>
            <a:endParaRPr lang="en-US" sz="2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4208" y="766852"/>
            <a:ext cx="3741004" cy="3925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calculations have been pushed to the Cart Cache phase</a:t>
            </a:r>
          </a:p>
          <a:p>
            <a:pPr lvl="1"/>
            <a:r>
              <a:rPr lang="en-US" dirty="0" smtClean="0">
                <a:solidFill>
                  <a:srgbClr val="F26322"/>
                </a:solidFill>
              </a:rPr>
              <a:t>Eliminates</a:t>
            </a:r>
            <a:r>
              <a:rPr lang="en-US" dirty="0" smtClean="0"/>
              <a:t> the greatest cause of data latency</a:t>
            </a:r>
          </a:p>
          <a:p>
            <a:pPr lvl="1"/>
            <a:r>
              <a:rPr lang="en-US" dirty="0" smtClean="0">
                <a:solidFill>
                  <a:srgbClr val="F26322"/>
                </a:solidFill>
              </a:rPr>
              <a:t>Improves</a:t>
            </a:r>
            <a:r>
              <a:rPr lang="en-US" dirty="0" smtClean="0"/>
              <a:t> resilience of updates</a:t>
            </a:r>
          </a:p>
          <a:p>
            <a:pPr lvl="1"/>
            <a:r>
              <a:rPr lang="en-US" dirty="0" smtClean="0">
                <a:solidFill>
                  <a:srgbClr val="F26322"/>
                </a:solidFill>
              </a:rPr>
              <a:t>Unlocks</a:t>
            </a:r>
            <a:r>
              <a:rPr lang="en-US" dirty="0" smtClean="0"/>
              <a:t> many new front end features for clients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MBI 2.0 Latency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>
                <a:hlinkClick r:id="rId2"/>
              </a:rPr>
              <a:t>https://admin.rjmetrics.com/admin/v3b/user/</a:t>
            </a:r>
            <a:r>
              <a:rPr lang="en-US" dirty="0" smtClean="0">
                <a:hlinkClick r:id="rId2"/>
              </a:rPr>
              <a:t>45035</a:t>
            </a:r>
            <a:endParaRPr lang="en-US" dirty="0" smtClean="0"/>
          </a:p>
          <a:p>
            <a:r>
              <a:rPr lang="en-US" dirty="0"/>
              <a:t>Report </a:t>
            </a:r>
            <a:r>
              <a:rPr lang="en-US" dirty="0">
                <a:hlinkClick r:id="rId3"/>
              </a:rPr>
              <a:t>https://dashboard.rjmetrics.com/v2/client/7568/dashapp/reports/1878140?dashboardId=</a:t>
            </a:r>
            <a:r>
              <a:rPr lang="en-US" dirty="0" smtClean="0">
                <a:hlinkClick r:id="rId3"/>
              </a:rPr>
              <a:t>430557</a:t>
            </a:r>
            <a:endParaRPr lang="en-US" dirty="0" smtClean="0"/>
          </a:p>
          <a:p>
            <a:r>
              <a:rPr lang="en-US" dirty="0" smtClean="0"/>
              <a:t>Pull closer to presentation date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" y="640347"/>
            <a:ext cx="9143996" cy="45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MBI 3.0 Latency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>
                <a:hlinkClick r:id="rId2"/>
              </a:rPr>
              <a:t>https://admin.rjmetrics.com/admin/v3b/user/</a:t>
            </a:r>
            <a:r>
              <a:rPr lang="en-US" dirty="0" smtClean="0">
                <a:hlinkClick r:id="rId2"/>
              </a:rPr>
              <a:t>45035</a:t>
            </a:r>
            <a:endParaRPr lang="en-US" dirty="0" smtClean="0"/>
          </a:p>
          <a:p>
            <a:r>
              <a:rPr lang="en-US" dirty="0"/>
              <a:t>Report </a:t>
            </a:r>
            <a:r>
              <a:rPr lang="en-US" dirty="0">
                <a:hlinkClick r:id="rId3"/>
              </a:rPr>
              <a:t>https://dashboard.rjmetrics.com/v2/client/7568/dashapp/reports/1878141?dashboardId=</a:t>
            </a:r>
            <a:r>
              <a:rPr lang="en-US" dirty="0" smtClean="0">
                <a:hlinkClick r:id="rId3"/>
              </a:rPr>
              <a:t>430557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Pull closer to presentation date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7412"/>
            <a:ext cx="9144000" cy="44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8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Warehouse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3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View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682" b="6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094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Consolidated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Old Architecture used to unionize two or more tables that contained the same type of data</a:t>
            </a:r>
          </a:p>
          <a:p>
            <a:pPr lvl="1"/>
            <a:r>
              <a:rPr lang="en-US" dirty="0" smtClean="0"/>
              <a:t>Ad spending</a:t>
            </a:r>
          </a:p>
          <a:p>
            <a:pPr lvl="2"/>
            <a:r>
              <a:rPr lang="en-US" dirty="0" smtClean="0"/>
              <a:t>Google </a:t>
            </a:r>
            <a:r>
              <a:rPr lang="en-US" dirty="0" err="1" smtClean="0"/>
              <a:t>AdWords</a:t>
            </a:r>
            <a:endParaRPr lang="en-US" dirty="0" smtClean="0"/>
          </a:p>
          <a:p>
            <a:pPr lvl="2"/>
            <a:r>
              <a:rPr lang="en-US" dirty="0" smtClean="0"/>
              <a:t>Facebook Ads</a:t>
            </a:r>
          </a:p>
          <a:p>
            <a:pPr lvl="2"/>
            <a:r>
              <a:rPr lang="en-US" dirty="0" smtClean="0"/>
              <a:t>External Marketing</a:t>
            </a:r>
          </a:p>
          <a:p>
            <a:pPr lvl="1"/>
            <a:r>
              <a:rPr lang="en-US" dirty="0" smtClean="0"/>
              <a:t>Production and Legacy Sales</a:t>
            </a:r>
          </a:p>
          <a:p>
            <a:r>
              <a:rPr lang="en-US" dirty="0" smtClean="0"/>
              <a:t>Could only be edited by support</a:t>
            </a:r>
          </a:p>
          <a:p>
            <a:pPr lvl="1"/>
            <a:r>
              <a:rPr lang="en-US" dirty="0" smtClean="0"/>
              <a:t>Creating the table</a:t>
            </a:r>
          </a:p>
          <a:p>
            <a:pPr lvl="1"/>
            <a:r>
              <a:rPr lang="en-US" dirty="0" smtClean="0"/>
              <a:t>Editing the fields or adding additional fields</a:t>
            </a:r>
          </a:p>
          <a:p>
            <a:pPr lvl="1"/>
            <a:r>
              <a:rPr lang="en-US" dirty="0" smtClean="0"/>
              <a:t>Creating calculated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Consolidated </a:t>
            </a:r>
            <a:r>
              <a:rPr lang="en-US" dirty="0" err="1" smtClean="0"/>
              <a:t>AdSpend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85" y="766852"/>
            <a:ext cx="3879687" cy="39254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Step 1: Copy and edit the query from our support article</a:t>
            </a:r>
          </a:p>
          <a:p>
            <a:endParaRPr lang="en-US" dirty="0" smtClean="0"/>
          </a:p>
          <a:p>
            <a:r>
              <a:rPr lang="en-US" dirty="0" smtClean="0"/>
              <a:t>Step 2: Test it in the SQL RB to makes sure it works</a:t>
            </a:r>
          </a:p>
          <a:p>
            <a:endParaRPr lang="en-US" dirty="0" smtClean="0"/>
          </a:p>
          <a:p>
            <a:r>
              <a:rPr lang="en-US" dirty="0" smtClean="0"/>
              <a:t>Step 3: Enter it in the Views page and save it</a:t>
            </a:r>
          </a:p>
          <a:p>
            <a:endParaRPr lang="en-US" dirty="0" smtClean="0"/>
          </a:p>
          <a:p>
            <a:r>
              <a:rPr lang="en-US" dirty="0" smtClean="0"/>
              <a:t>Step 4: Wait an Update Cycle</a:t>
            </a:r>
          </a:p>
          <a:p>
            <a:endParaRPr lang="en-US" dirty="0" smtClean="0"/>
          </a:p>
          <a:p>
            <a:r>
              <a:rPr lang="en-US" dirty="0" smtClean="0"/>
              <a:t>Step 5: Build all the metrics and columns you need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766852"/>
            <a:ext cx="3771900" cy="41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</a:t>
            </a:r>
            <a:r>
              <a:rPr lang="en-US" dirty="0"/>
              <a:t>C</a:t>
            </a:r>
            <a:r>
              <a:rPr lang="en-US" dirty="0" smtClean="0"/>
              <a:t>apabilities </a:t>
            </a:r>
            <a:r>
              <a:rPr lang="en-US" dirty="0"/>
              <a:t>U</a:t>
            </a:r>
            <a:r>
              <a:rPr lang="en-US" dirty="0" smtClean="0"/>
              <a:t>sing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view can be saved for any table that can be written with a SQL query within MBI</a:t>
            </a:r>
          </a:p>
          <a:p>
            <a:pPr lvl="1"/>
            <a:r>
              <a:rPr lang="en-US" dirty="0" smtClean="0"/>
              <a:t>Consolidating tables</a:t>
            </a:r>
          </a:p>
          <a:p>
            <a:pPr lvl="1"/>
            <a:r>
              <a:rPr lang="en-US" dirty="0" smtClean="0"/>
              <a:t>Aligning data from different structures</a:t>
            </a:r>
          </a:p>
          <a:p>
            <a:pPr lvl="2"/>
            <a:r>
              <a:rPr lang="en-US" dirty="0" smtClean="0"/>
              <a:t>Unify </a:t>
            </a:r>
            <a:r>
              <a:rPr lang="en-US" dirty="0" err="1" smtClean="0"/>
              <a:t>Shopify</a:t>
            </a:r>
            <a:r>
              <a:rPr lang="en-US" dirty="0" smtClean="0"/>
              <a:t>, Magneto, ERPs, and homegrown tables</a:t>
            </a:r>
          </a:p>
          <a:p>
            <a:pPr lvl="1"/>
            <a:r>
              <a:rPr lang="en-US" dirty="0" smtClean="0"/>
              <a:t>Advanced data modeling</a:t>
            </a:r>
          </a:p>
          <a:p>
            <a:endParaRPr lang="en-US" dirty="0" smtClean="0"/>
          </a:p>
          <a:p>
            <a:r>
              <a:rPr lang="en-US" dirty="0" smtClean="0"/>
              <a:t>Freedom to structure your data from various sources however you would like </a:t>
            </a:r>
          </a:p>
          <a:p>
            <a:endParaRPr lang="en-US" dirty="0" smtClean="0"/>
          </a:p>
          <a:p>
            <a:r>
              <a:rPr lang="en-US" dirty="0" smtClean="0"/>
              <a:t>Access to any functions available in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7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Warehouse Manager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New and Improved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our New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284" y="766852"/>
            <a:ext cx="7745928" cy="3925458"/>
          </a:xfrm>
        </p:spPr>
        <p:txBody>
          <a:bodyPr/>
          <a:lstStyle/>
          <a:p>
            <a:r>
              <a:rPr lang="en-US" dirty="0" smtClean="0"/>
              <a:t>Release date Q2 2017 </a:t>
            </a:r>
          </a:p>
          <a:p>
            <a:endParaRPr lang="en-US" dirty="0" smtClean="0"/>
          </a:p>
          <a:p>
            <a:r>
              <a:rPr lang="en-US" dirty="0" smtClean="0"/>
              <a:t>Complete reworking of the Data Warehouse and how columns and reports are calculated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Reduced Data Latency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R</a:t>
            </a:r>
            <a:r>
              <a:rPr lang="en-US" dirty="0" smtClean="0"/>
              <a:t>esilient Updates</a:t>
            </a:r>
          </a:p>
          <a:p>
            <a:pPr lvl="1"/>
            <a:r>
              <a:rPr lang="en-US" dirty="0" smtClean="0"/>
              <a:t>More End-User Control</a:t>
            </a:r>
          </a:p>
          <a:p>
            <a:pPr lvl="1"/>
            <a:r>
              <a:rPr lang="en-US" dirty="0" smtClean="0"/>
              <a:t>Deeper Analysis</a:t>
            </a:r>
          </a:p>
        </p:txBody>
      </p:sp>
    </p:spTree>
    <p:extLst>
      <p:ext uri="{BB962C8B-B14F-4D97-AF65-F5344CB8AC3E}">
        <p14:creationId xmlns:p14="http://schemas.microsoft.com/office/powerpoint/2010/main" val="40510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Exposed Calculation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Due to the fragility of the calculation of derivatives phase, certain column types had to be done by analysts here at MBI</a:t>
            </a:r>
          </a:p>
          <a:p>
            <a:pPr lvl="1"/>
            <a:r>
              <a:rPr lang="en-US" dirty="0" smtClean="0"/>
              <a:t>Date Difference</a:t>
            </a:r>
          </a:p>
          <a:p>
            <a:pPr lvl="1"/>
            <a:r>
              <a:rPr lang="en-US" dirty="0" smtClean="0"/>
              <a:t>Event Number</a:t>
            </a:r>
          </a:p>
          <a:p>
            <a:pPr lvl="1"/>
            <a:r>
              <a:rPr lang="en-US" dirty="0" smtClean="0"/>
              <a:t>Sequential Comparison</a:t>
            </a:r>
          </a:p>
          <a:p>
            <a:pPr lvl="1"/>
            <a:r>
              <a:rPr lang="en-US" dirty="0" smtClean="0"/>
              <a:t>Currency Converter</a:t>
            </a:r>
          </a:p>
          <a:p>
            <a:pPr lvl="1"/>
            <a:r>
              <a:rPr lang="en-US" dirty="0" smtClean="0"/>
              <a:t>Calculation </a:t>
            </a:r>
          </a:p>
          <a:p>
            <a:pPr lvl="2"/>
            <a:r>
              <a:rPr lang="en-US" dirty="0" smtClean="0"/>
              <a:t>Same table calculation that allows you to combine any amount of columns on the same table using </a:t>
            </a:r>
            <a:r>
              <a:rPr lang="en-US" dirty="0" err="1" smtClean="0"/>
              <a:t>PostgreSQL</a:t>
            </a:r>
            <a:r>
              <a:rPr lang="en-US" dirty="0" smtClean="0"/>
              <a:t> functions</a:t>
            </a:r>
          </a:p>
          <a:p>
            <a:pPr lvl="2"/>
            <a:r>
              <a:rPr lang="en-US" dirty="0" smtClean="0"/>
              <a:t>Replaces the Java calculations that Support used to create columns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Calculation Derivatives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85" y="766852"/>
            <a:ext cx="3872388" cy="3925458"/>
          </a:xfrm>
        </p:spPr>
        <p:txBody>
          <a:bodyPr/>
          <a:lstStyle/>
          <a:p>
            <a:r>
              <a:rPr lang="en-US" dirty="0" smtClean="0"/>
              <a:t>Common Use cases</a:t>
            </a:r>
          </a:p>
          <a:p>
            <a:pPr lvl="1"/>
            <a:r>
              <a:rPr lang="en-US" dirty="0" smtClean="0"/>
              <a:t>Mathematical operations</a:t>
            </a:r>
          </a:p>
          <a:p>
            <a:pPr lvl="2"/>
            <a:r>
              <a:rPr lang="en-US" dirty="0" smtClean="0"/>
              <a:t>Order item value (price * </a:t>
            </a:r>
            <a:r>
              <a:rPr lang="en-US" dirty="0" err="1" smtClean="0"/>
              <a:t>qty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Parsing Strings</a:t>
            </a:r>
          </a:p>
          <a:p>
            <a:pPr lvl="2"/>
            <a:r>
              <a:rPr lang="en-US" dirty="0" smtClean="0"/>
              <a:t>Cleaning SKUs</a:t>
            </a:r>
          </a:p>
          <a:p>
            <a:pPr lvl="2"/>
            <a:r>
              <a:rPr lang="en-US" dirty="0" smtClean="0"/>
              <a:t>Pulling data from arrays</a:t>
            </a:r>
            <a:endParaRPr lang="en-US" dirty="0"/>
          </a:p>
          <a:p>
            <a:pPr lvl="1"/>
            <a:r>
              <a:rPr lang="en-US" dirty="0" smtClean="0"/>
              <a:t>If then logic</a:t>
            </a:r>
          </a:p>
          <a:p>
            <a:pPr lvl="2"/>
            <a:r>
              <a:rPr lang="en-US" dirty="0" smtClean="0"/>
              <a:t>Bucketing revenue</a:t>
            </a:r>
          </a:p>
          <a:p>
            <a:pPr lvl="2"/>
            <a:r>
              <a:rPr lang="en-US" dirty="0" smtClean="0"/>
              <a:t>Uses the </a:t>
            </a:r>
            <a:r>
              <a:rPr lang="en-US" dirty="0" err="1" smtClean="0"/>
              <a:t>PostgreSQL</a:t>
            </a:r>
            <a:r>
              <a:rPr lang="en-US" dirty="0" smtClean="0"/>
              <a:t> CASE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673" y="766852"/>
            <a:ext cx="4038668" cy="37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Derivatives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“Your column will be available for use after the completion of the next full update”</a:t>
            </a:r>
          </a:p>
          <a:p>
            <a:endParaRPr lang="en-US" dirty="0" smtClean="0"/>
          </a:p>
          <a:p>
            <a:r>
              <a:rPr lang="en-US" dirty="0" smtClean="0"/>
              <a:t>All calculated columns become available for use </a:t>
            </a:r>
            <a:r>
              <a:rPr lang="en-US" dirty="0" smtClean="0">
                <a:solidFill>
                  <a:srgbClr val="F26322"/>
                </a:solidFill>
              </a:rPr>
              <a:t>IMMEDIATELY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No more waiting for support to respond or for updates to finish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Incorrect or inaccurate column definitions can be edited mid analysis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New Take on Cohorts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3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6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86" y="182088"/>
            <a:ext cx="7745927" cy="397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New Cohort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Exists within the same menu as the Visual Report Builder</a:t>
            </a:r>
          </a:p>
          <a:p>
            <a:pPr lvl="1"/>
            <a:r>
              <a:rPr lang="en-US" dirty="0" smtClean="0"/>
              <a:t>Same feel, style, filtering </a:t>
            </a:r>
          </a:p>
          <a:p>
            <a:endParaRPr lang="en-US" dirty="0" smtClean="0"/>
          </a:p>
          <a:p>
            <a:r>
              <a:rPr lang="en-US" dirty="0" smtClean="0"/>
              <a:t>Improved Report Builder table layout</a:t>
            </a:r>
          </a:p>
          <a:p>
            <a:pPr lvl="1"/>
            <a:r>
              <a:rPr lang="en-US" dirty="0" smtClean="0"/>
              <a:t>Color code that aligns with the chart for ease of interpretation</a:t>
            </a:r>
          </a:p>
          <a:p>
            <a:endParaRPr lang="en-US" dirty="0" smtClean="0"/>
          </a:p>
          <a:p>
            <a:r>
              <a:rPr lang="en-US" dirty="0" smtClean="0"/>
              <a:t>Benefits from live columns</a:t>
            </a:r>
          </a:p>
          <a:p>
            <a:pPr lvl="1"/>
            <a:r>
              <a:rPr lang="en-US" dirty="0" smtClean="0"/>
              <a:t>Can tweak and adapt analysis with new or altered columns in real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Qualitative Cohorts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next evolution in cohorts and currently in development </a:t>
            </a:r>
          </a:p>
          <a:p>
            <a:r>
              <a:rPr lang="en-US" dirty="0" smtClean="0"/>
              <a:t>Instead of grouping on cohorts, group on other customer based factors</a:t>
            </a:r>
          </a:p>
          <a:p>
            <a:pPr lvl="1"/>
            <a:r>
              <a:rPr lang="en-US" dirty="0" smtClean="0"/>
              <a:t>Acquisition Channel</a:t>
            </a:r>
          </a:p>
          <a:p>
            <a:pPr lvl="1"/>
            <a:r>
              <a:rPr lang="en-US" dirty="0" smtClean="0"/>
              <a:t>Billing/Shipping State or Country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Initial Purchase Products</a:t>
            </a:r>
          </a:p>
          <a:p>
            <a:pPr lvl="1"/>
            <a:r>
              <a:rPr lang="en-US" dirty="0" smtClean="0"/>
              <a:t>First Coupon Usage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MBI New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284" y="766852"/>
            <a:ext cx="7745928" cy="3925458"/>
          </a:xfrm>
        </p:spPr>
        <p:txBody>
          <a:bodyPr/>
          <a:lstStyle/>
          <a:p>
            <a:r>
              <a:rPr lang="en-US" dirty="0" smtClean="0"/>
              <a:t>Update Cycles</a:t>
            </a:r>
          </a:p>
          <a:p>
            <a:endParaRPr lang="en-US" dirty="0" smtClean="0"/>
          </a:p>
          <a:p>
            <a:r>
              <a:rPr lang="en-US" dirty="0" smtClean="0"/>
              <a:t>Data Warehouse Views</a:t>
            </a:r>
          </a:p>
          <a:p>
            <a:endParaRPr lang="en-US" dirty="0" smtClean="0"/>
          </a:p>
          <a:p>
            <a:r>
              <a:rPr lang="en-US" dirty="0" smtClean="0"/>
              <a:t>Data Warehouse Manager</a:t>
            </a:r>
          </a:p>
          <a:p>
            <a:endParaRPr lang="en-US" dirty="0" smtClean="0"/>
          </a:p>
          <a:p>
            <a:r>
              <a:rPr lang="en-US" dirty="0" smtClean="0"/>
              <a:t>Cohort Reports</a:t>
            </a:r>
          </a:p>
          <a:p>
            <a:endParaRPr lang="en-US" dirty="0" smtClean="0"/>
          </a:p>
          <a:p>
            <a:r>
              <a:rPr lang="en-US" dirty="0" smtClean="0"/>
              <a:t>Upgrade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Revamped Update Cycles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85" y="766852"/>
            <a:ext cx="3741004" cy="3925458"/>
          </a:xfrm>
        </p:spPr>
        <p:txBody>
          <a:bodyPr/>
          <a:lstStyle/>
          <a:p>
            <a:r>
              <a:rPr lang="en-US" dirty="0" smtClean="0"/>
              <a:t>2.0 Update Cycles</a:t>
            </a:r>
          </a:p>
          <a:p>
            <a:pPr lvl="1"/>
            <a:r>
              <a:rPr lang="en-US" dirty="0" smtClean="0"/>
              <a:t>Sync New Rows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Resync</a:t>
            </a:r>
            <a:r>
              <a:rPr lang="en-US" dirty="0" smtClean="0"/>
              <a:t> Changed Values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Columns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Cache Charts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4208" y="766852"/>
            <a:ext cx="3741004" cy="3925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3.0 </a:t>
            </a:r>
            <a:r>
              <a:rPr lang="en-US" dirty="0"/>
              <a:t>Update Cycles</a:t>
            </a:r>
          </a:p>
          <a:p>
            <a:pPr lvl="1"/>
            <a:r>
              <a:rPr lang="en-US" dirty="0"/>
              <a:t>Sync New </a:t>
            </a:r>
            <a:r>
              <a:rPr lang="en-US" dirty="0" smtClean="0"/>
              <a:t>Rows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Resync</a:t>
            </a:r>
            <a:r>
              <a:rPr lang="en-US" dirty="0"/>
              <a:t> Changed </a:t>
            </a:r>
            <a:r>
              <a:rPr lang="en-US" dirty="0" smtClean="0"/>
              <a:t>Values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Warehouse Views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Cache </a:t>
            </a:r>
            <a:r>
              <a:rPr lang="en-US" dirty="0"/>
              <a:t>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8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2.0 Update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85" y="766852"/>
            <a:ext cx="3741004" cy="3925458"/>
          </a:xfrm>
        </p:spPr>
        <p:txBody>
          <a:bodyPr/>
          <a:lstStyle/>
          <a:p>
            <a:r>
              <a:rPr lang="en-US" dirty="0" smtClean="0"/>
              <a:t>2.0 Update Cycles</a:t>
            </a:r>
          </a:p>
          <a:p>
            <a:pPr lvl="1"/>
            <a:r>
              <a:rPr lang="en-US" sz="2000" b="1" dirty="0" smtClean="0"/>
              <a:t>Sync New Rows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Resync</a:t>
            </a:r>
            <a:r>
              <a:rPr lang="en-US" dirty="0" smtClean="0"/>
              <a:t> Changed Values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Columns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Cache Charts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4208" y="766852"/>
            <a:ext cx="3741004" cy="3925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Query your local database or any third party connections and replicate over any new rows found</a:t>
            </a:r>
          </a:p>
          <a:p>
            <a:endParaRPr lang="en-US" dirty="0"/>
          </a:p>
          <a:p>
            <a:r>
              <a:rPr lang="en-US" dirty="0" smtClean="0"/>
              <a:t>Speed and efficiency are determined by set replication methods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5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2.0 </a:t>
            </a:r>
            <a:r>
              <a:rPr lang="en-US" dirty="0" smtClean="0"/>
              <a:t>Update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85" y="766852"/>
            <a:ext cx="3741004" cy="3925458"/>
          </a:xfrm>
        </p:spPr>
        <p:txBody>
          <a:bodyPr/>
          <a:lstStyle/>
          <a:p>
            <a:r>
              <a:rPr lang="en-US" dirty="0" smtClean="0"/>
              <a:t>2.0 Update Cycles</a:t>
            </a:r>
          </a:p>
          <a:p>
            <a:pPr lvl="1"/>
            <a:r>
              <a:rPr lang="en-US" dirty="0" smtClean="0"/>
              <a:t>Sync New Rows</a:t>
            </a:r>
          </a:p>
          <a:p>
            <a:pPr lvl="1"/>
            <a:endParaRPr lang="en-US" dirty="0" smtClean="0"/>
          </a:p>
          <a:p>
            <a:pPr lvl="1"/>
            <a:r>
              <a:rPr lang="en-US" sz="2000" b="1" dirty="0" err="1" smtClean="0"/>
              <a:t>Resync</a:t>
            </a:r>
            <a:r>
              <a:rPr lang="en-US" sz="2000" b="1" dirty="0" smtClean="0"/>
              <a:t> Changed Values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Columns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Cache Charts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4208" y="766852"/>
            <a:ext cx="3741004" cy="3925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Based on the rechecks set in your Data Warehouse Manager, certain columns are checked for changed values</a:t>
            </a:r>
          </a:p>
          <a:p>
            <a:pPr lvl="1"/>
            <a:r>
              <a:rPr lang="en-US" dirty="0" smtClean="0"/>
              <a:t>Order Status</a:t>
            </a:r>
          </a:p>
          <a:p>
            <a:pPr lvl="1"/>
            <a:r>
              <a:rPr lang="en-US" dirty="0" smtClean="0"/>
              <a:t>Returned Amount</a:t>
            </a:r>
          </a:p>
          <a:p>
            <a:endParaRPr lang="en-US" dirty="0"/>
          </a:p>
          <a:p>
            <a:r>
              <a:rPr lang="en-US" dirty="0" smtClean="0"/>
              <a:t>Speed and efficiency are determined by set replication methods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2.0 </a:t>
            </a:r>
            <a:r>
              <a:rPr lang="en-US" dirty="0" smtClean="0"/>
              <a:t>Update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85" y="766852"/>
            <a:ext cx="3741004" cy="3925458"/>
          </a:xfrm>
        </p:spPr>
        <p:txBody>
          <a:bodyPr/>
          <a:lstStyle/>
          <a:p>
            <a:r>
              <a:rPr lang="en-US" dirty="0" smtClean="0"/>
              <a:t>2.0 Update Cycles</a:t>
            </a:r>
          </a:p>
          <a:p>
            <a:pPr lvl="1"/>
            <a:r>
              <a:rPr lang="en-US" dirty="0" smtClean="0"/>
              <a:t>Sync New Rows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Resync</a:t>
            </a:r>
            <a:r>
              <a:rPr lang="en-US" dirty="0" smtClean="0"/>
              <a:t> Changed Values</a:t>
            </a:r>
          </a:p>
          <a:p>
            <a:pPr lvl="1"/>
            <a:endParaRPr lang="en-US" dirty="0" smtClean="0"/>
          </a:p>
          <a:p>
            <a:pPr lvl="1"/>
            <a:r>
              <a:rPr lang="en-US" sz="2000" b="1" dirty="0" smtClean="0"/>
              <a:t>Calculate Columns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Cache Charts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4208" y="766852"/>
            <a:ext cx="3741004" cy="3925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Recalculates all existing columns in case values change, and calculates any newly added columns for the first time</a:t>
            </a:r>
          </a:p>
          <a:p>
            <a:r>
              <a:rPr lang="en-US" dirty="0" smtClean="0"/>
              <a:t>Typically the largest portion of updates, especially for larger clients</a:t>
            </a:r>
          </a:p>
          <a:p>
            <a:r>
              <a:rPr lang="en-US" dirty="0" smtClean="0"/>
              <a:t>Leading cause of update failures and extreme latency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2.0 </a:t>
            </a:r>
            <a:r>
              <a:rPr lang="en-US" dirty="0" smtClean="0"/>
              <a:t>Update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85" y="766852"/>
            <a:ext cx="3741004" cy="3925458"/>
          </a:xfrm>
        </p:spPr>
        <p:txBody>
          <a:bodyPr/>
          <a:lstStyle/>
          <a:p>
            <a:r>
              <a:rPr lang="en-US" dirty="0" smtClean="0"/>
              <a:t>2.0 Update Cycles</a:t>
            </a:r>
          </a:p>
          <a:p>
            <a:pPr lvl="1"/>
            <a:r>
              <a:rPr lang="en-US" dirty="0" smtClean="0"/>
              <a:t>Sync New Rows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Resync</a:t>
            </a:r>
            <a:r>
              <a:rPr lang="en-US" dirty="0" smtClean="0"/>
              <a:t> Changed Values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Columns</a:t>
            </a:r>
          </a:p>
          <a:p>
            <a:pPr lvl="1"/>
            <a:endParaRPr lang="en-US" dirty="0" smtClean="0"/>
          </a:p>
          <a:p>
            <a:pPr lvl="1"/>
            <a:r>
              <a:rPr lang="en-US" sz="2000" b="1" dirty="0" smtClean="0"/>
              <a:t>Cache Charts</a:t>
            </a:r>
            <a:endParaRPr lang="en-US" sz="2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4208" y="766852"/>
            <a:ext cx="3741004" cy="3925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63646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 all the fresh data, the queries for charts are rerun on the Data Warehouse</a:t>
            </a:r>
          </a:p>
          <a:p>
            <a:endParaRPr lang="en-US" dirty="0" smtClean="0"/>
          </a:p>
          <a:p>
            <a:r>
              <a:rPr lang="en-US" dirty="0" smtClean="0"/>
              <a:t>The results are saved in order to have reduce load time on dashboards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636466"/>
      </a:dk1>
      <a:lt1>
        <a:sysClr val="window" lastClr="FFFFFF"/>
      </a:lt1>
      <a:dk2>
        <a:srgbClr val="636466"/>
      </a:dk2>
      <a:lt2>
        <a:srgbClr val="FFFFFF"/>
      </a:lt2>
      <a:accent1>
        <a:srgbClr val="F26322"/>
      </a:accent1>
      <a:accent2>
        <a:srgbClr val="FBBC97"/>
      </a:accent2>
      <a:accent3>
        <a:srgbClr val="27A2A9"/>
      </a:accent3>
      <a:accent4>
        <a:srgbClr val="B1D3D6"/>
      </a:accent4>
      <a:accent5>
        <a:srgbClr val="AEB0B2"/>
      </a:accent5>
      <a:accent6>
        <a:srgbClr val="D9DADB"/>
      </a:accent6>
      <a:hlink>
        <a:srgbClr val="27A2A9"/>
      </a:hlink>
      <a:folHlink>
        <a:srgbClr val="27A2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107095</TotalTime>
  <Words>892</Words>
  <Application>Microsoft Macintosh PowerPoint</Application>
  <PresentationFormat>On-screen Show (16:9)</PresentationFormat>
  <Paragraphs>210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MBI New Architecture Breakdown</vt:lpstr>
      <vt:lpstr>What is our New Architecture</vt:lpstr>
      <vt:lpstr>MBI New Architecture</vt:lpstr>
      <vt:lpstr>Revamped Update Cycles</vt:lpstr>
      <vt:lpstr>Update Cycles</vt:lpstr>
      <vt:lpstr>2.0 Update Cycle</vt:lpstr>
      <vt:lpstr>2.0 Update Cycle</vt:lpstr>
      <vt:lpstr>2.0 Update Cycle</vt:lpstr>
      <vt:lpstr>2.0 Update Cycle</vt:lpstr>
      <vt:lpstr>3.0 Update Cycle</vt:lpstr>
      <vt:lpstr>3.0 Update Cycle</vt:lpstr>
      <vt:lpstr>MBI 2.0 Latency Data</vt:lpstr>
      <vt:lpstr>MBI 3.0 Latency Data</vt:lpstr>
      <vt:lpstr>Data Warehouse View</vt:lpstr>
      <vt:lpstr>Building a View</vt:lpstr>
      <vt:lpstr>Consolidated tables</vt:lpstr>
      <vt:lpstr>Building a Consolidated AdSpend Table</vt:lpstr>
      <vt:lpstr>New Capabilities Using Views</vt:lpstr>
      <vt:lpstr>Data Warehouse Manager</vt:lpstr>
      <vt:lpstr>Exposed Calculation Types</vt:lpstr>
      <vt:lpstr>SQL Calculation Derivatives</vt:lpstr>
      <vt:lpstr>Live Derivatives</vt:lpstr>
      <vt:lpstr>A New Take on Cohorts</vt:lpstr>
      <vt:lpstr>PowerPoint Presentation</vt:lpstr>
      <vt:lpstr>PowerPoint Presentation</vt:lpstr>
      <vt:lpstr>PowerPoint Presentation</vt:lpstr>
      <vt:lpstr>PowerPoint Presentation</vt:lpstr>
      <vt:lpstr>The New Cohort Report</vt:lpstr>
      <vt:lpstr>Qualitative Cohorts</vt:lpstr>
      <vt:lpstr>Questions?</vt:lpstr>
      <vt:lpstr>Thanks!</vt:lpstr>
    </vt:vector>
  </TitlesOfParts>
  <Company>ebay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La Paz, Trinkel</dc:creator>
  <cp:lastModifiedBy>Jim Roddy</cp:lastModifiedBy>
  <cp:revision>363</cp:revision>
  <dcterms:created xsi:type="dcterms:W3CDTF">2015-02-19T19:04:33Z</dcterms:created>
  <dcterms:modified xsi:type="dcterms:W3CDTF">2018-04-13T20:22:51Z</dcterms:modified>
</cp:coreProperties>
</file>