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9D4-50CE-C541-B57A-860434773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B7FC-D80F-6E44-9116-4EF2DBCA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BAC7-31A9-9648-8336-495BB732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D7C94-CA99-F640-9C75-20D7D168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8338-FC76-A448-A18B-ACA7657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EC6-44FB-D249-9661-74CC26C0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D63B6-D70C-904F-8CD7-11C93891E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9BCC-ECB7-D140-B111-EA75A443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94BA-31E4-3B4F-97D9-56AD2A5E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E475-EE07-084A-9586-81621661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129EB-4CEC-F247-A240-B27926F74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E1ED-EA50-0141-A1AF-FCB5654B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5A04-10F4-B649-9BE8-2DA30797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F125-4CF2-1645-8288-ED28780F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3511-6980-434B-ACD9-E06F386C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53B-DA54-6746-B3F6-34322683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2634-949E-994E-BEAE-2E4E49F8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A135-61FD-FF42-A258-1B0FB008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FC55-5043-A342-8867-4FE1745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3EDB-9B2F-FD41-9B28-F8C19233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BEF9-0A9B-B54A-A5B0-D5F51E80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DECE-3775-D249-BE19-41A67BFF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4CFA-3E83-974B-BFA7-0257C90B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0A80-CC28-9F4E-A62D-AF8143B9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D44D-B087-CB4F-AA5F-E072F23C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903E-8268-E340-8E00-D3796E69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6759-4C6B-AA4D-BCB4-69636C36B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663A9-2E75-EF4F-911C-65D2E3B9D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662A-AA60-1141-AF2F-BB6964C6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29E72-0F0E-674B-9BEF-4C64D47B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E5BE1-5A00-6340-B860-333B332A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FC75-DF0D-FE43-9C18-794C3467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CAE6E-ADA0-E541-B1DD-E2C65DDD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7017C-3139-DC4A-81CF-B6A84447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146D3-9587-E64B-8EDE-BF0E12A6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CE257-F01A-EE4A-85A4-EAD712D2E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448B2-6F8E-0B40-A3EA-B3E2AEC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42D7-9A2A-8A4E-8289-041D50E3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B5763-DDD2-5A4B-B770-D11FA8D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D8FC-4883-7347-BA1E-F9BDBC53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1217B-70C6-0E49-9AAC-B4332F38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2E6BA-7477-CE4A-8501-62FA6A1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F0363-D456-F74D-9BB2-B71B772D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D9BE2-7C67-BB42-B97F-3812B616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50521-79C8-EF4B-A678-506D2F0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3AC31-BD92-0E43-9A12-7725FE1F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9035-F0AB-6545-A549-82F250CF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2923-0EB4-C84D-A61A-5A57DA23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218DD-0D19-0A4F-98EA-DE33B23A3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26752-5D33-1845-B033-4206C070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FDD97-275E-3245-BF84-BE1A528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46E4-3140-C845-AAE9-FDDA388E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9D35-2E9E-0940-AC78-D865560B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BE3FB-145B-684D-B64B-CE85D9E47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A069B-DF24-5047-8175-BA33FB0C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733D3-0BF0-A44F-BC8A-B16BA001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211E-E462-A941-93F8-25D41829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4004-60A4-444E-B12A-29FE3584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B3405-419B-9F49-A7C6-C1438FDC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DCF4C-E623-824E-9BBC-67F49A4D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CF72-97C5-FD40-A48F-C5EC9205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B3CA-EB2E-6D41-9E98-CEDE53A26807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FFC1-8E8C-164D-9499-30E15A1E9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69B9-21A9-A343-BFF6-F92594AA9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45B2-271F-8B46-A828-C135DAFDD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1606EA8-5934-3841-9BFD-7E434351F8B2}"/>
              </a:ext>
            </a:extLst>
          </p:cNvPr>
          <p:cNvGrpSpPr/>
          <p:nvPr/>
        </p:nvGrpSpPr>
        <p:grpSpPr>
          <a:xfrm>
            <a:off x="602284" y="2420516"/>
            <a:ext cx="4660910" cy="3030684"/>
            <a:chOff x="992505" y="2672918"/>
            <a:chExt cx="7686186" cy="4997822"/>
          </a:xfrm>
        </p:grpSpPr>
        <p:grpSp>
          <p:nvGrpSpPr>
            <p:cNvPr id="5" name="object 5"/>
            <p:cNvGrpSpPr/>
            <p:nvPr/>
          </p:nvGrpSpPr>
          <p:grpSpPr>
            <a:xfrm>
              <a:off x="1024401" y="4261650"/>
              <a:ext cx="7654290" cy="10795"/>
              <a:chOff x="1024401" y="4261650"/>
              <a:chExt cx="7654290" cy="1079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1024404" y="4266887"/>
                <a:ext cx="76542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54290">
                    <a:moveTo>
                      <a:pt x="765421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101"/>
              </a:solidFill>
            </p:spPr>
            <p:txBody>
              <a:bodyPr wrap="square" lIns="0" tIns="0" rIns="0" bIns="0" rtlCol="0"/>
              <a:lstStyle/>
              <a:p>
                <a:endParaRPr sz="1092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1024401" y="4266885"/>
                <a:ext cx="76542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54290">
                    <a:moveTo>
                      <a:pt x="0" y="0"/>
                    </a:moveTo>
                    <a:lnTo>
                      <a:pt x="765421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10470">
                <a:solidFill>
                  <a:srgbClr val="000101"/>
                </a:solidFill>
              </a:ln>
            </p:spPr>
            <p:txBody>
              <a:bodyPr wrap="square" lIns="0" tIns="0" rIns="0" bIns="0" rtlCol="0"/>
              <a:lstStyle/>
              <a:p>
                <a:endParaRPr sz="1092"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992505" y="2672918"/>
              <a:ext cx="5466080" cy="4997822"/>
            </a:xfrm>
            <a:prstGeom prst="rect">
              <a:avLst/>
            </a:prstGeom>
          </p:spPr>
          <p:txBody>
            <a:bodyPr vert="horz" wrap="square" lIns="0" tIns="10397" rIns="0" bIns="0" rtlCol="0">
              <a:spAutoFit/>
            </a:bodyPr>
            <a:lstStyle/>
            <a:p>
              <a:pPr marL="7701">
                <a:spcBef>
                  <a:spcPts val="82"/>
                </a:spcBef>
              </a:pPr>
              <a:r>
                <a:rPr sz="1577" spc="-9" dirty="0">
                  <a:solidFill>
                    <a:srgbClr val="2E75B5"/>
                  </a:solidFill>
                  <a:latin typeface="Open Sans"/>
                  <a:cs typeface="Open Sans"/>
                </a:rPr>
                <a:t>STEP</a:t>
              </a:r>
              <a:r>
                <a:rPr sz="1577" spc="-3" dirty="0">
                  <a:solidFill>
                    <a:srgbClr val="2E75B5"/>
                  </a:solidFill>
                  <a:latin typeface="Open Sans"/>
                  <a:cs typeface="Open Sans"/>
                </a:rPr>
                <a:t> </a:t>
              </a:r>
              <a:r>
                <a:rPr sz="1577" spc="-15" dirty="0">
                  <a:solidFill>
                    <a:srgbClr val="2E75B5"/>
                  </a:solidFill>
                  <a:latin typeface="Open Sans"/>
                  <a:cs typeface="Open Sans"/>
                </a:rPr>
                <a:t>1:</a:t>
              </a:r>
              <a:r>
                <a:rPr sz="1577" dirty="0">
                  <a:solidFill>
                    <a:srgbClr val="2E75B5"/>
                  </a:solidFill>
                  <a:latin typeface="Open Sans"/>
                  <a:cs typeface="Open Sans"/>
                </a:rPr>
                <a:t> </a:t>
              </a:r>
              <a:r>
                <a:rPr sz="1577" spc="-33" dirty="0">
                  <a:solidFill>
                    <a:srgbClr val="2E75B5"/>
                  </a:solidFill>
                  <a:latin typeface="Open Sans"/>
                  <a:cs typeface="Open Sans"/>
                </a:rPr>
                <a:t>Platform</a:t>
              </a:r>
              <a:r>
                <a:rPr sz="1577" dirty="0">
                  <a:solidFill>
                    <a:srgbClr val="2E75B5"/>
                  </a:solidFill>
                  <a:latin typeface="Open Sans"/>
                  <a:cs typeface="Open Sans"/>
                </a:rPr>
                <a:t> </a:t>
              </a:r>
              <a:r>
                <a:rPr sz="1577" spc="-15" dirty="0">
                  <a:solidFill>
                    <a:srgbClr val="2E75B5"/>
                  </a:solidFill>
                  <a:latin typeface="Open Sans"/>
                  <a:cs typeface="Open Sans"/>
                </a:rPr>
                <a:t>Selection</a:t>
              </a:r>
              <a:endParaRPr sz="1577" dirty="0">
                <a:latin typeface="Open Sans"/>
                <a:cs typeface="Open Sans"/>
              </a:endParaRPr>
            </a:p>
            <a:p>
              <a:pPr marL="7701">
                <a:spcBef>
                  <a:spcPts val="1182"/>
                </a:spcBef>
              </a:pP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Validate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the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target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platform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vs.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your core business processes:</a:t>
              </a:r>
              <a:endParaRPr sz="879" dirty="0">
                <a:latin typeface="Open Sans"/>
                <a:cs typeface="Open Sans"/>
              </a:endParaRPr>
            </a:p>
            <a:p>
              <a:pPr>
                <a:spcBef>
                  <a:spcPts val="6"/>
                </a:spcBef>
              </a:pPr>
              <a:endParaRPr sz="1334" dirty="0">
                <a:latin typeface="Open Sans"/>
                <a:cs typeface="Open Sans"/>
              </a:endParaRPr>
            </a:p>
            <a:p>
              <a:pPr marL="15787">
                <a:tabLst>
                  <a:tab pos="2814048" algn="l"/>
                </a:tabLst>
              </a:pPr>
              <a:r>
                <a:rPr sz="1001" b="1" spc="-39" dirty="0">
                  <a:latin typeface="Open Sans Extrabold"/>
                  <a:cs typeface="Open Sans Extrabold"/>
                </a:rPr>
                <a:t>Step	</a:t>
              </a:r>
              <a:r>
                <a:rPr sz="1001" b="1" spc="-58" dirty="0">
                  <a:latin typeface="Open Sans Extrabold"/>
                  <a:cs typeface="Open Sans Extrabold"/>
                </a:rPr>
                <a:t>Y/N</a:t>
              </a:r>
              <a:endParaRPr sz="1001" dirty="0">
                <a:latin typeface="Open Sans Extrabold"/>
                <a:cs typeface="Open Sans Extrabold"/>
              </a:endParaRPr>
            </a:p>
            <a:p>
              <a:pPr>
                <a:spcBef>
                  <a:spcPts val="21"/>
                </a:spcBef>
              </a:pPr>
              <a:endParaRPr sz="1395" dirty="0">
                <a:latin typeface="Open Sans Extrabold"/>
                <a:cs typeface="Open Sans Extrabold"/>
              </a:endParaRPr>
            </a:p>
            <a:p>
              <a:pPr marL="7701"/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Shopper</a:t>
              </a:r>
              <a:r>
                <a:rPr sz="879" spc="3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experience</a:t>
              </a:r>
              <a:r>
                <a:rPr sz="879" spc="3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flow</a:t>
              </a:r>
              <a:endParaRPr sz="879" dirty="0">
                <a:latin typeface="Open Sans"/>
                <a:cs typeface="Open Sans"/>
              </a:endParaRPr>
            </a:p>
            <a:p>
              <a:pPr>
                <a:spcBef>
                  <a:spcPts val="24"/>
                </a:spcBef>
              </a:pPr>
              <a:endParaRPr sz="970" dirty="0">
                <a:latin typeface="Open Sans"/>
                <a:cs typeface="Open Sans"/>
              </a:endParaRPr>
            </a:p>
            <a:p>
              <a:pPr marL="7701"/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Content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and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product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maintenance</a:t>
              </a:r>
              <a:endParaRPr sz="879" dirty="0">
                <a:latin typeface="Open Sans"/>
                <a:cs typeface="Open Sans"/>
              </a:endParaRPr>
            </a:p>
            <a:p>
              <a:pPr marL="7701" marR="2220279">
                <a:lnSpc>
                  <a:spcPct val="227500"/>
                </a:lnSpc>
              </a:pP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Order fulfilment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Customer service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Product</a:t>
              </a:r>
              <a:r>
                <a:rPr sz="879" spc="-18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promotions</a:t>
              </a:r>
              <a:endParaRPr sz="879" dirty="0">
                <a:latin typeface="Open Sans"/>
                <a:cs typeface="Open Sans"/>
              </a:endParaRPr>
            </a:p>
            <a:p>
              <a:pPr marL="7701" marR="1890279">
                <a:lnSpc>
                  <a:spcPct val="227500"/>
                </a:lnSpc>
              </a:pP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Marketing communication </a:t>
              </a:r>
              <a:r>
                <a:rPr sz="879" spc="-224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Customer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services</a:t>
              </a:r>
              <a:endParaRPr sz="879" dirty="0">
                <a:latin typeface="Open Sans"/>
                <a:cs typeface="Open Sans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79E368-D111-DE48-BA79-8CEBC0BAD594}"/>
              </a:ext>
            </a:extLst>
          </p:cNvPr>
          <p:cNvGrpSpPr/>
          <p:nvPr/>
        </p:nvGrpSpPr>
        <p:grpSpPr>
          <a:xfrm>
            <a:off x="592657" y="1323479"/>
            <a:ext cx="9384794" cy="846587"/>
            <a:chOff x="13274853" y="2672918"/>
            <a:chExt cx="5758815" cy="3133852"/>
          </a:xfrm>
        </p:grpSpPr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92FFCBC4-5347-7144-B0D5-4D7DC73FDA2A}"/>
                </a:ext>
              </a:extLst>
            </p:cNvPr>
            <p:cNvSpPr txBox="1"/>
            <p:nvPr/>
          </p:nvSpPr>
          <p:spPr>
            <a:xfrm>
              <a:off x="13274853" y="2672918"/>
              <a:ext cx="5758815" cy="1892493"/>
            </a:xfrm>
            <a:prstGeom prst="rect">
              <a:avLst/>
            </a:prstGeom>
          </p:spPr>
          <p:txBody>
            <a:bodyPr vert="horz" wrap="square" lIns="0" tIns="7316" rIns="0" bIns="0" rtlCol="0">
              <a:spAutoFit/>
            </a:bodyPr>
            <a:lstStyle/>
            <a:p>
              <a:pPr marL="7701" marR="724690">
                <a:lnSpc>
                  <a:spcPts val="2001"/>
                </a:lnSpc>
                <a:spcBef>
                  <a:spcPts val="58"/>
                </a:spcBef>
              </a:pPr>
              <a:r>
                <a:rPr sz="1577" spc="-21" dirty="0">
                  <a:solidFill>
                    <a:srgbClr val="2E75B5"/>
                  </a:solidFill>
                  <a:latin typeface="Open Sans"/>
                  <a:cs typeface="Open Sans"/>
                </a:rPr>
                <a:t>Commerce</a:t>
              </a:r>
              <a:r>
                <a:rPr sz="1577" spc="-6" dirty="0">
                  <a:solidFill>
                    <a:srgbClr val="2E75B5"/>
                  </a:solidFill>
                  <a:latin typeface="Open Sans"/>
                  <a:cs typeface="Open Sans"/>
                </a:rPr>
                <a:t> </a:t>
              </a:r>
              <a:r>
                <a:rPr sz="1577" spc="-33" dirty="0">
                  <a:solidFill>
                    <a:srgbClr val="2E75B5"/>
                  </a:solidFill>
                  <a:latin typeface="Open Sans"/>
                  <a:cs typeface="Open Sans"/>
                </a:rPr>
                <a:t>Platform</a:t>
              </a:r>
              <a:r>
                <a:rPr sz="1577" spc="-3" dirty="0">
                  <a:solidFill>
                    <a:srgbClr val="2E75B5"/>
                  </a:solidFill>
                  <a:latin typeface="Open Sans"/>
                  <a:cs typeface="Open Sans"/>
                </a:rPr>
                <a:t> </a:t>
              </a:r>
              <a:r>
                <a:rPr sz="1577" spc="-30" dirty="0">
                  <a:solidFill>
                    <a:srgbClr val="2E75B5"/>
                  </a:solidFill>
                  <a:latin typeface="Open Sans"/>
                  <a:cs typeface="Open Sans"/>
                </a:rPr>
                <a:t>Migration </a:t>
              </a:r>
              <a:r>
                <a:rPr sz="1577" spc="-400" dirty="0">
                  <a:solidFill>
                    <a:srgbClr val="2E75B5"/>
                  </a:solidFill>
                  <a:latin typeface="Open Sans"/>
                  <a:cs typeface="Open Sans"/>
                </a:rPr>
                <a:t> </a:t>
              </a:r>
              <a:r>
                <a:rPr sz="1577" spc="-24" dirty="0">
                  <a:solidFill>
                    <a:srgbClr val="2E75B5"/>
                  </a:solidFill>
                  <a:latin typeface="Open Sans"/>
                  <a:cs typeface="Open Sans"/>
                </a:rPr>
                <a:t>Checklist</a:t>
              </a:r>
              <a:endParaRPr sz="1577" dirty="0">
                <a:latin typeface="Open Sans"/>
                <a:cs typeface="Open Sans"/>
              </a:endParaRPr>
            </a:p>
            <a:p>
              <a:pPr marL="7701" marR="3081">
                <a:lnSpc>
                  <a:spcPct val="113700"/>
                </a:lnSpc>
                <a:spcBef>
                  <a:spcPts val="752"/>
                </a:spcBef>
              </a:pP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You are seeking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a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new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e-commerce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platform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to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build your online </a:t>
              </a:r>
              <a:r>
                <a:rPr sz="879" spc="-218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store.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Or maybe,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you might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be on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a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mission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to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upgrade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your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current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shopping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cart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with the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latest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technology.</a:t>
              </a:r>
              <a:endParaRPr sz="879" dirty="0">
                <a:latin typeface="Open Sans"/>
                <a:cs typeface="Open Sans"/>
              </a:endParaRPr>
            </a:p>
          </p:txBody>
        </p:sp>
        <p:sp>
          <p:nvSpPr>
            <p:cNvPr id="11" name="object 20">
              <a:extLst>
                <a:ext uri="{FF2B5EF4-FFF2-40B4-BE49-F238E27FC236}">
                  <a16:creationId xmlns:a16="http://schemas.microsoft.com/office/drawing/2014/main" id="{DE34069A-31A0-1B44-AF6F-B7E84FD33D87}"/>
                </a:ext>
              </a:extLst>
            </p:cNvPr>
            <p:cNvSpPr txBox="1"/>
            <p:nvPr/>
          </p:nvSpPr>
          <p:spPr>
            <a:xfrm>
              <a:off x="13274853" y="4674068"/>
              <a:ext cx="5688965" cy="1132702"/>
            </a:xfrm>
            <a:prstGeom prst="rect">
              <a:avLst/>
            </a:prstGeom>
          </p:spPr>
          <p:txBody>
            <a:bodyPr vert="horz" wrap="square" lIns="0" tIns="6931" rIns="0" bIns="0" rtlCol="0">
              <a:spAutoFit/>
            </a:bodyPr>
            <a:lstStyle/>
            <a:p>
              <a:pPr marL="7701" marR="3081">
                <a:lnSpc>
                  <a:spcPct val="113700"/>
                </a:lnSpc>
                <a:spcBef>
                  <a:spcPts val="55"/>
                </a:spcBef>
              </a:pPr>
              <a:r>
                <a:rPr sz="879" spc="6" dirty="0">
                  <a:solidFill>
                    <a:srgbClr val="4B4F51"/>
                  </a:solidFill>
                  <a:latin typeface="Open Sans"/>
                  <a:cs typeface="Open Sans"/>
                </a:rPr>
                <a:t>If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you run an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active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online store then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even migration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of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a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simple </a:t>
              </a:r>
              <a:r>
                <a:rPr sz="879" spc="-218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store would require thorough planning, seamless execution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and </a:t>
              </a:r>
              <a:r>
                <a:rPr sz="879" spc="-221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a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post-migration checkup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to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ensure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minimum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interruption for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online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shoppers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and</a:t>
              </a:r>
              <a:r>
                <a:rPr sz="879" spc="18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business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overall.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This</a:t>
              </a:r>
              <a:r>
                <a:rPr sz="879" spc="18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checklist,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with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6" dirty="0">
                  <a:solidFill>
                    <a:srgbClr val="4B4F51"/>
                  </a:solidFill>
                  <a:latin typeface="Open Sans"/>
                  <a:cs typeface="Open Sans"/>
                </a:rPr>
                <a:t>it’s</a:t>
              </a:r>
              <a:r>
                <a:rPr sz="879" spc="18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95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points,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should provide you with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all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of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the necessary steps </a:t>
              </a:r>
              <a:r>
                <a:rPr sz="879" spc="9" dirty="0">
                  <a:solidFill>
                    <a:srgbClr val="4B4F51"/>
                  </a:solidFill>
                  <a:latin typeface="Open Sans"/>
                  <a:cs typeface="Open Sans"/>
                </a:rPr>
                <a:t>to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5" dirty="0">
                  <a:solidFill>
                    <a:srgbClr val="4B4F51"/>
                  </a:solidFill>
                  <a:latin typeface="Open Sans"/>
                  <a:cs typeface="Open Sans"/>
                </a:rPr>
                <a:t>do </a:t>
              </a:r>
              <a:r>
                <a:rPr sz="879" spc="18" dirty="0">
                  <a:solidFill>
                    <a:srgbClr val="4B4F51"/>
                  </a:solidFill>
                  <a:latin typeface="Open Sans"/>
                  <a:cs typeface="Open Sans"/>
                </a:rPr>
                <a:t> </a:t>
              </a:r>
              <a:r>
                <a:rPr sz="879" spc="12" dirty="0">
                  <a:solidFill>
                    <a:srgbClr val="4B4F51"/>
                  </a:solidFill>
                  <a:latin typeface="Open Sans"/>
                  <a:cs typeface="Open Sans"/>
                </a:rPr>
                <a:t>so.</a:t>
              </a:r>
              <a:endParaRPr sz="879" dirty="0"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298463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2: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Checklist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General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Configuration: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4633097" cy="6546"/>
            <a:chOff x="1024401" y="4261650"/>
            <a:chExt cx="764032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764024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0" y="0"/>
                  </a:moveTo>
                  <a:lnTo>
                    <a:pt x="764025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874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80363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Contact</a:t>
            </a:r>
            <a:r>
              <a:rPr sz="879" spc="-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Phone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078220"/>
            <a:ext cx="7524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Contact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84" y="3383037"/>
            <a:ext cx="193957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Supported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countries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currencies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3687853"/>
            <a:ext cx="15521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Languages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local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settings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3992669"/>
            <a:ext cx="2758218" cy="194885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Time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zone</a:t>
            </a:r>
            <a:endParaRPr sz="879">
              <a:latin typeface="Open Sans"/>
              <a:cs typeface="Open Sans"/>
            </a:endParaRPr>
          </a:p>
          <a:p>
            <a:pPr marL="7701" marR="1305752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rates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Tax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rules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rates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Payment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gateways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PayPal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e-Commerce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extensions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site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domain and your store URLs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SSL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certificate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9231" y="2584269"/>
            <a:ext cx="4641568" cy="6546"/>
            <a:chOff x="10238776" y="4261650"/>
            <a:chExt cx="7654290" cy="10795"/>
          </a:xfrm>
        </p:grpSpPr>
        <p:sp>
          <p:nvSpPr>
            <p:cNvPr id="17" name="object 17"/>
            <p:cNvSpPr/>
            <p:nvPr/>
          </p:nvSpPr>
          <p:spPr>
            <a:xfrm>
              <a:off x="10238776" y="4266887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7654227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38780" y="4266885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0" y="0"/>
                  </a:moveTo>
                  <a:lnTo>
                    <a:pt x="7654217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98357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0" name="object 20"/>
          <p:cNvSpPr txBox="1"/>
          <p:nvPr/>
        </p:nvSpPr>
        <p:spPr>
          <a:xfrm>
            <a:off x="8996352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9891" y="2773403"/>
            <a:ext cx="159570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PCI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compliance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requirements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9891" y="3078220"/>
            <a:ext cx="164114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Up-time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monitoring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alerts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9891" y="3383037"/>
            <a:ext cx="168311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Security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malware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scanning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9891" y="3672653"/>
            <a:ext cx="2360831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and content backup. Disaster recovery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processes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4065897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3: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Product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Catalog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Catalog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5369725" cy="6546"/>
            <a:chOff x="1024401" y="4261650"/>
            <a:chExt cx="8855075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4335779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58203"/>
            <a:ext cx="3473667" cy="301987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standards and custom product attributes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import/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export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</a:t>
            </a:r>
            <a:endParaRPr sz="879">
              <a:latin typeface="Open Sans"/>
              <a:cs typeface="Open Sans"/>
            </a:endParaRPr>
          </a:p>
          <a:p>
            <a:pPr marL="7701" marR="913757">
              <a:lnSpc>
                <a:spcPct val="227500"/>
              </a:lnSpc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old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catalogue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category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structures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</a:t>
            </a:r>
            <a:endParaRPr sz="879">
              <a:latin typeface="Open Sans"/>
              <a:cs typeface="Open Sans"/>
            </a:endParaRPr>
          </a:p>
          <a:p>
            <a:pPr marL="7701" marR="2294981">
              <a:lnSpc>
                <a:spcPct val="2275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Cross-Sell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Ups-sell products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Price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promotion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rules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tax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group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settings</a:t>
            </a:r>
            <a:endParaRPr sz="879">
              <a:latin typeface="Open Sans"/>
              <a:cs typeface="Open Sans"/>
            </a:endParaRPr>
          </a:p>
          <a:p>
            <a:pPr marL="7701" marR="36581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feeds with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POS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inventory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inventory systems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feeds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 market places (eBay, Amazon,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etc.)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any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545675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4: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Storefront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Storefront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4641568" cy="6546"/>
            <a:chOff x="1024401" y="4261650"/>
            <a:chExt cx="765429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7654217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54290" cy="0"/>
            </a:xfrm>
            <a:custGeom>
              <a:avLst/>
              <a:gdLst/>
              <a:ahLst/>
              <a:cxnLst/>
              <a:rect l="l" t="t" r="r" b="b"/>
              <a:pathLst>
                <a:path w="7654290">
                  <a:moveTo>
                    <a:pt x="0" y="0"/>
                  </a:moveTo>
                  <a:lnTo>
                    <a:pt x="7654217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1443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58203"/>
            <a:ext cx="2500224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Branding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migration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–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logo,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colours,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photos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215371"/>
            <a:ext cx="257569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main and secondary navigation,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menus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84" y="3672539"/>
            <a:ext cx="2391251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Validate responsive theme design on mobile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phones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tablets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4144907"/>
            <a:ext cx="121564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Common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header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4434522"/>
            <a:ext cx="2521018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Common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 elements including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fonts,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icons,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links,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buttons, and content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styles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284" y="4906891"/>
            <a:ext cx="63381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Home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284" y="5211708"/>
            <a:ext cx="112284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Main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category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284" y="5516525"/>
            <a:ext cx="1114762" cy="43035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Subcategory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8747" y="2584269"/>
            <a:ext cx="5369725" cy="6546"/>
            <a:chOff x="9924653" y="4261650"/>
            <a:chExt cx="8855075" cy="10795"/>
          </a:xfrm>
        </p:grpSpPr>
        <p:sp>
          <p:nvSpPr>
            <p:cNvPr id="20" name="object 20"/>
            <p:cNvSpPr/>
            <p:nvPr/>
          </p:nvSpPr>
          <p:spPr>
            <a:xfrm>
              <a:off x="9924653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82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9924654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07870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3" name="object 23"/>
          <p:cNvSpPr txBox="1"/>
          <p:nvPr/>
        </p:nvSpPr>
        <p:spPr>
          <a:xfrm>
            <a:off x="8983654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9404" y="2773403"/>
            <a:ext cx="106508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9405" y="3078220"/>
            <a:ext cx="204584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cart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page: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cross-sell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options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99405" y="3383037"/>
            <a:ext cx="182020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non-product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9405" y="3687853"/>
            <a:ext cx="187796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Digital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assets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(PDF,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images,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videos)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99404" y="3977469"/>
            <a:ext cx="2961917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Links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external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(Videos,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Blogs,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third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party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sites)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migration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9404" y="4449838"/>
            <a:ext cx="10828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Sliders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banners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9405" y="4754654"/>
            <a:ext cx="273857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Generic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widgets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functionality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mapping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9405" y="5059472"/>
            <a:ext cx="187218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feeds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inbound 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outbound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9404" y="5364288"/>
            <a:ext cx="131692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module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469432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5: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Checkout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5369725" cy="6546"/>
            <a:chOff x="1024401" y="4261650"/>
            <a:chExt cx="8855075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4335779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4"/>
            <a:ext cx="2545277" cy="135580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Guest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checkout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options</a:t>
            </a:r>
            <a:endParaRPr sz="879">
              <a:latin typeface="Open Sans"/>
              <a:cs typeface="Open Sans"/>
            </a:endParaRPr>
          </a:p>
          <a:p>
            <a:pPr marL="7701" marR="151099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 options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Payment options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Free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rules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account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transactional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237238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6: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Data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orders data migration,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validation and data QA: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6" y="2584269"/>
            <a:ext cx="5369725" cy="6546"/>
            <a:chOff x="1024401" y="4261650"/>
            <a:chExt cx="8855075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5779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998087" cy="71492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account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Orders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4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Credit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memos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906700"/>
            <a:ext cx="3721649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7: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Policy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Pages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Informational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Policy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pages: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626" y="4870108"/>
            <a:ext cx="5369725" cy="6546"/>
            <a:chOff x="1024401" y="8031169"/>
            <a:chExt cx="8855075" cy="10795"/>
          </a:xfrm>
        </p:grpSpPr>
        <p:sp>
          <p:nvSpPr>
            <p:cNvPr id="14" name="object 14"/>
            <p:cNvSpPr/>
            <p:nvPr/>
          </p:nvSpPr>
          <p:spPr>
            <a:xfrm>
              <a:off x="1024404" y="8036407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88548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4401" y="8036404"/>
              <a:ext cx="8855075" cy="0"/>
            </a:xfrm>
            <a:custGeom>
              <a:avLst/>
              <a:gdLst/>
              <a:ahLst/>
              <a:cxnLst/>
              <a:rect l="l" t="t" r="r" b="b"/>
              <a:pathLst>
                <a:path w="8855075">
                  <a:moveTo>
                    <a:pt x="0" y="0"/>
                  </a:moveTo>
                  <a:lnTo>
                    <a:pt x="8854882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0749" y="4665571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7" name="object 17"/>
          <p:cNvSpPr txBox="1"/>
          <p:nvPr/>
        </p:nvSpPr>
        <p:spPr>
          <a:xfrm>
            <a:off x="4335779" y="4665571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284" y="5059243"/>
            <a:ext cx="1349651" cy="102327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Privacy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policy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Terms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 policy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Return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refund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policy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links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606515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8: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Integration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Third-party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6301197" cy="6546"/>
            <a:chOff x="1024401" y="4261650"/>
            <a:chExt cx="1039114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10391140" cy="0"/>
            </a:xfrm>
            <a:custGeom>
              <a:avLst/>
              <a:gdLst/>
              <a:ahLst/>
              <a:cxnLst/>
              <a:rect l="l" t="t" r="r" b="b"/>
              <a:pathLst>
                <a:path w="10391140">
                  <a:moveTo>
                    <a:pt x="10390605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10391140" cy="0"/>
            </a:xfrm>
            <a:custGeom>
              <a:avLst/>
              <a:gdLst/>
              <a:ahLst/>
              <a:cxnLst/>
              <a:rect l="l" t="t" r="r" b="b"/>
              <a:pathLst>
                <a:path w="10391140">
                  <a:moveTo>
                    <a:pt x="0" y="0"/>
                  </a:moveTo>
                  <a:lnTo>
                    <a:pt x="10390605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525011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3948452" cy="33178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Shipping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providers</a:t>
            </a:r>
            <a:endParaRPr sz="879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3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E-mail marketing providers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(Mailchimp, Constant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Contact, Bronto,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Listrak,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Silverpop,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etc.)</a:t>
            </a:r>
            <a:endParaRPr sz="879">
              <a:latin typeface="Open Sans"/>
              <a:cs typeface="Open Sans"/>
            </a:endParaRPr>
          </a:p>
          <a:p>
            <a:pPr marL="7701" marR="269160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Amazon, Ebay, Rakuten, Play.com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other market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places integration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Merchant Center data feeds</a:t>
            </a:r>
            <a:endParaRPr sz="879">
              <a:latin typeface="Open Sans"/>
              <a:cs typeface="Open Sans"/>
            </a:endParaRPr>
          </a:p>
          <a:p>
            <a:pPr marL="7701" marR="1464013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 Shopping Campaigns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Google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WordPress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 blog integration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Permanent URL mapping and 301 redirects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engine crawler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settings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-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Robots.txt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file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Keywords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research and optimization</a:t>
            </a:r>
            <a:endParaRPr sz="879">
              <a:latin typeface="Open Sans"/>
              <a:cs typeface="Open Sans"/>
            </a:endParaRPr>
          </a:p>
          <a:p>
            <a:pPr marL="7701" marR="3010045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site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maps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Rich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snippets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3750529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9: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Social</a:t>
            </a:r>
            <a:r>
              <a:rPr sz="1577" spc="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Media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Social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media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4633097" cy="6546"/>
            <a:chOff x="1024401" y="4261650"/>
            <a:chExt cx="764032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764024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0" y="0"/>
                  </a:moveTo>
                  <a:lnTo>
                    <a:pt x="764025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604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52830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Facebook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284" y="3078220"/>
            <a:ext cx="39122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Twitter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84" y="3383037"/>
            <a:ext cx="43319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Pintrest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84" y="3687853"/>
            <a:ext cx="55949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Instagram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84" y="3992670"/>
            <a:ext cx="47362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LinkedIn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284" y="4297487"/>
            <a:ext cx="1184844" cy="133175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r>
              <a:rPr sz="879" spc="-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+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2275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Sales reports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reports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Shopping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cart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97579" y="2584269"/>
            <a:ext cx="4590740" cy="6546"/>
            <a:chOff x="9889746" y="4261650"/>
            <a:chExt cx="7570470" cy="10795"/>
          </a:xfrm>
        </p:grpSpPr>
        <p:sp>
          <p:nvSpPr>
            <p:cNvPr id="18" name="object 18"/>
            <p:cNvSpPr/>
            <p:nvPr/>
          </p:nvSpPr>
          <p:spPr>
            <a:xfrm>
              <a:off x="9889746" y="4266887"/>
              <a:ext cx="7570470" cy="0"/>
            </a:xfrm>
            <a:custGeom>
              <a:avLst/>
              <a:gdLst/>
              <a:ahLst/>
              <a:cxnLst/>
              <a:rect l="l" t="t" r="r" b="b"/>
              <a:pathLst>
                <a:path w="7570469">
                  <a:moveTo>
                    <a:pt x="7570460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9889750" y="4266885"/>
              <a:ext cx="7570470" cy="0"/>
            </a:xfrm>
            <a:custGeom>
              <a:avLst/>
              <a:gdLst/>
              <a:ahLst/>
              <a:cxnLst/>
              <a:rect l="l" t="t" r="r" b="b"/>
              <a:pathLst>
                <a:path w="7570469">
                  <a:moveTo>
                    <a:pt x="0" y="0"/>
                  </a:moveTo>
                  <a:lnTo>
                    <a:pt x="7570450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86706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21" name="object 21"/>
          <p:cNvSpPr txBox="1"/>
          <p:nvPr/>
        </p:nvSpPr>
        <p:spPr>
          <a:xfrm>
            <a:off x="8772002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8240" y="2773403"/>
            <a:ext cx="81672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</a:t>
            </a:r>
            <a:r>
              <a:rPr sz="879" spc="-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8239" y="3078220"/>
            <a:ext cx="150329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On-site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terms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8240" y="3383037"/>
            <a:ext cx="117752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Web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analytics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8239" y="3687853"/>
            <a:ext cx="98153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Campaign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8239" y="3992670"/>
            <a:ext cx="81633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Special</a:t>
            </a:r>
            <a:r>
              <a:rPr sz="879" spc="-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reports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2284" y="1620860"/>
            <a:ext cx="5122899" cy="49107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STEP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6" dirty="0">
                <a:solidFill>
                  <a:srgbClr val="2E75B5"/>
                </a:solidFill>
                <a:latin typeface="Open Sans"/>
                <a:cs typeface="Open Sans"/>
              </a:rPr>
              <a:t>10: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Migration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Planning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6" dirty="0">
                <a:solidFill>
                  <a:srgbClr val="2E75B5"/>
                </a:solidFill>
                <a:latin typeface="Open Sans"/>
                <a:cs typeface="Open Sans"/>
              </a:rPr>
              <a:t>-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Customer</a:t>
            </a:r>
            <a:r>
              <a:rPr sz="1577" spc="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Communication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communication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proactive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care:</a:t>
            </a:r>
            <a:endParaRPr sz="879">
              <a:latin typeface="Open Sans"/>
              <a:cs typeface="Ope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625" y="2584269"/>
            <a:ext cx="4633097" cy="6546"/>
            <a:chOff x="1024401" y="4261650"/>
            <a:chExt cx="7640320" cy="10795"/>
          </a:xfrm>
        </p:grpSpPr>
        <p:sp>
          <p:nvSpPr>
            <p:cNvPr id="7" name="object 7"/>
            <p:cNvSpPr/>
            <p:nvPr/>
          </p:nvSpPr>
          <p:spPr>
            <a:xfrm>
              <a:off x="1024404" y="4266887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7640249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24401" y="4266885"/>
              <a:ext cx="7640320" cy="0"/>
            </a:xfrm>
            <a:custGeom>
              <a:avLst/>
              <a:gdLst/>
              <a:ahLst/>
              <a:cxnLst/>
              <a:rect l="l" t="t" r="r" b="b"/>
              <a:pathLst>
                <a:path w="7640320">
                  <a:moveTo>
                    <a:pt x="0" y="0"/>
                  </a:moveTo>
                  <a:lnTo>
                    <a:pt x="7640259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0749" y="2379732"/>
            <a:ext cx="28956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Step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0" name="object 10"/>
          <p:cNvSpPr txBox="1"/>
          <p:nvPr/>
        </p:nvSpPr>
        <p:spPr>
          <a:xfrm>
            <a:off x="3396045" y="2379732"/>
            <a:ext cx="24143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58" dirty="0">
                <a:latin typeface="Open Sans Extrabold"/>
                <a:cs typeface="Open Sans Extrabold"/>
              </a:rPr>
              <a:t>Y/N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2773403"/>
            <a:ext cx="1775918" cy="43035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online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communication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21"/>
              </a:spcBef>
            </a:pPr>
            <a:endParaRPr sz="970">
              <a:latin typeface="Open Sans"/>
              <a:cs typeface="Open Sans"/>
            </a:endParaRPr>
          </a:p>
          <a:p>
            <a:pPr marL="7701"/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training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712</Words>
  <Application>Microsoft Macintosh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Matthews</dc:creator>
  <cp:lastModifiedBy>Jeff Matthews</cp:lastModifiedBy>
  <cp:revision>2</cp:revision>
  <dcterms:created xsi:type="dcterms:W3CDTF">2021-09-09T19:07:05Z</dcterms:created>
  <dcterms:modified xsi:type="dcterms:W3CDTF">2021-09-09T19:08:53Z</dcterms:modified>
</cp:coreProperties>
</file>