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B80FF-83DA-134E-8781-532EF3895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FD840-11A6-684A-94F4-3C6A40CE1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520BC-7A62-AD48-85C2-11BE6EFB3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471A-E573-E740-86C1-7087D310214F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83CE0-B96A-3C4B-AF2A-083F1D5D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07ACF-0B3A-E440-88EF-8A22DDBA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9740-E0FE-4147-83C3-5C9425E9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2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8B0B-5E5C-5243-8F68-3D0DF8423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66F91-3657-184E-9CCB-0B565C2D1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44FE8-3B40-BA4E-990F-354DCBEB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471A-E573-E740-86C1-7087D310214F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AA0DB-DE6C-4443-99BD-D357C76E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85451-B328-5345-85A9-147D1C29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9740-E0FE-4147-83C3-5C9425E9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9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01E759-AACB-4A4E-AE55-59A1AA060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E41B0-D6DE-8F42-A92B-9BCFEEFD3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2BBC7-1FC6-9B46-88B8-CBFFAEBC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471A-E573-E740-86C1-7087D310214F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8A444-B19D-BC4B-BEE9-0499AA8C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10F58-0CC4-EE48-8B64-B0C87E35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9740-E0FE-4147-83C3-5C9425E9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1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EB0CE-E3D5-9C4E-BABB-71AEEEBB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AFCBA-C698-574A-A829-ED100969F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61AAF-B56E-6D45-8DF5-C8E5734F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471A-E573-E740-86C1-7087D310214F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3170E-5B78-2F43-AA9A-E911DB7D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4E8A6-7F74-CD49-99E6-FFA6421E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9740-E0FE-4147-83C3-5C9425E9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4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905E-0415-5746-A372-6F80336A7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708CF-2B91-834F-ADB1-77FC51909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318E3-1AA3-2941-8903-4091F97E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471A-E573-E740-86C1-7087D310214F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E04CD-D049-154A-BD74-B24CB3377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AD887-A679-7745-82E9-366DF527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9740-E0FE-4147-83C3-5C9425E9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5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4D3FB-1EFD-8A43-BF1F-6B6C88895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7E4BA-C1DE-9D43-BCB5-5ABD444EA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B776C-5BDA-C747-AE35-98F9F8135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38DC3-48B1-D34F-B068-AE9CF3F4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471A-E573-E740-86C1-7087D310214F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D8CFF-359E-A243-9339-319D002F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D8D31-53D0-2C49-A831-1AE58153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9740-E0FE-4147-83C3-5C9425E9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8146-9E7D-9744-A5D9-1D2D36A1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8D0B1-5252-AC47-9767-5A4E4459E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F14A7-1131-7E45-92A6-56BBA92CC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70B876-3E20-2346-B119-3226143F2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A89771-A89D-F94C-AD7B-62845E2B0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657391-C218-3448-A8BC-19028BC2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471A-E573-E740-86C1-7087D310214F}" type="datetimeFigureOut">
              <a:rPr lang="en-US" smtClean="0"/>
              <a:t>9/9/21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7293D-8E42-6F48-957A-5164BEDD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AB63B5-97A4-0C4D-90F5-01C9CB8B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9740-E0FE-4147-83C3-5C9425E9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6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889C-305F-B84A-9AF9-EE7590F9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BBF7F-398B-FD48-B72E-CD299BB3C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471A-E573-E740-86C1-7087D310214F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A0857-F53E-AF4C-9363-6C87ED58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3F5F5-2A46-884B-9641-C261A94B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9740-E0FE-4147-83C3-5C9425E9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9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DA0C9F-2654-D945-A203-C4FF2F682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471A-E573-E740-86C1-7087D310214F}" type="datetimeFigureOut">
              <a:rPr lang="en-US" smtClean="0"/>
              <a:t>9/9/21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1D22AE-5536-B849-9C89-60F3568E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461EF-5702-DF48-AA9E-62BD125C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9740-E0FE-4147-83C3-5C9425E9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C85E6-D54F-2D4B-A49F-C35727AB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4BF67-B21D-2B41-BC83-BC7F66EE7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CB62D-3A75-5542-A944-49100C158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34769-03CA-724D-937F-6177743C5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471A-E573-E740-86C1-7087D310214F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3F7F8-0419-1E46-AD8A-A47D5B97A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9F722-140F-974E-A274-AE46952C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9740-E0FE-4147-83C3-5C9425E9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9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6455-B3D1-6547-9499-F1480B5A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F5C8F-F01D-A248-9572-D3FBCA42A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867FC-86BF-ED42-8D86-DB85646E6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0859C-6779-3041-85AD-5595E2A39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471A-E573-E740-86C1-7087D310214F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F4ACC-0CF6-0D45-8DFC-A373411A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E64DC-E714-2344-9548-9C97775C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9740-E0FE-4147-83C3-5C9425E9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0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4B605-31D7-7B46-9D0D-24579FB9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2D4BC-BD51-AA46-A067-C88A30A76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BB602-6AA8-CF4D-97FC-33981BB9D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C471A-E573-E740-86C1-7087D310214F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7C19B-F178-8340-8269-0C73923E3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0EEF0-3159-7048-B853-5ABDA0D36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F9740-E0FE-4147-83C3-5C9425E9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5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95935" y="1124919"/>
            <a:ext cx="2946899" cy="453308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2880" spc="-69" dirty="0">
                <a:latin typeface="Open Sans"/>
                <a:cs typeface="Open Sans"/>
              </a:rPr>
              <a:t>Maturity</a:t>
            </a:r>
            <a:r>
              <a:rPr sz="2880" spc="-30" dirty="0">
                <a:latin typeface="Open Sans"/>
                <a:cs typeface="Open Sans"/>
              </a:rPr>
              <a:t> </a:t>
            </a:r>
            <a:r>
              <a:rPr sz="2880" spc="-52" dirty="0">
                <a:latin typeface="Open Sans"/>
                <a:cs typeface="Open Sans"/>
              </a:rPr>
              <a:t>Checklist</a:t>
            </a:r>
            <a:endParaRPr sz="2880">
              <a:latin typeface="Open Sans"/>
              <a:cs typeface="Open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261033" y="2241393"/>
            <a:ext cx="6318139" cy="6546"/>
            <a:chOff x="8675128" y="3696222"/>
            <a:chExt cx="10419080" cy="10795"/>
          </a:xfrm>
        </p:grpSpPr>
        <p:sp>
          <p:nvSpPr>
            <p:cNvPr id="7" name="object 7"/>
            <p:cNvSpPr/>
            <p:nvPr/>
          </p:nvSpPr>
          <p:spPr>
            <a:xfrm>
              <a:off x="8675132" y="3701459"/>
              <a:ext cx="10419080" cy="0"/>
            </a:xfrm>
            <a:custGeom>
              <a:avLst/>
              <a:gdLst/>
              <a:ahLst/>
              <a:cxnLst/>
              <a:rect l="l" t="t" r="r" b="b"/>
              <a:pathLst>
                <a:path w="10419080">
                  <a:moveTo>
                    <a:pt x="10418530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8"/>
            <p:cNvSpPr/>
            <p:nvPr/>
          </p:nvSpPr>
          <p:spPr>
            <a:xfrm>
              <a:off x="8675128" y="3701457"/>
              <a:ext cx="10419080" cy="0"/>
            </a:xfrm>
            <a:custGeom>
              <a:avLst/>
              <a:gdLst/>
              <a:ahLst/>
              <a:cxnLst/>
              <a:rect l="l" t="t" r="r" b="b"/>
              <a:pathLst>
                <a:path w="10419080">
                  <a:moveTo>
                    <a:pt x="0" y="0"/>
                  </a:moveTo>
                  <a:lnTo>
                    <a:pt x="10418530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50157" y="1998758"/>
            <a:ext cx="30073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9" dirty="0">
                <a:latin typeface="Open Sans Extrabold"/>
                <a:cs typeface="Open Sans Extrabold"/>
              </a:rPr>
              <a:t>Item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33460" y="1998758"/>
            <a:ext cx="801704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2" dirty="0">
                <a:latin typeface="Open Sans Extrabold"/>
                <a:cs typeface="Open Sans Extrabold"/>
              </a:rPr>
              <a:t>Client</a:t>
            </a:r>
            <a:r>
              <a:rPr sz="1001" b="1" spc="-21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Rating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40718" y="1998758"/>
            <a:ext cx="410864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3" dirty="0">
                <a:latin typeface="Open Sans Extrabold"/>
                <a:cs typeface="Open Sans Extrabold"/>
              </a:rPr>
              <a:t>Adobe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60224" y="1998758"/>
            <a:ext cx="68618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9" dirty="0">
                <a:latin typeface="Open Sans Extrabold"/>
                <a:cs typeface="Open Sans Extrabold"/>
              </a:rPr>
              <a:t>Comments</a:t>
            </a:r>
            <a:endParaRPr sz="1001">
              <a:latin typeface="Open Sans Extrabold"/>
              <a:cs typeface="Open Sans Extrabold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257859" y="2590618"/>
            <a:ext cx="6324301" cy="6546"/>
            <a:chOff x="8669893" y="4272121"/>
            <a:chExt cx="10429240" cy="10795"/>
          </a:xfrm>
        </p:grpSpPr>
        <p:sp>
          <p:nvSpPr>
            <p:cNvPr id="14" name="object 14"/>
            <p:cNvSpPr/>
            <p:nvPr/>
          </p:nvSpPr>
          <p:spPr>
            <a:xfrm>
              <a:off x="8696070" y="4277356"/>
              <a:ext cx="10387330" cy="0"/>
            </a:xfrm>
            <a:custGeom>
              <a:avLst/>
              <a:gdLst/>
              <a:ahLst/>
              <a:cxnLst/>
              <a:rect l="l" t="t" r="r" b="b"/>
              <a:pathLst>
                <a:path w="10387330">
                  <a:moveTo>
                    <a:pt x="0" y="0"/>
                  </a:moveTo>
                  <a:lnTo>
                    <a:pt x="10387118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5" name="object 15"/>
            <p:cNvSpPr/>
            <p:nvPr/>
          </p:nvSpPr>
          <p:spPr>
            <a:xfrm>
              <a:off x="8669884" y="4272121"/>
              <a:ext cx="10429240" cy="10795"/>
            </a:xfrm>
            <a:custGeom>
              <a:avLst/>
              <a:gdLst/>
              <a:ahLst/>
              <a:cxnLst/>
              <a:rect l="l" t="t" r="r" b="b"/>
              <a:pathLst>
                <a:path w="10429240" h="10795">
                  <a:moveTo>
                    <a:pt x="10477" y="5245"/>
                  </a:moveTo>
                  <a:lnTo>
                    <a:pt x="8940" y="1536"/>
                  </a:lnTo>
                  <a:lnTo>
                    <a:pt x="5232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32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0429240" h="10795">
                  <a:moveTo>
                    <a:pt x="10429011" y="5245"/>
                  </a:moveTo>
                  <a:lnTo>
                    <a:pt x="10427475" y="1536"/>
                  </a:lnTo>
                  <a:lnTo>
                    <a:pt x="10423766" y="0"/>
                  </a:lnTo>
                  <a:lnTo>
                    <a:pt x="10420071" y="1536"/>
                  </a:lnTo>
                  <a:lnTo>
                    <a:pt x="10418534" y="5245"/>
                  </a:lnTo>
                  <a:lnTo>
                    <a:pt x="10420071" y="8940"/>
                  </a:lnTo>
                  <a:lnTo>
                    <a:pt x="10423766" y="10477"/>
                  </a:lnTo>
                  <a:lnTo>
                    <a:pt x="10427475" y="8940"/>
                  </a:lnTo>
                  <a:lnTo>
                    <a:pt x="10429011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250157" y="2392430"/>
            <a:ext cx="611483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Leadership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50157" y="2697247"/>
            <a:ext cx="457457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Strategy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50158" y="3002064"/>
            <a:ext cx="458612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Solution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50158" y="3306880"/>
            <a:ext cx="38313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People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50158" y="3611697"/>
            <a:ext cx="430887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Process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50158" y="3916514"/>
            <a:ext cx="438203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Product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257859" y="2895397"/>
            <a:ext cx="6324301" cy="6546"/>
            <a:chOff x="8669893" y="4774723"/>
            <a:chExt cx="10429240" cy="10795"/>
          </a:xfrm>
        </p:grpSpPr>
        <p:sp>
          <p:nvSpPr>
            <p:cNvPr id="23" name="object 23"/>
            <p:cNvSpPr/>
            <p:nvPr/>
          </p:nvSpPr>
          <p:spPr>
            <a:xfrm>
              <a:off x="8696070" y="4779959"/>
              <a:ext cx="10387330" cy="0"/>
            </a:xfrm>
            <a:custGeom>
              <a:avLst/>
              <a:gdLst/>
              <a:ahLst/>
              <a:cxnLst/>
              <a:rect l="l" t="t" r="r" b="b"/>
              <a:pathLst>
                <a:path w="10387330">
                  <a:moveTo>
                    <a:pt x="0" y="0"/>
                  </a:moveTo>
                  <a:lnTo>
                    <a:pt x="10387118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" name="object 24"/>
            <p:cNvSpPr/>
            <p:nvPr/>
          </p:nvSpPr>
          <p:spPr>
            <a:xfrm>
              <a:off x="8669884" y="4774723"/>
              <a:ext cx="10429240" cy="10795"/>
            </a:xfrm>
            <a:custGeom>
              <a:avLst/>
              <a:gdLst/>
              <a:ahLst/>
              <a:cxnLst/>
              <a:rect l="l" t="t" r="r" b="b"/>
              <a:pathLst>
                <a:path w="10429240" h="10795">
                  <a:moveTo>
                    <a:pt x="10477" y="5245"/>
                  </a:moveTo>
                  <a:lnTo>
                    <a:pt x="8940" y="1536"/>
                  </a:lnTo>
                  <a:lnTo>
                    <a:pt x="5232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32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0429240" h="10795">
                  <a:moveTo>
                    <a:pt x="10429011" y="5245"/>
                  </a:moveTo>
                  <a:lnTo>
                    <a:pt x="10427475" y="1536"/>
                  </a:lnTo>
                  <a:lnTo>
                    <a:pt x="10423766" y="0"/>
                  </a:lnTo>
                  <a:lnTo>
                    <a:pt x="10420071" y="1536"/>
                  </a:lnTo>
                  <a:lnTo>
                    <a:pt x="10418534" y="5245"/>
                  </a:lnTo>
                  <a:lnTo>
                    <a:pt x="10420071" y="8940"/>
                  </a:lnTo>
                  <a:lnTo>
                    <a:pt x="10423766" y="10477"/>
                  </a:lnTo>
                  <a:lnTo>
                    <a:pt x="10427475" y="8940"/>
                  </a:lnTo>
                  <a:lnTo>
                    <a:pt x="10429011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5257859" y="3200176"/>
            <a:ext cx="6324301" cy="6546"/>
            <a:chOff x="8669893" y="5277326"/>
            <a:chExt cx="10429240" cy="10795"/>
          </a:xfrm>
        </p:grpSpPr>
        <p:sp>
          <p:nvSpPr>
            <p:cNvPr id="26" name="object 26"/>
            <p:cNvSpPr/>
            <p:nvPr/>
          </p:nvSpPr>
          <p:spPr>
            <a:xfrm>
              <a:off x="8696070" y="5282561"/>
              <a:ext cx="10387330" cy="0"/>
            </a:xfrm>
            <a:custGeom>
              <a:avLst/>
              <a:gdLst/>
              <a:ahLst/>
              <a:cxnLst/>
              <a:rect l="l" t="t" r="r" b="b"/>
              <a:pathLst>
                <a:path w="10387330">
                  <a:moveTo>
                    <a:pt x="0" y="0"/>
                  </a:moveTo>
                  <a:lnTo>
                    <a:pt x="10387118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" name="object 27"/>
            <p:cNvSpPr/>
            <p:nvPr/>
          </p:nvSpPr>
          <p:spPr>
            <a:xfrm>
              <a:off x="8669884" y="5277326"/>
              <a:ext cx="10429240" cy="10795"/>
            </a:xfrm>
            <a:custGeom>
              <a:avLst/>
              <a:gdLst/>
              <a:ahLst/>
              <a:cxnLst/>
              <a:rect l="l" t="t" r="r" b="b"/>
              <a:pathLst>
                <a:path w="10429240" h="10795">
                  <a:moveTo>
                    <a:pt x="10477" y="5245"/>
                  </a:moveTo>
                  <a:lnTo>
                    <a:pt x="8940" y="1536"/>
                  </a:lnTo>
                  <a:lnTo>
                    <a:pt x="5232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32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0429240" h="10795">
                  <a:moveTo>
                    <a:pt x="10429011" y="5245"/>
                  </a:moveTo>
                  <a:lnTo>
                    <a:pt x="10427475" y="1536"/>
                  </a:lnTo>
                  <a:lnTo>
                    <a:pt x="10423766" y="0"/>
                  </a:lnTo>
                  <a:lnTo>
                    <a:pt x="10420071" y="1536"/>
                  </a:lnTo>
                  <a:lnTo>
                    <a:pt x="10418534" y="5245"/>
                  </a:lnTo>
                  <a:lnTo>
                    <a:pt x="10420071" y="8940"/>
                  </a:lnTo>
                  <a:lnTo>
                    <a:pt x="10423766" y="10477"/>
                  </a:lnTo>
                  <a:lnTo>
                    <a:pt x="10427475" y="8940"/>
                  </a:lnTo>
                  <a:lnTo>
                    <a:pt x="10429011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5257859" y="3504954"/>
            <a:ext cx="6324301" cy="6546"/>
            <a:chOff x="8669893" y="5779928"/>
            <a:chExt cx="10429240" cy="10795"/>
          </a:xfrm>
        </p:grpSpPr>
        <p:sp>
          <p:nvSpPr>
            <p:cNvPr id="29" name="object 29"/>
            <p:cNvSpPr/>
            <p:nvPr/>
          </p:nvSpPr>
          <p:spPr>
            <a:xfrm>
              <a:off x="8696070" y="5785164"/>
              <a:ext cx="10387330" cy="0"/>
            </a:xfrm>
            <a:custGeom>
              <a:avLst/>
              <a:gdLst/>
              <a:ahLst/>
              <a:cxnLst/>
              <a:rect l="l" t="t" r="r" b="b"/>
              <a:pathLst>
                <a:path w="10387330">
                  <a:moveTo>
                    <a:pt x="0" y="0"/>
                  </a:moveTo>
                  <a:lnTo>
                    <a:pt x="10387118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" name="object 30"/>
            <p:cNvSpPr/>
            <p:nvPr/>
          </p:nvSpPr>
          <p:spPr>
            <a:xfrm>
              <a:off x="8669884" y="5779928"/>
              <a:ext cx="10429240" cy="10795"/>
            </a:xfrm>
            <a:custGeom>
              <a:avLst/>
              <a:gdLst/>
              <a:ahLst/>
              <a:cxnLst/>
              <a:rect l="l" t="t" r="r" b="b"/>
              <a:pathLst>
                <a:path w="10429240" h="10795">
                  <a:moveTo>
                    <a:pt x="10477" y="5245"/>
                  </a:moveTo>
                  <a:lnTo>
                    <a:pt x="8940" y="1536"/>
                  </a:lnTo>
                  <a:lnTo>
                    <a:pt x="5232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32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0429240" h="10795">
                  <a:moveTo>
                    <a:pt x="10429011" y="5245"/>
                  </a:moveTo>
                  <a:lnTo>
                    <a:pt x="10427475" y="1536"/>
                  </a:lnTo>
                  <a:lnTo>
                    <a:pt x="10423766" y="0"/>
                  </a:lnTo>
                  <a:lnTo>
                    <a:pt x="10420071" y="1536"/>
                  </a:lnTo>
                  <a:lnTo>
                    <a:pt x="10418534" y="5245"/>
                  </a:lnTo>
                  <a:lnTo>
                    <a:pt x="10420071" y="8940"/>
                  </a:lnTo>
                  <a:lnTo>
                    <a:pt x="10423766" y="10477"/>
                  </a:lnTo>
                  <a:lnTo>
                    <a:pt x="10427475" y="8940"/>
                  </a:lnTo>
                  <a:lnTo>
                    <a:pt x="10429011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5257859" y="3809733"/>
            <a:ext cx="6324301" cy="6546"/>
            <a:chOff x="8669893" y="6282531"/>
            <a:chExt cx="10429240" cy="10795"/>
          </a:xfrm>
        </p:grpSpPr>
        <p:sp>
          <p:nvSpPr>
            <p:cNvPr id="32" name="object 32"/>
            <p:cNvSpPr/>
            <p:nvPr/>
          </p:nvSpPr>
          <p:spPr>
            <a:xfrm>
              <a:off x="8696070" y="6287766"/>
              <a:ext cx="10387330" cy="0"/>
            </a:xfrm>
            <a:custGeom>
              <a:avLst/>
              <a:gdLst/>
              <a:ahLst/>
              <a:cxnLst/>
              <a:rect l="l" t="t" r="r" b="b"/>
              <a:pathLst>
                <a:path w="10387330">
                  <a:moveTo>
                    <a:pt x="0" y="0"/>
                  </a:moveTo>
                  <a:lnTo>
                    <a:pt x="10387118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8669884" y="6282531"/>
              <a:ext cx="10429240" cy="10795"/>
            </a:xfrm>
            <a:custGeom>
              <a:avLst/>
              <a:gdLst/>
              <a:ahLst/>
              <a:cxnLst/>
              <a:rect l="l" t="t" r="r" b="b"/>
              <a:pathLst>
                <a:path w="10429240" h="10795">
                  <a:moveTo>
                    <a:pt x="10477" y="5245"/>
                  </a:moveTo>
                  <a:lnTo>
                    <a:pt x="8940" y="1536"/>
                  </a:lnTo>
                  <a:lnTo>
                    <a:pt x="5232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32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0429240" h="10795">
                  <a:moveTo>
                    <a:pt x="10429011" y="5245"/>
                  </a:moveTo>
                  <a:lnTo>
                    <a:pt x="10427475" y="1536"/>
                  </a:lnTo>
                  <a:lnTo>
                    <a:pt x="10423766" y="0"/>
                  </a:lnTo>
                  <a:lnTo>
                    <a:pt x="10420071" y="1536"/>
                  </a:lnTo>
                  <a:lnTo>
                    <a:pt x="10418534" y="5245"/>
                  </a:lnTo>
                  <a:lnTo>
                    <a:pt x="10420071" y="8940"/>
                  </a:lnTo>
                  <a:lnTo>
                    <a:pt x="10423766" y="10477"/>
                  </a:lnTo>
                  <a:lnTo>
                    <a:pt x="10427475" y="8940"/>
                  </a:lnTo>
                  <a:lnTo>
                    <a:pt x="10429011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5257859" y="4114511"/>
            <a:ext cx="6324301" cy="6546"/>
            <a:chOff x="8669893" y="6785133"/>
            <a:chExt cx="10429240" cy="10795"/>
          </a:xfrm>
        </p:grpSpPr>
        <p:sp>
          <p:nvSpPr>
            <p:cNvPr id="35" name="object 35"/>
            <p:cNvSpPr/>
            <p:nvPr/>
          </p:nvSpPr>
          <p:spPr>
            <a:xfrm>
              <a:off x="8696070" y="6790369"/>
              <a:ext cx="10387330" cy="0"/>
            </a:xfrm>
            <a:custGeom>
              <a:avLst/>
              <a:gdLst/>
              <a:ahLst/>
              <a:cxnLst/>
              <a:rect l="l" t="t" r="r" b="b"/>
              <a:pathLst>
                <a:path w="10387330">
                  <a:moveTo>
                    <a:pt x="0" y="0"/>
                  </a:moveTo>
                  <a:lnTo>
                    <a:pt x="10387118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" name="object 36"/>
            <p:cNvSpPr/>
            <p:nvPr/>
          </p:nvSpPr>
          <p:spPr>
            <a:xfrm>
              <a:off x="8669884" y="6785133"/>
              <a:ext cx="10429240" cy="10795"/>
            </a:xfrm>
            <a:custGeom>
              <a:avLst/>
              <a:gdLst/>
              <a:ahLst/>
              <a:cxnLst/>
              <a:rect l="l" t="t" r="r" b="b"/>
              <a:pathLst>
                <a:path w="10429240" h="10795">
                  <a:moveTo>
                    <a:pt x="10477" y="5245"/>
                  </a:moveTo>
                  <a:lnTo>
                    <a:pt x="8940" y="1536"/>
                  </a:lnTo>
                  <a:lnTo>
                    <a:pt x="5232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32" y="10477"/>
                  </a:lnTo>
                  <a:lnTo>
                    <a:pt x="8940" y="8940"/>
                  </a:lnTo>
                  <a:lnTo>
                    <a:pt x="10477" y="5245"/>
                  </a:lnTo>
                  <a:close/>
                </a:path>
                <a:path w="10429240" h="10795">
                  <a:moveTo>
                    <a:pt x="10429011" y="5245"/>
                  </a:moveTo>
                  <a:lnTo>
                    <a:pt x="10427475" y="1536"/>
                  </a:lnTo>
                  <a:lnTo>
                    <a:pt x="10423766" y="0"/>
                  </a:lnTo>
                  <a:lnTo>
                    <a:pt x="10420071" y="1536"/>
                  </a:lnTo>
                  <a:lnTo>
                    <a:pt x="10418534" y="5245"/>
                  </a:lnTo>
                  <a:lnTo>
                    <a:pt x="10420071" y="8940"/>
                  </a:lnTo>
                  <a:lnTo>
                    <a:pt x="10423766" y="10477"/>
                  </a:lnTo>
                  <a:lnTo>
                    <a:pt x="10427475" y="8940"/>
                  </a:lnTo>
                  <a:lnTo>
                    <a:pt x="10429011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02284" y="2148645"/>
            <a:ext cx="4408219" cy="768617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85869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following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lists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highlight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some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specific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high-level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points;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they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are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not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meant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be exhaustive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but aim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give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some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pointers 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provide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basis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your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own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checklists.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Adobe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Customer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Success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Manager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first</a:t>
            </a:r>
            <a:endParaRPr sz="879" dirty="0">
              <a:latin typeface="Open Sans"/>
              <a:cs typeface="Open Sans"/>
            </a:endParaRPr>
          </a:p>
          <a:p>
            <a:pPr marL="7701" marR="3081">
              <a:lnSpc>
                <a:spcPct val="113700"/>
              </a:lnSpc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checklist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qualify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which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our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recommendations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from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this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document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have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been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put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in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place.</a:t>
            </a:r>
            <a:endParaRPr sz="879" dirty="0">
              <a:latin typeface="Open Sans"/>
              <a:cs typeface="Open Sans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38" name="object 38"/>
          <p:cNvSpPr txBox="1"/>
          <p:nvPr/>
        </p:nvSpPr>
        <p:spPr>
          <a:xfrm>
            <a:off x="602284" y="3062867"/>
            <a:ext cx="4395512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On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scale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0-5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please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score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maturity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based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below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topics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addressed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 this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playbook: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02284" y="3520035"/>
            <a:ext cx="4288464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121680" marR="3081" indent="-114364">
              <a:lnSpc>
                <a:spcPct val="113700"/>
              </a:lnSpc>
              <a:spcBef>
                <a:spcPts val="55"/>
              </a:spcBef>
              <a:buChar char="•"/>
              <a:tabLst>
                <a:tab pos="122065" algn="l"/>
              </a:tabLst>
            </a:pPr>
            <a:r>
              <a:rPr sz="879" b="1" spc="-21" dirty="0">
                <a:solidFill>
                  <a:srgbClr val="4B4F51"/>
                </a:solidFill>
                <a:latin typeface="Open Sans Extrabold"/>
                <a:cs typeface="Open Sans Extrabold"/>
              </a:rPr>
              <a:t>Leadership</a:t>
            </a:r>
            <a:r>
              <a:rPr sz="879" b="1" spc="12" dirty="0">
                <a:solidFill>
                  <a:srgbClr val="4B4F51"/>
                </a:solidFill>
                <a:latin typeface="Open Sans Extrabold"/>
                <a:cs typeface="Open Sans Extrabold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Executive buy-in 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support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successful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management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Commerce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platform.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02284" y="3977202"/>
            <a:ext cx="4343913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121680" marR="3081" indent="-114364">
              <a:lnSpc>
                <a:spcPct val="113700"/>
              </a:lnSpc>
              <a:spcBef>
                <a:spcPts val="55"/>
              </a:spcBef>
              <a:buChar char="•"/>
              <a:tabLst>
                <a:tab pos="122065" algn="l"/>
              </a:tabLst>
            </a:pPr>
            <a:r>
              <a:rPr sz="879" b="1" spc="-33" dirty="0">
                <a:solidFill>
                  <a:srgbClr val="4B4F51"/>
                </a:solidFill>
                <a:latin typeface="Open Sans Extrabold"/>
                <a:cs typeface="Open Sans Extrabold"/>
              </a:rPr>
              <a:t>Strategy</a:t>
            </a:r>
            <a:r>
              <a:rPr sz="879" b="1" spc="15" dirty="0">
                <a:solidFill>
                  <a:srgbClr val="4B4F51"/>
                </a:solidFill>
                <a:latin typeface="Open Sans Extrabold"/>
                <a:cs typeface="Open Sans Extrabold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Clarity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alignment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around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key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business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goals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evaluating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digital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performance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Commerce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operations.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02284" y="4434371"/>
            <a:ext cx="4375874" cy="147637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121680" marR="404317" indent="-114364">
              <a:lnSpc>
                <a:spcPct val="113700"/>
              </a:lnSpc>
              <a:spcBef>
                <a:spcPts val="55"/>
              </a:spcBef>
              <a:buChar char="•"/>
              <a:tabLst>
                <a:tab pos="122065" algn="l"/>
              </a:tabLst>
            </a:pPr>
            <a:r>
              <a:rPr sz="879" b="1" spc="-21" dirty="0">
                <a:solidFill>
                  <a:srgbClr val="4B4F51"/>
                </a:solidFill>
                <a:latin typeface="Open Sans Extrabold"/>
                <a:cs typeface="Open Sans Extrabold"/>
              </a:rPr>
              <a:t>Solution</a:t>
            </a:r>
            <a:r>
              <a:rPr sz="879" b="1" spc="9" dirty="0">
                <a:solidFill>
                  <a:srgbClr val="4B4F51"/>
                </a:solidFill>
                <a:latin typeface="Open Sans Extrabold"/>
                <a:cs typeface="Open Sans Extrabold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Hosting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 infrastructure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evaluation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for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varying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business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and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Commerce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requirements.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4"/>
              </a:spcBef>
              <a:buClr>
                <a:srgbClr val="4B4F51"/>
              </a:buClr>
              <a:buFont typeface="Open Sans Extrabold"/>
              <a:buChar char="•"/>
            </a:pPr>
            <a:endParaRPr sz="970">
              <a:latin typeface="Open Sans"/>
              <a:cs typeface="Open Sans"/>
            </a:endParaRPr>
          </a:p>
          <a:p>
            <a:pPr marL="121680" indent="-114364">
              <a:buChar char="•"/>
              <a:tabLst>
                <a:tab pos="122065" algn="l"/>
              </a:tabLst>
            </a:pPr>
            <a:r>
              <a:rPr sz="879" b="1" spc="-15" dirty="0">
                <a:solidFill>
                  <a:srgbClr val="4B4F51"/>
                </a:solidFill>
                <a:latin typeface="Open Sans Extrabold"/>
                <a:cs typeface="Open Sans Extrabold"/>
              </a:rPr>
              <a:t>People</a:t>
            </a:r>
            <a:r>
              <a:rPr sz="879" b="1" spc="9" dirty="0">
                <a:solidFill>
                  <a:srgbClr val="4B4F51"/>
                </a:solidFill>
                <a:latin typeface="Open Sans Extrabold"/>
                <a:cs typeface="Open Sans Extrabold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Resources, expertise, and the appropriate team structure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run</a:t>
            </a:r>
            <a:endParaRPr sz="879">
              <a:latin typeface="Open Sans"/>
              <a:cs typeface="Open Sans"/>
            </a:endParaRPr>
          </a:p>
          <a:p>
            <a:pPr marL="121680">
              <a:spcBef>
                <a:spcPts val="146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Commerce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Operations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effectively.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3"/>
              </a:spcBef>
            </a:pPr>
            <a:endParaRPr sz="879">
              <a:latin typeface="Open Sans"/>
              <a:cs typeface="Open Sans"/>
            </a:endParaRPr>
          </a:p>
          <a:p>
            <a:pPr marL="121680" marR="314597" indent="-114364">
              <a:lnSpc>
                <a:spcPct val="113700"/>
              </a:lnSpc>
              <a:buChar char="•"/>
              <a:tabLst>
                <a:tab pos="122065" algn="l"/>
              </a:tabLst>
            </a:pPr>
            <a:r>
              <a:rPr sz="879" b="1" spc="-21" dirty="0">
                <a:solidFill>
                  <a:srgbClr val="4B4F51"/>
                </a:solidFill>
                <a:latin typeface="Open Sans Extrabold"/>
                <a:cs typeface="Open Sans Extrabold"/>
              </a:rPr>
              <a:t>Process</a:t>
            </a:r>
            <a:r>
              <a:rPr sz="879" b="1" spc="15" dirty="0">
                <a:solidFill>
                  <a:srgbClr val="4B4F51"/>
                </a:solidFill>
                <a:latin typeface="Open Sans Extrabold"/>
                <a:cs typeface="Open Sans Extrabold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Procedures,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project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management,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workflows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managing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Commerce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site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effectively.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1"/>
              </a:spcBef>
              <a:buClr>
                <a:srgbClr val="4B4F51"/>
              </a:buClr>
              <a:buFont typeface="Open Sans Extrabold"/>
              <a:buChar char="•"/>
            </a:pPr>
            <a:endParaRPr sz="970">
              <a:latin typeface="Open Sans"/>
              <a:cs typeface="Open Sans"/>
            </a:endParaRPr>
          </a:p>
          <a:p>
            <a:pPr marL="121680" indent="-114364">
              <a:spcBef>
                <a:spcPts val="3"/>
              </a:spcBef>
              <a:buChar char="•"/>
              <a:tabLst>
                <a:tab pos="122065" algn="l"/>
              </a:tabLst>
            </a:pPr>
            <a:r>
              <a:rPr sz="879" b="1" spc="-18" dirty="0">
                <a:solidFill>
                  <a:srgbClr val="4B4F51"/>
                </a:solidFill>
                <a:latin typeface="Open Sans Extrabold"/>
                <a:cs typeface="Open Sans Extrabold"/>
              </a:rPr>
              <a:t>Product</a:t>
            </a:r>
            <a:r>
              <a:rPr sz="879" b="1" spc="18" dirty="0">
                <a:solidFill>
                  <a:srgbClr val="4B4F51"/>
                </a:solidFill>
                <a:latin typeface="Open Sans Extrabold"/>
                <a:cs typeface="Open Sans Extrabold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General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Commerce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solutions,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common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integrations,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automations.</a:t>
            </a:r>
            <a:endParaRPr sz="879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178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Open Sans Extrabold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Matthews</dc:creator>
  <cp:lastModifiedBy>Jeff Matthews</cp:lastModifiedBy>
  <cp:revision>2</cp:revision>
  <dcterms:created xsi:type="dcterms:W3CDTF">2021-09-09T18:21:38Z</dcterms:created>
  <dcterms:modified xsi:type="dcterms:W3CDTF">2021-09-09T18:23:10Z</dcterms:modified>
</cp:coreProperties>
</file>