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3" r:id="rId2"/>
    <p:sldId id="374" r:id="rId3"/>
    <p:sldId id="375" r:id="rId4"/>
    <p:sldId id="376" r:id="rId5"/>
    <p:sldId id="377" r:id="rId6"/>
    <p:sldId id="378" r:id="rId7"/>
    <p:sldId id="379" r:id="rId8"/>
    <p:sldId id="3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62F6-8183-6744-8C56-207600889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C053-E3B1-A643-8B4D-314BA87B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C409-6E87-DB49-BAD2-332662DA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80C-92E5-FB44-9872-56F310B02282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8A921-79E8-6840-A61D-16DF6D2F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DD14A-20CF-F34B-A0E6-36565A83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64E-931B-B845-8371-22848956B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8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9F9F-1628-9F41-9B4B-2048B9A7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3FEE9-0C36-1042-8914-A62034DC4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A5FED-174C-8945-9E72-2BD50BC0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80C-92E5-FB44-9872-56F310B02282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16F53-228F-574F-870E-F7A304C8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63548-067D-CB42-80C1-79A27849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64E-931B-B845-8371-22848956B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7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F0EA6-6EE4-F24D-9062-99AC19A4F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D4614-4CD9-AF47-AFE1-3FC6DAC8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AE721-B289-DB4F-81FC-B51065F3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80C-92E5-FB44-9872-56F310B02282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A968-5D76-ED4A-809A-9B939CAB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0F2C4-35D0-164F-BFDC-6215507A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64E-931B-B845-8371-22848956B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7415-1D8B-E144-BC91-8AE0A47A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CD8B-F6BC-5F43-BE78-017525EDF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A3193-47C0-6E43-B95C-7510BE98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80C-92E5-FB44-9872-56F310B02282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29B9-564B-C945-AAFC-38C07FED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5BBDD-55F1-7C43-8F85-3D522AD6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64E-931B-B845-8371-22848956B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A8B3-1099-8145-A8DF-27606E6F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4BCC1-2313-234D-9F05-15FDA6430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8B8AE-745E-0043-880B-B7C9168A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80C-92E5-FB44-9872-56F310B02282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F0D19-F3E8-EF4E-85F6-50D516F1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843DF-4DD1-1940-B812-8C7AE9EB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64E-931B-B845-8371-22848956B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7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8DB0-FFCA-E34E-9361-27610296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62E9-3B3B-4C41-85ED-1D57305B5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AC908-04FA-A445-87EF-B4AC3A016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9074D-EB5E-994F-B0A2-32908440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80C-92E5-FB44-9872-56F310B02282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DBB1D-D339-4D47-8804-C649F23B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39BDE-CE98-DC49-A692-207A9408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64E-931B-B845-8371-22848956B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6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17B0-B63D-CD48-8E15-700300F9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44381-A9E3-4E4E-94B2-2118CCE45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962E1-10E3-D642-8DD2-6DB5587E8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A6288-6F49-5748-A984-B11855136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4AB78-B823-0B45-BCEF-C066A046D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D027C-20CE-F241-8B91-051A08B1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80C-92E5-FB44-9872-56F310B02282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F1ECA-C105-2248-920E-68B113AC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C1FE1-1683-8F44-AF15-E1998EFC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64E-931B-B845-8371-22848956B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DD55-6CD0-A349-B617-0D3256FB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5D86C-9448-6241-935F-1CCDEE85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80C-92E5-FB44-9872-56F310B02282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1AABC-10C7-C44E-9B5A-4A3D5C3C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133D5-3C1F-8E48-9D10-795C4CB6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64E-931B-B845-8371-22848956B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8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97E56-CE90-9A4C-95A9-0C4E975C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80C-92E5-FB44-9872-56F310B02282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B4204-039E-E049-B4A7-CCDC3FB8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8AC62-9BD7-D045-B1C7-0FFDF4F3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64E-931B-B845-8371-22848956B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4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54D9-278D-E74B-ADB0-B944FF46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17B0E-E492-5647-A9AF-517BD71D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D525F-E704-A748-A2A4-AB76CAD7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F38F0-A3B2-924C-B1EF-76A15B1D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80C-92E5-FB44-9872-56F310B02282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6C5AD-19E9-324B-AA38-B5EA673D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12D91-4CE1-C747-BBCC-A18BEEB5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64E-931B-B845-8371-22848956B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9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5187-53B0-CA4F-A7E6-4B52F98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D4BD0-0069-1148-B895-AE28B7F82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34D6D-2EBE-5642-851E-8AC38F78E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ACE0D-E83C-3C49-953F-7A049782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80C-92E5-FB44-9872-56F310B02282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4B399-7A9D-094A-B843-A58A9B1D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54DC7-DAD5-1B42-BF1D-F8F8BC34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64E-931B-B845-8371-22848956B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9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8BF9E-6DDC-584C-81CB-FBA62BB1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BF600-4F5E-C94B-ACD5-8F740E9A0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BC867-E9F6-0F47-B987-C11EB9898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8680C-92E5-FB44-9872-56F310B02282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8E4D-42A7-2746-9D00-0672B90AB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091CF-7BA2-A645-AA5A-90A3436FD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964E-931B-B845-8371-22848956B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mashed.by/perf-checklis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5" name="object 5"/>
          <p:cNvSpPr txBox="1"/>
          <p:nvPr/>
        </p:nvSpPr>
        <p:spPr>
          <a:xfrm>
            <a:off x="595934" y="1124919"/>
            <a:ext cx="3718569" cy="453308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880" spc="-52" dirty="0">
                <a:latin typeface="Open Sans"/>
                <a:cs typeface="Open Sans"/>
              </a:rPr>
              <a:t>Performance</a:t>
            </a:r>
            <a:r>
              <a:rPr sz="2880" spc="-30" dirty="0">
                <a:latin typeface="Open Sans"/>
                <a:cs typeface="Open Sans"/>
              </a:rPr>
              <a:t> </a:t>
            </a:r>
            <a:r>
              <a:rPr sz="2880" spc="-52" dirty="0">
                <a:latin typeface="Open Sans"/>
                <a:cs typeface="Open Sans"/>
              </a:rPr>
              <a:t>Checklist</a:t>
            </a:r>
            <a:endParaRPr sz="2880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284" y="2379732"/>
            <a:ext cx="244554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24" dirty="0">
                <a:latin typeface="Open Sans Extrabold"/>
                <a:cs typeface="Open Sans Extrabold"/>
              </a:rPr>
              <a:t>Front-End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Performance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Checklist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15" dirty="0">
                <a:latin typeface="Open Sans Extrabold"/>
                <a:cs typeface="Open Sans Extrabold"/>
              </a:rPr>
              <a:t>20191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284" y="2682008"/>
            <a:ext cx="2576467" cy="61440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Below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you’ll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find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 overview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front-end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performance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issues you might need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consider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ensure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 response times are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smooth.</a:t>
            </a:r>
            <a:endParaRPr sz="879" dirty="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284" y="3471854"/>
            <a:ext cx="2534495" cy="228365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2275">
              <a:lnSpc>
                <a:spcPts val="2001"/>
              </a:lnSpc>
              <a:spcBef>
                <a:spcPts val="58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Get </a:t>
            </a:r>
            <a:r>
              <a:rPr sz="1577" spc="-33" dirty="0">
                <a:solidFill>
                  <a:srgbClr val="2E75B5"/>
                </a:solidFill>
                <a:latin typeface="Open Sans"/>
                <a:cs typeface="Open Sans"/>
              </a:rPr>
              <a:t>Ready:</a:t>
            </a: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Planning</a:t>
            </a:r>
            <a:r>
              <a:rPr sz="1577" spc="-6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and </a:t>
            </a:r>
            <a:r>
              <a:rPr sz="1577" spc="-40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8" dirty="0">
                <a:solidFill>
                  <a:srgbClr val="2E75B5"/>
                </a:solidFill>
                <a:latin typeface="Open Sans"/>
                <a:cs typeface="Open Sans"/>
              </a:rPr>
              <a:t>Metrics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600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Establish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a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performance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culture.</a:t>
            </a:r>
            <a:endParaRPr sz="1001">
              <a:latin typeface="Open Sans Extrabold"/>
              <a:cs typeface="Open Sans Extrabold"/>
            </a:endParaRPr>
          </a:p>
          <a:p>
            <a:pPr marL="7701" marR="104737">
              <a:lnSpc>
                <a:spcPct val="113700"/>
              </a:lnSpc>
              <a:spcBef>
                <a:spcPts val="1173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 long as there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 business buy-in,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performance</a:t>
            </a:r>
            <a:r>
              <a:rPr sz="879" spc="3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isn’t</a:t>
            </a:r>
            <a:r>
              <a:rPr sz="879" spc="3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going</a:t>
            </a:r>
            <a:r>
              <a:rPr sz="879" spc="3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3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sustain</a:t>
            </a:r>
            <a:r>
              <a:rPr sz="879" spc="3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long-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term. Study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common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complaints coming into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 service and see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improving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performance can help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relieve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some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these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problems.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Build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up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company-tailored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case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study with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real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data and business metrics. Plan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out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loading sequence and trade-offs during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design process.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4554" y="2379732"/>
            <a:ext cx="1949967" cy="3154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1001" b="1" spc="-27" dirty="0">
                <a:latin typeface="Open Sans Extrabold"/>
                <a:cs typeface="Open Sans Extrabold"/>
              </a:rPr>
              <a:t>Be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20%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faster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than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your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52" dirty="0">
                <a:latin typeface="Open Sans Extrabold"/>
                <a:cs typeface="Open Sans Extrabold"/>
              </a:rPr>
              <a:t>fastest </a:t>
            </a:r>
            <a:r>
              <a:rPr sz="1001" b="1" spc="-252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competitor.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4554" y="2834397"/>
            <a:ext cx="2560294" cy="123124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45823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Gather data 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device representative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audience.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Prefer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real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devices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simulations.</a:t>
            </a:r>
            <a:endParaRPr sz="879">
              <a:latin typeface="Open Sans"/>
              <a:cs typeface="Open Sans"/>
            </a:endParaRPr>
          </a:p>
          <a:p>
            <a:pPr marL="7701" marR="146324">
              <a:lnSpc>
                <a:spcPct val="1137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Choose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Moto G4,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mid-range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Samsung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device,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good middle-of-the-road device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like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Nexus 5X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slow device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like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Alcatel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1X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Nexus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2.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Alternatively,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emulate mobile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experience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 desktop by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testing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throttled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network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(e.g.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150ms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RTT,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1.5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Mbps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down,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0.7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04554" y="4205672"/>
            <a:ext cx="2470189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Mbps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up) with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throttled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CPU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(5×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slowdown). </a:t>
            </a:r>
            <a:r>
              <a:rPr sz="879" spc="-2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switch over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regular 3G, 4G 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Wi-Fi.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4554" y="4662840"/>
            <a:ext cx="2376619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Collect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data,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up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spreadsheet,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off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20%,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up your goals (performance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budgets).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4554" y="5275128"/>
            <a:ext cx="156798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0" dirty="0">
                <a:latin typeface="Open Sans Extrabold"/>
                <a:cs typeface="Open Sans Extrabold"/>
              </a:rPr>
              <a:t>Choose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the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right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metrics.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04554" y="5577405"/>
            <a:ext cx="2373538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Not every metric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equally important. Study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metrics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matter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most: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usually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will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be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1426" y="2377230"/>
            <a:ext cx="2564915" cy="107703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related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fast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 can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start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render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most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important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pixels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quickly you can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provide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input responsiveness.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Prioritize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page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loading as perceived by your customers. Time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Interactive,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First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Input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Delay,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Hero Rendering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Times,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First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Meaningful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Paint,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Speed Index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usually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matter.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1426" y="3598845"/>
            <a:ext cx="2572231" cy="3154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Set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27" dirty="0">
                <a:latin typeface="Open Sans Extrabold"/>
                <a:cs typeface="Open Sans Extrabold"/>
              </a:rPr>
              <a:t>up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58" dirty="0">
                <a:latin typeface="Open Sans Extrabold"/>
                <a:cs typeface="Open Sans Extrabold"/>
              </a:rPr>
              <a:t>“clean”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and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55" dirty="0">
                <a:latin typeface="Open Sans Extrabold"/>
                <a:cs typeface="Open Sans Extrabold"/>
              </a:rPr>
              <a:t>“customer”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profiles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for </a:t>
            </a:r>
            <a:r>
              <a:rPr sz="1001" b="1" spc="-252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testing.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1425" y="4053511"/>
            <a:ext cx="2593795" cy="9228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Turn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anti-virus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background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CPU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tasks,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remove background bandwidth transfers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test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clean user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profile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without browser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extensions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avoid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skewed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results.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Study which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extensions your customers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use,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with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dedicated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“customer”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profile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well.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81426" y="5120085"/>
            <a:ext cx="2402032" cy="463534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Curated by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Vitaly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Friedman. Permanent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URL: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u="sng" spc="12" dirty="0">
                <a:solidFill>
                  <a:srgbClr val="5D88C0"/>
                </a:solidFill>
                <a:uFill>
                  <a:solidFill>
                    <a:srgbClr val="5D88C0"/>
                  </a:solidFill>
                </a:uFill>
                <a:latin typeface="Open Sans"/>
                <a:cs typeface="Open Sans"/>
                <a:hlinkClick r:id="rId2"/>
              </a:rPr>
              <a:t>www.smashed.by/perf-checklist.</a:t>
            </a:r>
            <a:r>
              <a:rPr sz="879" spc="6" dirty="0">
                <a:solidFill>
                  <a:srgbClr val="5D88C0"/>
                </a:solidFill>
                <a:latin typeface="Open Sans"/>
                <a:cs typeface="Open Sans"/>
                <a:hlinkClick r:id="rId2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January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7,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2019.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1425" y="5732296"/>
            <a:ext cx="2521402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Share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the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checklist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61" dirty="0">
                <a:latin typeface="Open Sans Extrabold"/>
                <a:cs typeface="Open Sans Extrabold"/>
              </a:rPr>
              <a:t>with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your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colleagues.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83696" y="2377230"/>
            <a:ext cx="2598801" cy="9228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Make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sure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checklist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familiar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every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member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team. Every decision has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performance implications, and your project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would hugely benefit from front-end developers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actively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involved.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Map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design decisions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against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performance budget.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83696" y="3471854"/>
            <a:ext cx="2607272" cy="676643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21" dirty="0">
                <a:solidFill>
                  <a:srgbClr val="2E75B5"/>
                </a:solidFill>
                <a:latin typeface="Open Sans"/>
                <a:cs typeface="Open Sans"/>
              </a:rPr>
              <a:t>Setting</a:t>
            </a:r>
            <a:r>
              <a:rPr sz="1577" spc="-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Realistic</a:t>
            </a:r>
            <a:r>
              <a:rPr sz="1577" spc="-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1" dirty="0">
                <a:solidFill>
                  <a:srgbClr val="2E75B5"/>
                </a:solidFill>
                <a:latin typeface="Open Sans"/>
                <a:cs typeface="Open Sans"/>
              </a:rPr>
              <a:t>Goals</a:t>
            </a:r>
            <a:endParaRPr sz="1577">
              <a:latin typeface="Open Sans"/>
              <a:cs typeface="Open Sans"/>
            </a:endParaRPr>
          </a:p>
          <a:p>
            <a:pPr marL="7701" marR="3081" indent="32730">
              <a:spcBef>
                <a:spcPts val="885"/>
              </a:spcBef>
            </a:pPr>
            <a:r>
              <a:rPr sz="1001" b="1" spc="-30" dirty="0">
                <a:latin typeface="Open Sans Extrabold"/>
                <a:cs typeface="Open Sans Extrabold"/>
              </a:rPr>
              <a:t>100-millisecond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response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time,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15" dirty="0">
                <a:latin typeface="Open Sans Extrabold"/>
                <a:cs typeface="Open Sans Extrabold"/>
              </a:rPr>
              <a:t>60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frames </a:t>
            </a:r>
            <a:r>
              <a:rPr sz="1001" b="1" spc="-252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per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0" dirty="0">
                <a:latin typeface="Open Sans Extrabold"/>
                <a:cs typeface="Open Sans Extrabold"/>
              </a:rPr>
              <a:t>second.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83696" y="4282096"/>
            <a:ext cx="2556444" cy="1539662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298040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Each frame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animation should complete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less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than 16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milliseconds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—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ideally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10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milliseconds, thereby achieving 60 frames per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second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(1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second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÷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60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=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16.6 milliseconds).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Be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optimistic and use 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idle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time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wisely.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 high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pressure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points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like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animation,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it’s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best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nothing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else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where you can and the absolute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minimum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where you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can’t.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Estimated Input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Latency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should be below 50ms. Use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idle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time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wisely,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with 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Idle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Until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Urgent approach.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5" name="object 5"/>
          <p:cNvSpPr txBox="1"/>
          <p:nvPr/>
        </p:nvSpPr>
        <p:spPr>
          <a:xfrm>
            <a:off x="619216" y="1770174"/>
            <a:ext cx="3143667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SpeedIndex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3" dirty="0">
                <a:latin typeface="Open Sans Extrabold"/>
                <a:cs typeface="Open Sans Extrabold"/>
              </a:rPr>
              <a:t>&lt;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21" dirty="0">
                <a:latin typeface="Open Sans Extrabold"/>
                <a:cs typeface="Open Sans Extrabold"/>
              </a:rPr>
              <a:t>1250,</a:t>
            </a:r>
            <a:r>
              <a:rPr sz="1001" b="1" spc="12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Time-To-Interactive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3" dirty="0">
                <a:latin typeface="Open Sans Extrabold"/>
                <a:cs typeface="Open Sans Extrabold"/>
              </a:rPr>
              <a:t>&lt;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0" dirty="0">
                <a:latin typeface="Open Sans Extrabold"/>
                <a:cs typeface="Open Sans Extrabold"/>
              </a:rPr>
              <a:t>5s</a:t>
            </a:r>
            <a:r>
              <a:rPr sz="1001" b="1" spc="12" dirty="0">
                <a:latin typeface="Open Sans Extrabold"/>
                <a:cs typeface="Open Sans Extrabold"/>
              </a:rPr>
              <a:t> </a:t>
            </a:r>
            <a:r>
              <a:rPr sz="1001" b="1" spc="-30" dirty="0">
                <a:latin typeface="Open Sans Extrabold"/>
                <a:cs typeface="Open Sans Extrabold"/>
              </a:rPr>
              <a:t>on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12" dirty="0">
                <a:latin typeface="Open Sans Extrabold"/>
                <a:cs typeface="Open Sans Extrabold"/>
              </a:rPr>
              <a:t>3G.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216" y="2072451"/>
            <a:ext cx="3465966" cy="9228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405857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goal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First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Meaningful Paint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under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1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sec (on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fast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connection)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SpeedIndex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value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under 1250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ms.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Considering the baseline being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$200 Android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phone 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slow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3G, emulated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400ms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RTT and 400kbps transfer speed, aim for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Time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Interactive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&lt;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5s,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repeat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visits,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under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2–3s.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Put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effort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getting these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values as low as possible.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216" y="3141677"/>
            <a:ext cx="3406666" cy="13616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23104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Critical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payload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chunk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3" dirty="0">
                <a:latin typeface="Open Sans Extrabold"/>
                <a:cs typeface="Open Sans Extrabold"/>
              </a:rPr>
              <a:t>=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27" dirty="0">
                <a:latin typeface="Open Sans Extrabold"/>
                <a:cs typeface="Open Sans Extrabold"/>
              </a:rPr>
              <a:t>14KB,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critical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file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size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budget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3" dirty="0">
                <a:latin typeface="Open Sans Extrabold"/>
                <a:cs typeface="Open Sans Extrabold"/>
              </a:rPr>
              <a:t>&lt; </a:t>
            </a:r>
            <a:r>
              <a:rPr sz="1001" b="1" spc="-252" dirty="0">
                <a:latin typeface="Open Sans Extrabold"/>
                <a:cs typeface="Open Sans Extrabold"/>
              </a:rPr>
              <a:t> </a:t>
            </a:r>
            <a:r>
              <a:rPr sz="1001" b="1" spc="-21" dirty="0">
                <a:latin typeface="Open Sans Extrabold"/>
                <a:cs typeface="Open Sans Extrabold"/>
              </a:rPr>
              <a:t>170KB</a:t>
            </a:r>
            <a:endParaRPr sz="1001">
              <a:latin typeface="Open Sans Extrabold"/>
              <a:cs typeface="Open Sans Extrabold"/>
            </a:endParaRPr>
          </a:p>
          <a:p>
            <a:pPr>
              <a:lnSpc>
                <a:spcPct val="100000"/>
              </a:lnSpc>
            </a:pPr>
            <a:endParaRPr sz="970">
              <a:latin typeface="Open Sans Extrabold"/>
              <a:cs typeface="Open Sans Extrabold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first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14KB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HTML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most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critical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payload chunk</a:t>
            </a:r>
            <a:endParaRPr sz="879">
              <a:latin typeface="Open Sans"/>
              <a:cs typeface="Open Sans"/>
            </a:endParaRPr>
          </a:p>
          <a:p>
            <a:pPr marL="7701" marR="75087">
              <a:lnSpc>
                <a:spcPct val="113700"/>
              </a:lnSpc>
            </a:pP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—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the only part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budget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can be delivered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first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roundtrip.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achieve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goals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stated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above,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operate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within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critical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size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budget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max.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170KB gzipped (0.7-0.8MB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decompressed) which already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would take up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1s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parse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compile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400ms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RTT on an average phone.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216" y="4662916"/>
            <a:ext cx="3323107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Make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sure your budgets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change based 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network conditions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hardware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limitations.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216" y="5148137"/>
            <a:ext cx="3385103" cy="80257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3" dirty="0">
                <a:solidFill>
                  <a:srgbClr val="2E75B5"/>
                </a:solidFill>
                <a:latin typeface="Open Sans"/>
                <a:cs typeface="Open Sans"/>
              </a:rPr>
              <a:t>Defining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8" dirty="0">
                <a:solidFill>
                  <a:srgbClr val="2E75B5"/>
                </a:solidFill>
                <a:latin typeface="Open Sans"/>
                <a:cs typeface="Open Sans"/>
              </a:rPr>
              <a:t>the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Environment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85"/>
              </a:spcBef>
            </a:pPr>
            <a:r>
              <a:rPr sz="1001" b="1" spc="-30" dirty="0">
                <a:latin typeface="Open Sans Extrabold"/>
                <a:cs typeface="Open Sans Extrabold"/>
              </a:rPr>
              <a:t>Choose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and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52" dirty="0">
                <a:latin typeface="Open Sans Extrabold"/>
                <a:cs typeface="Open Sans Extrabold"/>
              </a:rPr>
              <a:t>set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27" dirty="0">
                <a:latin typeface="Open Sans Extrabold"/>
                <a:cs typeface="Open Sans Extrabold"/>
              </a:rPr>
              <a:t>up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your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build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tools.</a:t>
            </a:r>
            <a:endParaRPr sz="1001">
              <a:latin typeface="Open Sans Extrabold"/>
              <a:cs typeface="Open Sans Extrabold"/>
            </a:endParaRPr>
          </a:p>
          <a:p>
            <a:pPr>
              <a:spcBef>
                <a:spcPts val="39"/>
              </a:spcBef>
            </a:pPr>
            <a:endParaRPr sz="940">
              <a:latin typeface="Open Sans Extrabold"/>
              <a:cs typeface="Open Sans Extrabold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Don’t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pay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much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attention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what’s supposedly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cool.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As long as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7305" y="1767710"/>
            <a:ext cx="3508323" cy="76861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 are getting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results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 you 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 issues maintaining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build process, you’re doing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just fine.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only exception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might be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Webpack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which provides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many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useful optimization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techniques such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 code-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splitting.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it’s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yet,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make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sure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look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detail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code-splitting 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tree-shaking.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7355" y="2684509"/>
            <a:ext cx="3287296" cy="76849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algn="just">
              <a:spcBef>
                <a:spcPts val="58"/>
              </a:spcBef>
            </a:pPr>
            <a:r>
              <a:rPr sz="1001" b="1" spc="-33" dirty="0">
                <a:latin typeface="Open Sans Extrabold"/>
                <a:cs typeface="Open Sans Extrabold"/>
              </a:rPr>
              <a:t>Use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progressive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enhancement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as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a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default.</a:t>
            </a:r>
            <a:endParaRPr sz="1001">
              <a:latin typeface="Open Sans Extrabold"/>
              <a:cs typeface="Open Sans Extrabold"/>
            </a:endParaRPr>
          </a:p>
          <a:p>
            <a:pPr marL="7701" marR="3081" algn="just">
              <a:lnSpc>
                <a:spcPct val="113700"/>
              </a:lnSpc>
              <a:spcBef>
                <a:spcPts val="117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Design and build the core experience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first,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then enhance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experience with advanced features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capable browsers,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creating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resilient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experiences.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 website runs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fast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7355" y="3596306"/>
            <a:ext cx="3509864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slow machine with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poor screen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poor browser 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suboptimal network,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only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run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faster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fast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machine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good browser 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decent network.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7355" y="4208402"/>
            <a:ext cx="3527577" cy="12311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0" dirty="0">
                <a:latin typeface="Open Sans Extrabold"/>
                <a:cs typeface="Open Sans Extrabold"/>
              </a:rPr>
              <a:t>Choose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a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strong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performance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baseline.</a:t>
            </a:r>
            <a:endParaRPr sz="1001">
              <a:latin typeface="Open Sans Extrabold"/>
              <a:cs typeface="Open Sans Extrabold"/>
            </a:endParaRPr>
          </a:p>
          <a:p>
            <a:pPr marL="7701" marR="107433">
              <a:lnSpc>
                <a:spcPct val="113700"/>
              </a:lnSpc>
              <a:spcBef>
                <a:spcPts val="1176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JavaScript</a:t>
            </a:r>
            <a:r>
              <a:rPr sz="879" spc="4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has</a:t>
            </a:r>
            <a:r>
              <a:rPr sz="879" spc="4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4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heaviest</a:t>
            </a:r>
            <a:r>
              <a:rPr sz="879" spc="4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cost</a:t>
            </a:r>
            <a:r>
              <a:rPr sz="879" spc="4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4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4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experience.</a:t>
            </a:r>
            <a:r>
              <a:rPr sz="879" spc="4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</a:t>
            </a:r>
            <a:r>
              <a:rPr sz="879" spc="4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170KB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budget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already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contains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critical-path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HTML/CSS/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JavaScript,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router,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state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management,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utilities,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framework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app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logic,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thoroughly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examine network transfer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cost,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parse/compile time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runtime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cost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framework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our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choice.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0880" y="5579907"/>
            <a:ext cx="300388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Evaluate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each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52" dirty="0">
                <a:latin typeface="Open Sans Extrabold"/>
                <a:cs typeface="Open Sans Extrabold"/>
              </a:rPr>
              <a:t>framework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and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each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dependency.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52428" y="1767672"/>
            <a:ext cx="3493691" cy="9228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163267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every project needs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framework, not every page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SPA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needs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load the framework. Be deliberate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 choices.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Evaluate 3rd-party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by exploring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features,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accessibility,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stability,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performance, package ecosystem, community,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learning curve,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documentation,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tooling,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track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record, team,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compatibility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security.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Gatsby.js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(React),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Preact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CLI,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PWA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Starter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52428" y="2834245"/>
            <a:ext cx="3488685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Kit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provide reasonable defaults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loading out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box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on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average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mobile hardware.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52428" y="3294067"/>
            <a:ext cx="3460575" cy="92251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1001" b="1" spc="-49" dirty="0">
                <a:latin typeface="Open Sans Extrabold"/>
                <a:cs typeface="Open Sans Extrabold"/>
              </a:rPr>
              <a:t>Pick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your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battles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52" dirty="0">
                <a:latin typeface="Open Sans Extrabold"/>
                <a:cs typeface="Open Sans Extrabold"/>
              </a:rPr>
              <a:t>wisely: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React,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Vue,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Angular,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27" dirty="0">
                <a:latin typeface="Open Sans Extrabold"/>
                <a:cs typeface="Open Sans Extrabold"/>
              </a:rPr>
              <a:t>Ember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0" dirty="0">
                <a:latin typeface="Open Sans Extrabold"/>
                <a:cs typeface="Open Sans Extrabold"/>
              </a:rPr>
              <a:t>and </a:t>
            </a:r>
            <a:r>
              <a:rPr sz="1001" b="1" spc="-252" dirty="0">
                <a:latin typeface="Open Sans Extrabold"/>
                <a:cs typeface="Open Sans Extrabold"/>
              </a:rPr>
              <a:t> </a:t>
            </a:r>
            <a:r>
              <a:rPr sz="1001" b="1" spc="-18" dirty="0">
                <a:latin typeface="Open Sans Extrabold"/>
                <a:cs typeface="Open Sans Extrabold"/>
              </a:rPr>
              <a:t>Co.</a:t>
            </a:r>
            <a:endParaRPr sz="1001">
              <a:latin typeface="Open Sans Extrabold"/>
              <a:cs typeface="Open Sans Extrabold"/>
            </a:endParaRPr>
          </a:p>
          <a:p>
            <a:pPr marL="7701" marR="35811">
              <a:lnSpc>
                <a:spcPct val="113700"/>
              </a:lnSpc>
              <a:spcBef>
                <a:spcPts val="117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Favor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framework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enables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server-side rendering. Be sure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measure boot times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server- and client-rendered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modes on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mobile devices before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settling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framework.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52427" y="4358252"/>
            <a:ext cx="3497927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Understand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nuts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bolts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framework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you’ll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 relying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on.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Look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PRPL pattern and application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shell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architecture.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52428" y="4817960"/>
            <a:ext cx="3483679" cy="107691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Optimize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the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performance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of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your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APIs.</a:t>
            </a:r>
            <a:endParaRPr sz="1001">
              <a:latin typeface="Open Sans Extrabold"/>
              <a:cs typeface="Open Sans Extrabold"/>
            </a:endParaRPr>
          </a:p>
          <a:p>
            <a:pPr marL="7701" marR="3081">
              <a:lnSpc>
                <a:spcPct val="113700"/>
              </a:lnSpc>
              <a:spcBef>
                <a:spcPts val="1176"/>
              </a:spcBef>
            </a:pP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resources require data from an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API,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API might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become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performance bottleneck. Consider using GraphQL,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query language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server-side runtime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executing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queries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by using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type system you define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data. Unlike REST,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GraphQL can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retrieve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data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single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request,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without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over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5" name="object 5"/>
          <p:cNvSpPr txBox="1"/>
          <p:nvPr/>
        </p:nvSpPr>
        <p:spPr>
          <a:xfrm>
            <a:off x="602284" y="1706679"/>
            <a:ext cx="287335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under-fetching data as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typically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happens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 REST.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284" y="1998758"/>
            <a:ext cx="3519490" cy="92270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Will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you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0" dirty="0">
                <a:latin typeface="Open Sans Extrabold"/>
                <a:cs typeface="Open Sans Extrabold"/>
              </a:rPr>
              <a:t>be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using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AMP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or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Instant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Articles?</a:t>
            </a:r>
            <a:endParaRPr sz="1001">
              <a:latin typeface="Open Sans Extrabold"/>
              <a:cs typeface="Open Sans Extrabold"/>
            </a:endParaRPr>
          </a:p>
          <a:p>
            <a:pPr marL="7701" marR="3081">
              <a:lnSpc>
                <a:spcPct val="113700"/>
              </a:lnSpc>
              <a:spcBef>
                <a:spcPts val="117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 can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achieve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good performance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without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them, but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AMP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might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provide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solid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performance framework,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free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CDN,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while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Instant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Articles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boost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visibility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performance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on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Facebook.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 could build progressive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web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AMPs, too.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284" y="3065483"/>
            <a:ext cx="154487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0" dirty="0">
                <a:latin typeface="Open Sans Extrabold"/>
                <a:cs typeface="Open Sans Extrabold"/>
              </a:rPr>
              <a:t>Choose</a:t>
            </a:r>
            <a:r>
              <a:rPr sz="1001" b="1" spc="-6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your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21" dirty="0">
                <a:latin typeface="Open Sans Extrabold"/>
                <a:cs typeface="Open Sans Extrabold"/>
              </a:rPr>
              <a:t>CDN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52" dirty="0">
                <a:latin typeface="Open Sans Extrabold"/>
                <a:cs typeface="Open Sans Extrabold"/>
              </a:rPr>
              <a:t>wisely.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284" y="3367760"/>
            <a:ext cx="3434391" cy="123124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99347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Depending on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much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dynamic data you have,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 might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 able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“outsource”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some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part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content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static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generator, push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CDN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 serve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static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version from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</a:pP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thus avoiding database requests (JAMStack). Double-check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CDN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performs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compression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conversion,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(e.g.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image optimization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terms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formats, compression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resizing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edge),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support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servers workers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edge-side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includes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284" y="4767163"/>
            <a:ext cx="1792476" cy="522626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Build Optimizations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85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Set</a:t>
            </a:r>
            <a:r>
              <a:rPr sz="1001" b="1" spc="-6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your</a:t>
            </a:r>
            <a:r>
              <a:rPr sz="1001" b="1" spc="-6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priorities</a:t>
            </a:r>
            <a:r>
              <a:rPr sz="1001" b="1" spc="-6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right.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284" y="5425015"/>
            <a:ext cx="3450949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algn="just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Run an inventory 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all 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assets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(JavaScript,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images,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fonts,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third-party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scripts,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“expensive” modules on the page), and break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them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down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groups. Define the basic core experience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(fully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7402" y="1691440"/>
            <a:ext cx="3353142" cy="61440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accessible core content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legacy browsers), the enhanced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experience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(an enriched,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full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experience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capable browsers)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extras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(assets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aren’t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absolutely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required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that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 lazy-loaded).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7355" y="2455926"/>
            <a:ext cx="3246094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2" dirty="0">
                <a:latin typeface="Open Sans Extrabold"/>
                <a:cs typeface="Open Sans Extrabold"/>
              </a:rPr>
              <a:t>Revisit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the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0" dirty="0">
                <a:latin typeface="Open Sans Extrabold"/>
                <a:cs typeface="Open Sans Extrabold"/>
              </a:rPr>
              <a:t>good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ol’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“cutting-the-mustard”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technique.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7355" y="2758203"/>
            <a:ext cx="3514484" cy="138545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Send the core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experience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legacy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browsers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 enhanced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experience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modern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browsers. Use ES2015+ &lt;script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type=”module”&gt;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loading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JavaScript: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modern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browsers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interpret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script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JavaScript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module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run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expected,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while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legacy browsers wouldn’t recognize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 hence ignore</a:t>
            </a:r>
            <a:endParaRPr sz="879">
              <a:latin typeface="Open Sans"/>
              <a:cs typeface="Open Sans"/>
            </a:endParaRPr>
          </a:p>
          <a:p>
            <a:pPr marL="7701" marR="147094">
              <a:lnSpc>
                <a:spcPct val="113700"/>
              </a:lnSpc>
            </a:pP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But: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cheap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Android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phones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cut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mustard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despite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their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limited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memory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CPU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capabilities,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consider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feature</a:t>
            </a:r>
            <a:endParaRPr sz="879">
              <a:latin typeface="Open Sans"/>
              <a:cs typeface="Open Sans"/>
            </a:endParaRPr>
          </a:p>
          <a:p>
            <a:pPr marL="7701" marR="48133">
              <a:lnSpc>
                <a:spcPct val="1137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detect Device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Memory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JavaScript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API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fall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back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“cutting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mustard”.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7355" y="4284597"/>
            <a:ext cx="3487530" cy="92270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Parsing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JavaScript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is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expensive,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so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keep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58" dirty="0">
                <a:latin typeface="Open Sans Extrabold"/>
                <a:cs typeface="Open Sans Extrabold"/>
              </a:rPr>
              <a:t>it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small.</a:t>
            </a:r>
            <a:endParaRPr sz="1001">
              <a:latin typeface="Open Sans Extrabold"/>
              <a:cs typeface="Open Sans Extrabold"/>
            </a:endParaRPr>
          </a:p>
          <a:p>
            <a:pPr marL="7701" marR="3081">
              <a:lnSpc>
                <a:spcPct val="113700"/>
              </a:lnSpc>
              <a:spcBef>
                <a:spcPts val="117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 SPAs, you might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need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some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time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initialize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app before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 can render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page. Look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modules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techniques to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speed up 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initial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rendering time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(it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easily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2–5x times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higher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 low-end mobile devices).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7355" y="5351323"/>
            <a:ext cx="3310785" cy="3154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1001" b="1" spc="-33" dirty="0">
                <a:latin typeface="Open Sans Extrabold"/>
                <a:cs typeface="Open Sans Extrabold"/>
              </a:rPr>
              <a:t>Use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tree-shaking,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scope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hoisting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and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code-splitting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to </a:t>
            </a:r>
            <a:r>
              <a:rPr sz="1001" b="1" spc="-252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reduce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payloads.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52428" y="1691478"/>
            <a:ext cx="3445173" cy="123124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Tree-shaking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way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clean up your build process by only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including code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actually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used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production.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Code-splitting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splits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 code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“chunks”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are loaded 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demand.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Scope hoisting detects where import chaining can be flattened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converted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inlined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function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without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compromising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code.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Make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them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via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WebPack. 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 ahead-of-time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compiler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offload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some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client-side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rendering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server.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52427" y="3065483"/>
            <a:ext cx="2980400" cy="3154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1001" b="1" spc="-30" dirty="0">
                <a:latin typeface="Open Sans Extrabold"/>
                <a:cs typeface="Open Sans Extrabold"/>
              </a:rPr>
              <a:t>Can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you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offload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JavaScript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into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a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52" dirty="0">
                <a:latin typeface="Open Sans Extrabold"/>
                <a:cs typeface="Open Sans Extrabold"/>
              </a:rPr>
              <a:t>Web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55" dirty="0">
                <a:latin typeface="Open Sans Extrabold"/>
                <a:cs typeface="Open Sans Extrabold"/>
              </a:rPr>
              <a:t>Worker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0" dirty="0">
                <a:latin typeface="Open Sans Extrabold"/>
                <a:cs typeface="Open Sans Extrabold"/>
              </a:rPr>
              <a:t>or </a:t>
            </a:r>
            <a:r>
              <a:rPr sz="1001" b="1" spc="-252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WebAssembly?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52428" y="3520149"/>
            <a:ext cx="3538358" cy="123124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 the code base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evolves,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UI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performance bottlenecks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start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showing up.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happens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because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DOM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operations are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running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alongside your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on the main thread. Consider moving these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expensive</a:t>
            </a:r>
            <a:r>
              <a:rPr sz="879" spc="3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operations</a:t>
            </a:r>
            <a:r>
              <a:rPr sz="879" spc="4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3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4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background</a:t>
            </a:r>
            <a:r>
              <a:rPr sz="879" spc="4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process</a:t>
            </a:r>
            <a:r>
              <a:rPr sz="879" spc="3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that’s</a:t>
            </a:r>
            <a:r>
              <a:rPr sz="879" spc="4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running</a:t>
            </a:r>
            <a:r>
              <a:rPr sz="879" spc="3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on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different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thread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web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workers.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Typical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case: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prefetching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data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PWAs.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Consider compiling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WebAssembly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which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works best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computationally intensive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web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apps, such as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web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games.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52428" y="4894155"/>
            <a:ext cx="3476748" cy="107671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126300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Serve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legacy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code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only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to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legacy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browsers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(differential </a:t>
            </a:r>
            <a:r>
              <a:rPr sz="1001" b="1" spc="-252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serving).</a:t>
            </a:r>
            <a:endParaRPr sz="1001">
              <a:latin typeface="Open Sans Extrabold"/>
              <a:cs typeface="Open Sans Extrabold"/>
            </a:endParaRPr>
          </a:p>
          <a:p>
            <a:pPr marL="7701" marR="3081">
              <a:lnSpc>
                <a:spcPct val="113700"/>
              </a:lnSpc>
              <a:spcBef>
                <a:spcPts val="117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 babel-preset-env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only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transpile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ES2015+ features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unsupported by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modern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browsers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targeting.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up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two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builds,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one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ES6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one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ES5. Old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browsers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could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load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legacy builds with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script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nomodule.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 lodash, use babel-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5" name="object 5"/>
          <p:cNvSpPr txBox="1"/>
          <p:nvPr/>
        </p:nvSpPr>
        <p:spPr>
          <a:xfrm>
            <a:off x="602284" y="1630484"/>
            <a:ext cx="17212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plugin-lodash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load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only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284" y="1920099"/>
            <a:ext cx="3485604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modules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 are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 source.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Transform generic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lodash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requires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cherry- picked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avoid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code duplication.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284" y="2379732"/>
            <a:ext cx="3075126" cy="3154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Identify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and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52" dirty="0">
                <a:latin typeface="Open Sans Extrabold"/>
                <a:cs typeface="Open Sans Extrabold"/>
              </a:rPr>
              <a:t>rewrite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legacy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code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61" dirty="0">
                <a:latin typeface="Open Sans Extrabold"/>
                <a:cs typeface="Open Sans Extrabold"/>
              </a:rPr>
              <a:t>with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incremental </a:t>
            </a:r>
            <a:r>
              <a:rPr sz="1001" b="1" spc="-252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decoupling.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284" y="2834397"/>
            <a:ext cx="3523341" cy="9228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Revisit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 dependencies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assess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 much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time would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be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required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refactor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rewrite legacy code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has been causing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trouble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lately.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First,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up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metrics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tracks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ratio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legacy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code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calls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staying constant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going down, not up. Publicly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discourage the team from using 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library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make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sure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that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CI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alerts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developers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it’s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used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pull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requests.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284" y="3903624"/>
            <a:ext cx="270738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Identify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and</a:t>
            </a:r>
            <a:r>
              <a:rPr sz="1001" b="1" spc="12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remove</a:t>
            </a:r>
            <a:r>
              <a:rPr sz="1001" b="1" spc="12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unused</a:t>
            </a:r>
            <a:r>
              <a:rPr sz="1001" b="1" spc="12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CSS/JavaScript.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284" y="4205901"/>
            <a:ext cx="3440167" cy="9228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CSS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JavaScript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code coverage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Chrome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allows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learn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which code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has been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executed/applied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which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hasn’t.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Once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you’ve detected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unused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code,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find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those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modules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lazy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load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</a:t>
            </a:r>
            <a:r>
              <a:rPr sz="879" spc="4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import().</a:t>
            </a:r>
            <a:r>
              <a:rPr sz="879" spc="4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Then</a:t>
            </a:r>
            <a:r>
              <a:rPr sz="879" spc="4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repeat</a:t>
            </a:r>
            <a:r>
              <a:rPr sz="879" spc="4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4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coverage</a:t>
            </a:r>
            <a:r>
              <a:rPr sz="879" spc="4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profile</a:t>
            </a:r>
            <a:r>
              <a:rPr sz="879" spc="4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4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validate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it’s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now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shipping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less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code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initial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load.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Puppeteer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programmatically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collect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code coverage.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5275128"/>
            <a:ext cx="285178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Trim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the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size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of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your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JavaScript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dependencies.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284" y="5577405"/>
            <a:ext cx="3417833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There’s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high chance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you’re shipping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full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JavaScript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libraries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when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 only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fraction.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avoid the overhead,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consider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7402" y="1615245"/>
            <a:ext cx="3479829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using webpack-libs-optimizations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removes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unused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methods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polyfills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during the build process. Add bundle auditing into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regular workflow.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7355" y="2227342"/>
            <a:ext cx="3107856" cy="3154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1001" b="1" spc="-49" dirty="0">
                <a:latin typeface="Open Sans Extrabold"/>
                <a:cs typeface="Open Sans Extrabold"/>
              </a:rPr>
              <a:t>Are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you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using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predictive</a:t>
            </a:r>
            <a:r>
              <a:rPr sz="1001" b="1" spc="12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prefetching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for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JavaScript </a:t>
            </a:r>
            <a:r>
              <a:rPr sz="1001" b="1" spc="-248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chunks?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7355" y="2682008"/>
            <a:ext cx="3507553" cy="9228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heuristics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decide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when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preload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JavaScript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chunks.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Guess.js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tools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use Google Analytics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data to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determine which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mostly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likely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visit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next.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Note: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 might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prompting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browser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consume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unneeded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data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prefetch undesirable pages, so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it’s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good idea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be quite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conservative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number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prefetched requests.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27355" y="3751235"/>
            <a:ext cx="339819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3" dirty="0">
                <a:latin typeface="Open Sans Extrabold"/>
                <a:cs typeface="Open Sans Extrabold"/>
              </a:rPr>
              <a:t>Consider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micro-optimizations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and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progressive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booting.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7355" y="4053511"/>
            <a:ext cx="3479058" cy="9228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server-side rendering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get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quick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first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meaningful paint,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also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include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some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minimal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JS 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keep the time-to-interactive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close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first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meaningful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paint.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Then,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either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demand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time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allows,</a:t>
            </a:r>
            <a:r>
              <a:rPr sz="879" spc="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boot</a:t>
            </a:r>
            <a:r>
              <a:rPr sz="879" spc="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non-essential</a:t>
            </a:r>
            <a:r>
              <a:rPr sz="879" spc="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parts</a:t>
            </a:r>
            <a:r>
              <a:rPr sz="879" spc="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app.</a:t>
            </a:r>
            <a:r>
              <a:rPr sz="879" spc="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Always</a:t>
            </a:r>
            <a:r>
              <a:rPr sz="879" spc="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break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up the execution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functions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separate, asynchronous tasks.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Where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possible use requestIdleCallback.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7355" y="5122739"/>
            <a:ext cx="265540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Constrain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the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impact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of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third-party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scripts.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27355" y="5425015"/>
            <a:ext cx="3411672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Too</a:t>
            </a:r>
            <a:r>
              <a:rPr sz="879" spc="3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often</a:t>
            </a:r>
            <a:r>
              <a:rPr sz="879" spc="3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one</a:t>
            </a:r>
            <a:r>
              <a:rPr sz="879" spc="3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single</a:t>
            </a:r>
            <a:r>
              <a:rPr sz="879" spc="3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third-party</a:t>
            </a:r>
            <a:r>
              <a:rPr sz="879" spc="3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script</a:t>
            </a:r>
            <a:r>
              <a:rPr sz="879" spc="3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ends</a:t>
            </a:r>
            <a:r>
              <a:rPr sz="879" spc="3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up</a:t>
            </a:r>
            <a:r>
              <a:rPr sz="879" spc="3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calling</a:t>
            </a:r>
            <a:r>
              <a:rPr sz="879" spc="3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3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tail 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scripts.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Consider using service workers by racing 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resource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download with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timeout. Establish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Content Security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52474" y="1615207"/>
            <a:ext cx="3424764" cy="76861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Policy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(CSP)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restrict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impact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third-party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scripts,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e.g.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disallowing the download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audio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video.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Embed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scripts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via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iframe, so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scripts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don’t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 access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DOM.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Sandbox them,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too.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stress-test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scripts,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examine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bottom-up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summaries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Performance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profile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page (DevTools).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52428" y="2532121"/>
            <a:ext cx="208088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Set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21" dirty="0">
                <a:latin typeface="Open Sans Extrabold"/>
                <a:cs typeface="Open Sans Extrabold"/>
              </a:rPr>
              <a:t>HTTP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cache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headers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properly.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52428" y="2834397"/>
            <a:ext cx="3487915" cy="107703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Double-check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expires,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cache-control, max-age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other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HTTP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cache headers are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properly.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general, resources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should be cacheable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either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very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short time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(if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likely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change)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indefinitely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(if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they are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static).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cache-control: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immutable, designed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fingerprinted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static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resources,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avoid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revalidation.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Check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aren’t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sending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unnecessary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headers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(such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 x-powered-by, pragma,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x-ua-compatible, expires).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52428" y="4081412"/>
            <a:ext cx="2861800" cy="522626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18" dirty="0">
                <a:solidFill>
                  <a:srgbClr val="2E75B5"/>
                </a:solidFill>
                <a:latin typeface="Open Sans"/>
                <a:cs typeface="Open Sans"/>
              </a:rPr>
              <a:t>Assets</a:t>
            </a:r>
            <a:r>
              <a:rPr sz="1577" spc="-12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Optimizations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85"/>
              </a:spcBef>
            </a:pPr>
            <a:r>
              <a:rPr sz="1001" b="1" spc="-33" dirty="0">
                <a:latin typeface="Open Sans Extrabold"/>
                <a:cs typeface="Open Sans Extrabold"/>
              </a:rPr>
              <a:t>Use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Brotli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or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Zopfli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for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plain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64" dirty="0">
                <a:latin typeface="Open Sans Extrabold"/>
                <a:cs typeface="Open Sans Extrabold"/>
              </a:rPr>
              <a:t>text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compression.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52428" y="4739264"/>
            <a:ext cx="3528347" cy="107703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Brotli,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new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lossless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data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format,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now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supported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modern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browsers.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It’s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more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effective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than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Gzip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Deflate,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compresses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very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slowly,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decompresses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fast.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Pre-compress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static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assets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</a:t>
            </a:r>
            <a:r>
              <a:rPr sz="879" spc="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Brotli+Gzip</a:t>
            </a:r>
            <a:r>
              <a:rPr sz="879" spc="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at</a:t>
            </a:r>
            <a:r>
              <a:rPr sz="879" spc="27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highest</a:t>
            </a:r>
            <a:r>
              <a:rPr sz="879" spc="27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level,</a:t>
            </a:r>
            <a:r>
              <a:rPr sz="879" spc="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compress</a:t>
            </a:r>
            <a:r>
              <a:rPr sz="879" spc="27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(dynamic)</a:t>
            </a:r>
            <a:r>
              <a:rPr sz="879" spc="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HTML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 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fly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with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Brotli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level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1–4. Check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Brotli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support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on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CDNs,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too.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Alternatively,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can look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using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Zopfli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on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resources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don’t change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much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—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encodes data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Deflate,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5" name="object 5"/>
          <p:cNvSpPr txBox="1"/>
          <p:nvPr/>
        </p:nvSpPr>
        <p:spPr>
          <a:xfrm>
            <a:off x="602284" y="1691478"/>
            <a:ext cx="3318486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Gzip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Zlib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designed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compressed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once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downloaded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times.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284" y="2151147"/>
            <a:ext cx="3526806" cy="153953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3" dirty="0">
                <a:latin typeface="Open Sans Extrabold"/>
                <a:cs typeface="Open Sans Extrabold"/>
              </a:rPr>
              <a:t>Use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responsive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images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and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WebP.</a:t>
            </a:r>
            <a:endParaRPr sz="1001">
              <a:latin typeface="Open Sans Extrabold"/>
              <a:cs typeface="Open Sans Extrabold"/>
            </a:endParaRPr>
          </a:p>
          <a:p>
            <a:pPr marL="7701" marR="3081">
              <a:lnSpc>
                <a:spcPct val="113700"/>
              </a:lnSpc>
              <a:spcBef>
                <a:spcPts val="117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possible,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responsive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images with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srcset,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sizes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&lt;picture&gt; element.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Make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WebP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format, by serving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WebP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images with &lt;picture&gt;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JPEG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fallback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content negotiation (using Accept headers). Note: with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WebP,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you’ll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reduce the payload,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but with JPEG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you’ll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improve perceived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performance, so users might see an actual image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faster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with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good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ol’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JPEG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although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WebP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images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might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get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faster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through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network.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284" y="3827429"/>
            <a:ext cx="196960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9" dirty="0">
                <a:latin typeface="Open Sans Extrabold"/>
                <a:cs typeface="Open Sans Extrabold"/>
              </a:rPr>
              <a:t>Are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images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properly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optimized?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284" y="4129706"/>
            <a:ext cx="3530272" cy="9228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72776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mozJPEG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JPEG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compression,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SVGO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SVG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compression,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Pingo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PNGs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—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Squoosh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them. To check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efficiency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responsive markup,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 can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 imaging-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heap. For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critical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images, use progressive JPEGs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blur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out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unnecessary parts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(by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applying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Gaussian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blur filter)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remove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contrast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(you can reapply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with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CSS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filters).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810" y="5198934"/>
            <a:ext cx="192801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9" dirty="0">
                <a:latin typeface="Open Sans Extrabold"/>
                <a:cs typeface="Open Sans Extrabold"/>
              </a:rPr>
              <a:t>Are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videos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properly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optimized?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284" y="5501210"/>
            <a:ext cx="3527577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Instead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animated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GIFs,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either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animated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WebP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(with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GIF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fallback)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looping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inlined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HTML5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videos.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Make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sure that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MP4s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are processed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multipass-encoding,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blurred with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7401" y="1691401"/>
            <a:ext cx="3492536" cy="61440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12399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frei0r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iirblur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effect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(if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applicable)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moov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atom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metadata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moved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head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file,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while your server accepts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byte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serving.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prepared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AV1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which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good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chances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becoming the ultimate standard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video on the web.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7355" y="2455926"/>
            <a:ext cx="158069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9" dirty="0">
                <a:latin typeface="Open Sans Extrabold"/>
                <a:cs typeface="Open Sans Extrabold"/>
              </a:rPr>
              <a:t>Are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52" dirty="0">
                <a:latin typeface="Open Sans Extrabold"/>
                <a:cs typeface="Open Sans Extrabold"/>
              </a:rPr>
              <a:t>web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fonts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optimized?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7355" y="2758203"/>
            <a:ext cx="3419373" cy="2022422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Chances are high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web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fonts you are serving include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glyphs and extra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features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aren’t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really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being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used. Subset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fonts.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Prefer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WOFF2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 use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WOFF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fallback.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Display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content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fallback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fonts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right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away, load fonts async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(e.g.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loadCSS),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then switch the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fonts,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order. Ultimate solution: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two-stage render, with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small supersubset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first,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 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family loaded async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later.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Preload 1–2 fonts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each family.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Consider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locally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installed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OS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fonts.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Don’t forget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include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font-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display: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optional and 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Font Load Events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group repaints.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652"/>
              </a:spcBef>
            </a:pPr>
            <a:r>
              <a:rPr sz="1577" spc="-33" dirty="0">
                <a:solidFill>
                  <a:srgbClr val="2E75B5"/>
                </a:solidFill>
                <a:latin typeface="Open Sans"/>
                <a:cs typeface="Open Sans"/>
              </a:rPr>
              <a:t>Delivery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Optimizations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1082"/>
              </a:spcBef>
            </a:pPr>
            <a:r>
              <a:rPr sz="1001" b="1" spc="-33" dirty="0">
                <a:latin typeface="Open Sans Extrabold"/>
                <a:cs typeface="Open Sans Extrabold"/>
              </a:rPr>
              <a:t>Load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JavaScript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asynchronously.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7355" y="4891653"/>
            <a:ext cx="3468277" cy="9228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171739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 developers,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have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explicitly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browser not to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wait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start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rendering the page with the defer and async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attributes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HTML.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 don’t have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worry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much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about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9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 below, then prefer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defer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async. With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defer,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browser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doesn’t execute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scripts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until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HTML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parsed. So unless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need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JS 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execute before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start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render,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it’s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better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use defer.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52428" y="1693980"/>
            <a:ext cx="2350819" cy="3154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Lazy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load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expensive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components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61" dirty="0">
                <a:latin typeface="Open Sans Extrabold"/>
                <a:cs typeface="Open Sans Extrabold"/>
              </a:rPr>
              <a:t>with </a:t>
            </a:r>
            <a:r>
              <a:rPr sz="1001" b="1" spc="-248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IntersectionObserver.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52428" y="2148645"/>
            <a:ext cx="3370085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lazy-load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expensive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components, such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heavy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JavaScript,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videos,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iframes, widgets,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potentially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images. 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most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performant way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do so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by using the Intersection Observer.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52427" y="2758165"/>
            <a:ext cx="3516410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Also,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watch out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lazyload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attribute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allow us to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specify which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images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iframes should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lazy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loaded,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natively.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52429" y="3217872"/>
            <a:ext cx="1527936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3" dirty="0">
                <a:latin typeface="Open Sans Extrabold"/>
                <a:cs typeface="Open Sans Extrabold"/>
              </a:rPr>
              <a:t>Push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critical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24" dirty="0">
                <a:latin typeface="Open Sans Extrabold"/>
                <a:cs typeface="Open Sans Extrabold"/>
              </a:rPr>
              <a:t>CSS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quickly.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52429" y="3520149"/>
            <a:ext cx="3527962" cy="9228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Collect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CSS required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start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rendering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first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visible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portion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page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(“critical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CSS”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“above-the-fold”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CSS),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add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inline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&lt;head&gt;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page. Consider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conditional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inlining</a:t>
            </a:r>
            <a:r>
              <a:rPr sz="879" spc="67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approach.</a:t>
            </a:r>
            <a:r>
              <a:rPr sz="879" spc="67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Alternatively,</a:t>
            </a:r>
            <a:r>
              <a:rPr sz="879" spc="67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</a:t>
            </a:r>
            <a:r>
              <a:rPr sz="879" spc="67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HTTP/2</a:t>
            </a:r>
            <a:r>
              <a:rPr sz="879" spc="67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server</a:t>
            </a:r>
            <a:r>
              <a:rPr sz="879" spc="67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push,</a:t>
            </a:r>
            <a:r>
              <a:rPr sz="879" spc="67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then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might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create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cache-aware HTTP/2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server-push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mechanism.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52429" y="4589376"/>
            <a:ext cx="269853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Experiment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61" dirty="0">
                <a:latin typeface="Open Sans Extrabold"/>
                <a:cs typeface="Open Sans Extrabold"/>
              </a:rPr>
              <a:t>with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regrouping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your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24" dirty="0">
                <a:latin typeface="Open Sans Extrabold"/>
                <a:cs typeface="Open Sans Extrabold"/>
              </a:rPr>
              <a:t>CSS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rules.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52429" y="4891653"/>
            <a:ext cx="3519875" cy="9228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Consider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splitting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CSS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out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individual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media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queries. Avoid placing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&lt;link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rel=”stylesheet”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/&gt;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before async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snippets.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scripts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don’t depend on stylesheets,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consider placing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blocking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scripts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above blocking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styles.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do,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split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that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JavaScript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two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load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either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side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CSS. Cache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inlined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CSS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service worker and experiment with in-body CSS.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5" name="object 5"/>
          <p:cNvSpPr txBox="1"/>
          <p:nvPr/>
        </p:nvSpPr>
        <p:spPr>
          <a:xfrm>
            <a:off x="593817" y="1693980"/>
            <a:ext cx="115865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Strea</a:t>
            </a:r>
            <a:r>
              <a:rPr sz="1001" b="1" spc="-73" dirty="0">
                <a:latin typeface="Open Sans Extrabold"/>
                <a:cs typeface="Open Sans Extrabold"/>
              </a:rPr>
              <a:t>m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responses.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818" y="1996257"/>
            <a:ext cx="3524496" cy="123124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Streams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provide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interface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reading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writing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asynchronous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chunks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data,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only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subset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which might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 available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memory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any given time. Instead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serving an empty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UI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shell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letting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JavaScript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populate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let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service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worker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construct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stream where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shell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comes from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cache, but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body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comes from the network.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HTML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rendered during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initial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nav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request can then take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full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advantage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browser’s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streaming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HTML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parser.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817" y="3370261"/>
            <a:ext cx="3463271" cy="184776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87410">
              <a:spcBef>
                <a:spcPts val="58"/>
              </a:spcBef>
            </a:pPr>
            <a:r>
              <a:rPr sz="1001" b="1" spc="-33" dirty="0">
                <a:latin typeface="Open Sans Extrabold"/>
                <a:cs typeface="Open Sans Extrabold"/>
              </a:rPr>
              <a:t>Consider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52" dirty="0">
                <a:latin typeface="Open Sans Extrabold"/>
                <a:cs typeface="Open Sans Extrabold"/>
              </a:rPr>
              <a:t>making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your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components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connection-/device </a:t>
            </a:r>
            <a:r>
              <a:rPr sz="1001" b="1" spc="-252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memory-aware.</a:t>
            </a:r>
            <a:endParaRPr sz="1001">
              <a:latin typeface="Open Sans Extrabold"/>
              <a:cs typeface="Open Sans Extrabold"/>
            </a:endParaRPr>
          </a:p>
          <a:p>
            <a:pPr marL="7701" marR="17712">
              <a:lnSpc>
                <a:spcPct val="113700"/>
              </a:lnSpc>
              <a:spcBef>
                <a:spcPts val="117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Save-Data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client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hint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request header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allows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customize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application and the payload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cost-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performance-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constrained users.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E.g,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 could rewrite requests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high DPI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images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low DPI images, remove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web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fonts and fancy parallax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effects,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turn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video autoplay, server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pushes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even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change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how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deliver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markup.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Network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InformationAPI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deliver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variants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heavy components based on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network type.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Dynamically adjustresources based on available device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memory,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too,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 Device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Memory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API.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817" y="5351323"/>
            <a:ext cx="285949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5" dirty="0">
                <a:latin typeface="Open Sans Extrabold"/>
                <a:cs typeface="Open Sans Extrabold"/>
              </a:rPr>
              <a:t>Warm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27" dirty="0">
                <a:latin typeface="Open Sans Extrabold"/>
                <a:cs typeface="Open Sans Extrabold"/>
              </a:rPr>
              <a:t>up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the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connection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to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speed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27" dirty="0">
                <a:latin typeface="Open Sans Extrabold"/>
                <a:cs typeface="Open Sans Extrabold"/>
              </a:rPr>
              <a:t>up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delivery.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818" y="5653599"/>
            <a:ext cx="3417448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 resource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hints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time 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dns-prefetch (DNS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lookup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background),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preconnect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(start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connection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handshake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7393" y="1691440"/>
            <a:ext cx="3395114" cy="76861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(DNS,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TCP,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TLS)),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prefetch (request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resource) 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preload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(prefetch resources without executing them,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among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other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things).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When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using preload, as must be defined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nothing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loads;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preloaded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fonts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without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crossorigin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attribute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double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fetch.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7355" y="2608315"/>
            <a:ext cx="3420529" cy="153953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3" dirty="0">
                <a:latin typeface="Open Sans Extrabold"/>
                <a:cs typeface="Open Sans Extrabold"/>
              </a:rPr>
              <a:t>Use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service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52" dirty="0">
                <a:latin typeface="Open Sans Extrabold"/>
                <a:cs typeface="Open Sans Extrabold"/>
              </a:rPr>
              <a:t>workers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for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caching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and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55" dirty="0">
                <a:latin typeface="Open Sans Extrabold"/>
                <a:cs typeface="Open Sans Extrabold"/>
              </a:rPr>
              <a:t>network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fallbacks.</a:t>
            </a:r>
            <a:endParaRPr sz="1001">
              <a:latin typeface="Open Sans Extrabold"/>
              <a:cs typeface="Open Sans Extrabold"/>
            </a:endParaRPr>
          </a:p>
          <a:p>
            <a:pPr marL="7701" marR="3081">
              <a:lnSpc>
                <a:spcPct val="113700"/>
              </a:lnSpc>
              <a:spcBef>
                <a:spcPts val="1176"/>
              </a:spcBef>
            </a:pP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 website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running over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HTTPS, cache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static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assets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service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worker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cache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store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offline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fallbacks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even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offline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pages)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retrieve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from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user’s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machine,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rather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than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going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network. Store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app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shell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service worker’s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cache along with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few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critical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pages,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such as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offline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page or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frontpage.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But: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make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sure the proper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CORS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response header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exists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cross-origin resources,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don’t cache opaque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responses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opt-in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cross-origin image assets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CORS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mode.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7355" y="4284598"/>
            <a:ext cx="3090528" cy="3154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1001" b="1" spc="-33" dirty="0">
                <a:latin typeface="Open Sans Extrabold"/>
                <a:cs typeface="Open Sans Extrabold"/>
              </a:rPr>
              <a:t>Use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service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52" dirty="0">
                <a:latin typeface="Open Sans Extrabold"/>
                <a:cs typeface="Open Sans Extrabold"/>
              </a:rPr>
              <a:t>workers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0" dirty="0">
                <a:latin typeface="Open Sans Extrabold"/>
                <a:cs typeface="Open Sans Extrabold"/>
              </a:rPr>
              <a:t>on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the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27" dirty="0">
                <a:latin typeface="Open Sans Extrabold"/>
                <a:cs typeface="Open Sans Extrabold"/>
              </a:rPr>
              <a:t>CDN/Edge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0" dirty="0">
                <a:latin typeface="Open Sans Extrabold"/>
                <a:cs typeface="Open Sans Extrabold"/>
              </a:rPr>
              <a:t>(e.g.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for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A/B </a:t>
            </a:r>
            <a:r>
              <a:rPr sz="1001" b="1" spc="-252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testing).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7355" y="4739264"/>
            <a:ext cx="3427075" cy="76861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CDNs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implementing service workers on the server,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considerm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tweak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performance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edge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well.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E.g.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A/B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tests,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when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HTML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needs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vary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its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content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different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users, use service workers on 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CDNs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handle 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logic.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Or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stream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HTML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rewriting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speed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up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Google Fonts.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0881" y="5656101"/>
            <a:ext cx="208627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Optimize</a:t>
            </a:r>
            <a:r>
              <a:rPr sz="1001" b="1" spc="-6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rendering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performance.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52427" y="1691478"/>
            <a:ext cx="3510249" cy="107703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Isolate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expensive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components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CSS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containment.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Make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sure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there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lag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when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scrolling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when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element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animated,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you’re consistently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hitting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60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frames per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second.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that’s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possible,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making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frames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second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consistent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least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preferable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mixed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range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60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15.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Use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CSS will-change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inform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browser about which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elements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change.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52428" y="2913093"/>
            <a:ext cx="3449023" cy="12311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Have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you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optimized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rendering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experience?</a:t>
            </a:r>
            <a:endParaRPr sz="1001">
              <a:latin typeface="Open Sans Extrabold"/>
              <a:cs typeface="Open Sans Extrabold"/>
            </a:endParaRPr>
          </a:p>
          <a:p>
            <a:pPr marL="7701" marR="3081">
              <a:lnSpc>
                <a:spcPct val="113700"/>
              </a:lnSpc>
              <a:spcBef>
                <a:spcPts val="117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Don’t underestimate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role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perceived performance.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While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loading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assets,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try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always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one step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ahead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customer,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so the experience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feels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swift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while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there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quite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lothappening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background.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To keep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customer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engaged, use skeleton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screens instead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loading indicators and add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transitions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animations.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52427" y="4309995"/>
            <a:ext cx="1209103" cy="51672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HTTP/2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1007"/>
              </a:spcBef>
            </a:pPr>
            <a:r>
              <a:rPr sz="879" b="1" spc="-24" dirty="0">
                <a:solidFill>
                  <a:srgbClr val="4B4F51"/>
                </a:solidFill>
                <a:latin typeface="Open Sans Extrabold"/>
                <a:cs typeface="Open Sans Extrabold"/>
              </a:rPr>
              <a:t>Get</a:t>
            </a:r>
            <a:r>
              <a:rPr sz="879" b="1" spc="6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27" dirty="0">
                <a:solidFill>
                  <a:srgbClr val="4B4F51"/>
                </a:solidFill>
                <a:latin typeface="Open Sans Extrabold"/>
                <a:cs typeface="Open Sans Extrabold"/>
              </a:rPr>
              <a:t>ready</a:t>
            </a:r>
            <a:r>
              <a:rPr sz="879" b="1" spc="9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24" dirty="0">
                <a:solidFill>
                  <a:srgbClr val="4B4F51"/>
                </a:solidFill>
                <a:latin typeface="Open Sans Extrabold"/>
                <a:cs typeface="Open Sans Extrabold"/>
              </a:rPr>
              <a:t>for</a:t>
            </a:r>
            <a:r>
              <a:rPr sz="879" b="1" spc="6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9" dirty="0">
                <a:solidFill>
                  <a:srgbClr val="4B4F51"/>
                </a:solidFill>
                <a:latin typeface="Open Sans Extrabold"/>
                <a:cs typeface="Open Sans Extrabold"/>
              </a:rPr>
              <a:t>HTTP/2.</a:t>
            </a:r>
            <a:endParaRPr sz="879">
              <a:latin typeface="Open Sans Extrabold"/>
              <a:cs typeface="Open Sans Extra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52428" y="4967885"/>
            <a:ext cx="3434776" cy="9228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HTTP/2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supported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very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well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offers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performance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boost.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isn’t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going anywhere,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most cases, you’re better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with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Depending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how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large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mobile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user base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might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different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builds,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which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would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require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adapt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different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build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process. (HTTP/2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often slower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 networks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which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noticeable packet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loss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rate.)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5" name="object 5"/>
          <p:cNvSpPr txBox="1"/>
          <p:nvPr/>
        </p:nvSpPr>
        <p:spPr>
          <a:xfrm>
            <a:off x="619216" y="1693980"/>
            <a:ext cx="1500597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Properly</a:t>
            </a:r>
            <a:r>
              <a:rPr sz="1001" b="1" spc="-12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deploy</a:t>
            </a:r>
            <a:r>
              <a:rPr sz="1001" b="1" spc="-12" dirty="0">
                <a:latin typeface="Open Sans Extrabold"/>
                <a:cs typeface="Open Sans Extrabold"/>
              </a:rPr>
              <a:t> </a:t>
            </a:r>
            <a:r>
              <a:rPr sz="1001" b="1" spc="-21" dirty="0">
                <a:latin typeface="Open Sans Extrabold"/>
                <a:cs typeface="Open Sans Extrabold"/>
              </a:rPr>
              <a:t>HTTP/2.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216" y="1996257"/>
            <a:ext cx="3513329" cy="9228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fine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balance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between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packaging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modules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and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loading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small modules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parallel.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Break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down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 entire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interface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many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small modules; then group, compress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bundle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them.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Sending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around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6–10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packages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seems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like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decent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compromise (and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isn’t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too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legacy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browsers). Experiment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measure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find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right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balance.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216" y="3065483"/>
            <a:ext cx="26819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12" dirty="0">
                <a:latin typeface="Open Sans Extrabold"/>
                <a:cs typeface="Open Sans Extrabold"/>
              </a:rPr>
              <a:t>Do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your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servers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and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27" dirty="0">
                <a:latin typeface="Open Sans Extrabold"/>
                <a:cs typeface="Open Sans Extrabold"/>
              </a:rPr>
              <a:t>CDNs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support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27" dirty="0">
                <a:latin typeface="Open Sans Extrabold"/>
                <a:cs typeface="Open Sans Extrabold"/>
              </a:rPr>
              <a:t>HTTP/2?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215" y="3367760"/>
            <a:ext cx="3515640" cy="76861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Different</a:t>
            </a:r>
            <a:r>
              <a:rPr sz="879" spc="3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servers</a:t>
            </a:r>
            <a:r>
              <a:rPr sz="879" spc="3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3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CDNs</a:t>
            </a:r>
            <a:r>
              <a:rPr sz="879" spc="3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r>
              <a:rPr sz="879" spc="3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probably</a:t>
            </a:r>
            <a:r>
              <a:rPr sz="879" spc="3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going</a:t>
            </a:r>
            <a:r>
              <a:rPr sz="879" spc="3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3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support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HTTP/2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differently.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TLS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Fast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Yet?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check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options,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quickly look up which features you can expect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 supported.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Enable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BBR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congestion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control,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tcp_notsent_lowat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16KB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HTTP/2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prioritization.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216" y="4284597"/>
            <a:ext cx="3472897" cy="92270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Is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18" dirty="0">
                <a:latin typeface="Open Sans Extrabold"/>
                <a:cs typeface="Open Sans Extrabold"/>
              </a:rPr>
              <a:t>OCSP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stapling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enabled?</a:t>
            </a:r>
            <a:endParaRPr sz="1001">
              <a:latin typeface="Open Sans Extrabold"/>
              <a:cs typeface="Open Sans Extrabold"/>
            </a:endParaRPr>
          </a:p>
          <a:p>
            <a:pPr marL="7701" marR="3081">
              <a:lnSpc>
                <a:spcPct val="113700"/>
              </a:lnSpc>
              <a:spcBef>
                <a:spcPts val="117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By enabling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OCSP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stapling 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server,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 can speed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up TLS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handshakes. 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OCSP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protocol does not require the browser to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spend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time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downloading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searching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certificate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information, hence reducing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time required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handshake.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216" y="5351323"/>
            <a:ext cx="171469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Have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you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adopted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IPv6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58" dirty="0">
                <a:latin typeface="Open Sans Extrabold"/>
                <a:cs typeface="Open Sans Extrabold"/>
              </a:rPr>
              <a:t>yet?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216" y="5653599"/>
            <a:ext cx="3383177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Studies show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IPv6 makes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websites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10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15%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faster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due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neighbor discovery (NDP) and route optimization. Update 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DNS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IPv6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bulletproof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future.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Just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make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sure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1534" y="1691440"/>
            <a:ext cx="3484064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dual-stack support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provided across the network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—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allows IPv6 and IPv4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run simultaneously alongside each other.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After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all,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IPv6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not backwards-compatible.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31589" y="2303536"/>
            <a:ext cx="185678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Is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30" dirty="0">
                <a:latin typeface="Open Sans Extrabold"/>
                <a:cs typeface="Open Sans Extrabold"/>
              </a:rPr>
              <a:t>HPACK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compression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in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use?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1589" y="2605813"/>
            <a:ext cx="3519875" cy="9228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you’re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using HTTP/2,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double-check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servers implement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HPACK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compression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HTTP response headers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reduce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unnecessary overhead.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Because HTTP/2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relatively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new, they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not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fully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support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specification,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with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HPACK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being an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example. H2spec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great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(if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very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technically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detailed)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tool 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check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31589" y="3675040"/>
            <a:ext cx="325071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5" dirty="0">
                <a:latin typeface="Open Sans Extrabold"/>
                <a:cs typeface="Open Sans Extrabold"/>
              </a:rPr>
              <a:t>Make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sure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the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security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0" dirty="0">
                <a:latin typeface="Open Sans Extrabold"/>
                <a:cs typeface="Open Sans Extrabold"/>
              </a:rPr>
              <a:t>on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your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server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is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bulletproof.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31589" y="3977317"/>
            <a:ext cx="3475593" cy="9228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Double-check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security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headers are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properly,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eliminate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known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vulnerabilities,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check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certificate.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Make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external plugins and tracking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scripts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 loaded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via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HTTPS,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cross-site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scripting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isn’t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possible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both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HTTP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Strict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Transport Security headers and Content Security Policy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headers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 properly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set.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31589" y="5071942"/>
            <a:ext cx="2121706" cy="522626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Testing</a:t>
            </a: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and</a:t>
            </a: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Monitoring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85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Monitor</a:t>
            </a:r>
            <a:r>
              <a:rPr sz="1001" b="1" spc="-9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mixed-content</a:t>
            </a:r>
            <a:r>
              <a:rPr sz="1001" b="1" spc="-9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warnings.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1589" y="5729794"/>
            <a:ext cx="3323877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you’ve recently migrated from HTTP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HTTPS,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make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sure to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monitor both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active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passive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mixed-content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warnings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52479" y="1691401"/>
            <a:ext cx="3512559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tools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such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 Report-URI.io.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 can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also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 Mixed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Content Scan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scan your HTTPS-enabled website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mixed content.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52428" y="2151147"/>
            <a:ext cx="3044706" cy="3154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Have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you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optimized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your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auditing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and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debugging </a:t>
            </a:r>
            <a:r>
              <a:rPr sz="1001" b="1" spc="-248" dirty="0">
                <a:latin typeface="Open Sans Extrabold"/>
                <a:cs typeface="Open Sans Extrabold"/>
              </a:rPr>
              <a:t> </a:t>
            </a:r>
            <a:r>
              <a:rPr sz="1001" b="1" spc="-55" dirty="0">
                <a:latin typeface="Open Sans Extrabold"/>
                <a:cs typeface="Open Sans Extrabold"/>
              </a:rPr>
              <a:t>workflow?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52428" y="2605813"/>
            <a:ext cx="3489840" cy="9228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92030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Invest time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study debugging and auditing techniques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debugger,</a:t>
            </a:r>
            <a:r>
              <a:rPr sz="879" spc="6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WebPageTest,</a:t>
            </a:r>
            <a:r>
              <a:rPr sz="879" spc="6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Lighthouse</a:t>
            </a:r>
            <a:r>
              <a:rPr sz="879" spc="6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6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supercharge</a:t>
            </a:r>
            <a:r>
              <a:rPr sz="879" spc="6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editor.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E,g,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could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drive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WebPageTest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from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Google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Spreadsheet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incorporate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accessibility,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performance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SEO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scores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Travis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setup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Lighthouse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CI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straight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into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Webpack.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52428" y="3675040"/>
            <a:ext cx="350447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Have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you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tested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in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proxy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browsers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and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legacy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browsers?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52428" y="3977317"/>
            <a:ext cx="3489455" cy="9228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Testing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Chrome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Firefox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not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enough. Look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how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website works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proxy browsers and legacy browsers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(including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UC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Browser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Opera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Mini).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Measure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average Internet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speed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among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user base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avoid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big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surprises. Test with network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throttling,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 emulate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high-DPI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device. BrowserStack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fantastic,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real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devices, too.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52428" y="5046544"/>
            <a:ext cx="3529887" cy="92603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Is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continuous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monitoring</a:t>
            </a:r>
            <a:r>
              <a:rPr sz="1001" b="1" dirty="0">
                <a:latin typeface="Open Sans Extrabold"/>
                <a:cs typeface="Open Sans Extrabold"/>
              </a:rPr>
              <a:t> </a:t>
            </a:r>
            <a:r>
              <a:rPr sz="1001" b="1" spc="-52" dirty="0">
                <a:latin typeface="Open Sans Extrabold"/>
                <a:cs typeface="Open Sans Extrabold"/>
              </a:rPr>
              <a:t>set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up?</a:t>
            </a:r>
            <a:endParaRPr sz="1001">
              <a:latin typeface="Open Sans Extrabold"/>
              <a:cs typeface="Open Sans Extrabold"/>
            </a:endParaRPr>
          </a:p>
          <a:p>
            <a:pPr marL="7701" marR="3081">
              <a:lnSpc>
                <a:spcPct val="113700"/>
              </a:lnSpc>
              <a:spcBef>
                <a:spcPts val="117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 good performance metrics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combination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passive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and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active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monitoring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tools.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private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instance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WebPagetest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using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Lighthouse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always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beneficial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quick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tests,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but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also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continuous monitoring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RUM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tools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such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5" name="object 5"/>
          <p:cNvSpPr txBox="1"/>
          <p:nvPr/>
        </p:nvSpPr>
        <p:spPr>
          <a:xfrm>
            <a:off x="602284" y="1691478"/>
            <a:ext cx="3392034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SpeedTracker,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Calibre,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SpeedCurve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others.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own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user-timing marks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measure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monitor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business-specific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metrics.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284" y="2328935"/>
            <a:ext cx="3517180" cy="128443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Quick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9" dirty="0">
                <a:solidFill>
                  <a:srgbClr val="2E75B5"/>
                </a:solidFill>
                <a:latin typeface="Open Sans"/>
                <a:cs typeface="Open Sans"/>
              </a:rPr>
              <a:t>wins</a:t>
            </a:r>
            <a:endParaRPr sz="1577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  <a:spcBef>
                <a:spcPts val="861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quite comprehensive, and completing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optimizations might take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quite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while.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So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just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1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hour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get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significant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improvements,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would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do?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Let’s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boil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all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down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12 low-hanging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fruits.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Obviously, before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start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once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finish,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measure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results,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including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start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rendering time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SpeedIndex on 3G and cable connections.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284" y="3748581"/>
            <a:ext cx="3504088" cy="76861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21680" marR="79323" indent="-114364">
              <a:lnSpc>
                <a:spcPct val="113700"/>
              </a:lnSpc>
              <a:spcBef>
                <a:spcPts val="55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Measure</a:t>
            </a:r>
            <a:r>
              <a:rPr sz="879" spc="5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5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real</a:t>
            </a:r>
            <a:r>
              <a:rPr sz="879" spc="5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world</a:t>
            </a:r>
            <a:r>
              <a:rPr sz="879" spc="5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experience</a:t>
            </a:r>
            <a:r>
              <a:rPr sz="879" spc="5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6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set</a:t>
            </a:r>
            <a:r>
              <a:rPr sz="879" spc="5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appropriate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goals.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good goal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aim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First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Meaningful Paint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&lt;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1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s,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SpeedIndex value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&lt;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1250,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Time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Interactive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&lt;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5s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slow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3G,</a:t>
            </a:r>
            <a:endParaRPr sz="879">
              <a:latin typeface="Open Sans"/>
              <a:cs typeface="Open Sans"/>
            </a:endParaRPr>
          </a:p>
          <a:p>
            <a:pPr marL="121680" marR="3081">
              <a:lnSpc>
                <a:spcPct val="113700"/>
              </a:lnSpc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repeat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visits,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TTI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&lt;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2s.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Optimize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start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rendering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time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time-to-interactive.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284" y="4662802"/>
            <a:ext cx="3409362" cy="61440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21680" marR="3081" indent="-114364">
              <a:lnSpc>
                <a:spcPct val="113700"/>
              </a:lnSpc>
              <a:spcBef>
                <a:spcPts val="55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Prepare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critical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CSS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 main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templates,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include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&lt;head&gt;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(Your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budget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14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KB).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CSS/JS,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operate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within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critical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size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budget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max. 170KB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zipped (0.7MB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decompressed).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284" y="5424673"/>
            <a:ext cx="3499082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21680" marR="3081" indent="-114364">
              <a:lnSpc>
                <a:spcPct val="113700"/>
              </a:lnSpc>
              <a:spcBef>
                <a:spcPts val="55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Trim, optimize, defer and lazy-load as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scripts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 possible,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check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lightweight alternatives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limit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impact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third-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party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7402" y="1691096"/>
            <a:ext cx="3026222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21680" marR="3081" indent="-114364">
              <a:lnSpc>
                <a:spcPct val="113700"/>
              </a:lnSpc>
              <a:spcBef>
                <a:spcPts val="55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Serve legacy code only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legacy browsers with &lt;script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type=“module”&gt;.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7401" y="2163465"/>
            <a:ext cx="333774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Experiment with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regrouping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CSS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rules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test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in-body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7402" y="2453080"/>
            <a:ext cx="3526036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21680" marR="3081" indent="-114364">
              <a:lnSpc>
                <a:spcPct val="113700"/>
              </a:lnSpc>
              <a:spcBef>
                <a:spcPts val="55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Add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resource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hints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speed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delivery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faster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dns-lookup,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preconnect,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prefetch and preload.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7402" y="2910249"/>
            <a:ext cx="3351217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121680" indent="-114364">
              <a:spcBef>
                <a:spcPts val="200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Subset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web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fonts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load them asynchronously,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utilize</a:t>
            </a:r>
            <a:endParaRPr sz="879">
              <a:latin typeface="Open Sans"/>
              <a:cs typeface="Open Sans"/>
            </a:endParaRPr>
          </a:p>
          <a:p>
            <a:pPr marL="121680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font-display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CSS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for fast first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rendering.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7402" y="3367417"/>
            <a:ext cx="3356608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21680" marR="3081" indent="-114364">
              <a:lnSpc>
                <a:spcPct val="113700"/>
              </a:lnSpc>
              <a:spcBef>
                <a:spcPts val="55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Optimize images, and consider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WebP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critical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pages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(such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 landing pages).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7402" y="3839786"/>
            <a:ext cx="336623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Check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HTTP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cache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headers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security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headers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27401" y="4129402"/>
            <a:ext cx="3457880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121680" indent="-114364">
              <a:spcBef>
                <a:spcPts val="200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Enable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Brotli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Zopfli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compression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server.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(If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that’s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not</a:t>
            </a:r>
            <a:endParaRPr sz="879">
              <a:latin typeface="Open Sans"/>
              <a:cs typeface="Open Sans"/>
            </a:endParaRPr>
          </a:p>
          <a:p>
            <a:pPr marL="121680">
              <a:spcBef>
                <a:spcPts val="146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possible,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don’t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forget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enable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Gzip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)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7402" y="4586569"/>
            <a:ext cx="3325803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21680" marR="3081" indent="-114364">
              <a:lnSpc>
                <a:spcPct val="113700"/>
              </a:lnSpc>
              <a:spcBef>
                <a:spcPts val="55"/>
              </a:spcBef>
              <a:buChar char="•"/>
              <a:tabLst>
                <a:tab pos="122065" algn="l"/>
              </a:tabLst>
            </a:pP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HTTP/2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available,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enable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HPACK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compression,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start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monitoring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mixed-content warnings. Enable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OCSP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7401" y="5043737"/>
            <a:ext cx="3320797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21680" marR="3081" indent="-114364">
              <a:lnSpc>
                <a:spcPct val="113700"/>
              </a:lnSpc>
              <a:spcBef>
                <a:spcPts val="55"/>
              </a:spcBef>
              <a:buChar char="•"/>
              <a:tabLst>
                <a:tab pos="122065" algn="l"/>
              </a:tabLst>
            </a:pP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possible,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cache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assets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such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fonts,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styles,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JavaScript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images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service worker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4800</Words>
  <Application>Microsoft Macintosh PowerPoint</Application>
  <PresentationFormat>Widescreen</PresentationFormat>
  <Paragraphs>191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Open Sans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Matthews</dc:creator>
  <cp:lastModifiedBy>Jeff Matthews</cp:lastModifiedBy>
  <cp:revision>1</cp:revision>
  <dcterms:created xsi:type="dcterms:W3CDTF">2021-09-09T19:09:23Z</dcterms:created>
  <dcterms:modified xsi:type="dcterms:W3CDTF">2021-09-09T19:10:11Z</dcterms:modified>
</cp:coreProperties>
</file>