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DCF-5EE7-1844-9B37-D4FB7DA2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E592E-72D2-F745-94FC-146B31E7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41A3-DD99-044F-8679-9C6775B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0565-9E31-234A-A3D2-B26CB827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3AB6-2515-FA4D-82C0-3456F60D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9427-86C0-794E-9D8D-519FDD90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053D-4FFB-5F43-A96C-1D62EFCC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4C59-CEF4-4848-AC6B-E9C88DDD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7EA9-A371-8D4D-BF53-577EEACC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27C0-0176-1848-AE5D-7EE23A2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B4DED-8031-664E-9052-C44807AA8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70E53-7237-1A49-AB51-5D344F7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7684-8A6D-6B4D-B4F3-FDFB513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7405-BACC-8D4C-B79E-5C6E179A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7D3E-00D9-1B4E-9226-14702CD9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817-E15A-F34C-B564-201056B4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81DF-DB37-604F-A404-BD10759B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BD9A-53E8-E545-90EA-2DA73C5F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43D8-A5E2-7947-BEF8-01A2547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DDCD-1337-B847-AC86-FD9F8630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E462-49CB-A042-B23A-465D20A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6A96-0455-A741-9FE6-111C1B5A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AEE5-FE00-0647-A111-80AAEF49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682C-0CB9-7045-B017-CBC8026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79AF-B0F5-A84A-BD67-772D87AD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2A95-6D26-7A42-9728-3B58A3B5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4DCE-C141-4F47-A53F-126C4F5E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05742-7357-7A43-BD90-ACD906F3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C89A-306E-6948-877E-7C18A081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9255-F98C-7E49-B651-060719DA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23376-6C25-8849-920E-4FC22A0F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36C0-8A16-5949-B4CE-0B264ABB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8721-DFB7-8142-AB47-55395333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D3E7-BA13-2C49-9E3B-DE48B773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5541-4FE3-8A4A-B52A-4783F5F75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20C01-A8C2-9C4B-BB90-614B9A676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FA17-7EDD-5647-B28B-F6AF4716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D4F7-54DA-1548-82A8-32E6C47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67948-B4AB-BE44-841C-702E5B3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D1D-77FB-C642-B8C2-8EBFDEE8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0D33E-9C94-3A41-AF24-C17F12F8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60235-2E50-EC4D-A7CC-F2011488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EA3DE-BDDE-214A-81B8-85BEE8B3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2F611-DF63-1148-A57B-E5C8CF0F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78CB2-8C0F-A145-AA72-593C4993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DCC9-20E9-D14B-8587-0E4575B9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DA60-C7C1-1244-9963-F355E8A9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3DB1-50FD-8545-A24B-14BB53E6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91808-4700-184C-8BE6-C2BA9316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11BC-6C61-1C41-893E-61A79076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A2BDB-BAEE-D543-8AF9-14A93C5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4D6C-5908-8E44-AA6F-D058512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D025-0EA4-7549-9E27-7F862002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1C746-CD6B-CF43-8BDB-52D41823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F34A-C497-6040-A8CA-56AB81D0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BD17-DA67-AE42-A025-6AC1738B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C6AC-0740-DD44-8414-C84BF6A2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E6640-6E0D-5D47-BEC7-14A31211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20F0A-A363-9B4E-AF0E-CAFC65AD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1AB3-9C4B-4749-9C28-759CAFFE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704F-7C5C-A44B-92E3-0D6AA29C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3567-E960-494C-9550-F472CAEF73C8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7D63-A75D-294A-AFCF-4F2BFC1AB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1102-74E1-314B-A7BE-BBEF3A71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A3E3-E3FB-4C4F-A9FF-C2C4EF515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21626" y="2584269"/>
            <a:ext cx="4641568" cy="6546"/>
            <a:chOff x="1024401" y="4261650"/>
            <a:chExt cx="7654290" cy="10795"/>
          </a:xfrm>
        </p:grpSpPr>
        <p:sp>
          <p:nvSpPr>
            <p:cNvPr id="6" name="object 6"/>
            <p:cNvSpPr/>
            <p:nvPr/>
          </p:nvSpPr>
          <p:spPr>
            <a:xfrm>
              <a:off x="1024404" y="4266887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765421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24401" y="4266885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0" y="0"/>
                  </a:moveTo>
                  <a:lnTo>
                    <a:pt x="765421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620860"/>
            <a:ext cx="3314636" cy="303068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1: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3" dirty="0">
                <a:solidFill>
                  <a:srgbClr val="2E75B5"/>
                </a:solidFill>
                <a:latin typeface="Open Sans"/>
                <a:cs typeface="Open Sans"/>
              </a:rPr>
              <a:t>Platform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Selection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11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target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platform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vs.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core business processes: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6"/>
              </a:spcBef>
            </a:pPr>
            <a:endParaRPr sz="1334">
              <a:latin typeface="Open Sans"/>
              <a:cs typeface="Open Sans"/>
            </a:endParaRPr>
          </a:p>
          <a:p>
            <a:pPr marL="15787">
              <a:tabLst>
                <a:tab pos="2814048" algn="l"/>
              </a:tabLst>
            </a:pPr>
            <a:r>
              <a:rPr sz="1001" b="1" spc="-39" dirty="0">
                <a:latin typeface="Open Sans Extrabold"/>
                <a:cs typeface="Open Sans Extrabold"/>
              </a:rPr>
              <a:t>Step	</a:t>
            </a: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  <a:p>
            <a:pPr>
              <a:spcBef>
                <a:spcPts val="21"/>
              </a:spcBef>
            </a:pPr>
            <a:endParaRPr sz="1395">
              <a:latin typeface="Open Sans Extrabold"/>
              <a:cs typeface="Open Sans Extrabold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Shopper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flow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maintenance</a:t>
            </a:r>
            <a:endParaRPr sz="879">
              <a:latin typeface="Open Sans"/>
              <a:cs typeface="Open Sans"/>
            </a:endParaRPr>
          </a:p>
          <a:p>
            <a:pPr marL="7701" marR="2220279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 fulfilment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service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-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promotions</a:t>
            </a:r>
            <a:endParaRPr sz="879">
              <a:latin typeface="Open Sans"/>
              <a:cs typeface="Open Sans"/>
            </a:endParaRPr>
          </a:p>
          <a:p>
            <a:pPr marL="7701" marR="1890279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Marketing communication </a:t>
            </a:r>
            <a:r>
              <a:rPr sz="879" spc="-2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298463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2: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Checklist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General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Configuration: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4633097" cy="6546"/>
            <a:chOff x="1024401" y="4261650"/>
            <a:chExt cx="764032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764024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0" y="0"/>
                  </a:moveTo>
                  <a:lnTo>
                    <a:pt x="764025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874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80363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Contact</a:t>
            </a:r>
            <a:r>
              <a:rPr sz="879" spc="-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Phone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078220"/>
            <a:ext cx="7524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Contact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383037"/>
            <a:ext cx="193957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countries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currencies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3687853"/>
            <a:ext cx="15521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Languages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local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settings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3992669"/>
            <a:ext cx="2758218" cy="194885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zone</a:t>
            </a:r>
            <a:endParaRPr sz="879">
              <a:latin typeface="Open Sans"/>
              <a:cs typeface="Open Sans"/>
            </a:endParaRPr>
          </a:p>
          <a:p>
            <a:pPr marL="7701" marR="1305752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rates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Tax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rules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rates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Payment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gateways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PayPal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e-Commerce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extensions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domain and your store URLs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SSL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certificate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9231" y="2584269"/>
            <a:ext cx="4641568" cy="6546"/>
            <a:chOff x="10238776" y="4261650"/>
            <a:chExt cx="7654290" cy="10795"/>
          </a:xfrm>
        </p:grpSpPr>
        <p:sp>
          <p:nvSpPr>
            <p:cNvPr id="17" name="object 17"/>
            <p:cNvSpPr/>
            <p:nvPr/>
          </p:nvSpPr>
          <p:spPr>
            <a:xfrm>
              <a:off x="10238776" y="4266887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765422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8780" y="4266885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0" y="0"/>
                  </a:moveTo>
                  <a:lnTo>
                    <a:pt x="765421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98357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0" name="object 20"/>
          <p:cNvSpPr txBox="1"/>
          <p:nvPr/>
        </p:nvSpPr>
        <p:spPr>
          <a:xfrm>
            <a:off x="8996352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9891" y="2773403"/>
            <a:ext cx="159570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PCI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compliance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9891" y="3078220"/>
            <a:ext cx="164114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Up-time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monitoring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alerts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9891" y="3383037"/>
            <a:ext cx="168311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Security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malware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scanning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9891" y="3672653"/>
            <a:ext cx="236083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and content backup. Disaster recovery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processes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4065897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3: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Product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Catalog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Catalog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5369725" cy="6546"/>
            <a:chOff x="1024401" y="4261650"/>
            <a:chExt cx="8855075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4335779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58203"/>
            <a:ext cx="3473667" cy="301987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standards and custom product attributes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import/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export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</a:t>
            </a:r>
            <a:endParaRPr sz="879">
              <a:latin typeface="Open Sans"/>
              <a:cs typeface="Open Sans"/>
            </a:endParaRPr>
          </a:p>
          <a:p>
            <a:pPr marL="7701" marR="913757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catalogue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category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structures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</a:t>
            </a:r>
            <a:endParaRPr sz="879">
              <a:latin typeface="Open Sans"/>
              <a:cs typeface="Open Sans"/>
            </a:endParaRPr>
          </a:p>
          <a:p>
            <a:pPr marL="7701" marR="2294981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Cross-Sell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Ups-sell 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Price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promotion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rules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tax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group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settings</a:t>
            </a:r>
            <a:endParaRPr sz="879">
              <a:latin typeface="Open Sans"/>
              <a:cs typeface="Open Sans"/>
            </a:endParaRPr>
          </a:p>
          <a:p>
            <a:pPr marL="7701" marR="36581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feeds with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POS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inventory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inventory systems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feeds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market places (eBay, Amazon,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etc.)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any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545675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4: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Storefront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Storefront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4641568" cy="6546"/>
            <a:chOff x="1024401" y="4261650"/>
            <a:chExt cx="765429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765421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0" y="0"/>
                  </a:moveTo>
                  <a:lnTo>
                    <a:pt x="765421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1443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58203"/>
            <a:ext cx="2500224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Branding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migration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–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logo,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colours,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photos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215371"/>
            <a:ext cx="257569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main and secondary navigation,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menus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672539"/>
            <a:ext cx="239125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Validate responsive theme design on mobile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phones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tablets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4144907"/>
            <a:ext cx="121564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Common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4434522"/>
            <a:ext cx="2521018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Common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 elements including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icons,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links,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buttons, and content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84" y="4906891"/>
            <a:ext cx="6338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Home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84" y="5211708"/>
            <a:ext cx="112284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Main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category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84" y="5516525"/>
            <a:ext cx="1114762" cy="43035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Subcategory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8747" y="2584269"/>
            <a:ext cx="5369725" cy="6546"/>
            <a:chOff x="9924653" y="4261650"/>
            <a:chExt cx="8855075" cy="10795"/>
          </a:xfrm>
        </p:grpSpPr>
        <p:sp>
          <p:nvSpPr>
            <p:cNvPr id="20" name="object 20"/>
            <p:cNvSpPr/>
            <p:nvPr/>
          </p:nvSpPr>
          <p:spPr>
            <a:xfrm>
              <a:off x="9924653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82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4654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07870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3" name="object 23"/>
          <p:cNvSpPr txBox="1"/>
          <p:nvPr/>
        </p:nvSpPr>
        <p:spPr>
          <a:xfrm>
            <a:off x="8983654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9404" y="2773403"/>
            <a:ext cx="106508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9405" y="3078220"/>
            <a:ext cx="204584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page: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cross-sell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options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9405" y="3383037"/>
            <a:ext cx="182020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non-product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9405" y="3687853"/>
            <a:ext cx="187796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Digital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assets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(PDF,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images,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videos)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9404" y="3977469"/>
            <a:ext cx="296191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Links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external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(Videos,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Blogs,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third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sites)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migration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9404" y="4449838"/>
            <a:ext cx="10828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Sliders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banners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9405" y="4754654"/>
            <a:ext cx="273857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Generic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widgets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functionality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mapping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9405" y="5059472"/>
            <a:ext cx="187218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inbound 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outbound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9404" y="5364288"/>
            <a:ext cx="131692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module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469432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5: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Checkout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5369725" cy="6546"/>
            <a:chOff x="1024401" y="4261650"/>
            <a:chExt cx="8855075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4335779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4"/>
            <a:ext cx="2545277" cy="135580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Guest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options</a:t>
            </a:r>
            <a:endParaRPr sz="879">
              <a:latin typeface="Open Sans"/>
              <a:cs typeface="Open Sans"/>
            </a:endParaRPr>
          </a:p>
          <a:p>
            <a:pPr marL="7701" marR="151099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 options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Payment options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Free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rules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account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transactional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237238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6: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Data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orders data migration,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validation and data QA: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5369725" cy="6546"/>
            <a:chOff x="1024401" y="4261650"/>
            <a:chExt cx="8855075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5779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998087" cy="71492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account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Credit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memos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906700"/>
            <a:ext cx="3721649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7: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Policy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Pages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Policy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626" y="4870108"/>
            <a:ext cx="5369725" cy="6546"/>
            <a:chOff x="1024401" y="8031169"/>
            <a:chExt cx="8855075" cy="10795"/>
          </a:xfrm>
        </p:grpSpPr>
        <p:sp>
          <p:nvSpPr>
            <p:cNvPr id="14" name="object 14"/>
            <p:cNvSpPr/>
            <p:nvPr/>
          </p:nvSpPr>
          <p:spPr>
            <a:xfrm>
              <a:off x="1024404" y="803640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4401" y="8036404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0749" y="4665571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7" name="object 17"/>
          <p:cNvSpPr txBox="1"/>
          <p:nvPr/>
        </p:nvSpPr>
        <p:spPr>
          <a:xfrm>
            <a:off x="4335779" y="4665571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84" y="5059243"/>
            <a:ext cx="1349651" cy="102327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Privacy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policy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Terms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 policy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Return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refund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policy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links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606515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8: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Integration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Third-party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6301197" cy="6546"/>
            <a:chOff x="1024401" y="4261650"/>
            <a:chExt cx="1039114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10391140" cy="0"/>
            </a:xfrm>
            <a:custGeom>
              <a:avLst/>
              <a:gdLst/>
              <a:ahLst/>
              <a:cxnLst/>
              <a:rect l="l" t="t" r="r" b="b"/>
              <a:pathLst>
                <a:path w="10391140">
                  <a:moveTo>
                    <a:pt x="10390605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10391140" cy="0"/>
            </a:xfrm>
            <a:custGeom>
              <a:avLst/>
              <a:gdLst/>
              <a:ahLst/>
              <a:cxnLst/>
              <a:rect l="l" t="t" r="r" b="b"/>
              <a:pathLst>
                <a:path w="10391140">
                  <a:moveTo>
                    <a:pt x="0" y="0"/>
                  </a:moveTo>
                  <a:lnTo>
                    <a:pt x="10390605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525011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3948452" cy="33178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providers</a:t>
            </a:r>
            <a:endParaRPr sz="879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3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E-mail marketing providers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(Mailchimp, Constant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Contact, Bronto,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Listrak,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Silverpop,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etc.)</a:t>
            </a:r>
            <a:endParaRPr sz="879">
              <a:latin typeface="Open Sans"/>
              <a:cs typeface="Open Sans"/>
            </a:endParaRPr>
          </a:p>
          <a:p>
            <a:pPr marL="7701" marR="269160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Amazon, Ebay, Rakuten, Play.com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market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places integration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Merchant Center data feeds</a:t>
            </a:r>
            <a:endParaRPr sz="879">
              <a:latin typeface="Open Sans"/>
              <a:cs typeface="Open Sans"/>
            </a:endParaRPr>
          </a:p>
          <a:p>
            <a:pPr marL="7701" marR="1464013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 Shopping Campaigns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Google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WordPress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blog integration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Permanent URL mapping and 301 redirects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engine crawler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settings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-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Robots.txt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Keywords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research and optimization</a:t>
            </a:r>
            <a:endParaRPr sz="879">
              <a:latin typeface="Open Sans"/>
              <a:cs typeface="Open Sans"/>
            </a:endParaRPr>
          </a:p>
          <a:p>
            <a:pPr marL="7701" marR="3010045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Rich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snippets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750529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9: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Social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Media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Social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4633097" cy="6546"/>
            <a:chOff x="1024401" y="4261650"/>
            <a:chExt cx="764032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764024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0" y="0"/>
                  </a:moveTo>
                  <a:lnTo>
                    <a:pt x="764025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604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52830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Facebook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078220"/>
            <a:ext cx="39122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Twitter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383037"/>
            <a:ext cx="43319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Pintrest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3687853"/>
            <a:ext cx="55949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Instagram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3992670"/>
            <a:ext cx="47362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LinkedIn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84" y="4297487"/>
            <a:ext cx="1184844" cy="133175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+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 reports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reports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cart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97579" y="2584269"/>
            <a:ext cx="4590740" cy="6546"/>
            <a:chOff x="9889746" y="4261650"/>
            <a:chExt cx="7570470" cy="10795"/>
          </a:xfrm>
        </p:grpSpPr>
        <p:sp>
          <p:nvSpPr>
            <p:cNvPr id="18" name="object 18"/>
            <p:cNvSpPr/>
            <p:nvPr/>
          </p:nvSpPr>
          <p:spPr>
            <a:xfrm>
              <a:off x="9889746" y="4266887"/>
              <a:ext cx="7570470" cy="0"/>
            </a:xfrm>
            <a:custGeom>
              <a:avLst/>
              <a:gdLst/>
              <a:ahLst/>
              <a:cxnLst/>
              <a:rect l="l" t="t" r="r" b="b"/>
              <a:pathLst>
                <a:path w="7570469">
                  <a:moveTo>
                    <a:pt x="7570460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9889750" y="4266885"/>
              <a:ext cx="7570470" cy="0"/>
            </a:xfrm>
            <a:custGeom>
              <a:avLst/>
              <a:gdLst/>
              <a:ahLst/>
              <a:cxnLst/>
              <a:rect l="l" t="t" r="r" b="b"/>
              <a:pathLst>
                <a:path w="7570469">
                  <a:moveTo>
                    <a:pt x="0" y="0"/>
                  </a:moveTo>
                  <a:lnTo>
                    <a:pt x="7570450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86706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1" name="object 21"/>
          <p:cNvSpPr txBox="1"/>
          <p:nvPr/>
        </p:nvSpPr>
        <p:spPr>
          <a:xfrm>
            <a:off x="8772002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8240" y="2773403"/>
            <a:ext cx="81672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8239" y="3078220"/>
            <a:ext cx="150329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On-site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terms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8240" y="3383037"/>
            <a:ext cx="117752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analytics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8239" y="3687853"/>
            <a:ext cx="98153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Campaign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8239" y="3992670"/>
            <a:ext cx="81633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Special</a:t>
            </a:r>
            <a:r>
              <a:rPr sz="879" spc="-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5122899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6" dirty="0">
                <a:solidFill>
                  <a:srgbClr val="2E75B5"/>
                </a:solidFill>
                <a:latin typeface="Open Sans"/>
                <a:cs typeface="Open Sans"/>
              </a:rPr>
              <a:t>10: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Customer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Communication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communication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proactive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care: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4633097" cy="6546"/>
            <a:chOff x="1024401" y="4261650"/>
            <a:chExt cx="764032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764024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0" y="0"/>
                  </a:moveTo>
                  <a:lnTo>
                    <a:pt x="764025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339604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1775918" cy="43035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online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communication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training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Matthews</dc:creator>
  <cp:lastModifiedBy>Jeff Matthews</cp:lastModifiedBy>
  <cp:revision>1</cp:revision>
  <dcterms:created xsi:type="dcterms:W3CDTF">2021-09-09T18:30:15Z</dcterms:created>
  <dcterms:modified xsi:type="dcterms:W3CDTF">2021-09-09T18:31:08Z</dcterms:modified>
</cp:coreProperties>
</file>