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07" r:id="rId2"/>
    <p:sldId id="408" r:id="rId3"/>
    <p:sldId id="409" r:id="rId4"/>
    <p:sldId id="410" r:id="rId5"/>
    <p:sldId id="411" r:id="rId6"/>
    <p:sldId id="412" r:id="rId7"/>
    <p:sldId id="4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7F16-2254-0640-A4A7-7617E28F8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9C192-98B5-E140-A775-7C72D2CDA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1AA3B-E35F-6B43-8C85-6C7BFA31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AB-45A6-034A-BD46-54E32A856FA4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3BA0-041F-A147-891C-6218F4B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5B46-FFFE-474F-AD5E-AB52105F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7515-3F84-8D4E-8E67-BFDAEAB2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7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5C8A-C4DD-5045-96F3-D2BB580B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F5B06-7DCE-CF45-8DFB-D22353B8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764E-BCAE-8545-85A1-0CC7F777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AB-45A6-034A-BD46-54E32A856FA4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A055-1038-EB40-A0EA-E2FC90E0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8085-CB7E-AF4A-9A98-CDF19C0D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7515-3F84-8D4E-8E67-BFDAEAB2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D16CF-58A8-5A40-9222-81E249BAC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40561-070C-7042-B028-47B7E7543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00181-D478-214C-9C4E-30631E5E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AB-45A6-034A-BD46-54E32A856FA4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1E694-5F55-EE43-A9B5-8E6E4844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6142-EC9D-334B-8011-26498DCB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7515-3F84-8D4E-8E67-BFDAEAB2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3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7" b="0" i="0">
                <a:solidFill>
                  <a:srgbClr val="2E75B5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97" b="0" i="0">
                <a:solidFill>
                  <a:srgbClr val="A7A8AA"/>
                </a:solidFill>
                <a:latin typeface="Open Sans"/>
                <a:cs typeface="Open Sans"/>
              </a:defRPr>
            </a:lvl1pPr>
          </a:lstStyle>
          <a:p>
            <a:pPr marL="7701">
              <a:spcBef>
                <a:spcPts val="109"/>
              </a:spcBef>
            </a:pPr>
            <a:r>
              <a:rPr lang="en-US" spc="3"/>
              <a:t>Adobe</a:t>
            </a:r>
            <a:r>
              <a:rPr lang="en-US" spc="6"/>
              <a:t> </a:t>
            </a:r>
            <a:r>
              <a:rPr lang="en-US" spc="3"/>
              <a:t>e-Commerce Operational</a:t>
            </a:r>
            <a:r>
              <a:rPr lang="en-US" spc="6"/>
              <a:t> </a:t>
            </a:r>
            <a:r>
              <a:rPr lang="en-US" spc="3"/>
              <a:t>Playbook</a:t>
            </a:r>
            <a:endParaRPr lang="en-US" spc="3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91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D79B-CD5C-4F4C-9806-F2CE7EAF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3EDF-848D-A546-A88D-3C86850C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616C-BA6E-5B4A-BDE2-8C645FAD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AB-45A6-034A-BD46-54E32A856FA4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1622-81D4-E443-AE92-E485B46B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D9D6B-3C44-334D-81D3-84832F66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7515-3F84-8D4E-8E67-BFDAEAB2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D4C9-B1A1-5347-AFC8-BB4A20E8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420BB-06FC-AF4C-825A-74A43520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4CCD3-1111-EE40-BF19-FC125759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AB-45A6-034A-BD46-54E32A856FA4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B12C-8C9B-BE4C-8D75-E595877E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7469-A864-5847-A084-B9A04A4E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7515-3F84-8D4E-8E67-BFDAEAB2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5059-3502-B649-B40C-B416FF8A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59FC-63E5-7F44-BE21-7DFD16BBD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516C0-59C9-6946-9386-FDA2CD9A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B208B-C664-E145-AEA8-4CA43C9B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AB-45A6-034A-BD46-54E32A856FA4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CD74-F650-6345-B046-AC3FBBBC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9230-4CC7-B34B-895E-E1753C92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7515-3F84-8D4E-8E67-BFDAEAB2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7FA6-9E18-B84D-ACD9-30B2BF66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90C68-6166-1648-AD08-4C5A0670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3CD10-A446-AE4A-A9AD-C1EC30E0B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9E66E-5D44-D34F-B60B-8F483AFE5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52181-61A3-2B4E-8CDE-BEEE2AB6D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43CF8-D784-3C41-B3B6-AB1387A8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AB-45A6-034A-BD46-54E32A856FA4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13407-DD53-9644-8EC8-349C4B56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BE9C9-3188-8C44-B596-46ED50CB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7515-3F84-8D4E-8E67-BFDAEAB2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4338-ABC2-114D-93B8-51C807E2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14935-7773-A342-9F48-DA83964E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AB-45A6-034A-BD46-54E32A856FA4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D1AAE-7CFE-8842-8A7A-977C6E4D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01950-E5EA-5A47-BF53-79D9DB97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7515-3F84-8D4E-8E67-BFDAEAB2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2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110C2-88E8-7141-85BB-2FB55E6A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AB-45A6-034A-BD46-54E32A856FA4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B1EC0-72C7-1841-A55B-9E570D75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BDC35-5327-FD4E-B896-29839F5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7515-3F84-8D4E-8E67-BFDAEAB2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5301-E995-194F-89AA-AA82A3B8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DFC6-4951-F14E-AAC4-FA983D48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0DF1-C07A-954D-BE7F-3EF73D3CE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2C6E1-2F8A-124C-8887-9B7994C3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AB-45A6-034A-BD46-54E32A856FA4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0C9E-3553-D54F-99FB-B3C4302B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68C7D-D6E8-174C-B540-FFBD68AF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7515-3F84-8D4E-8E67-BFDAEAB2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0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CFAB-4C35-B549-BEB2-B99E86FE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1A357-A9C0-354D-B180-55B7B89AF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8F598-E31B-9A42-A39A-FCC2C14D4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A5414-D58C-AC45-BFB7-C981FE33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20AB-45A6-034A-BD46-54E32A856FA4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94E35-E67F-684B-8160-4DEB4CE9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1434B-A861-3D48-A082-0F63A4BF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7515-3F84-8D4E-8E67-BFDAEAB2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E3F0E-8B44-A242-8D38-2C72F413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E0F9E-DCBB-8947-A6A9-87B1BE57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D578-45CC-0E44-8D06-894F19E60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20AB-45A6-034A-BD46-54E32A856FA4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ADB60-ACE5-F249-A9DB-FA920089F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9BEFE-9130-FB45-8240-443ABBE4D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67515-3F84-8D4E-8E67-BFDAEAB2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2284" y="2078028"/>
            <a:ext cx="170314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Document</a:t>
            </a:r>
            <a:r>
              <a:rPr sz="1577" spc="-18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Control</a:t>
            </a:r>
            <a:endParaRPr sz="1577" dirty="0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284" y="3716315"/>
            <a:ext cx="1432440" cy="66369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21" dirty="0">
                <a:solidFill>
                  <a:srgbClr val="2E75B5"/>
                </a:solidFill>
                <a:latin typeface="Open Sans"/>
                <a:cs typeface="Open Sans"/>
              </a:rPr>
              <a:t>Version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Control</a:t>
            </a:r>
            <a:endParaRPr sz="1577">
              <a:latin typeface="Open Sans"/>
              <a:cs typeface="Open Sans"/>
            </a:endParaRPr>
          </a:p>
          <a:p>
            <a:pPr marL="16173">
              <a:spcBef>
                <a:spcPts val="19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Verion</a:t>
            </a:r>
            <a:r>
              <a:rPr sz="1001" b="1" spc="-18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Number</a:t>
            </a:r>
            <a:endParaRPr sz="1001">
              <a:latin typeface="Open Sans Extrabold"/>
              <a:cs typeface="Open Sans Extrabold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3158" y="2431880"/>
            <a:ext cx="7232283" cy="6546"/>
            <a:chOff x="1010438" y="4010349"/>
            <a:chExt cx="11926570" cy="10795"/>
          </a:xfrm>
        </p:grpSpPr>
        <p:sp>
          <p:nvSpPr>
            <p:cNvPr id="7" name="object 7"/>
            <p:cNvSpPr/>
            <p:nvPr/>
          </p:nvSpPr>
          <p:spPr>
            <a:xfrm>
              <a:off x="1010438" y="4015583"/>
              <a:ext cx="11926570" cy="0"/>
            </a:xfrm>
            <a:custGeom>
              <a:avLst/>
              <a:gdLst/>
              <a:ahLst/>
              <a:cxnLst/>
              <a:rect l="l" t="t" r="r" b="b"/>
              <a:pathLst>
                <a:path w="11926570">
                  <a:moveTo>
                    <a:pt x="11926338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010440" y="4015584"/>
              <a:ext cx="11926570" cy="0"/>
            </a:xfrm>
            <a:custGeom>
              <a:avLst/>
              <a:gdLst/>
              <a:ahLst/>
              <a:cxnLst/>
              <a:rect l="l" t="t" r="r" b="b"/>
              <a:pathLst>
                <a:path w="11926570">
                  <a:moveTo>
                    <a:pt x="0" y="0"/>
                  </a:moveTo>
                  <a:lnTo>
                    <a:pt x="11926338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13158" y="4419290"/>
            <a:ext cx="7232283" cy="6546"/>
            <a:chOff x="1010438" y="7287736"/>
            <a:chExt cx="11926570" cy="10795"/>
          </a:xfrm>
        </p:grpSpPr>
        <p:sp>
          <p:nvSpPr>
            <p:cNvPr id="10" name="object 10"/>
            <p:cNvSpPr/>
            <p:nvPr/>
          </p:nvSpPr>
          <p:spPr>
            <a:xfrm>
              <a:off x="1010438" y="7292973"/>
              <a:ext cx="11926570" cy="0"/>
            </a:xfrm>
            <a:custGeom>
              <a:avLst/>
              <a:gdLst/>
              <a:ahLst/>
              <a:cxnLst/>
              <a:rect l="l" t="t" r="r" b="b"/>
              <a:pathLst>
                <a:path w="11926570">
                  <a:moveTo>
                    <a:pt x="11926338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0440" y="7292972"/>
              <a:ext cx="11926570" cy="0"/>
            </a:xfrm>
            <a:custGeom>
              <a:avLst/>
              <a:gdLst/>
              <a:ahLst/>
              <a:cxnLst/>
              <a:rect l="l" t="t" r="r" b="b"/>
              <a:pathLst>
                <a:path w="11926570">
                  <a:moveTo>
                    <a:pt x="0" y="0"/>
                  </a:moveTo>
                  <a:lnTo>
                    <a:pt x="11926338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13158" y="3346215"/>
            <a:ext cx="7243835" cy="6546"/>
            <a:chOff x="1010438" y="5518156"/>
            <a:chExt cx="11945620" cy="10795"/>
          </a:xfrm>
        </p:grpSpPr>
        <p:sp>
          <p:nvSpPr>
            <p:cNvPr id="13" name="object 13"/>
            <p:cNvSpPr/>
            <p:nvPr/>
          </p:nvSpPr>
          <p:spPr>
            <a:xfrm>
              <a:off x="1010438" y="5523390"/>
              <a:ext cx="11926570" cy="0"/>
            </a:xfrm>
            <a:custGeom>
              <a:avLst/>
              <a:gdLst/>
              <a:ahLst/>
              <a:cxnLst/>
              <a:rect l="l" t="t" r="r" b="b"/>
              <a:pathLst>
                <a:path w="11926570">
                  <a:moveTo>
                    <a:pt x="11926338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0440" y="5523392"/>
              <a:ext cx="11926570" cy="0"/>
            </a:xfrm>
            <a:custGeom>
              <a:avLst/>
              <a:gdLst/>
              <a:ahLst/>
              <a:cxnLst/>
              <a:rect l="l" t="t" r="r" b="b"/>
              <a:pathLst>
                <a:path w="11926570">
                  <a:moveTo>
                    <a:pt x="0" y="0"/>
                  </a:moveTo>
                  <a:lnTo>
                    <a:pt x="11926338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5370" y="5523392"/>
              <a:ext cx="11895455" cy="0"/>
            </a:xfrm>
            <a:custGeom>
              <a:avLst/>
              <a:gdLst/>
              <a:ahLst/>
              <a:cxnLst/>
              <a:rect l="l" t="t" r="r" b="b"/>
              <a:pathLst>
                <a:path w="11895455">
                  <a:moveTo>
                    <a:pt x="0" y="0"/>
                  </a:moveTo>
                  <a:lnTo>
                    <a:pt x="11894925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9187" y="5518168"/>
              <a:ext cx="11937365" cy="10795"/>
            </a:xfrm>
            <a:custGeom>
              <a:avLst/>
              <a:gdLst/>
              <a:ahLst/>
              <a:cxnLst/>
              <a:rect l="l" t="t" r="r" b="b"/>
              <a:pathLst>
                <a:path w="11937365" h="10795">
                  <a:moveTo>
                    <a:pt x="10464" y="5232"/>
                  </a:moveTo>
                  <a:lnTo>
                    <a:pt x="8940" y="1524"/>
                  </a:lnTo>
                  <a:lnTo>
                    <a:pt x="5232" y="0"/>
                  </a:lnTo>
                  <a:lnTo>
                    <a:pt x="1536" y="1524"/>
                  </a:lnTo>
                  <a:lnTo>
                    <a:pt x="0" y="5232"/>
                  </a:lnTo>
                  <a:lnTo>
                    <a:pt x="1536" y="8928"/>
                  </a:lnTo>
                  <a:lnTo>
                    <a:pt x="5232" y="10464"/>
                  </a:lnTo>
                  <a:lnTo>
                    <a:pt x="8940" y="8928"/>
                  </a:lnTo>
                  <a:lnTo>
                    <a:pt x="10464" y="5232"/>
                  </a:lnTo>
                  <a:close/>
                </a:path>
                <a:path w="11937365" h="10795">
                  <a:moveTo>
                    <a:pt x="11936806" y="5232"/>
                  </a:moveTo>
                  <a:lnTo>
                    <a:pt x="11935270" y="1524"/>
                  </a:lnTo>
                  <a:lnTo>
                    <a:pt x="11931574" y="0"/>
                  </a:lnTo>
                  <a:lnTo>
                    <a:pt x="11927865" y="1524"/>
                  </a:lnTo>
                  <a:lnTo>
                    <a:pt x="11926341" y="5232"/>
                  </a:lnTo>
                  <a:lnTo>
                    <a:pt x="11927865" y="8928"/>
                  </a:lnTo>
                  <a:lnTo>
                    <a:pt x="11931574" y="10464"/>
                  </a:lnTo>
                  <a:lnTo>
                    <a:pt x="11935270" y="8928"/>
                  </a:lnTo>
                  <a:lnTo>
                    <a:pt x="11936806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2284" y="2532121"/>
            <a:ext cx="96112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Document</a:t>
            </a:r>
            <a:r>
              <a:rPr sz="1001" b="1" spc="-30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Title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284" y="2836899"/>
            <a:ext cx="50828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Authors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284" y="3141677"/>
            <a:ext cx="120140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Document</a:t>
            </a:r>
            <a:r>
              <a:rPr sz="1001" b="1" spc="-24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Purpose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64862" y="4208403"/>
            <a:ext cx="307667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Date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27440" y="4208403"/>
            <a:ext cx="44590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Author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2050" y="4208403"/>
            <a:ext cx="68618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Comments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4237" y="2544819"/>
            <a:ext cx="275706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Strategy Document.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Document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sub-title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54237" y="2849636"/>
            <a:ext cx="155412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Deepthi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Amirthagadeswaran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11808" y="1203188"/>
            <a:ext cx="5109422" cy="453308"/>
          </a:xfrm>
          <a:prstGeom prst="rect">
            <a:avLst/>
          </a:prstGeom>
        </p:spPr>
        <p:txBody>
          <a:bodyPr vert="horz" wrap="square" lIns="0" tIns="1001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9"/>
              </a:spcBef>
            </a:pPr>
            <a:r>
              <a:rPr sz="2880" spc="-52" dirty="0">
                <a:solidFill>
                  <a:srgbClr val="000000"/>
                </a:solidFill>
              </a:rPr>
              <a:t>Commerce</a:t>
            </a:r>
            <a:r>
              <a:rPr sz="2880" spc="-12" dirty="0">
                <a:solidFill>
                  <a:srgbClr val="000000"/>
                </a:solidFill>
              </a:rPr>
              <a:t> </a:t>
            </a:r>
            <a:r>
              <a:rPr sz="2880" spc="-52" dirty="0">
                <a:solidFill>
                  <a:srgbClr val="000000"/>
                </a:solidFill>
              </a:rPr>
              <a:t>Strategy</a:t>
            </a:r>
            <a:r>
              <a:rPr sz="2880" spc="-9" dirty="0">
                <a:solidFill>
                  <a:srgbClr val="000000"/>
                </a:solidFill>
              </a:rPr>
              <a:t> </a:t>
            </a:r>
            <a:r>
              <a:rPr sz="2880" spc="-55" dirty="0">
                <a:solidFill>
                  <a:srgbClr val="000000"/>
                </a:solidFill>
              </a:rPr>
              <a:t>Document</a:t>
            </a:r>
            <a:endParaRPr sz="2880"/>
          </a:p>
        </p:txBody>
      </p:sp>
      <p:grpSp>
        <p:nvGrpSpPr>
          <p:cNvPr id="26" name="object 26"/>
          <p:cNvGrpSpPr/>
          <p:nvPr/>
        </p:nvGrpSpPr>
        <p:grpSpPr>
          <a:xfrm>
            <a:off x="609985" y="2743008"/>
            <a:ext cx="7238829" cy="6546"/>
            <a:chOff x="1005205" y="4523422"/>
            <a:chExt cx="11937365" cy="10795"/>
          </a:xfrm>
        </p:grpSpPr>
        <p:sp>
          <p:nvSpPr>
            <p:cNvPr id="27" name="object 27"/>
            <p:cNvSpPr/>
            <p:nvPr/>
          </p:nvSpPr>
          <p:spPr>
            <a:xfrm>
              <a:off x="1031382" y="4528657"/>
              <a:ext cx="11895455" cy="0"/>
            </a:xfrm>
            <a:custGeom>
              <a:avLst/>
              <a:gdLst/>
              <a:ahLst/>
              <a:cxnLst/>
              <a:rect l="l" t="t" r="r" b="b"/>
              <a:pathLst>
                <a:path w="11895455">
                  <a:moveTo>
                    <a:pt x="0" y="0"/>
                  </a:moveTo>
                  <a:lnTo>
                    <a:pt x="11894925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5192" y="4523428"/>
              <a:ext cx="11937365" cy="10795"/>
            </a:xfrm>
            <a:custGeom>
              <a:avLst/>
              <a:gdLst/>
              <a:ahLst/>
              <a:cxnLst/>
              <a:rect l="l" t="t" r="r" b="b"/>
              <a:pathLst>
                <a:path w="11937365" h="10795">
                  <a:moveTo>
                    <a:pt x="10477" y="5232"/>
                  </a:moveTo>
                  <a:lnTo>
                    <a:pt x="8940" y="1536"/>
                  </a:lnTo>
                  <a:lnTo>
                    <a:pt x="5245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45" y="10464"/>
                  </a:lnTo>
                  <a:lnTo>
                    <a:pt x="8940" y="8940"/>
                  </a:lnTo>
                  <a:lnTo>
                    <a:pt x="10477" y="5232"/>
                  </a:lnTo>
                  <a:close/>
                </a:path>
                <a:path w="11937365" h="10795">
                  <a:moveTo>
                    <a:pt x="11936819" y="5232"/>
                  </a:moveTo>
                  <a:lnTo>
                    <a:pt x="11935282" y="1536"/>
                  </a:lnTo>
                  <a:lnTo>
                    <a:pt x="11931587" y="0"/>
                  </a:lnTo>
                  <a:lnTo>
                    <a:pt x="11927878" y="1536"/>
                  </a:lnTo>
                  <a:lnTo>
                    <a:pt x="11926341" y="5232"/>
                  </a:lnTo>
                  <a:lnTo>
                    <a:pt x="11927878" y="8940"/>
                  </a:lnTo>
                  <a:lnTo>
                    <a:pt x="11931587" y="10464"/>
                  </a:lnTo>
                  <a:lnTo>
                    <a:pt x="11935282" y="8940"/>
                  </a:lnTo>
                  <a:lnTo>
                    <a:pt x="11936819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18468" y="3047786"/>
            <a:ext cx="7238829" cy="6546"/>
            <a:chOff x="1019193" y="5026025"/>
            <a:chExt cx="11937365" cy="10795"/>
          </a:xfrm>
        </p:grpSpPr>
        <p:sp>
          <p:nvSpPr>
            <p:cNvPr id="30" name="object 30"/>
            <p:cNvSpPr/>
            <p:nvPr/>
          </p:nvSpPr>
          <p:spPr>
            <a:xfrm>
              <a:off x="1045370" y="5031260"/>
              <a:ext cx="11895455" cy="0"/>
            </a:xfrm>
            <a:custGeom>
              <a:avLst/>
              <a:gdLst/>
              <a:ahLst/>
              <a:cxnLst/>
              <a:rect l="l" t="t" r="r" b="b"/>
              <a:pathLst>
                <a:path w="11895455">
                  <a:moveTo>
                    <a:pt x="0" y="0"/>
                  </a:moveTo>
                  <a:lnTo>
                    <a:pt x="11894925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19187" y="5026031"/>
              <a:ext cx="11937365" cy="10795"/>
            </a:xfrm>
            <a:custGeom>
              <a:avLst/>
              <a:gdLst/>
              <a:ahLst/>
              <a:cxnLst/>
              <a:rect l="l" t="t" r="r" b="b"/>
              <a:pathLst>
                <a:path w="11937365" h="10795">
                  <a:moveTo>
                    <a:pt x="10464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64"/>
                  </a:lnTo>
                  <a:lnTo>
                    <a:pt x="8940" y="8940"/>
                  </a:lnTo>
                  <a:lnTo>
                    <a:pt x="10464" y="5232"/>
                  </a:lnTo>
                  <a:close/>
                </a:path>
                <a:path w="11937365" h="10795">
                  <a:moveTo>
                    <a:pt x="11936806" y="5232"/>
                  </a:moveTo>
                  <a:lnTo>
                    <a:pt x="11935270" y="1536"/>
                  </a:lnTo>
                  <a:lnTo>
                    <a:pt x="11931574" y="0"/>
                  </a:lnTo>
                  <a:lnTo>
                    <a:pt x="11927865" y="1536"/>
                  </a:lnTo>
                  <a:lnTo>
                    <a:pt x="11926341" y="5232"/>
                  </a:lnTo>
                  <a:lnTo>
                    <a:pt x="11927865" y="8940"/>
                  </a:lnTo>
                  <a:lnTo>
                    <a:pt x="11931574" y="10464"/>
                  </a:lnTo>
                  <a:lnTo>
                    <a:pt x="11935270" y="8940"/>
                  </a:lnTo>
                  <a:lnTo>
                    <a:pt x="11936806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18468" y="4724068"/>
            <a:ext cx="7238829" cy="6546"/>
            <a:chOff x="1019193" y="7790338"/>
            <a:chExt cx="11937365" cy="10795"/>
          </a:xfrm>
        </p:grpSpPr>
        <p:sp>
          <p:nvSpPr>
            <p:cNvPr id="33" name="object 33"/>
            <p:cNvSpPr/>
            <p:nvPr/>
          </p:nvSpPr>
          <p:spPr>
            <a:xfrm>
              <a:off x="1045370" y="7795573"/>
              <a:ext cx="11895455" cy="0"/>
            </a:xfrm>
            <a:custGeom>
              <a:avLst/>
              <a:gdLst/>
              <a:ahLst/>
              <a:cxnLst/>
              <a:rect l="l" t="t" r="r" b="b"/>
              <a:pathLst>
                <a:path w="11895455">
                  <a:moveTo>
                    <a:pt x="0" y="0"/>
                  </a:moveTo>
                  <a:lnTo>
                    <a:pt x="11894925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9187" y="7790338"/>
              <a:ext cx="11937365" cy="10795"/>
            </a:xfrm>
            <a:custGeom>
              <a:avLst/>
              <a:gdLst/>
              <a:ahLst/>
              <a:cxnLst/>
              <a:rect l="l" t="t" r="r" b="b"/>
              <a:pathLst>
                <a:path w="11937365" h="10795">
                  <a:moveTo>
                    <a:pt x="10464" y="5245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45"/>
                  </a:lnTo>
                  <a:lnTo>
                    <a:pt x="1536" y="8940"/>
                  </a:lnTo>
                  <a:lnTo>
                    <a:pt x="5232" y="10477"/>
                  </a:lnTo>
                  <a:lnTo>
                    <a:pt x="8940" y="8940"/>
                  </a:lnTo>
                  <a:lnTo>
                    <a:pt x="10464" y="5245"/>
                  </a:lnTo>
                  <a:close/>
                </a:path>
                <a:path w="11937365" h="10795">
                  <a:moveTo>
                    <a:pt x="11936806" y="5245"/>
                  </a:moveTo>
                  <a:lnTo>
                    <a:pt x="11935270" y="1536"/>
                  </a:lnTo>
                  <a:lnTo>
                    <a:pt x="11931574" y="0"/>
                  </a:lnTo>
                  <a:lnTo>
                    <a:pt x="11927865" y="1536"/>
                  </a:lnTo>
                  <a:lnTo>
                    <a:pt x="11926341" y="5245"/>
                  </a:lnTo>
                  <a:lnTo>
                    <a:pt x="11927865" y="8940"/>
                  </a:lnTo>
                  <a:lnTo>
                    <a:pt x="11931574" y="10477"/>
                  </a:lnTo>
                  <a:lnTo>
                    <a:pt x="11935270" y="8940"/>
                  </a:lnTo>
                  <a:lnTo>
                    <a:pt x="11936806" y="5245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02284" y="4525880"/>
            <a:ext cx="8086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1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36" name="object 36"/>
          <p:cNvSpPr txBox="1"/>
          <p:nvPr/>
        </p:nvSpPr>
        <p:spPr>
          <a:xfrm>
            <a:off x="602284" y="4830697"/>
            <a:ext cx="8086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2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64785" y="4525880"/>
            <a:ext cx="56142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7/27/2020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35745" y="4525880"/>
            <a:ext cx="43974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Deepthi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0168" y="1281155"/>
            <a:ext cx="3704706" cy="253194"/>
          </a:xfrm>
          <a:prstGeom prst="rect">
            <a:avLst/>
          </a:prstGeom>
        </p:spPr>
        <p:txBody>
          <a:bodyPr vert="horz" wrap="square" lIns="0" tIns="1039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2"/>
              </a:spcBef>
            </a:pPr>
            <a:r>
              <a:rPr sz="1577" spc="-24" dirty="0">
                <a:solidFill>
                  <a:srgbClr val="2E75B5"/>
                </a:solidFill>
                <a:latin typeface="Open Sans"/>
                <a:ea typeface="+mn-ea"/>
                <a:cs typeface="Open Sans"/>
              </a:rPr>
              <a:t>References / Associated Documentationl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13158" y="2285839"/>
            <a:ext cx="9092915" cy="6546"/>
            <a:chOff x="1010438" y="3769518"/>
            <a:chExt cx="14994890" cy="10795"/>
          </a:xfrm>
        </p:grpSpPr>
        <p:sp>
          <p:nvSpPr>
            <p:cNvPr id="6" name="object 6"/>
            <p:cNvSpPr/>
            <p:nvPr/>
          </p:nvSpPr>
          <p:spPr>
            <a:xfrm>
              <a:off x="1010438" y="3774758"/>
              <a:ext cx="14994890" cy="0"/>
            </a:xfrm>
            <a:custGeom>
              <a:avLst/>
              <a:gdLst/>
              <a:ahLst/>
              <a:cxnLst/>
              <a:rect l="l" t="t" r="r" b="b"/>
              <a:pathLst>
                <a:path w="14994890">
                  <a:moveTo>
                    <a:pt x="14994307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010440" y="3774754"/>
              <a:ext cx="14994890" cy="0"/>
            </a:xfrm>
            <a:custGeom>
              <a:avLst/>
              <a:gdLst/>
              <a:ahLst/>
              <a:cxnLst/>
              <a:rect l="l" t="t" r="r" b="b"/>
              <a:pathLst>
                <a:path w="14994890">
                  <a:moveTo>
                    <a:pt x="0" y="0"/>
                  </a:moveTo>
                  <a:lnTo>
                    <a:pt x="14994307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2284" y="1706679"/>
            <a:ext cx="6762504" cy="50512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table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references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shown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below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provides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those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documents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been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directly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create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document.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3"/>
              </a:spcBef>
            </a:pPr>
            <a:endParaRPr sz="1334">
              <a:latin typeface="Open Sans"/>
              <a:cs typeface="Open Sans"/>
            </a:endParaRPr>
          </a:p>
          <a:p>
            <a:pPr marL="15787">
              <a:spcBef>
                <a:spcPts val="3"/>
              </a:spcBef>
              <a:tabLst>
                <a:tab pos="1869871" algn="l"/>
                <a:tab pos="3732425" algn="l"/>
                <a:tab pos="5597290" algn="l"/>
              </a:tabLst>
            </a:pPr>
            <a:r>
              <a:rPr sz="1001" b="1" spc="-36" dirty="0">
                <a:latin typeface="Open Sans Extrabold"/>
                <a:cs typeface="Open Sans Extrabold"/>
              </a:rPr>
              <a:t>Ref.	</a:t>
            </a:r>
            <a:r>
              <a:rPr sz="1001" b="1" spc="-42" dirty="0">
                <a:latin typeface="Open Sans Extrabold"/>
                <a:cs typeface="Open Sans Extrabold"/>
              </a:rPr>
              <a:t>Version	</a:t>
            </a:r>
            <a:r>
              <a:rPr sz="1001" b="1" spc="-36" dirty="0">
                <a:latin typeface="Open Sans Extrabold"/>
                <a:cs typeface="Open Sans Extrabold"/>
              </a:rPr>
              <a:t>Date	</a:t>
            </a:r>
            <a:r>
              <a:rPr sz="1001" b="1" spc="-39" dirty="0">
                <a:latin typeface="Open Sans Extrabold"/>
                <a:cs typeface="Open Sans Extrabold"/>
              </a:rPr>
              <a:t>Author/Sender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52426" y="2074953"/>
            <a:ext cx="89874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Title/Filename</a:t>
            </a:r>
            <a:endParaRPr sz="1001">
              <a:latin typeface="Open Sans Extrabold"/>
              <a:cs typeface="Open Sans Extrabol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8467" y="2743008"/>
            <a:ext cx="9059029" cy="6546"/>
            <a:chOff x="1019193" y="4523422"/>
            <a:chExt cx="14939010" cy="10795"/>
          </a:xfrm>
        </p:grpSpPr>
        <p:sp>
          <p:nvSpPr>
            <p:cNvPr id="11" name="object 11"/>
            <p:cNvSpPr/>
            <p:nvPr/>
          </p:nvSpPr>
          <p:spPr>
            <a:xfrm>
              <a:off x="1045370" y="4528657"/>
              <a:ext cx="14897100" cy="0"/>
            </a:xfrm>
            <a:custGeom>
              <a:avLst/>
              <a:gdLst/>
              <a:ahLst/>
              <a:cxnLst/>
              <a:rect l="l" t="t" r="r" b="b"/>
              <a:pathLst>
                <a:path w="14897100">
                  <a:moveTo>
                    <a:pt x="0" y="0"/>
                  </a:moveTo>
                  <a:lnTo>
                    <a:pt x="14896551" y="0"/>
                  </a:lnTo>
                </a:path>
              </a:pathLst>
            </a:custGeom>
            <a:ln w="10470">
              <a:solidFill>
                <a:srgbClr val="B4B5B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9187" y="4523428"/>
              <a:ext cx="14939010" cy="10795"/>
            </a:xfrm>
            <a:custGeom>
              <a:avLst/>
              <a:gdLst/>
              <a:ahLst/>
              <a:cxnLst/>
              <a:rect l="l" t="t" r="r" b="b"/>
              <a:pathLst>
                <a:path w="14939010" h="10795">
                  <a:moveTo>
                    <a:pt x="10464" y="5232"/>
                  </a:moveTo>
                  <a:lnTo>
                    <a:pt x="8940" y="1536"/>
                  </a:lnTo>
                  <a:lnTo>
                    <a:pt x="5232" y="0"/>
                  </a:lnTo>
                  <a:lnTo>
                    <a:pt x="1536" y="1536"/>
                  </a:lnTo>
                  <a:lnTo>
                    <a:pt x="0" y="5232"/>
                  </a:lnTo>
                  <a:lnTo>
                    <a:pt x="1536" y="8940"/>
                  </a:lnTo>
                  <a:lnTo>
                    <a:pt x="5232" y="10464"/>
                  </a:lnTo>
                  <a:lnTo>
                    <a:pt x="8940" y="8940"/>
                  </a:lnTo>
                  <a:lnTo>
                    <a:pt x="10464" y="5232"/>
                  </a:lnTo>
                  <a:close/>
                </a:path>
                <a:path w="14939010" h="10795">
                  <a:moveTo>
                    <a:pt x="14938439" y="5232"/>
                  </a:moveTo>
                  <a:lnTo>
                    <a:pt x="14936902" y="1536"/>
                  </a:lnTo>
                  <a:lnTo>
                    <a:pt x="14933194" y="0"/>
                  </a:lnTo>
                  <a:lnTo>
                    <a:pt x="14929498" y="1536"/>
                  </a:lnTo>
                  <a:lnTo>
                    <a:pt x="14927961" y="5232"/>
                  </a:lnTo>
                  <a:lnTo>
                    <a:pt x="14929498" y="8940"/>
                  </a:lnTo>
                  <a:lnTo>
                    <a:pt x="14933194" y="10464"/>
                  </a:lnTo>
                  <a:lnTo>
                    <a:pt x="14936902" y="8940"/>
                  </a:lnTo>
                  <a:lnTo>
                    <a:pt x="14938439" y="5232"/>
                  </a:lnTo>
                  <a:close/>
                </a:path>
              </a:pathLst>
            </a:custGeom>
            <a:solidFill>
              <a:srgbClr val="B4B5B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2284" y="2392430"/>
            <a:ext cx="204084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  <a:tabLst>
                <a:tab pos="1869871" algn="l"/>
              </a:tabLst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1	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1.0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14" name="object 14"/>
          <p:cNvSpPr txBox="1"/>
          <p:nvPr/>
        </p:nvSpPr>
        <p:spPr>
          <a:xfrm>
            <a:off x="6202591" y="2377230"/>
            <a:ext cx="1334249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Adobe_experiece_cloud_  guidelines.pdf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2449439" y="3904567"/>
            <a:ext cx="2495218" cy="121271"/>
          </a:xfrm>
          <a:prstGeom prst="rect">
            <a:avLst/>
          </a:prstGeom>
        </p:spPr>
        <p:txBody>
          <a:bodyPr vert="horz" wrap="square" lIns="0" tIns="13862" rIns="0" bIns="0" rtlCol="0" anchor="ctr">
            <a:spAutoFit/>
          </a:bodyPr>
          <a:lstStyle/>
          <a:p>
            <a:pPr marL="7701">
              <a:spcBef>
                <a:spcPts val="109"/>
              </a:spcBef>
            </a:pPr>
            <a:r>
              <a:rPr spc="3" dirty="0"/>
              <a:t>Adobe</a:t>
            </a:r>
            <a:r>
              <a:rPr spc="6" dirty="0"/>
              <a:t> </a:t>
            </a:r>
            <a:r>
              <a:rPr spc="3" dirty="0"/>
              <a:t>e-Commerce Operational</a:t>
            </a:r>
            <a:r>
              <a:rPr spc="6" dirty="0"/>
              <a:t> </a:t>
            </a:r>
            <a:r>
              <a:rPr spc="3" dirty="0"/>
              <a:t>Playbook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0167" y="1281155"/>
            <a:ext cx="1782849" cy="253194"/>
          </a:xfrm>
          <a:prstGeom prst="rect">
            <a:avLst/>
          </a:prstGeom>
        </p:spPr>
        <p:txBody>
          <a:bodyPr vert="horz" wrap="square" lIns="0" tIns="1039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2"/>
              </a:spcBef>
            </a:pPr>
            <a:r>
              <a:rPr spc="-21" dirty="0"/>
              <a:t>Executive </a:t>
            </a:r>
            <a:r>
              <a:rPr spc="-36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2284" y="1691478"/>
            <a:ext cx="3373936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&lt;Place Executive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Summary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here,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same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Use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Destination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plain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only’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while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moving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section&gt;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284" y="2328935"/>
            <a:ext cx="3538743" cy="1901273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Purpose</a:t>
            </a:r>
            <a:r>
              <a:rPr sz="1577" spc="-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6" dirty="0">
                <a:solidFill>
                  <a:srgbClr val="2E75B5"/>
                </a:solidFill>
                <a:latin typeface="Open Sans"/>
                <a:cs typeface="Open Sans"/>
              </a:rPr>
              <a:t>of</a:t>
            </a:r>
            <a:r>
              <a:rPr sz="1577" spc="-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8" dirty="0">
                <a:solidFill>
                  <a:srgbClr val="2E75B5"/>
                </a:solidFill>
                <a:latin typeface="Open Sans"/>
                <a:cs typeface="Open Sans"/>
              </a:rPr>
              <a:t>the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Document</a:t>
            </a:r>
            <a:endParaRPr sz="1577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  <a:spcBef>
                <a:spcPts val="861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purpose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document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provide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contextual,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strategic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point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view (POV), expound on features and use cases,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convey additional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clarification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specific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topics</a:t>
            </a:r>
            <a:endParaRPr sz="879">
              <a:latin typeface="Open Sans"/>
              <a:cs typeface="Open Sans"/>
            </a:endParaRPr>
          </a:p>
          <a:p>
            <a:pPr marL="7701" marR="173279">
              <a:lnSpc>
                <a:spcPct val="113700"/>
              </a:lnSpc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a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Strategy review based upon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&lt;CLIENT_NAME&gt;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requirements, needs, and aspirations captured during 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Discovery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sessions conducted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during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&lt;DATE_RANGE&gt;.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During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period, Adobe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Strategy conducted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series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of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calls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 various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members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Management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team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at</a:t>
            </a:r>
            <a:endParaRPr sz="879">
              <a:latin typeface="Open Sans"/>
              <a:cs typeface="Open Sans"/>
            </a:endParaRPr>
          </a:p>
          <a:p>
            <a:pPr marL="7701" marR="94341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&lt;CLIENT_NAME&gt;,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provided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clear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understanding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scope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Strategy Review.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284" y="4357986"/>
            <a:ext cx="3359688" cy="76861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These interviews have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review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developments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company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past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years,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view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vision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near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longer-term future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foundation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&lt;CLIENT_NAME&gt;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anticipate the desired growth and use the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current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technology set-up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achieve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growth.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84" y="5272207"/>
            <a:ext cx="3462886" cy="76861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document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offer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functional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best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practices,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insights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should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considered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renewed/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revised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Strategy. 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Specific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topics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areas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discussed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document were purposely chosen,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full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of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requirements and customizations and the technical approach,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7401" y="1309933"/>
            <a:ext cx="3112862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please consult the Feature Matrix and Architectural Vision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deliverables.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7355" y="1795572"/>
            <a:ext cx="3463271" cy="66484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Definitions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1007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purposes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document,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following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definitions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and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acronyms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represent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following: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7355" y="2621014"/>
            <a:ext cx="136428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“3P”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Third-Party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7355" y="2925831"/>
            <a:ext cx="197307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“AOV”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Average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Value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7355" y="3230648"/>
            <a:ext cx="182828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“BAU”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Business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Usual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7355" y="3535464"/>
            <a:ext cx="185793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“BI”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Business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Intelligence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7355" y="3840281"/>
            <a:ext cx="225763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“CDN”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Delivery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Network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7355" y="4145098"/>
            <a:ext cx="325418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“CRM”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Customer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Relationship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Management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system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7355" y="4449914"/>
            <a:ext cx="156759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“CTA”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Call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Action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7355" y="4739530"/>
            <a:ext cx="3539128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1680" marR="3081" indent="-114364">
              <a:lnSpc>
                <a:spcPct val="113700"/>
              </a:lnSpc>
              <a:spcBef>
                <a:spcPts val="55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“CX”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Customer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Experience, which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entails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touchpoints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 your brand, both online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offline,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pre-sale and post-sale,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inclusive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User Experience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27355" y="5364250"/>
            <a:ext cx="282406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“ERP”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Enterprise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Resource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Planning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7355" y="5669067"/>
            <a:ext cx="201889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“ESP”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Email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Provider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52474" y="1325972"/>
            <a:ext cx="167310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“GA”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Google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Analytics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52474" y="1630789"/>
            <a:ext cx="222528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“KPI”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Key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Performance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Indictors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52474" y="1920404"/>
            <a:ext cx="3415908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1680" marR="3081" indent="-114364">
              <a:lnSpc>
                <a:spcPct val="113700"/>
              </a:lnSpc>
              <a:spcBef>
                <a:spcPts val="55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“MAP”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Minimum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Advertised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Price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lowest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price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retailer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 advertise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product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52474" y="2392773"/>
            <a:ext cx="246826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“MBI”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Magento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Business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Intelligence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52474" y="2697590"/>
            <a:ext cx="172932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“OOTB”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Out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Box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52474" y="3002406"/>
            <a:ext cx="190992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“PDP”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52474" y="3307223"/>
            <a:ext cx="308359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“PIM”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Information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Management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52474" y="3612040"/>
            <a:ext cx="186294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“PLA”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Listing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52474" y="3916856"/>
            <a:ext cx="157915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“POV”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Point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View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52474" y="4221673"/>
            <a:ext cx="199386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“ROI”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Return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Investment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52473" y="4526490"/>
            <a:ext cx="201927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“SaaS”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Software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52474" y="4831307"/>
            <a:ext cx="236352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“SERP”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Search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Engine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Results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Page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52474" y="5136124"/>
            <a:ext cx="179055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“SOR”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Record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52474" y="5440940"/>
            <a:ext cx="209359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“SSOT”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Single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Source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Truth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52474" y="5745757"/>
            <a:ext cx="2148660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“TCO”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Total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Cost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Ownership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4" name="object 4"/>
          <p:cNvSpPr txBox="1"/>
          <p:nvPr/>
        </p:nvSpPr>
        <p:spPr>
          <a:xfrm>
            <a:off x="602284" y="1401900"/>
            <a:ext cx="150675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“UI”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User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Interface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284" y="1706717"/>
            <a:ext cx="218216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“UGC”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Generated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284" y="2011533"/>
            <a:ext cx="165269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“UX”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means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User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Experience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284" y="2316350"/>
            <a:ext cx="33577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“WYSIWYG”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refers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‘What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Get’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editor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84" y="2633713"/>
            <a:ext cx="3415523" cy="82181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18" dirty="0">
                <a:solidFill>
                  <a:srgbClr val="2E75B5"/>
                </a:solidFill>
                <a:latin typeface="Open Sans"/>
                <a:cs typeface="Open Sans"/>
              </a:rPr>
              <a:t>Special</a:t>
            </a:r>
            <a:r>
              <a:rPr sz="1577" spc="-12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Icons</a:t>
            </a:r>
            <a:endParaRPr sz="1577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  <a:spcBef>
                <a:spcPts val="861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Throughout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document, there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special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sections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that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contain additional information.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corresponding icons below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denote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special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area purpose: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284" y="3624244"/>
            <a:ext cx="3312325" cy="1284437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21" dirty="0">
                <a:solidFill>
                  <a:srgbClr val="2E75B5"/>
                </a:solidFill>
                <a:latin typeface="Open Sans"/>
                <a:cs typeface="Open Sans"/>
              </a:rPr>
              <a:t>Commerce</a:t>
            </a:r>
            <a:r>
              <a:rPr sz="1577" spc="-9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Strategy</a:t>
            </a:r>
            <a:r>
              <a:rPr sz="1577" spc="-6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6" dirty="0">
                <a:solidFill>
                  <a:srgbClr val="2E75B5"/>
                </a:solidFill>
                <a:latin typeface="Open Sans"/>
                <a:cs typeface="Open Sans"/>
              </a:rPr>
              <a:t>Review</a:t>
            </a:r>
            <a:endParaRPr sz="1577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  <a:spcBef>
                <a:spcPts val="861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Strategy Review,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case,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relates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modifying, updating, and adapting business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organizational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technologies due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everchanging,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fluid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landscape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order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achieve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competitive advantage and to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ensure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maximum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scalability,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sustainability,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extensibility,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manageability.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284" y="5043890"/>
            <a:ext cx="3348136" cy="61440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Magento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Strategy,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concentrate on four,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disparate, intersecting areas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a Digital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Transformation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Venn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Diagram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when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developing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Strategy Reviews &amp; sub-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sequent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strategies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(as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observed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Figure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1):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84" y="5820961"/>
            <a:ext cx="57336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7402" y="1401633"/>
            <a:ext cx="66462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7401" y="1706450"/>
            <a:ext cx="110205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&amp;</a:t>
            </a:r>
            <a:r>
              <a:rPr sz="879" spc="-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Innovation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7402" y="2011266"/>
            <a:ext cx="68194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Resources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7355" y="2303536"/>
            <a:ext cx="2035836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6" dirty="0">
                <a:latin typeface="Open Sans Extrabold"/>
                <a:cs typeface="Open Sans Extrabold"/>
              </a:rPr>
              <a:t>Figure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18" dirty="0">
                <a:latin typeface="Open Sans Extrabold"/>
                <a:cs typeface="Open Sans Extrabold"/>
              </a:rPr>
              <a:t>1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" dirty="0">
                <a:latin typeface="Open Sans Extrabold"/>
                <a:cs typeface="Open Sans Extrabold"/>
              </a:rPr>
              <a:t>–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Digital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Transformation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7355" y="2605813"/>
            <a:ext cx="3442862" cy="9228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Once</a:t>
            </a:r>
            <a:r>
              <a:rPr sz="879" spc="3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companies</a:t>
            </a:r>
            <a:r>
              <a:rPr sz="879" spc="3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embrace</a:t>
            </a:r>
            <a:r>
              <a:rPr sz="879" spc="3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any</a:t>
            </a:r>
            <a:r>
              <a:rPr sz="879" spc="3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kind</a:t>
            </a:r>
            <a:r>
              <a:rPr sz="879" spc="30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3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digital</a:t>
            </a:r>
            <a:r>
              <a:rPr sz="879" spc="3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transformation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review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current setup and processes,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not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project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defined end date.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organizations continue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grow,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diversify,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evolve,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resulting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commerce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strategy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approach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 continue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perpetuity as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new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technologies emerge,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eventually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adopted.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7355" y="3672386"/>
            <a:ext cx="3501007" cy="61440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When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viewing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initial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&lt;CLIENT_NAME&gt;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Commerce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Strategy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project phase through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lens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Venn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Diagram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(Figure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1.),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first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component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 one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primary drivers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review.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7355" y="4434256"/>
            <a:ext cx="3503703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Next,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when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legacy systems are being replaced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new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technology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brought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invariably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requires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 changes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from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normal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operational BAU.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27355" y="5043775"/>
            <a:ext cx="3314636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algn="just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Also,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 any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existing 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newly implemented platform, which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data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integrated and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data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distributed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utilized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becomes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major component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successful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strategy.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7355" y="5653294"/>
            <a:ext cx="3447483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Lastly,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Resources mostly points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people. There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may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need,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instance,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additional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training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existing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systems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69389" y="1386318"/>
            <a:ext cx="3333889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additional resources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might 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needed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perform revised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day-to-day operations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where resources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need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be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reassigned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added.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69389" y="1995837"/>
            <a:ext cx="3460190" cy="107703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241435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Throughout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document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we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concentrate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areas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where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Strategy Review has occurred, denote,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where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valid,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how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(4)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components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listed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above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affected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offer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best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practices,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future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considerations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contemplate.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When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four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(4)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components from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Venn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Diagram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mentioned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document,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bolded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facilitate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reviewing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document.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69359" y="3243271"/>
            <a:ext cx="3494076" cy="82181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18" dirty="0">
                <a:solidFill>
                  <a:srgbClr val="2E75B5"/>
                </a:solidFill>
                <a:latin typeface="Open Sans"/>
                <a:cs typeface="Open Sans"/>
              </a:rPr>
              <a:t>&lt;CLIENT_NAME&gt;</a:t>
            </a:r>
            <a:r>
              <a:rPr sz="1577" spc="-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3" dirty="0">
                <a:solidFill>
                  <a:srgbClr val="2E75B5"/>
                </a:solidFill>
                <a:latin typeface="Open Sans"/>
                <a:cs typeface="Open Sans"/>
              </a:rPr>
              <a:t>Company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0" dirty="0">
                <a:solidFill>
                  <a:srgbClr val="2E75B5"/>
                </a:solidFill>
                <a:latin typeface="Open Sans"/>
                <a:cs typeface="Open Sans"/>
              </a:rPr>
              <a:t>History</a:t>
            </a:r>
            <a:endParaRPr sz="1577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  <a:spcBef>
                <a:spcPts val="861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&lt;Place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company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history text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here,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same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format. Use ‘Paste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Destination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Format’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plain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only’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option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while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moving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text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section&gt;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69360" y="4233801"/>
            <a:ext cx="2048158" cy="522626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Engagement</a:t>
            </a:r>
            <a:r>
              <a:rPr sz="1577" spc="-12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36" dirty="0">
                <a:solidFill>
                  <a:srgbClr val="2E75B5"/>
                </a:solidFill>
                <a:latin typeface="Open Sans"/>
                <a:cs typeface="Open Sans"/>
              </a:rPr>
              <a:t>Overview</a:t>
            </a:r>
            <a:endParaRPr sz="1577">
              <a:latin typeface="Open Sans"/>
              <a:cs typeface="Open Sans"/>
            </a:endParaRPr>
          </a:p>
          <a:p>
            <a:pPr marL="7701">
              <a:spcBef>
                <a:spcPts val="885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Reasons</a:t>
            </a:r>
            <a:r>
              <a:rPr sz="1001" b="1" spc="-9" dirty="0">
                <a:latin typeface="Open Sans Extrabold"/>
                <a:cs typeface="Open Sans Extrabold"/>
              </a:rPr>
              <a:t> </a:t>
            </a:r>
            <a:r>
              <a:rPr sz="1001" b="1" spc="-45" dirty="0">
                <a:latin typeface="Open Sans Extrabold"/>
                <a:cs typeface="Open Sans Extrabold"/>
              </a:rPr>
              <a:t>to</a:t>
            </a:r>
            <a:r>
              <a:rPr sz="1001" b="1" spc="-6" dirty="0">
                <a:latin typeface="Open Sans Extrabold"/>
                <a:cs typeface="Open Sans Extrabold"/>
              </a:rPr>
              <a:t> </a:t>
            </a:r>
            <a:r>
              <a:rPr sz="1001" b="1" spc="-58" dirty="0">
                <a:latin typeface="Open Sans Extrabold"/>
                <a:cs typeface="Open Sans Extrabold"/>
              </a:rPr>
              <a:t>Act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69360" y="4891653"/>
            <a:ext cx="3374321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algn="just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&lt;Place ‘Reasons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Act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now’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here,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same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Use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 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Destination Format’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 ‘Paste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plain text only’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while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moving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section&gt;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63303" y="5489190"/>
            <a:ext cx="3515640" cy="626851"/>
          </a:xfrm>
          <a:prstGeom prst="rect">
            <a:avLst/>
          </a:prstGeom>
          <a:ln w="10470">
            <a:solidFill>
              <a:srgbClr val="000101"/>
            </a:solidFill>
          </a:ln>
        </p:spPr>
        <p:txBody>
          <a:bodyPr vert="horz" wrap="square" lIns="0" tIns="19253" rIns="0" bIns="0" rtlCol="0">
            <a:spAutoFit/>
          </a:bodyPr>
          <a:lstStyle/>
          <a:p>
            <a:pPr marL="127841" marR="468623">
              <a:lnSpc>
                <a:spcPct val="113700"/>
              </a:lnSpc>
              <a:spcBef>
                <a:spcPts val="15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&lt;Highlight relevant Magento features/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stats. E.g.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‘Did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know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Magento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robust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ecosystem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315,000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developers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network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1,150+ highly-trained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technology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solution partners?’&gt;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2284" y="1389200"/>
            <a:ext cx="3373936" cy="76849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9" dirty="0">
                <a:latin typeface="Open Sans Extrabold"/>
                <a:cs typeface="Open Sans Extrabold"/>
              </a:rPr>
              <a:t>Challenges</a:t>
            </a:r>
            <a:r>
              <a:rPr sz="1001" b="1" spc="-6" dirty="0">
                <a:latin typeface="Open Sans Extrabold"/>
                <a:cs typeface="Open Sans Extrabold"/>
              </a:rPr>
              <a:t> </a:t>
            </a:r>
            <a:r>
              <a:rPr sz="1001" b="1" spc="-61" dirty="0">
                <a:latin typeface="Open Sans Extrabold"/>
                <a:cs typeface="Open Sans Extrabold"/>
              </a:rPr>
              <a:t>&amp;</a:t>
            </a:r>
            <a:r>
              <a:rPr sz="1001" b="1" spc="-3" dirty="0">
                <a:latin typeface="Open Sans Extrabold"/>
                <a:cs typeface="Open Sans Extrabold"/>
              </a:rPr>
              <a:t> </a:t>
            </a:r>
            <a:r>
              <a:rPr sz="1001" b="1" spc="-52" dirty="0">
                <a:latin typeface="Open Sans Extrabold"/>
                <a:cs typeface="Open Sans Extrabold"/>
              </a:rPr>
              <a:t>Risks</a:t>
            </a:r>
            <a:endParaRPr sz="1001">
              <a:latin typeface="Open Sans Extrabold"/>
              <a:cs typeface="Open Sans Extrabold"/>
            </a:endParaRPr>
          </a:p>
          <a:p>
            <a:pPr marL="7701" marR="3081">
              <a:lnSpc>
                <a:spcPct val="113700"/>
              </a:lnSpc>
              <a:spcBef>
                <a:spcPts val="117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&lt;Place ‘Challenges &amp;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Risks’ text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here,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same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Use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Destination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plain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only’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while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moving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section&gt;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284" y="2303536"/>
            <a:ext cx="1443607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Critical</a:t>
            </a:r>
            <a:r>
              <a:rPr sz="1001" b="1" spc="-12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Success</a:t>
            </a:r>
            <a:r>
              <a:rPr sz="1001" b="1" spc="-9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Factors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284" y="2621014"/>
            <a:ext cx="32984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&lt;Place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‘Critical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Success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Factors’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here,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same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format.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284" y="2910630"/>
            <a:ext cx="3464426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E.g.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Architecture &amp; Technology, Using Metrics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drive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actionable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insights,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Increase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conversion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&amp;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acquisition,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Focus.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84" y="3367798"/>
            <a:ext cx="3227226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Destination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plain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only’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while moving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section&gt;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284" y="3852828"/>
            <a:ext cx="83251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Products</a:t>
            </a:r>
            <a:endParaRPr sz="1577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160" y="4193880"/>
            <a:ext cx="3422454" cy="321127"/>
          </a:xfrm>
          <a:prstGeom prst="rect">
            <a:avLst/>
          </a:prstGeom>
          <a:ln w="10470">
            <a:solidFill>
              <a:srgbClr val="000101"/>
            </a:solidFill>
          </a:ln>
        </p:spPr>
        <p:txBody>
          <a:bodyPr vert="horz" wrap="square" lIns="0" tIns="37351" rIns="0" bIns="0" rtlCol="0">
            <a:spAutoFit/>
          </a:bodyPr>
          <a:lstStyle/>
          <a:p>
            <a:pPr marL="93185" algn="ctr">
              <a:spcBef>
                <a:spcPts val="293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&lt;Summary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inferences &amp; recommendations.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E.g.</a:t>
            </a:r>
            <a:endParaRPr sz="879">
              <a:latin typeface="Open Sans"/>
              <a:cs typeface="Open Sans"/>
            </a:endParaRPr>
          </a:p>
          <a:p>
            <a:pPr marL="93185" algn="ctr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new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systems &amp;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benefits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same&gt;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274" y="4663069"/>
            <a:ext cx="3517950" cy="128997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146709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&lt;Place ‘Products overview’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here,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same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Use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Destination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plain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only’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while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moving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section&gt;</a:t>
            </a:r>
            <a:endParaRPr sz="879">
              <a:latin typeface="Open Sans"/>
              <a:cs typeface="Open Sans"/>
            </a:endParaRPr>
          </a:p>
          <a:p>
            <a:pPr>
              <a:spcBef>
                <a:spcPts val="3"/>
              </a:spcBef>
            </a:pPr>
            <a:endParaRPr sz="1061">
              <a:latin typeface="Open Sans"/>
              <a:cs typeface="Open Sans"/>
            </a:endParaRPr>
          </a:p>
          <a:p>
            <a:pPr marL="7701"/>
            <a:r>
              <a:rPr sz="1577" spc="-18" dirty="0">
                <a:solidFill>
                  <a:srgbClr val="2E75B5"/>
                </a:solidFill>
                <a:latin typeface="Open Sans"/>
                <a:cs typeface="Open Sans"/>
              </a:rPr>
              <a:t>Sales/</a:t>
            </a:r>
            <a:r>
              <a:rPr sz="1577" spc="-15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18" dirty="0">
                <a:solidFill>
                  <a:srgbClr val="2E75B5"/>
                </a:solidFill>
                <a:latin typeface="Open Sans"/>
                <a:cs typeface="Open Sans"/>
              </a:rPr>
              <a:t>Orders</a:t>
            </a:r>
            <a:endParaRPr sz="1577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  <a:spcBef>
                <a:spcPts val="861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&lt;Place ‘Sales/Orders Overview’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here,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same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format.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Use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Destination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plain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only’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7402" y="1401824"/>
            <a:ext cx="190953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while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moving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text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 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section&gt;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7402" y="1706640"/>
            <a:ext cx="2463258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&lt;Sample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chart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–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categorizing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types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orders&gt;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7355" y="2303535"/>
            <a:ext cx="2910318" cy="51611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Table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18" dirty="0">
                <a:latin typeface="Open Sans Extrabold"/>
                <a:cs typeface="Open Sans Extrabold"/>
              </a:rPr>
              <a:t>1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" dirty="0">
                <a:latin typeface="Open Sans Extrabold"/>
                <a:cs typeface="Open Sans Extrabold"/>
              </a:rPr>
              <a:t>–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Order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Types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Chart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24" dirty="0">
                <a:latin typeface="Open Sans Extrabold"/>
                <a:cs typeface="Open Sans Extrabold"/>
              </a:rPr>
              <a:t>&lt;SAMPLE</a:t>
            </a:r>
            <a:r>
              <a:rPr sz="1001" b="1" spc="3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ONLY&gt;</a:t>
            </a:r>
            <a:endParaRPr sz="1001">
              <a:latin typeface="Open Sans Extrabold"/>
              <a:cs typeface="Open Sans Extrabold"/>
            </a:endParaRPr>
          </a:p>
          <a:p>
            <a:pPr>
              <a:spcBef>
                <a:spcPts val="24"/>
              </a:spcBef>
            </a:pPr>
            <a:endParaRPr sz="1304">
              <a:latin typeface="Open Sans Extrabold"/>
              <a:cs typeface="Open Sans Extrabold"/>
            </a:endParaRPr>
          </a:p>
          <a:p>
            <a:pPr marL="21179">
              <a:tabLst>
                <a:tab pos="1875262" algn="l"/>
              </a:tabLst>
            </a:pPr>
            <a:r>
              <a:rPr sz="1001" b="1" spc="-30" dirty="0">
                <a:latin typeface="Open Sans Extrabold"/>
                <a:cs typeface="Open Sans Extrabold"/>
              </a:rPr>
              <a:t>Order</a:t>
            </a:r>
            <a:r>
              <a:rPr sz="1001" b="1" spc="9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Type	Origination</a:t>
            </a:r>
            <a:r>
              <a:rPr sz="1001" b="1" spc="-21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Type</a:t>
            </a:r>
            <a:endParaRPr sz="1001">
              <a:latin typeface="Open Sans Extrabold"/>
              <a:cs typeface="Open Sans Extrabold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43523" y="2895397"/>
            <a:ext cx="7181454" cy="6546"/>
            <a:chOff x="7162085" y="4774723"/>
            <a:chExt cx="11842750" cy="10795"/>
          </a:xfrm>
        </p:grpSpPr>
        <p:sp>
          <p:nvSpPr>
            <p:cNvPr id="16" name="object 16"/>
            <p:cNvSpPr/>
            <p:nvPr/>
          </p:nvSpPr>
          <p:spPr>
            <a:xfrm>
              <a:off x="7162085" y="4779957"/>
              <a:ext cx="11842750" cy="0"/>
            </a:xfrm>
            <a:custGeom>
              <a:avLst/>
              <a:gdLst/>
              <a:ahLst/>
              <a:cxnLst/>
              <a:rect l="l" t="t" r="r" b="b"/>
              <a:pathLst>
                <a:path w="11842750">
                  <a:moveTo>
                    <a:pt x="11842571" y="0"/>
                  </a:moveTo>
                  <a:lnTo>
                    <a:pt x="0" y="0"/>
                  </a:lnTo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7162085" y="4779959"/>
              <a:ext cx="11842750" cy="0"/>
            </a:xfrm>
            <a:custGeom>
              <a:avLst/>
              <a:gdLst/>
              <a:ahLst/>
              <a:cxnLst/>
              <a:rect l="l" t="t" r="r" b="b"/>
              <a:pathLst>
                <a:path w="11842750">
                  <a:moveTo>
                    <a:pt x="0" y="0"/>
                  </a:moveTo>
                  <a:lnTo>
                    <a:pt x="11842571" y="0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101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57761" y="2684509"/>
            <a:ext cx="1086652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9" dirty="0">
                <a:latin typeface="Open Sans Extrabold"/>
                <a:cs typeface="Open Sans Extrabold"/>
              </a:rPr>
              <a:t>System</a:t>
            </a:r>
            <a:r>
              <a:rPr sz="1001" b="1" spc="-15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of</a:t>
            </a:r>
            <a:r>
              <a:rPr sz="1001" b="1" spc="-12" dirty="0">
                <a:latin typeface="Open Sans Extrabold"/>
                <a:cs typeface="Open Sans Extrabold"/>
              </a:rPr>
              <a:t> </a:t>
            </a:r>
            <a:r>
              <a:rPr sz="1001" b="1" spc="-33" dirty="0">
                <a:latin typeface="Open Sans Extrabold"/>
                <a:cs typeface="Open Sans Extrabold"/>
              </a:rPr>
              <a:t>Record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19" name="object 19"/>
          <p:cNvSpPr txBox="1"/>
          <p:nvPr/>
        </p:nvSpPr>
        <p:spPr>
          <a:xfrm>
            <a:off x="4327397" y="2989288"/>
            <a:ext cx="423571" cy="73361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Online</a:t>
            </a:r>
            <a:endParaRPr sz="1001">
              <a:latin typeface="Open Sans Extrabold"/>
              <a:cs typeface="Open Sans Extrabold"/>
            </a:endParaRPr>
          </a:p>
          <a:p>
            <a:pPr marL="7701" marR="18483">
              <a:lnSpc>
                <a:spcPct val="199900"/>
              </a:lnSpc>
            </a:pPr>
            <a:r>
              <a:rPr sz="1001" b="1" spc="-45" dirty="0">
                <a:latin typeface="Open Sans Extrabold"/>
                <a:cs typeface="Open Sans Extrabold"/>
              </a:rPr>
              <a:t>Retail </a:t>
            </a:r>
            <a:r>
              <a:rPr sz="1001" b="1" spc="-42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Phone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96037" y="3001987"/>
            <a:ext cx="160533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Magento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Platform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6037" y="3306804"/>
            <a:ext cx="62765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PoS</a:t>
            </a:r>
            <a:r>
              <a:rPr sz="879" spc="-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system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6037" y="3611621"/>
            <a:ext cx="15375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Entered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Salesforce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CRM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52481" y="3078220"/>
            <a:ext cx="84483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Salesforce</a:t>
            </a:r>
            <a:r>
              <a:rPr sz="879" spc="-2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CRM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52481" y="3383037"/>
            <a:ext cx="84483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Salesforce</a:t>
            </a:r>
            <a:r>
              <a:rPr sz="879" spc="-2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CRM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52481" y="3687853"/>
            <a:ext cx="84483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Salesforce</a:t>
            </a:r>
            <a:r>
              <a:rPr sz="879" spc="-27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CRM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2449439" y="3904567"/>
            <a:ext cx="2495218" cy="121271"/>
          </a:xfrm>
          <a:prstGeom prst="rect">
            <a:avLst/>
          </a:prstGeom>
        </p:spPr>
        <p:txBody>
          <a:bodyPr vert="horz" wrap="square" lIns="0" tIns="13862" rIns="0" bIns="0" rtlCol="0" anchor="ctr">
            <a:spAutoFit/>
          </a:bodyPr>
          <a:lstStyle/>
          <a:p>
            <a:pPr marL="7701">
              <a:spcBef>
                <a:spcPts val="109"/>
              </a:spcBef>
            </a:pPr>
            <a:r>
              <a:rPr spc="3" dirty="0"/>
              <a:t>Adobe</a:t>
            </a:r>
            <a:r>
              <a:rPr spc="6" dirty="0"/>
              <a:t> </a:t>
            </a:r>
            <a:r>
              <a:rPr spc="3" dirty="0"/>
              <a:t>e-Commerce Operational</a:t>
            </a:r>
            <a:r>
              <a:rPr spc="6" dirty="0"/>
              <a:t> </a:t>
            </a:r>
            <a:r>
              <a:rPr spc="3" dirty="0"/>
              <a:t>Playbook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2284" y="1389201"/>
            <a:ext cx="3499467" cy="10769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Returns/</a:t>
            </a:r>
            <a:r>
              <a:rPr sz="1001" b="1" spc="-18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Refunds</a:t>
            </a:r>
            <a:endParaRPr sz="1001">
              <a:latin typeface="Open Sans Extrabold"/>
              <a:cs typeface="Open Sans Extrabold"/>
            </a:endParaRPr>
          </a:p>
          <a:p>
            <a:pPr marL="7701" marR="3081">
              <a:lnSpc>
                <a:spcPct val="113700"/>
              </a:lnSpc>
              <a:spcBef>
                <a:spcPts val="117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&lt;Place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here regarding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how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refunds &amp; reruns are handled,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what are the departments/teams involved, 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criteria,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mechanism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tie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back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Magento,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 payments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execution, followed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by recommendations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improve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existing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process.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284" y="2605699"/>
            <a:ext cx="3227226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Destination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plain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only’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while moving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section&gt;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284" y="3065483"/>
            <a:ext cx="2633457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33" dirty="0">
                <a:latin typeface="Open Sans Extrabold"/>
                <a:cs typeface="Open Sans Extrabold"/>
              </a:rPr>
              <a:t>Omni-channel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0" dirty="0">
                <a:latin typeface="Open Sans Extrabold"/>
                <a:cs typeface="Open Sans Extrabold"/>
              </a:rPr>
              <a:t>Order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9" dirty="0">
                <a:latin typeface="Open Sans Extrabold"/>
                <a:cs typeface="Open Sans Extrabold"/>
              </a:rPr>
              <a:t>Customer</a:t>
            </a:r>
            <a:r>
              <a:rPr sz="1001" b="1" spc="6" dirty="0">
                <a:latin typeface="Open Sans Extrabold"/>
                <a:cs typeface="Open Sans Extrabold"/>
              </a:rPr>
              <a:t> </a:t>
            </a:r>
            <a:r>
              <a:rPr sz="1001" b="1" spc="-36" dirty="0">
                <a:latin typeface="Open Sans Extrabold"/>
                <a:cs typeface="Open Sans Extrabold"/>
              </a:rPr>
              <a:t>Experience</a:t>
            </a:r>
            <a:endParaRPr sz="1001">
              <a:latin typeface="Open Sans Extrabold"/>
              <a:cs typeface="Open Sans Extra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284" y="3367760"/>
            <a:ext cx="3471742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algn="just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&lt;Place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here,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same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format, corresponding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recommendations. Use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 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Destination Format’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 ‘Paste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plain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only’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 while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moving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section&gt;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84" y="3977279"/>
            <a:ext cx="3139046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E.g.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one-click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orders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Magento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Commerce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platform: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284" y="4434447"/>
            <a:ext cx="3189105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indent="30035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https://docs.magento.com/user-guide/customers/account-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dashboard-requisition-lists.html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284" y="4894155"/>
            <a:ext cx="3350447" cy="107691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9" dirty="0">
                <a:latin typeface="Open Sans Extrabold"/>
                <a:cs typeface="Open Sans Extrabold"/>
              </a:rPr>
              <a:t>Marketing</a:t>
            </a:r>
            <a:endParaRPr sz="1001">
              <a:latin typeface="Open Sans Extrabold"/>
              <a:cs typeface="Open Sans Extrabold"/>
            </a:endParaRPr>
          </a:p>
          <a:p>
            <a:pPr marL="7701" marR="3081">
              <a:lnSpc>
                <a:spcPct val="113700"/>
              </a:lnSpc>
              <a:spcBef>
                <a:spcPts val="117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Marketing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operations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another area which can help drive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significant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growth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both revenue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double-opted-in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 database. As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 key going forward,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we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have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investigated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number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aspects,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which are reviewed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detail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below: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327355" y="1319251"/>
            <a:ext cx="1472102" cy="253194"/>
          </a:xfrm>
          <a:prstGeom prst="rect">
            <a:avLst/>
          </a:prstGeom>
        </p:spPr>
        <p:txBody>
          <a:bodyPr vert="horz" wrap="square" lIns="0" tIns="1039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2"/>
              </a:spcBef>
            </a:pPr>
            <a:r>
              <a:rPr spc="-30" dirty="0"/>
              <a:t>Email</a:t>
            </a:r>
            <a:r>
              <a:rPr spc="-39" dirty="0"/>
              <a:t> </a:t>
            </a:r>
            <a:r>
              <a:rPr spc="-30" dirty="0"/>
              <a:t>Marketing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27355" y="1691478"/>
            <a:ext cx="3472897" cy="61440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algn="just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&lt;Place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here,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same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format, corresponding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email marketing. Use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 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Destination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Format’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 ‘Paste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plain text only’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 while moving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into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section&gt;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7355" y="2481324"/>
            <a:ext cx="3535278" cy="97601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24" dirty="0">
                <a:solidFill>
                  <a:srgbClr val="2E75B5"/>
                </a:solidFill>
                <a:latin typeface="Open Sans"/>
                <a:cs typeface="Open Sans"/>
              </a:rPr>
              <a:t>Transactional/</a:t>
            </a:r>
            <a:r>
              <a:rPr sz="1577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Operational</a:t>
            </a:r>
            <a:r>
              <a:rPr sz="1577" spc="-3" dirty="0">
                <a:solidFill>
                  <a:srgbClr val="2E75B5"/>
                </a:solidFill>
                <a:latin typeface="Open Sans"/>
                <a:cs typeface="Open Sans"/>
              </a:rPr>
              <a:t> </a:t>
            </a:r>
            <a:r>
              <a:rPr sz="1577" spc="-27" dirty="0">
                <a:solidFill>
                  <a:srgbClr val="2E75B5"/>
                </a:solidFill>
                <a:latin typeface="Open Sans"/>
                <a:cs typeface="Open Sans"/>
              </a:rPr>
              <a:t>Emails</a:t>
            </a:r>
            <a:endParaRPr sz="1577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  <a:spcBef>
                <a:spcPts val="861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&lt;Place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text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here,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same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format, corresponding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of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transactiona/operational emails.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‘Paste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Destination Format’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plain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only’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 while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moving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text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section&gt;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7355" y="3624244"/>
            <a:ext cx="3471742" cy="976019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21" dirty="0">
                <a:solidFill>
                  <a:srgbClr val="2E75B5"/>
                </a:solidFill>
                <a:latin typeface="Open Sans"/>
                <a:cs typeface="Open Sans"/>
              </a:rPr>
              <a:t>Personalization</a:t>
            </a:r>
            <a:endParaRPr sz="1577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  <a:spcBef>
                <a:spcPts val="861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&lt;Place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here,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same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format, corresponding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of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personalization.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Destination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plain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only’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while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moving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into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section&gt;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7355" y="4739187"/>
            <a:ext cx="3529502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b="1" spc="-6" dirty="0">
                <a:solidFill>
                  <a:srgbClr val="4B4F51"/>
                </a:solidFill>
                <a:latin typeface="Open Sans Extrabold"/>
                <a:cs typeface="Open Sans Extrabold"/>
              </a:rPr>
              <a:t>&lt;BELOW</a:t>
            </a:r>
            <a:r>
              <a:rPr sz="879" b="1" spc="12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15" dirty="0">
                <a:solidFill>
                  <a:srgbClr val="4B4F51"/>
                </a:solidFill>
                <a:latin typeface="Open Sans Extrabold"/>
                <a:cs typeface="Open Sans Extrabold"/>
              </a:rPr>
              <a:t>ARE</a:t>
            </a:r>
            <a:r>
              <a:rPr sz="879" b="1" spc="12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3" dirty="0">
                <a:solidFill>
                  <a:srgbClr val="4B4F51"/>
                </a:solidFill>
                <a:latin typeface="Open Sans Extrabold"/>
                <a:cs typeface="Open Sans Extrabold"/>
              </a:rPr>
              <a:t>2</a:t>
            </a:r>
            <a:r>
              <a:rPr sz="879" b="1" spc="12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12" dirty="0">
                <a:solidFill>
                  <a:srgbClr val="4B4F51"/>
                </a:solidFill>
                <a:latin typeface="Open Sans Extrabold"/>
                <a:cs typeface="Open Sans Extrabold"/>
              </a:rPr>
              <a:t>SAMPLE</a:t>
            </a:r>
            <a:r>
              <a:rPr sz="879" b="1" spc="12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9" dirty="0">
                <a:solidFill>
                  <a:srgbClr val="4B4F51"/>
                </a:solidFill>
                <a:latin typeface="Open Sans Extrabold"/>
                <a:cs typeface="Open Sans Extrabold"/>
              </a:rPr>
              <a:t>RECOMMENDATIONS</a:t>
            </a:r>
            <a:r>
              <a:rPr sz="879" b="1" spc="12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18" dirty="0">
                <a:solidFill>
                  <a:srgbClr val="4B4F51"/>
                </a:solidFill>
                <a:latin typeface="Open Sans Extrabold"/>
                <a:cs typeface="Open Sans Extrabold"/>
              </a:rPr>
              <a:t>ONLY.</a:t>
            </a:r>
            <a:r>
              <a:rPr sz="879" b="1" spc="12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dirty="0">
                <a:solidFill>
                  <a:srgbClr val="4B4F51"/>
                </a:solidFill>
                <a:latin typeface="Open Sans Extrabold"/>
                <a:cs typeface="Open Sans Extrabold"/>
              </a:rPr>
              <a:t>TO</a:t>
            </a:r>
            <a:r>
              <a:rPr sz="879" b="1" spc="12" dirty="0">
                <a:solidFill>
                  <a:srgbClr val="4B4F51"/>
                </a:solidFill>
                <a:latin typeface="Open Sans Extrabold"/>
                <a:cs typeface="Open Sans Extrabold"/>
              </a:rPr>
              <a:t> BE </a:t>
            </a:r>
            <a:r>
              <a:rPr sz="879" b="1" spc="15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9" dirty="0">
                <a:solidFill>
                  <a:srgbClr val="4B4F51"/>
                </a:solidFill>
                <a:latin typeface="Open Sans Extrabold"/>
                <a:cs typeface="Open Sans Extrabold"/>
              </a:rPr>
              <a:t>REVIEWED</a:t>
            </a:r>
            <a:r>
              <a:rPr sz="879" b="1" spc="15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6" dirty="0">
                <a:solidFill>
                  <a:srgbClr val="4B4F51"/>
                </a:solidFill>
                <a:latin typeface="Open Sans Extrabold"/>
                <a:cs typeface="Open Sans Extrabold"/>
              </a:rPr>
              <a:t>BEFORE</a:t>
            </a:r>
            <a:r>
              <a:rPr sz="879" b="1" spc="15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15" dirty="0">
                <a:solidFill>
                  <a:srgbClr val="4B4F51"/>
                </a:solidFill>
                <a:latin typeface="Open Sans Extrabold"/>
                <a:cs typeface="Open Sans Extrabold"/>
              </a:rPr>
              <a:t>INCORPORATING</a:t>
            </a:r>
            <a:r>
              <a:rPr sz="879" b="1" spc="15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30" dirty="0">
                <a:solidFill>
                  <a:srgbClr val="4B4F51"/>
                </a:solidFill>
                <a:latin typeface="Open Sans Extrabold"/>
                <a:cs typeface="Open Sans Extrabold"/>
              </a:rPr>
              <a:t>IN</a:t>
            </a:r>
            <a:r>
              <a:rPr sz="879" b="1" spc="15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45" dirty="0">
                <a:solidFill>
                  <a:srgbClr val="4B4F51"/>
                </a:solidFill>
                <a:latin typeface="Open Sans Extrabold"/>
                <a:cs typeface="Open Sans Extrabold"/>
              </a:rPr>
              <a:t>A</a:t>
            </a:r>
            <a:r>
              <a:rPr sz="879" b="1" spc="15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12" dirty="0">
                <a:solidFill>
                  <a:srgbClr val="4B4F51"/>
                </a:solidFill>
                <a:latin typeface="Open Sans Extrabold"/>
                <a:cs typeface="Open Sans Extrabold"/>
              </a:rPr>
              <a:t>CLIENT</a:t>
            </a:r>
            <a:r>
              <a:rPr sz="879" b="1" spc="15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6" dirty="0">
                <a:solidFill>
                  <a:srgbClr val="4B4F51"/>
                </a:solidFill>
                <a:latin typeface="Open Sans Extrabold"/>
                <a:cs typeface="Open Sans Extrabold"/>
              </a:rPr>
              <a:t>DELIVERABLE&gt;</a:t>
            </a:r>
            <a:endParaRPr sz="879">
              <a:latin typeface="Open Sans Extrabold"/>
              <a:cs typeface="Open Sans Extra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7355" y="5211556"/>
            <a:ext cx="2504074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Sample recommendations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personalization: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7355" y="5501172"/>
            <a:ext cx="2794029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1680" marR="3081" indent="-114364">
              <a:lnSpc>
                <a:spcPct val="113700"/>
              </a:lnSpc>
              <a:spcBef>
                <a:spcPts val="55"/>
              </a:spcBef>
              <a:buChar char="•"/>
              <a:tabLst>
                <a:tab pos="122065" algn="l"/>
              </a:tabLst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Listed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below are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some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basic product features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a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Personalization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platform: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52474" y="1401861"/>
            <a:ext cx="159070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52474" y="1706679"/>
            <a:ext cx="49442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Search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52474" y="2011495"/>
            <a:ext cx="52984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Browse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52474" y="2316312"/>
            <a:ext cx="9233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Merchandising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52474" y="2621128"/>
            <a:ext cx="55949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52474" y="2925945"/>
            <a:ext cx="260573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Ability 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personalize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User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Experience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(UX)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52474" y="3230762"/>
            <a:ext cx="108588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Trigged</a:t>
            </a:r>
            <a:r>
              <a:rPr sz="879" spc="-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Messages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52474" y="3535578"/>
            <a:ext cx="196575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Email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 built-in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integration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ESP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52474" y="3840395"/>
            <a:ext cx="152331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Multivariate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Testing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(MVT)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52474" y="4145212"/>
            <a:ext cx="1589932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Individual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Profile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52474" y="4450029"/>
            <a:ext cx="61379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Chatbots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52473" y="4754845"/>
            <a:ext cx="135157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AI/PI/machine</a:t>
            </a:r>
            <a:r>
              <a:rPr sz="879" spc="-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learning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52474" y="5059662"/>
            <a:ext cx="325610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Flexibility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automation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manually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setup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campaigns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52473" y="5349278"/>
            <a:ext cx="3378557" cy="61440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Once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Personalization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platform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selected and implemented,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certainly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tempting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deploy 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much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Personalization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suite’s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features immediately.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However,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always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recommend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ramping up slowly and employing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‘crawl,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walk,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run,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fly’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992505" y="10636568"/>
            <a:ext cx="294259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50" b="0" i="0" kern="1200">
                <a:solidFill>
                  <a:srgbClr val="A7A8AA"/>
                </a:solidFill>
                <a:latin typeface="Open Sans"/>
                <a:ea typeface="+mn-ea"/>
                <a:cs typeface="Open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109"/>
              </a:spcBef>
            </a:pPr>
            <a:r>
              <a:rPr lang="en-US" spc="5"/>
              <a:t>Adobe</a:t>
            </a:r>
            <a:r>
              <a:rPr lang="en-US" spc="10"/>
              <a:t> </a:t>
            </a:r>
            <a:r>
              <a:rPr lang="en-US" spc="5"/>
              <a:t>e-Commerce Operational</a:t>
            </a:r>
            <a:r>
              <a:rPr lang="en-US" spc="10"/>
              <a:t> </a:t>
            </a:r>
            <a:r>
              <a:rPr lang="en-US" spc="5"/>
              <a:t>Playbook</a:t>
            </a:r>
            <a:endParaRPr spc="3" dirty="0"/>
          </a:p>
        </p:txBody>
      </p:sp>
      <p:sp>
        <p:nvSpPr>
          <p:cNvPr id="4" name="object 4"/>
          <p:cNvSpPr txBox="1"/>
          <p:nvPr/>
        </p:nvSpPr>
        <p:spPr>
          <a:xfrm>
            <a:off x="602284" y="1386699"/>
            <a:ext cx="3388953" cy="46020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approach.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Otherwise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we’ve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found</a:t>
            </a:r>
            <a:r>
              <a:rPr sz="879" spc="24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retailers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quickly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become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overwhelmed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unable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properly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measure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effectiveness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their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Personalization program.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284" y="1996218"/>
            <a:ext cx="3397810" cy="76861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432427" algn="just">
              <a:lnSpc>
                <a:spcPct val="113700"/>
              </a:lnSpc>
              <a:spcBef>
                <a:spcPts val="55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When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initially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launching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Personalization campaign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recommended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all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new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features and Customer</a:t>
            </a:r>
            <a:endParaRPr sz="879">
              <a:latin typeface="Open Sans"/>
              <a:cs typeface="Open Sans"/>
            </a:endParaRPr>
          </a:p>
          <a:p>
            <a:pPr marL="7701" marR="3081" algn="just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engagement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ensure they are leading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positive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impacts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and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customers are interacting and adopting, before deploying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sitewide.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284" y="2910440"/>
            <a:ext cx="3502162" cy="107703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would 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highly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recommended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test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newly added “Adobe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Sensei”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AI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technology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now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part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Magento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Commerce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technology.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Deploying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personalized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campaign would not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require any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immediate UX changes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but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could prominently serve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more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relevant products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customers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 additional products and accessories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listed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to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drive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margin and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sales.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284" y="4129363"/>
            <a:ext cx="3268813" cy="309073"/>
          </a:xfrm>
          <a:prstGeom prst="rect">
            <a:avLst/>
          </a:prstGeom>
        </p:spPr>
        <p:txBody>
          <a:bodyPr vert="horz" wrap="square" lIns="0" tIns="25414" rIns="0" bIns="0" rtlCol="0">
            <a:spAutoFit/>
          </a:bodyPr>
          <a:lstStyle/>
          <a:p>
            <a:pPr marL="7701">
              <a:spcBef>
                <a:spcPts val="200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Next, you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can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easily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display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different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content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banners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based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their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personalized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results.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84" y="4586531"/>
            <a:ext cx="3505628" cy="123124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223722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Once Product Recommendations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are working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successfully,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you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might want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consider using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Personalization engine to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merchandise your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search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results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pages.</a:t>
            </a:r>
            <a:endParaRPr sz="879">
              <a:latin typeface="Open Sans"/>
              <a:cs typeface="Open Sans"/>
            </a:endParaRPr>
          </a:p>
          <a:p>
            <a:pPr marL="7701" marR="3081">
              <a:lnSpc>
                <a:spcPct val="113700"/>
              </a:lnSpc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Using the Personalization platform’s algorithm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render product </a:t>
            </a:r>
            <a:r>
              <a:rPr sz="879" spc="-2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results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will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eliminate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merchandisers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having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manually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prioritize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search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results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listing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pages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offer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much more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topical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products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based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upon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user’s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preferences, interactions,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browsing and buying behavior.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8231" y="1374678"/>
            <a:ext cx="3507168" cy="1166076"/>
          </a:xfrm>
          <a:prstGeom prst="rect">
            <a:avLst/>
          </a:prstGeom>
          <a:ln w="10470">
            <a:solidFill>
              <a:srgbClr val="000101"/>
            </a:solidFill>
          </a:ln>
        </p:spPr>
        <p:txBody>
          <a:bodyPr vert="horz" wrap="square" lIns="0" tIns="95111" rIns="0" bIns="0" rtlCol="0">
            <a:spAutoFit/>
          </a:bodyPr>
          <a:lstStyle/>
          <a:p>
            <a:pPr marL="119370" marR="146709">
              <a:lnSpc>
                <a:spcPct val="113700"/>
              </a:lnSpc>
              <a:spcBef>
                <a:spcPts val="749"/>
              </a:spcBef>
            </a:pP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&lt;Summary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best practices &amp; recommendations along with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dependencies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aware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personalization.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E.g.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search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browse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should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always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inextricably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tied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together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so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behavior on one influences the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other.</a:t>
            </a:r>
            <a:r>
              <a:rPr sz="879" spc="24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never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good 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CX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UX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when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browsing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specific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products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and then performs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a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search and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results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unrelated to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their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previous browse behavior&gt;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6773" y="2913094"/>
            <a:ext cx="3233772" cy="92270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1001" b="1" spc="-42" dirty="0">
                <a:latin typeface="Open Sans Extrabold"/>
                <a:cs typeface="Open Sans Extrabold"/>
              </a:rPr>
              <a:t>Client</a:t>
            </a:r>
            <a:r>
              <a:rPr sz="1001" b="1" spc="-9" dirty="0">
                <a:latin typeface="Open Sans Extrabold"/>
                <a:cs typeface="Open Sans Extrabold"/>
              </a:rPr>
              <a:t> </a:t>
            </a:r>
            <a:r>
              <a:rPr sz="1001" b="1" spc="-42" dirty="0">
                <a:latin typeface="Open Sans Extrabold"/>
                <a:cs typeface="Open Sans Extrabold"/>
              </a:rPr>
              <a:t>Interaction</a:t>
            </a:r>
            <a:endParaRPr sz="1001">
              <a:latin typeface="Open Sans Extrabold"/>
              <a:cs typeface="Open Sans Extrabold"/>
            </a:endParaRPr>
          </a:p>
          <a:p>
            <a:pPr marL="7701" marR="3081">
              <a:lnSpc>
                <a:spcPct val="113700"/>
              </a:lnSpc>
              <a:spcBef>
                <a:spcPts val="117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&lt;Place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here,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same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format, corresponding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the 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list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recommendations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for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client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interactions.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Use</a:t>
            </a:r>
            <a:r>
              <a:rPr sz="879" spc="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21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Destination Format’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or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‘Paste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plain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text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only’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option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while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moving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 text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section&gt;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6774" y="3977240"/>
            <a:ext cx="3258801" cy="3059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b="1" spc="-6" dirty="0">
                <a:solidFill>
                  <a:srgbClr val="4B4F51"/>
                </a:solidFill>
                <a:latin typeface="Open Sans Extrabold"/>
                <a:cs typeface="Open Sans Extrabold"/>
              </a:rPr>
              <a:t>&lt;BELOW </a:t>
            </a:r>
            <a:r>
              <a:rPr sz="879" b="1" spc="-21" dirty="0">
                <a:solidFill>
                  <a:srgbClr val="4B4F51"/>
                </a:solidFill>
                <a:latin typeface="Open Sans Extrabold"/>
                <a:cs typeface="Open Sans Extrabold"/>
              </a:rPr>
              <a:t>IS </a:t>
            </a:r>
            <a:r>
              <a:rPr sz="879" b="1" spc="-45" dirty="0">
                <a:solidFill>
                  <a:srgbClr val="4B4F51"/>
                </a:solidFill>
                <a:latin typeface="Open Sans Extrabold"/>
                <a:cs typeface="Open Sans Extrabold"/>
              </a:rPr>
              <a:t>A</a:t>
            </a:r>
            <a:r>
              <a:rPr sz="879" b="1" spc="-42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12" dirty="0">
                <a:solidFill>
                  <a:srgbClr val="4B4F51"/>
                </a:solidFill>
                <a:latin typeface="Open Sans Extrabold"/>
                <a:cs typeface="Open Sans Extrabold"/>
              </a:rPr>
              <a:t>SAMPLE </a:t>
            </a:r>
            <a:r>
              <a:rPr sz="879" b="1" spc="-6" dirty="0">
                <a:solidFill>
                  <a:srgbClr val="4B4F51"/>
                </a:solidFill>
                <a:latin typeface="Open Sans Extrabold"/>
                <a:cs typeface="Open Sans Extrabold"/>
              </a:rPr>
              <a:t>CONTENT </a:t>
            </a:r>
            <a:r>
              <a:rPr sz="879" b="1" spc="9" dirty="0">
                <a:solidFill>
                  <a:srgbClr val="4B4F51"/>
                </a:solidFill>
                <a:latin typeface="Open Sans Extrabold"/>
                <a:cs typeface="Open Sans Extrabold"/>
              </a:rPr>
              <a:t>– </a:t>
            </a:r>
            <a:r>
              <a:rPr sz="879" b="1" dirty="0">
                <a:solidFill>
                  <a:srgbClr val="4B4F51"/>
                </a:solidFill>
                <a:latin typeface="Open Sans Extrabold"/>
                <a:cs typeface="Open Sans Extrabold"/>
              </a:rPr>
              <a:t>TO </a:t>
            </a:r>
            <a:r>
              <a:rPr sz="879" b="1" spc="12" dirty="0">
                <a:solidFill>
                  <a:srgbClr val="4B4F51"/>
                </a:solidFill>
                <a:latin typeface="Open Sans Extrabold"/>
                <a:cs typeface="Open Sans Extrabold"/>
              </a:rPr>
              <a:t>BE </a:t>
            </a:r>
            <a:r>
              <a:rPr sz="879" b="1" spc="-9" dirty="0">
                <a:solidFill>
                  <a:srgbClr val="4B4F51"/>
                </a:solidFill>
                <a:latin typeface="Open Sans Extrabold"/>
                <a:cs typeface="Open Sans Extrabold"/>
              </a:rPr>
              <a:t>REVIEWED </a:t>
            </a:r>
            <a:r>
              <a:rPr sz="879" b="1" spc="6" dirty="0">
                <a:solidFill>
                  <a:srgbClr val="4B4F51"/>
                </a:solidFill>
                <a:latin typeface="Open Sans Extrabold"/>
                <a:cs typeface="Open Sans Extrabold"/>
              </a:rPr>
              <a:t>BEFORE </a:t>
            </a:r>
            <a:r>
              <a:rPr sz="879" b="1" spc="-221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15" dirty="0">
                <a:solidFill>
                  <a:srgbClr val="4B4F51"/>
                </a:solidFill>
                <a:latin typeface="Open Sans Extrabold"/>
                <a:cs typeface="Open Sans Extrabold"/>
              </a:rPr>
              <a:t>INCORPORATING</a:t>
            </a:r>
            <a:r>
              <a:rPr sz="879" b="1" spc="12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30" dirty="0">
                <a:solidFill>
                  <a:srgbClr val="4B4F51"/>
                </a:solidFill>
                <a:latin typeface="Open Sans Extrabold"/>
                <a:cs typeface="Open Sans Extrabold"/>
              </a:rPr>
              <a:t>IN</a:t>
            </a:r>
            <a:r>
              <a:rPr sz="879" b="1" spc="12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45" dirty="0">
                <a:solidFill>
                  <a:srgbClr val="4B4F51"/>
                </a:solidFill>
                <a:latin typeface="Open Sans Extrabold"/>
                <a:cs typeface="Open Sans Extrabold"/>
              </a:rPr>
              <a:t>A</a:t>
            </a:r>
            <a:r>
              <a:rPr sz="879" b="1" spc="12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12" dirty="0">
                <a:solidFill>
                  <a:srgbClr val="4B4F51"/>
                </a:solidFill>
                <a:latin typeface="Open Sans Extrabold"/>
                <a:cs typeface="Open Sans Extrabold"/>
              </a:rPr>
              <a:t>CLIENT</a:t>
            </a:r>
            <a:r>
              <a:rPr sz="879" b="1" spc="12" dirty="0">
                <a:solidFill>
                  <a:srgbClr val="4B4F51"/>
                </a:solidFill>
                <a:latin typeface="Open Sans Extrabold"/>
                <a:cs typeface="Open Sans Extrabold"/>
              </a:rPr>
              <a:t> </a:t>
            </a:r>
            <a:r>
              <a:rPr sz="879" b="1" spc="-6" dirty="0">
                <a:solidFill>
                  <a:srgbClr val="4B4F51"/>
                </a:solidFill>
                <a:latin typeface="Open Sans Extrabold"/>
                <a:cs typeface="Open Sans Extrabold"/>
              </a:rPr>
              <a:t>DELIVERABLE&gt;</a:t>
            </a:r>
            <a:endParaRPr sz="879">
              <a:latin typeface="Open Sans Extrabold"/>
              <a:cs typeface="Open Sans Extra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6773" y="4434409"/>
            <a:ext cx="3530657" cy="463534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13700"/>
              </a:lnSpc>
              <a:spcBef>
                <a:spcPts val="55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Part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challenge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of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E-commerce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6" dirty="0">
                <a:solidFill>
                  <a:srgbClr val="4B4F51"/>
                </a:solidFill>
                <a:latin typeface="Open Sans"/>
                <a:cs typeface="Open Sans"/>
              </a:rPr>
              <a:t>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always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the interaction </a:t>
            </a:r>
            <a:r>
              <a:rPr sz="879" spc="-218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with the customer takes place online as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opposed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to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in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“real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life”.</a:t>
            </a:r>
            <a:endParaRPr sz="879">
              <a:latin typeface="Open Sans"/>
              <a:cs typeface="Open Sans"/>
            </a:endParaRPr>
          </a:p>
          <a:p>
            <a:pPr marL="7701">
              <a:spcBef>
                <a:spcPts val="146"/>
              </a:spcBef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However, there are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many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ways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that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9" dirty="0">
                <a:solidFill>
                  <a:srgbClr val="4B4F51"/>
                </a:solidFill>
                <a:latin typeface="Open Sans"/>
                <a:cs typeface="Open Sans"/>
              </a:rPr>
              <a:t>this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 can be</a:t>
            </a:r>
            <a:r>
              <a:rPr sz="879" spc="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addressed: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6773" y="5059129"/>
            <a:ext cx="109473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-15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reviews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6773" y="5363945"/>
            <a:ext cx="102042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-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forum</a:t>
            </a:r>
            <a:endParaRPr sz="879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6773" y="5668762"/>
            <a:ext cx="151445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21680" indent="-114364">
              <a:spcBef>
                <a:spcPts val="82"/>
              </a:spcBef>
              <a:buChar char="•"/>
              <a:tabLst>
                <a:tab pos="122065" algn="l"/>
              </a:tabLst>
            </a:pP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Customer</a:t>
            </a:r>
            <a:r>
              <a:rPr sz="879" spc="-3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service</a:t>
            </a:r>
            <a:r>
              <a:rPr sz="879" dirty="0">
                <a:solidFill>
                  <a:srgbClr val="4B4F51"/>
                </a:solidFill>
                <a:latin typeface="Open Sans"/>
                <a:cs typeface="Open Sans"/>
              </a:rPr>
              <a:t> </a:t>
            </a:r>
            <a:r>
              <a:rPr sz="879" spc="12" dirty="0">
                <a:solidFill>
                  <a:srgbClr val="4B4F51"/>
                </a:solidFill>
                <a:latin typeface="Open Sans"/>
                <a:cs typeface="Open Sans"/>
              </a:rPr>
              <a:t>support</a:t>
            </a:r>
            <a:endParaRPr sz="879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2239</Words>
  <Application>Microsoft Macintosh PowerPoint</Application>
  <PresentationFormat>Widescreen</PresentationFormat>
  <Paragraphs>171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Open Sans Extrabold</vt:lpstr>
      <vt:lpstr>Office Theme</vt:lpstr>
      <vt:lpstr>Commerce Strategy Document</vt:lpstr>
      <vt:lpstr>References / Associated Documentationl</vt:lpstr>
      <vt:lpstr>Executive summary</vt:lpstr>
      <vt:lpstr>PowerPoint Presentation</vt:lpstr>
      <vt:lpstr>PowerPoint Presentation</vt:lpstr>
      <vt:lpstr>Email Marketing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Strategy Document</dc:title>
  <dc:creator>Jeff Matthews</dc:creator>
  <cp:lastModifiedBy>Jeff Matthews</cp:lastModifiedBy>
  <cp:revision>1</cp:revision>
  <dcterms:created xsi:type="dcterms:W3CDTF">2021-09-09T18:37:24Z</dcterms:created>
  <dcterms:modified xsi:type="dcterms:W3CDTF">2021-09-09T18:39:29Z</dcterms:modified>
</cp:coreProperties>
</file>