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1E0-118E-8747-9A1E-2BC7B7003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94D34-6682-4541-A4C5-64FB3DE3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6CAE-729F-EB45-BF37-4BE07F04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B518-AB19-824B-AD98-AA529553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90FD-1CB2-8942-A237-7C74E58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0C61-96FB-7A4A-9F44-F94E4CFD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1AFF7-EBF1-0E40-A7F2-4B652462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AA25-19C0-C143-ADCA-33D2F6E9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9C8A-0F93-7E40-8C5D-C858F6C2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4F55-4B29-DC40-BB9E-7284600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548F8-72FF-6347-B023-0DD389952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6C48-710A-624A-B2C2-E39EE798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E6F4-CA60-E04A-AF32-C3081EF0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610E-0722-3E40-AF37-8A62BDEF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09BD-B46E-FB46-A85D-BF066AE4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85F3-D084-DD42-A038-E442C9AF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7F59-585F-0246-B818-E468228E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E905-803B-C94F-8D6E-EDFC7F3D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B981-E381-424E-9817-09698D4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4203-B69C-A545-A380-E3241276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C023-7EC2-5A4C-8435-49246517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1E5A-84A9-F848-A741-DF50D99E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AC-FE1C-3548-9114-9007C77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BE6-FD28-084C-B8F9-0468A6F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08F5-F20C-D447-849E-F2E93B2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C926-D18B-6146-8187-B45B4E14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5822-5769-8246-BA82-BE018010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B013-FBE4-CA4F-8F07-FE20A580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EDFA-BCC7-8145-AD1A-A0F6D1FA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88DB-145B-0346-A724-966E23E8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93F4-3AD7-5940-8EA5-F0BD51C9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5F5-CC17-3F44-B611-384C73E9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F9A7-C1B9-A347-96FB-80E9AF76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15F1-E49A-2C4A-B1E4-8BBEF33E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DAEF1-F812-A84C-BEB7-DC197380E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FD2C8-EEA1-C449-8433-02AE26BBB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8E4F2-7BEE-854D-BC93-0FD97CA3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BA00F-B4D9-834D-99A9-D062D210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D06B7-2FC2-1A4F-8F57-41830072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0C90-4961-B341-A230-2A2BBB8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199D9-0855-044B-A33E-F735CE7F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5F03-1B89-3142-BD03-FD911EED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58962-CA06-5E47-A0F5-3D011A0A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F9E06-BDFE-8D4F-91B4-5E6F11FF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EE929-CC9C-9343-98D5-64F61C8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AA623-1A45-2B4D-A3C7-642844AA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0D3-68FC-9945-AC8A-F9DA072A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0CEB-A01C-FC49-A8D5-4F4A2749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E96D-391D-4A4A-932F-2C5133F7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DDB0-9109-F54E-82B7-82991F1F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A9E1-47EC-9D4C-A590-82A485E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B1BE-F18E-C24F-A395-A8D808B5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04F-AA2E-3F45-BD2C-2CC172AC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8FE9A-60CC-C44E-82A4-01BC438F5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6B108-E888-C149-8FD5-BFB68D65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8CC8-A62E-5142-9B8A-E8310082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A54-DE00-7748-B037-22181A09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1AED-FBCA-4146-B72C-D5CADF1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E9FAE-3302-4F47-B435-B7605923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AA19-8D95-6842-948B-EEB54F81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0C5F-E578-804D-A08F-E30EA291D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1908-F207-A045-8ACD-F1455717C81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0135-A72C-0744-9FE1-ADD5C2C4A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17A3-63F1-FE4F-8D5E-F387CEFC6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57A1-902C-E846-A843-C831414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2284" y="2078028"/>
            <a:ext cx="111899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Cover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2" dirty="0">
                <a:solidFill>
                  <a:srgbClr val="2E75B5"/>
                </a:solidFill>
                <a:latin typeface="Open Sans"/>
                <a:cs typeface="Open Sans"/>
              </a:rPr>
              <a:t>Sheet</a:t>
            </a:r>
            <a:endParaRPr sz="1577">
              <a:latin typeface="Open Sans"/>
              <a:cs typeface="Ope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3158" y="2431880"/>
            <a:ext cx="7232283" cy="6546"/>
            <a:chOff x="1010438" y="4010349"/>
            <a:chExt cx="1192657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4015583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11926338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4015584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0" y="0"/>
                  </a:moveTo>
                  <a:lnTo>
                    <a:pt x="11926338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2532121"/>
            <a:ext cx="37389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Client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2836899"/>
            <a:ext cx="752416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</a:t>
            </a:r>
            <a:r>
              <a:rPr sz="1001" b="1" spc="-36" dirty="0">
                <a:latin typeface="Open Sans Extrabold"/>
                <a:cs typeface="Open Sans Extrabold"/>
              </a:rPr>
              <a:t>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Title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3141677"/>
            <a:ext cx="98923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Project</a:t>
            </a:r>
            <a:r>
              <a:rPr sz="1001" b="1" spc="-24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Sponsor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3446456"/>
            <a:ext cx="109396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Project</a:t>
            </a:r>
            <a:r>
              <a:rPr sz="1001" b="1" spc="-18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Managers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4056013"/>
            <a:ext cx="48133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Version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4237" y="2544819"/>
            <a:ext cx="81402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Client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237" y="2849636"/>
            <a:ext cx="64883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Title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4237" y="3154453"/>
            <a:ext cx="16954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Client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Sponsor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4237" y="3459269"/>
            <a:ext cx="150290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4237" y="3764086"/>
            <a:ext cx="234889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Client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4237" y="4068903"/>
            <a:ext cx="359958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81249" indent="-73932">
              <a:spcBef>
                <a:spcPts val="82"/>
              </a:spcBef>
              <a:buChar char="•"/>
              <a:tabLst>
                <a:tab pos="81634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living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document,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 formally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version controlled.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4237" y="4358519"/>
            <a:ext cx="5042035" cy="593638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121680" indent="-114364">
              <a:spcBef>
                <a:spcPts val="200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Accordingly,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sign-off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document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whole.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Rather,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</a:t>
            </a:r>
            <a:endParaRPr sz="879">
              <a:latin typeface="Open Sans"/>
              <a:cs typeface="Open Sans"/>
            </a:endParaRPr>
          </a:p>
          <a:p>
            <a:pPr marL="121680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gathered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document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formulate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Project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Charter.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121680" indent="-114364"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Project Charter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version controlled,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require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sign-off.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4237" y="5120504"/>
            <a:ext cx="535085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describes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high-level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project.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 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opposed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it;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i.e.,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technical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specification.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4237" y="5577671"/>
            <a:ext cx="534777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121680" indent="-114364">
              <a:spcBef>
                <a:spcPts val="200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changes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Client’s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e-commerce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specify</a:t>
            </a:r>
            <a:endParaRPr sz="879">
              <a:latin typeface="Open Sans"/>
              <a:cs typeface="Open Sans"/>
            </a:endParaRPr>
          </a:p>
          <a:p>
            <a:pPr marL="121680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functionality.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11808" y="1203188"/>
            <a:ext cx="7251921" cy="453308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sz="2880" spc="-55" dirty="0">
                <a:solidFill>
                  <a:srgbClr val="000000"/>
                </a:solidFill>
              </a:rPr>
              <a:t>Requirements</a:t>
            </a:r>
            <a:r>
              <a:rPr sz="2880" spc="-6" dirty="0">
                <a:solidFill>
                  <a:srgbClr val="000000"/>
                </a:solidFill>
              </a:rPr>
              <a:t> </a:t>
            </a:r>
            <a:r>
              <a:rPr sz="2880" spc="-45" dirty="0">
                <a:solidFill>
                  <a:srgbClr val="000000"/>
                </a:solidFill>
              </a:rPr>
              <a:t>Pre-Workshop</a:t>
            </a:r>
            <a:r>
              <a:rPr sz="2880" spc="-3" dirty="0">
                <a:solidFill>
                  <a:srgbClr val="000000"/>
                </a:solidFill>
              </a:rPr>
              <a:t> </a:t>
            </a:r>
            <a:r>
              <a:rPr sz="2880" spc="-52" dirty="0">
                <a:solidFill>
                  <a:srgbClr val="000000"/>
                </a:solidFill>
              </a:rPr>
              <a:t>Questionnaire</a:t>
            </a:r>
            <a:endParaRPr sz="2880"/>
          </a:p>
        </p:txBody>
      </p:sp>
      <p:grpSp>
        <p:nvGrpSpPr>
          <p:cNvPr id="23" name="object 23"/>
          <p:cNvGrpSpPr/>
          <p:nvPr/>
        </p:nvGrpSpPr>
        <p:grpSpPr>
          <a:xfrm>
            <a:off x="609985" y="2743008"/>
            <a:ext cx="7238829" cy="6546"/>
            <a:chOff x="1005205" y="4523422"/>
            <a:chExt cx="11937365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4528657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4523428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1937365" h="10795">
                  <a:moveTo>
                    <a:pt x="11936819" y="5232"/>
                  </a:moveTo>
                  <a:lnTo>
                    <a:pt x="11935282" y="1536"/>
                  </a:lnTo>
                  <a:lnTo>
                    <a:pt x="11931587" y="0"/>
                  </a:lnTo>
                  <a:lnTo>
                    <a:pt x="11927878" y="1536"/>
                  </a:lnTo>
                  <a:lnTo>
                    <a:pt x="11926341" y="5232"/>
                  </a:lnTo>
                  <a:lnTo>
                    <a:pt x="11927878" y="8940"/>
                  </a:lnTo>
                  <a:lnTo>
                    <a:pt x="11931587" y="10464"/>
                  </a:lnTo>
                  <a:lnTo>
                    <a:pt x="11935282" y="8940"/>
                  </a:lnTo>
                  <a:lnTo>
                    <a:pt x="1193681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8468" y="3047786"/>
            <a:ext cx="7238829" cy="6546"/>
            <a:chOff x="1019193" y="5026025"/>
            <a:chExt cx="11937365" cy="10795"/>
          </a:xfrm>
        </p:grpSpPr>
        <p:sp>
          <p:nvSpPr>
            <p:cNvPr id="27" name="object 27"/>
            <p:cNvSpPr/>
            <p:nvPr/>
          </p:nvSpPr>
          <p:spPr>
            <a:xfrm>
              <a:off x="1045370" y="5031260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9187" y="5026031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36"/>
                  </a:lnTo>
                  <a:lnTo>
                    <a:pt x="11931574" y="0"/>
                  </a:lnTo>
                  <a:lnTo>
                    <a:pt x="11927865" y="1536"/>
                  </a:lnTo>
                  <a:lnTo>
                    <a:pt x="11926341" y="5232"/>
                  </a:lnTo>
                  <a:lnTo>
                    <a:pt x="11927865" y="8940"/>
                  </a:lnTo>
                  <a:lnTo>
                    <a:pt x="11931574" y="10464"/>
                  </a:lnTo>
                  <a:lnTo>
                    <a:pt x="11935270" y="8940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8468" y="3346215"/>
            <a:ext cx="7238829" cy="6546"/>
            <a:chOff x="1019193" y="5518156"/>
            <a:chExt cx="11937365" cy="10795"/>
          </a:xfrm>
        </p:grpSpPr>
        <p:sp>
          <p:nvSpPr>
            <p:cNvPr id="30" name="object 30"/>
            <p:cNvSpPr/>
            <p:nvPr/>
          </p:nvSpPr>
          <p:spPr>
            <a:xfrm>
              <a:off x="1045370" y="5523392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9187" y="5518168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24"/>
                  </a:lnTo>
                  <a:lnTo>
                    <a:pt x="11931574" y="0"/>
                  </a:lnTo>
                  <a:lnTo>
                    <a:pt x="11927865" y="1524"/>
                  </a:lnTo>
                  <a:lnTo>
                    <a:pt x="11926341" y="5232"/>
                  </a:lnTo>
                  <a:lnTo>
                    <a:pt x="11927865" y="8928"/>
                  </a:lnTo>
                  <a:lnTo>
                    <a:pt x="11931574" y="10464"/>
                  </a:lnTo>
                  <a:lnTo>
                    <a:pt x="11935270" y="8928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18468" y="3958947"/>
            <a:ext cx="7238829" cy="6546"/>
            <a:chOff x="1019193" y="6528596"/>
            <a:chExt cx="11937365" cy="10795"/>
          </a:xfrm>
        </p:grpSpPr>
        <p:sp>
          <p:nvSpPr>
            <p:cNvPr id="33" name="object 33"/>
            <p:cNvSpPr/>
            <p:nvPr/>
          </p:nvSpPr>
          <p:spPr>
            <a:xfrm>
              <a:off x="1045370" y="6533832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187" y="6528606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36"/>
                  </a:lnTo>
                  <a:lnTo>
                    <a:pt x="11931574" y="0"/>
                  </a:lnTo>
                  <a:lnTo>
                    <a:pt x="11927865" y="1536"/>
                  </a:lnTo>
                  <a:lnTo>
                    <a:pt x="11926341" y="5232"/>
                  </a:lnTo>
                  <a:lnTo>
                    <a:pt x="11927865" y="8928"/>
                  </a:lnTo>
                  <a:lnTo>
                    <a:pt x="11931574" y="10464"/>
                  </a:lnTo>
                  <a:lnTo>
                    <a:pt x="11935270" y="8928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18468" y="5022498"/>
            <a:ext cx="7238829" cy="6546"/>
            <a:chOff x="1019193" y="8282470"/>
            <a:chExt cx="11937365" cy="10795"/>
          </a:xfrm>
        </p:grpSpPr>
        <p:sp>
          <p:nvSpPr>
            <p:cNvPr id="36" name="object 36"/>
            <p:cNvSpPr/>
            <p:nvPr/>
          </p:nvSpPr>
          <p:spPr>
            <a:xfrm>
              <a:off x="1045370" y="8287705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9187" y="8282476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36"/>
                  </a:lnTo>
                  <a:lnTo>
                    <a:pt x="11931574" y="0"/>
                  </a:lnTo>
                  <a:lnTo>
                    <a:pt x="11927865" y="1536"/>
                  </a:lnTo>
                  <a:lnTo>
                    <a:pt x="11926341" y="5232"/>
                  </a:lnTo>
                  <a:lnTo>
                    <a:pt x="11927865" y="8940"/>
                  </a:lnTo>
                  <a:lnTo>
                    <a:pt x="11931574" y="10477"/>
                  </a:lnTo>
                  <a:lnTo>
                    <a:pt x="11935270" y="8940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2284" y="5122739"/>
            <a:ext cx="59569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Overview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750" y="1554289"/>
            <a:ext cx="4629631" cy="445197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carriers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foresee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On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Examples: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Fexex, UPS,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USPS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328460">
              <a:lnSpc>
                <a:spcPct val="113700"/>
              </a:lnSpc>
              <a:spcBef>
                <a:spcPts val="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unique 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products? Example: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Dimensions, weight,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handling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fee’s,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perishable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items, controlled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restrictions?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86254">
              <a:lnSpc>
                <a:spcPct val="113700"/>
              </a:lnSpc>
              <a:spcBef>
                <a:spcPts val="3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 internationally?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country/region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restrictions?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 additional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restrictions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international such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carrier,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products, etc?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287257">
              <a:lnSpc>
                <a:spcPct val="113700"/>
              </a:lnSpc>
              <a:spcBef>
                <a:spcPts val="3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gateway?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Examples: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Authorize.net,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PayflowPro,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Chase.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remain with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accept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30?</a:t>
            </a:r>
            <a:endParaRPr sz="879">
              <a:latin typeface="Open Sans"/>
              <a:cs typeface="Open Sans"/>
            </a:endParaRPr>
          </a:p>
          <a:p>
            <a:pPr marL="7701" marR="507514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subscriptions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fulfilment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programs?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describe: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there anything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else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about shipping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payments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should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tax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47748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collect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level?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collect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level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statewide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determined by the county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city?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warehouse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locations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throughout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warehouse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locations?</a:t>
            </a:r>
            <a:endParaRPr sz="879">
              <a:latin typeface="Open Sans"/>
              <a:cs typeface="Open Sans"/>
            </a:endParaRPr>
          </a:p>
          <a:p>
            <a:pPr marL="7701" marR="3281130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 taxable?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set-up?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anything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else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related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taxes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8467" y="1746127"/>
            <a:ext cx="10972030" cy="6546"/>
            <a:chOff x="1019193" y="2879493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45370" y="28847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187" y="287950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4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8093690" h="10794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13" y="5232"/>
                  </a:lnTo>
                  <a:lnTo>
                    <a:pt x="18084750" y="8940"/>
                  </a:lnTo>
                  <a:lnTo>
                    <a:pt x="18088458" y="10464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985" y="2666813"/>
            <a:ext cx="10972030" cy="6546"/>
            <a:chOff x="1005205" y="4397771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440300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439777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985" y="2209645"/>
            <a:ext cx="10972030" cy="6546"/>
            <a:chOff x="1005205" y="3643868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64910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6438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3117631"/>
            <a:ext cx="10972030" cy="6546"/>
            <a:chOff x="1005205" y="5141204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514644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514120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425584"/>
            <a:ext cx="10972030" cy="6546"/>
            <a:chOff x="1005205" y="5649042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65427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64905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727188"/>
            <a:ext cx="10972030" cy="6546"/>
            <a:chOff x="1005205" y="6146409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615164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614641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8546" y="4038317"/>
            <a:ext cx="10972030" cy="6546"/>
            <a:chOff x="1002832" y="6659483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29009" y="6664718"/>
              <a:ext cx="18051780" cy="0"/>
            </a:xfrm>
            <a:custGeom>
              <a:avLst/>
              <a:gdLst/>
              <a:ahLst/>
              <a:cxnLst/>
              <a:rect l="l" t="t" r="r" b="b"/>
              <a:pathLst>
                <a:path w="18051780">
                  <a:moveTo>
                    <a:pt x="0" y="0"/>
                  </a:moveTo>
                  <a:lnTo>
                    <a:pt x="1805172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2830" y="665949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64" y="5232"/>
                  </a:moveTo>
                  <a:lnTo>
                    <a:pt x="8928" y="1524"/>
                  </a:lnTo>
                  <a:lnTo>
                    <a:pt x="5232" y="0"/>
                  </a:lnTo>
                  <a:lnTo>
                    <a:pt x="1524" y="1524"/>
                  </a:lnTo>
                  <a:lnTo>
                    <a:pt x="0" y="5232"/>
                  </a:lnTo>
                  <a:lnTo>
                    <a:pt x="1524" y="8928"/>
                  </a:lnTo>
                  <a:lnTo>
                    <a:pt x="5232" y="10464"/>
                  </a:lnTo>
                  <a:lnTo>
                    <a:pt x="8928" y="8928"/>
                  </a:lnTo>
                  <a:lnTo>
                    <a:pt x="10464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24"/>
                  </a:lnTo>
                  <a:lnTo>
                    <a:pt x="18088445" y="0"/>
                  </a:lnTo>
                  <a:lnTo>
                    <a:pt x="18084750" y="1524"/>
                  </a:lnTo>
                  <a:lnTo>
                    <a:pt x="18083213" y="5232"/>
                  </a:lnTo>
                  <a:lnTo>
                    <a:pt x="18084750" y="8928"/>
                  </a:lnTo>
                  <a:lnTo>
                    <a:pt x="18088445" y="10464"/>
                  </a:lnTo>
                  <a:lnTo>
                    <a:pt x="18092154" y="8928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8418" y="4336746"/>
            <a:ext cx="10972030" cy="6546"/>
            <a:chOff x="1019111" y="7151614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45288" y="715685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9098" y="71516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18418" y="4800263"/>
            <a:ext cx="10972030" cy="6546"/>
            <a:chOff x="1019111" y="7915989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45288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098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5257431"/>
            <a:ext cx="10972030" cy="6546"/>
            <a:chOff x="1005205" y="8669893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86751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86699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18418" y="5555860"/>
            <a:ext cx="10972030" cy="6546"/>
            <a:chOff x="1019111" y="9162024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45288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9098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8418" y="5860639"/>
            <a:ext cx="10972030" cy="6546"/>
            <a:chOff x="1019111" y="9664627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45288" y="966986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9098" y="966462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0749" y="1236811"/>
            <a:ext cx="147903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Shipping/Payments/Tax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5" name="object 45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750" y="1554289"/>
            <a:ext cx="4580728" cy="439669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integrate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systems? 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 marL="7701" marR="43127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intergrating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management/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ERP?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system: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 you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Marketing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Campaigns (DMP)?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separate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separate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3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physical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stores?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Point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 System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(POS)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leverage 3rd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compariosn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 engines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Google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shopping, Bing Shopping,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Shopzilla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etc?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each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sell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resellers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affiliates?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Examples: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Amazon.com,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Buy.com,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Ebay.com,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Sears.com.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each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one:</a:t>
            </a:r>
            <a:endParaRPr sz="879">
              <a:latin typeface="Open Sans"/>
              <a:cs typeface="Open Sans"/>
            </a:endParaRPr>
          </a:p>
          <a:p>
            <a:pPr marL="7701" marR="2488668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Who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email service provider?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anylitics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package(S) do you use?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A/B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requirement?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interested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Retargeting?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8467" y="1746127"/>
            <a:ext cx="10972030" cy="6546"/>
            <a:chOff x="1019193" y="2879493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45370" y="28847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187" y="287950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4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8093690" h="10794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13" y="5232"/>
                  </a:lnTo>
                  <a:lnTo>
                    <a:pt x="18084750" y="8940"/>
                  </a:lnTo>
                  <a:lnTo>
                    <a:pt x="18088458" y="10464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985" y="2362034"/>
            <a:ext cx="10972030" cy="6546"/>
            <a:chOff x="1005205" y="3895169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390040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389517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985" y="2057255"/>
            <a:ext cx="10972030" cy="6546"/>
            <a:chOff x="1005205" y="3392566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39780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39256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2819202"/>
            <a:ext cx="10972030" cy="6546"/>
            <a:chOff x="1005205" y="4649073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465430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46490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581149"/>
            <a:ext cx="10972030" cy="6546"/>
            <a:chOff x="1005205" y="5905579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591081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59055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8546" y="4038317"/>
            <a:ext cx="10972030" cy="6546"/>
            <a:chOff x="1002832" y="6659483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29009" y="6664718"/>
              <a:ext cx="18051780" cy="0"/>
            </a:xfrm>
            <a:custGeom>
              <a:avLst/>
              <a:gdLst/>
              <a:ahLst/>
              <a:cxnLst/>
              <a:rect l="l" t="t" r="r" b="b"/>
              <a:pathLst>
                <a:path w="18051780">
                  <a:moveTo>
                    <a:pt x="0" y="0"/>
                  </a:moveTo>
                  <a:lnTo>
                    <a:pt x="1805172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2830" y="665949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64" y="5232"/>
                  </a:moveTo>
                  <a:lnTo>
                    <a:pt x="8928" y="1524"/>
                  </a:lnTo>
                  <a:lnTo>
                    <a:pt x="5232" y="0"/>
                  </a:lnTo>
                  <a:lnTo>
                    <a:pt x="1524" y="1524"/>
                  </a:lnTo>
                  <a:lnTo>
                    <a:pt x="0" y="5232"/>
                  </a:lnTo>
                  <a:lnTo>
                    <a:pt x="1524" y="8928"/>
                  </a:lnTo>
                  <a:lnTo>
                    <a:pt x="5232" y="10464"/>
                  </a:lnTo>
                  <a:lnTo>
                    <a:pt x="8928" y="8928"/>
                  </a:lnTo>
                  <a:lnTo>
                    <a:pt x="10464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24"/>
                  </a:lnTo>
                  <a:lnTo>
                    <a:pt x="18088445" y="0"/>
                  </a:lnTo>
                  <a:lnTo>
                    <a:pt x="18084750" y="1524"/>
                  </a:lnTo>
                  <a:lnTo>
                    <a:pt x="18083213" y="5232"/>
                  </a:lnTo>
                  <a:lnTo>
                    <a:pt x="18084750" y="8928"/>
                  </a:lnTo>
                  <a:lnTo>
                    <a:pt x="18088445" y="10464"/>
                  </a:lnTo>
                  <a:lnTo>
                    <a:pt x="18092154" y="8928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4489135"/>
            <a:ext cx="10972030" cy="6546"/>
            <a:chOff x="1005205" y="7402916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740815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74029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9985" y="4946303"/>
            <a:ext cx="10972030" cy="6546"/>
            <a:chOff x="1005205" y="8156819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31382" y="816205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815682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5257431"/>
            <a:ext cx="10972030" cy="6546"/>
            <a:chOff x="1005205" y="8669893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86751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86699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18418" y="5555860"/>
            <a:ext cx="10972030" cy="6546"/>
            <a:chOff x="1019111" y="9162024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45288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9098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8418" y="5860639"/>
            <a:ext cx="10972030" cy="6546"/>
            <a:chOff x="1019111" y="9664627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45288" y="966986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9098" y="966462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0749" y="1236811"/>
            <a:ext cx="76820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Integrations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5" name="object 45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3158" y="3387487"/>
            <a:ext cx="10991283" cy="6546"/>
            <a:chOff x="1010438" y="5586217"/>
            <a:chExt cx="18125440" cy="10795"/>
          </a:xfrm>
        </p:grpSpPr>
        <p:sp>
          <p:nvSpPr>
            <p:cNvPr id="8" name="object 8"/>
            <p:cNvSpPr/>
            <p:nvPr/>
          </p:nvSpPr>
          <p:spPr>
            <a:xfrm>
              <a:off x="1010438" y="5591449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010440" y="5591452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0750" y="1539088"/>
            <a:ext cx="4605372" cy="741756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there any other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systems such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CRM, help desk,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center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want 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intergrate?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reviews, videos,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integrations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want 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website?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750" y="3535312"/>
            <a:ext cx="4580728" cy="234536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integrate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systems? 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 marL="7701" marR="43127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intergrating with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management/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ERP?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system: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 you 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Marketing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Campaigns (DMP)?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separate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separate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3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physical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stores?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Point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 System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(POS)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connect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985" y="1901692"/>
            <a:ext cx="10972030" cy="6546"/>
            <a:chOff x="1005205" y="3136030"/>
            <a:chExt cx="18093690" cy="10795"/>
          </a:xfrm>
        </p:grpSpPr>
        <p:sp>
          <p:nvSpPr>
            <p:cNvPr id="13" name="object 13"/>
            <p:cNvSpPr/>
            <p:nvPr/>
          </p:nvSpPr>
          <p:spPr>
            <a:xfrm>
              <a:off x="1031382" y="314126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5192" y="313604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4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4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9985" y="3841480"/>
            <a:ext cx="10972030" cy="6546"/>
            <a:chOff x="1005205" y="6334885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634012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633489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985" y="2362034"/>
            <a:ext cx="10972030" cy="6546"/>
            <a:chOff x="1005205" y="3895169"/>
            <a:chExt cx="18093690" cy="10795"/>
          </a:xfrm>
        </p:grpSpPr>
        <p:sp>
          <p:nvSpPr>
            <p:cNvPr id="19" name="object 19"/>
            <p:cNvSpPr/>
            <p:nvPr/>
          </p:nvSpPr>
          <p:spPr>
            <a:xfrm>
              <a:off x="1031382" y="390040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192" y="389517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9985" y="4031967"/>
            <a:ext cx="10972030" cy="6546"/>
            <a:chOff x="1005205" y="6649011"/>
            <a:chExt cx="18093690" cy="10795"/>
          </a:xfrm>
        </p:grpSpPr>
        <p:sp>
          <p:nvSpPr>
            <p:cNvPr id="22" name="object 22"/>
            <p:cNvSpPr/>
            <p:nvPr/>
          </p:nvSpPr>
          <p:spPr>
            <a:xfrm>
              <a:off x="1031382" y="665424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5192" y="664901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09985" y="4336746"/>
            <a:ext cx="10972030" cy="6546"/>
            <a:chOff x="1005205" y="7151614"/>
            <a:chExt cx="18093690" cy="10795"/>
          </a:xfrm>
        </p:grpSpPr>
        <p:sp>
          <p:nvSpPr>
            <p:cNvPr id="25" name="object 25"/>
            <p:cNvSpPr/>
            <p:nvPr/>
          </p:nvSpPr>
          <p:spPr>
            <a:xfrm>
              <a:off x="1031382" y="715685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192" y="71516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09985" y="4793914"/>
            <a:ext cx="10972030" cy="6546"/>
            <a:chOff x="1005205" y="7905518"/>
            <a:chExt cx="18093690" cy="10795"/>
          </a:xfrm>
        </p:grpSpPr>
        <p:sp>
          <p:nvSpPr>
            <p:cNvPr id="28" name="object 28"/>
            <p:cNvSpPr/>
            <p:nvPr/>
          </p:nvSpPr>
          <p:spPr>
            <a:xfrm>
              <a:off x="1031382" y="791075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192" y="79055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9985" y="5251082"/>
            <a:ext cx="10972030" cy="6546"/>
            <a:chOff x="1005205" y="8659422"/>
            <a:chExt cx="18093690" cy="10795"/>
          </a:xfrm>
        </p:grpSpPr>
        <p:sp>
          <p:nvSpPr>
            <p:cNvPr id="31" name="object 31"/>
            <p:cNvSpPr/>
            <p:nvPr/>
          </p:nvSpPr>
          <p:spPr>
            <a:xfrm>
              <a:off x="1031382" y="866465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5192" y="86594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09985" y="5555860"/>
            <a:ext cx="10972030" cy="6546"/>
            <a:chOff x="1005205" y="9162024"/>
            <a:chExt cx="18093690" cy="10795"/>
          </a:xfrm>
        </p:grpSpPr>
        <p:sp>
          <p:nvSpPr>
            <p:cNvPr id="34" name="object 34"/>
            <p:cNvSpPr/>
            <p:nvPr/>
          </p:nvSpPr>
          <p:spPr>
            <a:xfrm>
              <a:off x="1031382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5192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0749" y="1236811"/>
            <a:ext cx="76820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Integrations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7" name="object 37"/>
          <p:cNvSpPr txBox="1"/>
          <p:nvPr/>
        </p:nvSpPr>
        <p:spPr>
          <a:xfrm>
            <a:off x="610750" y="3141677"/>
            <a:ext cx="6580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Search/UX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5171" y="3141677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750" y="1539088"/>
            <a:ext cx="4605372" cy="4481882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leverage 3rd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compariosn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 engines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Google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shopping, Bing Shopping,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Shopzilla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etc?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each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feed: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220257">
              <a:lnSpc>
                <a:spcPct val="113700"/>
              </a:lnSpc>
              <a:spcBef>
                <a:spcPts val="3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sell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resellers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affiliates?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Examples: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Amazon.com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,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Buy.com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Ebay.com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Sears.com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each one:</a:t>
            </a:r>
            <a:endParaRPr sz="879">
              <a:latin typeface="Open Sans"/>
              <a:cs typeface="Open Sans"/>
            </a:endParaRPr>
          </a:p>
          <a:p>
            <a:pPr marL="7701" marR="2513313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Who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email service provider?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anylitics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package(S) do you use?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A/B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split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requirement?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interested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Retargeting?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there any other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systems such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CRM, help desk,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center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want 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intergrate?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reviews, videos,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integrations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want 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website?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redesign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interested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388530">
              <a:lnSpc>
                <a:spcPct val="1137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 inhouse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graphic designer?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working on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redesign?</a:t>
            </a:r>
            <a:endParaRPr sz="879">
              <a:latin typeface="Open Sans"/>
              <a:cs typeface="Open Sans"/>
            </a:endParaRPr>
          </a:p>
          <a:p>
            <a:pPr marL="7701" marR="1364667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design/marketing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firm managing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brand?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have brand standards./guidelines?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photography?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Stock photography?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985" y="1901692"/>
            <a:ext cx="10972030" cy="6546"/>
            <a:chOff x="1005205" y="3136030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31382" y="314126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192" y="313604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4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4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985" y="2362034"/>
            <a:ext cx="10972030" cy="6546"/>
            <a:chOff x="1005205" y="3895169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390040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389517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985" y="2660463"/>
            <a:ext cx="10972030" cy="6546"/>
            <a:chOff x="1005205" y="4387300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439253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438730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2971592"/>
            <a:ext cx="10972030" cy="6546"/>
            <a:chOff x="1005205" y="4900374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490560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490037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270021"/>
            <a:ext cx="10972030" cy="6546"/>
            <a:chOff x="1005205" y="5392506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39774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39251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574799"/>
            <a:ext cx="10972030" cy="6546"/>
            <a:chOff x="1005205" y="5895108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590034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58951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9985" y="4031967"/>
            <a:ext cx="10972030" cy="6546"/>
            <a:chOff x="1005205" y="6649011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665424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664901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4495485"/>
            <a:ext cx="10972030" cy="6546"/>
            <a:chOff x="1005205" y="7413387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741862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74133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9985" y="4800263"/>
            <a:ext cx="10972030" cy="6546"/>
            <a:chOff x="1005205" y="7915989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31382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5251082"/>
            <a:ext cx="10972030" cy="6546"/>
            <a:chOff x="1005205" y="8659422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866465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86594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09985" y="5555860"/>
            <a:ext cx="10972030" cy="6546"/>
            <a:chOff x="1005205" y="9162024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31382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192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09985" y="5860639"/>
            <a:ext cx="10972030" cy="6546"/>
            <a:chOff x="1005205" y="9664627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31382" y="966986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5192" y="966462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0750" y="1236811"/>
            <a:ext cx="6580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Search/UX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5" name="object 45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3158" y="3428760"/>
            <a:ext cx="10991283" cy="6546"/>
            <a:chOff x="1010438" y="5654278"/>
            <a:chExt cx="18125440" cy="10795"/>
          </a:xfrm>
        </p:grpSpPr>
        <p:sp>
          <p:nvSpPr>
            <p:cNvPr id="8" name="object 8"/>
            <p:cNvSpPr/>
            <p:nvPr/>
          </p:nvSpPr>
          <p:spPr>
            <a:xfrm>
              <a:off x="1010438" y="565951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010440" y="5659513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0750" y="1539088"/>
            <a:ext cx="4651964" cy="118687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Binary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Anvil typically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creates designs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page, categroy page, product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page,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genric content page.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anticipate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comps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outside of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typical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ones?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Example: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blog,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forum,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plan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deploy multiple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 fronts using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Magento’s Multistore functionality?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>
              <a:spcBef>
                <a:spcPts val="3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anything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else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750" y="3535350"/>
            <a:ext cx="1500212" cy="256581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Locator?</a:t>
            </a:r>
            <a:endParaRPr sz="879">
              <a:latin typeface="Open Sans"/>
              <a:cs typeface="Open Sans"/>
            </a:endParaRPr>
          </a:p>
          <a:p>
            <a:pPr marL="7701" marR="34271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Checkout?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Image Labels?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Authorize.net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CIM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RMA?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Rewards/Loyalty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Progrmas?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Abandoned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Cart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Module?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Gift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Registry?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Gift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Cards/Gift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Cerficates?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985" y="2057255"/>
            <a:ext cx="10972030" cy="6546"/>
            <a:chOff x="1005205" y="3392566"/>
            <a:chExt cx="18093690" cy="10795"/>
          </a:xfrm>
        </p:grpSpPr>
        <p:sp>
          <p:nvSpPr>
            <p:cNvPr id="13" name="object 13"/>
            <p:cNvSpPr/>
            <p:nvPr/>
          </p:nvSpPr>
          <p:spPr>
            <a:xfrm>
              <a:off x="1031382" y="339780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5192" y="339256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9985" y="3733538"/>
            <a:ext cx="10972030" cy="6546"/>
            <a:chOff x="1005205" y="6156880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616211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61568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985" y="2508074"/>
            <a:ext cx="10972030" cy="6546"/>
            <a:chOff x="1005205" y="4135999"/>
            <a:chExt cx="18093690" cy="10795"/>
          </a:xfrm>
        </p:grpSpPr>
        <p:sp>
          <p:nvSpPr>
            <p:cNvPr id="19" name="object 19"/>
            <p:cNvSpPr/>
            <p:nvPr/>
          </p:nvSpPr>
          <p:spPr>
            <a:xfrm>
              <a:off x="1031382" y="414123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192" y="41360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9985" y="4038317"/>
            <a:ext cx="10972030" cy="6546"/>
            <a:chOff x="1005205" y="6659483"/>
            <a:chExt cx="18093690" cy="10795"/>
          </a:xfrm>
        </p:grpSpPr>
        <p:sp>
          <p:nvSpPr>
            <p:cNvPr id="22" name="object 22"/>
            <p:cNvSpPr/>
            <p:nvPr/>
          </p:nvSpPr>
          <p:spPr>
            <a:xfrm>
              <a:off x="1031382" y="666471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5192" y="66594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09985" y="4336746"/>
            <a:ext cx="10972030" cy="6546"/>
            <a:chOff x="1005205" y="7151614"/>
            <a:chExt cx="18093690" cy="10795"/>
          </a:xfrm>
        </p:grpSpPr>
        <p:sp>
          <p:nvSpPr>
            <p:cNvPr id="25" name="object 25"/>
            <p:cNvSpPr/>
            <p:nvPr/>
          </p:nvSpPr>
          <p:spPr>
            <a:xfrm>
              <a:off x="1031382" y="715685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192" y="715161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09985" y="4647873"/>
            <a:ext cx="10972030" cy="6546"/>
            <a:chOff x="1005205" y="7664687"/>
            <a:chExt cx="18093690" cy="10795"/>
          </a:xfrm>
        </p:grpSpPr>
        <p:sp>
          <p:nvSpPr>
            <p:cNvPr id="28" name="object 28"/>
            <p:cNvSpPr/>
            <p:nvPr/>
          </p:nvSpPr>
          <p:spPr>
            <a:xfrm>
              <a:off x="1031382" y="766992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192" y="766469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9985" y="4946303"/>
            <a:ext cx="10972030" cy="6546"/>
            <a:chOff x="1005205" y="8156819"/>
            <a:chExt cx="18093690" cy="10795"/>
          </a:xfrm>
        </p:grpSpPr>
        <p:sp>
          <p:nvSpPr>
            <p:cNvPr id="31" name="object 31"/>
            <p:cNvSpPr/>
            <p:nvPr/>
          </p:nvSpPr>
          <p:spPr>
            <a:xfrm>
              <a:off x="1031382" y="816205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5192" y="815682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09985" y="5257431"/>
            <a:ext cx="10972030" cy="6546"/>
            <a:chOff x="1005205" y="8669893"/>
            <a:chExt cx="18093690" cy="10795"/>
          </a:xfrm>
        </p:grpSpPr>
        <p:sp>
          <p:nvSpPr>
            <p:cNvPr id="34" name="object 34"/>
            <p:cNvSpPr/>
            <p:nvPr/>
          </p:nvSpPr>
          <p:spPr>
            <a:xfrm>
              <a:off x="1031382" y="86751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5192" y="86699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09985" y="5555860"/>
            <a:ext cx="10972030" cy="6546"/>
            <a:chOff x="1005205" y="9162024"/>
            <a:chExt cx="18093690" cy="10795"/>
          </a:xfrm>
        </p:grpSpPr>
        <p:sp>
          <p:nvSpPr>
            <p:cNvPr id="37" name="object 37"/>
            <p:cNvSpPr/>
            <p:nvPr/>
          </p:nvSpPr>
          <p:spPr>
            <a:xfrm>
              <a:off x="1031382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5192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09985" y="5860639"/>
            <a:ext cx="10972030" cy="6546"/>
            <a:chOff x="1005205" y="9664627"/>
            <a:chExt cx="18093690" cy="10795"/>
          </a:xfrm>
        </p:grpSpPr>
        <p:sp>
          <p:nvSpPr>
            <p:cNvPr id="40" name="object 40"/>
            <p:cNvSpPr/>
            <p:nvPr/>
          </p:nvSpPr>
          <p:spPr>
            <a:xfrm>
              <a:off x="1031382" y="966986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5192" y="966462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0750" y="1236811"/>
            <a:ext cx="6580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Search/UX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3" name="object 43"/>
          <p:cNvSpPr txBox="1"/>
          <p:nvPr/>
        </p:nvSpPr>
        <p:spPr>
          <a:xfrm>
            <a:off x="610749" y="3217872"/>
            <a:ext cx="14878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Additional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Functionality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95171" y="3217872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750" y="1554288"/>
            <a:ext cx="2859104" cy="472505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360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Degree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Views?</a:t>
            </a:r>
            <a:endParaRPr sz="879">
              <a:latin typeface="Open Sans"/>
              <a:cs typeface="Open Sans"/>
            </a:endParaRPr>
          </a:p>
          <a:p>
            <a:pPr marL="7701" marR="1879497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Video’s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Left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Stock Flag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Pop-up/Mini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Cart?</a:t>
            </a:r>
            <a:endParaRPr sz="879">
              <a:latin typeface="Open Sans"/>
              <a:cs typeface="Open Sans"/>
            </a:endParaRPr>
          </a:p>
          <a:p>
            <a:pPr marL="7701" marR="1096662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Virtual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Catalog/Lookbook?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Affiliate/Ambassador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Marketing?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Stock Notifications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(Notify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 when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it’s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stock)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Online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Exchanges?</a:t>
            </a:r>
            <a:endParaRPr sz="879">
              <a:latin typeface="Open Sans"/>
              <a:cs typeface="Open Sans"/>
            </a:endParaRPr>
          </a:p>
          <a:p>
            <a:pPr marL="7701" marR="1747035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Discounts/Coupons?  Events?</a:t>
            </a:r>
            <a:endParaRPr sz="879">
              <a:latin typeface="Open Sans"/>
              <a:cs typeface="Open Sans"/>
            </a:endParaRPr>
          </a:p>
          <a:p>
            <a:pPr marL="7701" marR="1787852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Cancellation?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Credits?</a:t>
            </a:r>
            <a:endParaRPr sz="879">
              <a:latin typeface="Open Sans"/>
              <a:cs typeface="Open Sans"/>
            </a:endParaRPr>
          </a:p>
          <a:p>
            <a:pPr marL="7701" marR="1706604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Rebates?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Recommendations?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Ratings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Royalties?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985" y="2057255"/>
            <a:ext cx="10972030" cy="6546"/>
            <a:chOff x="1005205" y="3392566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31382" y="339780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192" y="339256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985" y="1752477"/>
            <a:ext cx="10972030" cy="6546"/>
            <a:chOff x="1005205" y="2889964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289519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288996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4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4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985" y="2355685"/>
            <a:ext cx="10972030" cy="6546"/>
            <a:chOff x="1005205" y="3884698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388993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388470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2660463"/>
            <a:ext cx="10972030" cy="6546"/>
            <a:chOff x="1005205" y="4387300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439253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438730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2965242"/>
            <a:ext cx="10972030" cy="6546"/>
            <a:chOff x="1005205" y="4889903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489513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488991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270021"/>
            <a:ext cx="10972030" cy="6546"/>
            <a:chOff x="1005205" y="5392506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539774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539251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9985" y="3581149"/>
            <a:ext cx="10972030" cy="6546"/>
            <a:chOff x="1005205" y="5905579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591081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59055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9985" y="3879578"/>
            <a:ext cx="10972030" cy="6546"/>
            <a:chOff x="1005205" y="6397711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31382" y="640294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192" y="639772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09985" y="4187531"/>
            <a:ext cx="10972030" cy="6546"/>
            <a:chOff x="1005205" y="6905549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31382" y="691078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192" y="690555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9985" y="4495485"/>
            <a:ext cx="10972030" cy="6546"/>
            <a:chOff x="1005205" y="7413387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31382" y="741862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192" y="74133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09985" y="4793914"/>
            <a:ext cx="10972030" cy="6546"/>
            <a:chOff x="1005205" y="7905518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31382" y="791075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192" y="79055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09985" y="5105041"/>
            <a:ext cx="10972030" cy="6546"/>
            <a:chOff x="1005205" y="8418591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31382" y="842382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5192" y="841859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09985" y="5403471"/>
            <a:ext cx="10972030" cy="6546"/>
            <a:chOff x="1005205" y="8910723"/>
            <a:chExt cx="18093690" cy="10795"/>
          </a:xfrm>
        </p:grpSpPr>
        <p:sp>
          <p:nvSpPr>
            <p:cNvPr id="45" name="object 45"/>
            <p:cNvSpPr/>
            <p:nvPr/>
          </p:nvSpPr>
          <p:spPr>
            <a:xfrm>
              <a:off x="1031382" y="891595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5192" y="891073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09985" y="5714599"/>
            <a:ext cx="10972030" cy="6546"/>
            <a:chOff x="1005205" y="9423796"/>
            <a:chExt cx="18093690" cy="10795"/>
          </a:xfrm>
        </p:grpSpPr>
        <p:sp>
          <p:nvSpPr>
            <p:cNvPr id="48" name="object 48"/>
            <p:cNvSpPr/>
            <p:nvPr/>
          </p:nvSpPr>
          <p:spPr>
            <a:xfrm>
              <a:off x="1031382" y="942903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5192" y="942379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9985" y="6019378"/>
            <a:ext cx="10972030" cy="6546"/>
            <a:chOff x="1005205" y="9926399"/>
            <a:chExt cx="18093690" cy="10795"/>
          </a:xfrm>
        </p:grpSpPr>
        <p:sp>
          <p:nvSpPr>
            <p:cNvPr id="51" name="object 51"/>
            <p:cNvSpPr/>
            <p:nvPr/>
          </p:nvSpPr>
          <p:spPr>
            <a:xfrm>
              <a:off x="1031382" y="993163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5192" y="992640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0749" y="1236811"/>
            <a:ext cx="14878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Additional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Functionality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54" name="object 54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9985" y="3270021"/>
            <a:ext cx="10994364" cy="6546"/>
            <a:chOff x="1005205" y="5392506"/>
            <a:chExt cx="18130520" cy="10795"/>
          </a:xfrm>
        </p:grpSpPr>
        <p:sp>
          <p:nvSpPr>
            <p:cNvPr id="8" name="object 8"/>
            <p:cNvSpPr/>
            <p:nvPr/>
          </p:nvSpPr>
          <p:spPr>
            <a:xfrm>
              <a:off x="1010438" y="5397743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010440" y="5397741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382" y="539774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192" y="539251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0750" y="1554289"/>
            <a:ext cx="2214891" cy="161632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Wishlists?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Upsell/Cross-sell?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Private Sales Events by Customer Group?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Newsletters?</a:t>
            </a:r>
            <a:endParaRPr sz="879">
              <a:latin typeface="Open Sans"/>
              <a:cs typeface="Open Sans"/>
            </a:endParaRPr>
          </a:p>
          <a:p>
            <a:pPr marL="7701" marR="1407794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Gift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Wrapping?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Gift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Message?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985" y="2057255"/>
            <a:ext cx="10972030" cy="6546"/>
            <a:chOff x="1005205" y="3392566"/>
            <a:chExt cx="18093690" cy="10795"/>
          </a:xfrm>
        </p:grpSpPr>
        <p:sp>
          <p:nvSpPr>
            <p:cNvPr id="14" name="object 14"/>
            <p:cNvSpPr/>
            <p:nvPr/>
          </p:nvSpPr>
          <p:spPr>
            <a:xfrm>
              <a:off x="1031382" y="339780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5192" y="339256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09985" y="1752477"/>
            <a:ext cx="10972030" cy="6546"/>
            <a:chOff x="1005205" y="2889964"/>
            <a:chExt cx="18093690" cy="10795"/>
          </a:xfrm>
        </p:grpSpPr>
        <p:sp>
          <p:nvSpPr>
            <p:cNvPr id="17" name="object 17"/>
            <p:cNvSpPr/>
            <p:nvPr/>
          </p:nvSpPr>
          <p:spPr>
            <a:xfrm>
              <a:off x="1031382" y="289519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5192" y="288996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4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4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9985" y="2355685"/>
            <a:ext cx="10972030" cy="6546"/>
            <a:chOff x="1005205" y="3884698"/>
            <a:chExt cx="18093690" cy="10795"/>
          </a:xfrm>
        </p:grpSpPr>
        <p:sp>
          <p:nvSpPr>
            <p:cNvPr id="20" name="object 20"/>
            <p:cNvSpPr/>
            <p:nvPr/>
          </p:nvSpPr>
          <p:spPr>
            <a:xfrm>
              <a:off x="1031382" y="388993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5192" y="388470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9985" y="2660463"/>
            <a:ext cx="10972030" cy="6546"/>
            <a:chOff x="1005205" y="4387300"/>
            <a:chExt cx="18093690" cy="10795"/>
          </a:xfrm>
        </p:grpSpPr>
        <p:sp>
          <p:nvSpPr>
            <p:cNvPr id="23" name="object 23"/>
            <p:cNvSpPr/>
            <p:nvPr/>
          </p:nvSpPr>
          <p:spPr>
            <a:xfrm>
              <a:off x="1031382" y="439253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5192" y="438730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09985" y="2965242"/>
            <a:ext cx="10972030" cy="6546"/>
            <a:chOff x="1005205" y="4889903"/>
            <a:chExt cx="18093690" cy="10795"/>
          </a:xfrm>
        </p:grpSpPr>
        <p:sp>
          <p:nvSpPr>
            <p:cNvPr id="26" name="object 26"/>
            <p:cNvSpPr/>
            <p:nvPr/>
          </p:nvSpPr>
          <p:spPr>
            <a:xfrm>
              <a:off x="1031382" y="489513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5192" y="488991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0749" y="1236811"/>
            <a:ext cx="14878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Additional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Functionality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9" name="object 29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818" y="1165100"/>
            <a:ext cx="824038" cy="256720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1600" spc="-40" dirty="0">
                <a:solidFill>
                  <a:srgbClr val="2E75B5"/>
                </a:solidFill>
                <a:latin typeface="Open Sans"/>
                <a:ea typeface="+mn-ea"/>
                <a:cs typeface="Open Sans"/>
              </a:rPr>
              <a:t>Business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4694" y="1981061"/>
            <a:ext cx="10991283" cy="4038557"/>
            <a:chOff x="996479" y="3266916"/>
            <a:chExt cx="18125440" cy="6659880"/>
          </a:xfrm>
        </p:grpSpPr>
        <p:sp>
          <p:nvSpPr>
            <p:cNvPr id="6" name="object 6"/>
            <p:cNvSpPr/>
            <p:nvPr/>
          </p:nvSpPr>
          <p:spPr>
            <a:xfrm>
              <a:off x="996481" y="3272149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02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96479" y="3272151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3544394" y="4026055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3518204" y="4020825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36"/>
                  </a:lnTo>
                  <a:lnTo>
                    <a:pt x="15575445" y="0"/>
                  </a:lnTo>
                  <a:lnTo>
                    <a:pt x="15571750" y="1536"/>
                  </a:lnTo>
                  <a:lnTo>
                    <a:pt x="15570213" y="5232"/>
                  </a:lnTo>
                  <a:lnTo>
                    <a:pt x="15571750" y="8940"/>
                  </a:lnTo>
                  <a:lnTo>
                    <a:pt x="15575445" y="10464"/>
                  </a:lnTo>
                  <a:lnTo>
                    <a:pt x="15579154" y="8940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2780" y="5523391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07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6602" y="5518168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64" y="5232"/>
                  </a:moveTo>
                  <a:lnTo>
                    <a:pt x="8928" y="1524"/>
                  </a:lnTo>
                  <a:lnTo>
                    <a:pt x="5232" y="0"/>
                  </a:lnTo>
                  <a:lnTo>
                    <a:pt x="1524" y="1524"/>
                  </a:lnTo>
                  <a:lnTo>
                    <a:pt x="0" y="5232"/>
                  </a:lnTo>
                  <a:lnTo>
                    <a:pt x="1524" y="8928"/>
                  </a:lnTo>
                  <a:lnTo>
                    <a:pt x="5232" y="10464"/>
                  </a:lnTo>
                  <a:lnTo>
                    <a:pt x="8928" y="8928"/>
                  </a:lnTo>
                  <a:lnTo>
                    <a:pt x="10464" y="5232"/>
                  </a:lnTo>
                  <a:close/>
                </a:path>
                <a:path w="15552419" h="10795">
                  <a:moveTo>
                    <a:pt x="15552281" y="5232"/>
                  </a:moveTo>
                  <a:lnTo>
                    <a:pt x="15550757" y="1524"/>
                  </a:lnTo>
                  <a:lnTo>
                    <a:pt x="15547048" y="0"/>
                  </a:lnTo>
                  <a:lnTo>
                    <a:pt x="15543352" y="1524"/>
                  </a:lnTo>
                  <a:lnTo>
                    <a:pt x="15541816" y="5232"/>
                  </a:lnTo>
                  <a:lnTo>
                    <a:pt x="15543352" y="8928"/>
                  </a:lnTo>
                  <a:lnTo>
                    <a:pt x="15547048" y="10464"/>
                  </a:lnTo>
                  <a:lnTo>
                    <a:pt x="15550757" y="8928"/>
                  </a:lnTo>
                  <a:lnTo>
                    <a:pt x="15552281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1382" y="47799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477472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2555" y="6287766"/>
              <a:ext cx="15520669" cy="0"/>
            </a:xfrm>
            <a:custGeom>
              <a:avLst/>
              <a:gdLst/>
              <a:ahLst/>
              <a:cxnLst/>
              <a:rect l="l" t="t" r="r" b="b"/>
              <a:pathLst>
                <a:path w="15520669">
                  <a:moveTo>
                    <a:pt x="0" y="0"/>
                  </a:moveTo>
                  <a:lnTo>
                    <a:pt x="15520637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6366" y="6282530"/>
              <a:ext cx="15562580" cy="10795"/>
            </a:xfrm>
            <a:custGeom>
              <a:avLst/>
              <a:gdLst/>
              <a:ahLst/>
              <a:cxnLst/>
              <a:rect l="l" t="t" r="r" b="b"/>
              <a:pathLst>
                <a:path w="15562580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5562580" h="10795">
                  <a:moveTo>
                    <a:pt x="15562529" y="5245"/>
                  </a:moveTo>
                  <a:lnTo>
                    <a:pt x="15560993" y="1536"/>
                  </a:lnTo>
                  <a:lnTo>
                    <a:pt x="15557297" y="0"/>
                  </a:lnTo>
                  <a:lnTo>
                    <a:pt x="15553589" y="1536"/>
                  </a:lnTo>
                  <a:lnTo>
                    <a:pt x="15552052" y="5245"/>
                  </a:lnTo>
                  <a:lnTo>
                    <a:pt x="15553589" y="8940"/>
                  </a:lnTo>
                  <a:lnTo>
                    <a:pt x="15557297" y="10477"/>
                  </a:lnTo>
                  <a:lnTo>
                    <a:pt x="15560993" y="8940"/>
                  </a:lnTo>
                  <a:lnTo>
                    <a:pt x="15562529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2698" y="7036434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9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6513" y="7031208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552419" h="10795">
                  <a:moveTo>
                    <a:pt x="15552382" y="5232"/>
                  </a:moveTo>
                  <a:lnTo>
                    <a:pt x="15550845" y="1536"/>
                  </a:lnTo>
                  <a:lnTo>
                    <a:pt x="15547137" y="0"/>
                  </a:lnTo>
                  <a:lnTo>
                    <a:pt x="15543441" y="1536"/>
                  </a:lnTo>
                  <a:lnTo>
                    <a:pt x="15541905" y="5232"/>
                  </a:lnTo>
                  <a:lnTo>
                    <a:pt x="15543441" y="8928"/>
                  </a:lnTo>
                  <a:lnTo>
                    <a:pt x="15547137" y="10464"/>
                  </a:lnTo>
                  <a:lnTo>
                    <a:pt x="15550845" y="8928"/>
                  </a:lnTo>
                  <a:lnTo>
                    <a:pt x="15552382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2698" y="7790338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9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6513" y="7785106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77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52419" h="10795">
                  <a:moveTo>
                    <a:pt x="15552382" y="5232"/>
                  </a:moveTo>
                  <a:lnTo>
                    <a:pt x="15550845" y="1536"/>
                  </a:lnTo>
                  <a:lnTo>
                    <a:pt x="15547137" y="0"/>
                  </a:lnTo>
                  <a:lnTo>
                    <a:pt x="15543441" y="1536"/>
                  </a:lnTo>
                  <a:lnTo>
                    <a:pt x="15541905" y="5232"/>
                  </a:lnTo>
                  <a:lnTo>
                    <a:pt x="15543441" y="8940"/>
                  </a:lnTo>
                  <a:lnTo>
                    <a:pt x="15547137" y="10477"/>
                  </a:lnTo>
                  <a:lnTo>
                    <a:pt x="15550845" y="8940"/>
                  </a:lnTo>
                  <a:lnTo>
                    <a:pt x="15552382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4394" y="8539007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8204" y="8533783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24"/>
                  </a:lnTo>
                  <a:lnTo>
                    <a:pt x="15575445" y="0"/>
                  </a:lnTo>
                  <a:lnTo>
                    <a:pt x="15571750" y="1524"/>
                  </a:lnTo>
                  <a:lnTo>
                    <a:pt x="15570213" y="5232"/>
                  </a:lnTo>
                  <a:lnTo>
                    <a:pt x="15571750" y="8928"/>
                  </a:lnTo>
                  <a:lnTo>
                    <a:pt x="15575445" y="10464"/>
                  </a:lnTo>
                  <a:lnTo>
                    <a:pt x="15579154" y="8928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44394" y="9292910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8204" y="9287681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36"/>
                  </a:lnTo>
                  <a:lnTo>
                    <a:pt x="15575445" y="0"/>
                  </a:lnTo>
                  <a:lnTo>
                    <a:pt x="15571750" y="1536"/>
                  </a:lnTo>
                  <a:lnTo>
                    <a:pt x="15570213" y="5232"/>
                  </a:lnTo>
                  <a:lnTo>
                    <a:pt x="15571750" y="8940"/>
                  </a:lnTo>
                  <a:lnTo>
                    <a:pt x="15575445" y="10477"/>
                  </a:lnTo>
                  <a:lnTo>
                    <a:pt x="15579154" y="8940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2981" y="3293093"/>
              <a:ext cx="0" cy="6617970"/>
            </a:xfrm>
            <a:custGeom>
              <a:avLst/>
              <a:gdLst/>
              <a:ahLst/>
              <a:cxnLst/>
              <a:rect l="l" t="t" r="r" b="b"/>
              <a:pathLst>
                <a:path h="6617970">
                  <a:moveTo>
                    <a:pt x="0" y="0"/>
                  </a:moveTo>
                  <a:lnTo>
                    <a:pt x="0" y="6617599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7740" y="3266915"/>
              <a:ext cx="10795" cy="6659880"/>
            </a:xfrm>
            <a:custGeom>
              <a:avLst/>
              <a:gdLst/>
              <a:ahLst/>
              <a:cxnLst/>
              <a:rect l="l" t="t" r="r" b="b"/>
              <a:pathLst>
                <a:path w="10795" h="6659880">
                  <a:moveTo>
                    <a:pt x="10477" y="6654254"/>
                  </a:moveTo>
                  <a:lnTo>
                    <a:pt x="8940" y="6650558"/>
                  </a:lnTo>
                  <a:lnTo>
                    <a:pt x="5232" y="6649021"/>
                  </a:lnTo>
                  <a:lnTo>
                    <a:pt x="1536" y="6650558"/>
                  </a:lnTo>
                  <a:lnTo>
                    <a:pt x="0" y="6654254"/>
                  </a:lnTo>
                  <a:lnTo>
                    <a:pt x="1536" y="6657962"/>
                  </a:lnTo>
                  <a:lnTo>
                    <a:pt x="5232" y="6659486"/>
                  </a:lnTo>
                  <a:lnTo>
                    <a:pt x="8940" y="6657962"/>
                  </a:lnTo>
                  <a:lnTo>
                    <a:pt x="10477" y="6654254"/>
                  </a:lnTo>
                  <a:close/>
                </a:path>
                <a:path w="10795" h="6659880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2284" y="1770174"/>
            <a:ext cx="3450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Topic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7" name="object 27"/>
          <p:cNvSpPr txBox="1"/>
          <p:nvPr/>
        </p:nvSpPr>
        <p:spPr>
          <a:xfrm>
            <a:off x="2278565" y="2072451"/>
            <a:ext cx="2168684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goals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e-commerce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8566" y="2529619"/>
            <a:ext cx="2608812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Who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executive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stakeholders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(roles...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CIO,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Ecom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Dir., etc.)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within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organization?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8566" y="2986786"/>
            <a:ext cx="2470574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78566" y="3443954"/>
            <a:ext cx="2357365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Analysts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78566" y="3901122"/>
            <a:ext cx="2383935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Technical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Analysts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8566" y="4358291"/>
            <a:ext cx="235544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HTML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78566" y="4815458"/>
            <a:ext cx="2768614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PHP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78565" y="5272626"/>
            <a:ext cx="2770155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QA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Engineers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 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78566" y="5729794"/>
            <a:ext cx="262460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System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Administrators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61634" y="1770174"/>
            <a:ext cx="57875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Question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58623" y="1770174"/>
            <a:ext cx="100001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Client</a:t>
            </a:r>
            <a:r>
              <a:rPr sz="1001" b="1" spc="-15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Response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21202" y="1770174"/>
            <a:ext cx="121295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Person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17560" y="1770174"/>
            <a:ext cx="107625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Date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12325" y="1617785"/>
            <a:ext cx="757422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Information  Complete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41" y="2074953"/>
            <a:ext cx="82711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</a:t>
            </a:r>
            <a:r>
              <a:rPr sz="1001" b="1" spc="-36" dirty="0">
                <a:latin typeface="Open Sans Extrabold"/>
                <a:cs typeface="Open Sans Extrabold"/>
              </a:rPr>
              <a:t>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Goals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241" y="2989288"/>
            <a:ext cx="95958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Project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Staffing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12367" y="2087652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12367" y="2621052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12367" y="3078220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12367" y="3535388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12367" y="3992556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12367" y="444972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12367" y="4906891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12367" y="5364060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12367" y="5821227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09985" y="1447698"/>
            <a:ext cx="10994364" cy="4533750"/>
            <a:chOff x="1005205" y="2387361"/>
            <a:chExt cx="18130520" cy="7476490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3558382" y="3146501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3532200" y="3141274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4">
                  <a:moveTo>
                    <a:pt x="10464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5580994" h="10794">
                  <a:moveTo>
                    <a:pt x="15580678" y="5232"/>
                  </a:moveTo>
                  <a:lnTo>
                    <a:pt x="15579141" y="1524"/>
                  </a:lnTo>
                  <a:lnTo>
                    <a:pt x="15575445" y="0"/>
                  </a:lnTo>
                  <a:lnTo>
                    <a:pt x="15571737" y="1524"/>
                  </a:lnTo>
                  <a:lnTo>
                    <a:pt x="15570200" y="5232"/>
                  </a:lnTo>
                  <a:lnTo>
                    <a:pt x="15571737" y="8928"/>
                  </a:lnTo>
                  <a:lnTo>
                    <a:pt x="15575445" y="10464"/>
                  </a:lnTo>
                  <a:lnTo>
                    <a:pt x="15579141" y="8928"/>
                  </a:lnTo>
                  <a:lnTo>
                    <a:pt x="15580678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031382" y="4643837"/>
              <a:ext cx="18002885" cy="0"/>
            </a:xfrm>
            <a:custGeom>
              <a:avLst/>
              <a:gdLst/>
              <a:ahLst/>
              <a:cxnLst/>
              <a:rect l="l" t="t" r="r" b="b"/>
              <a:pathLst>
                <a:path w="18002885">
                  <a:moveTo>
                    <a:pt x="0" y="0"/>
                  </a:moveTo>
                  <a:lnTo>
                    <a:pt x="18002310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192" y="4638604"/>
              <a:ext cx="18044795" cy="10795"/>
            </a:xfrm>
            <a:custGeom>
              <a:avLst/>
              <a:gdLst/>
              <a:ahLst/>
              <a:cxnLst/>
              <a:rect l="l" t="t" r="r" b="b"/>
              <a:pathLst>
                <a:path w="1804479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44795" h="10795">
                  <a:moveTo>
                    <a:pt x="18044198" y="5245"/>
                  </a:moveTo>
                  <a:lnTo>
                    <a:pt x="18042662" y="1536"/>
                  </a:lnTo>
                  <a:lnTo>
                    <a:pt x="18038966" y="0"/>
                  </a:lnTo>
                  <a:lnTo>
                    <a:pt x="18035258" y="1536"/>
                  </a:lnTo>
                  <a:lnTo>
                    <a:pt x="18033734" y="5245"/>
                  </a:lnTo>
                  <a:lnTo>
                    <a:pt x="18035258" y="8940"/>
                  </a:lnTo>
                  <a:lnTo>
                    <a:pt x="18038966" y="10477"/>
                  </a:lnTo>
                  <a:lnTo>
                    <a:pt x="18042662" y="8940"/>
                  </a:lnTo>
                  <a:lnTo>
                    <a:pt x="18044198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4394" y="3900404"/>
              <a:ext cx="15458440" cy="0"/>
            </a:xfrm>
            <a:custGeom>
              <a:avLst/>
              <a:gdLst/>
              <a:ahLst/>
              <a:cxnLst/>
              <a:rect l="l" t="t" r="r" b="b"/>
              <a:pathLst>
                <a:path w="15458440">
                  <a:moveTo>
                    <a:pt x="0" y="0"/>
                  </a:moveTo>
                  <a:lnTo>
                    <a:pt x="1545805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8204" y="3895172"/>
              <a:ext cx="15500350" cy="10795"/>
            </a:xfrm>
            <a:custGeom>
              <a:avLst/>
              <a:gdLst/>
              <a:ahLst/>
              <a:cxnLst/>
              <a:rect l="l" t="t" r="r" b="b"/>
              <a:pathLst>
                <a:path w="1550035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00350" h="10795">
                  <a:moveTo>
                    <a:pt x="15499944" y="5232"/>
                  </a:moveTo>
                  <a:lnTo>
                    <a:pt x="15498407" y="1536"/>
                  </a:lnTo>
                  <a:lnTo>
                    <a:pt x="15494711" y="0"/>
                  </a:lnTo>
                  <a:lnTo>
                    <a:pt x="15491003" y="1536"/>
                  </a:lnTo>
                  <a:lnTo>
                    <a:pt x="15489466" y="5232"/>
                  </a:lnTo>
                  <a:lnTo>
                    <a:pt x="15491003" y="8940"/>
                  </a:lnTo>
                  <a:lnTo>
                    <a:pt x="15494711" y="10477"/>
                  </a:lnTo>
                  <a:lnTo>
                    <a:pt x="15498407" y="8940"/>
                  </a:lnTo>
                  <a:lnTo>
                    <a:pt x="154999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6461" y="5408212"/>
              <a:ext cx="15457805" cy="0"/>
            </a:xfrm>
            <a:custGeom>
              <a:avLst/>
              <a:gdLst/>
              <a:ahLst/>
              <a:cxnLst/>
              <a:rect l="l" t="t" r="r" b="b"/>
              <a:pathLst>
                <a:path w="15457805">
                  <a:moveTo>
                    <a:pt x="0" y="0"/>
                  </a:moveTo>
                  <a:lnTo>
                    <a:pt x="1545723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0272" y="5402979"/>
              <a:ext cx="15499715" cy="10795"/>
            </a:xfrm>
            <a:custGeom>
              <a:avLst/>
              <a:gdLst/>
              <a:ahLst/>
              <a:cxnLst/>
              <a:rect l="l" t="t" r="r" b="b"/>
              <a:pathLst>
                <a:path w="1549971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499715" h="10795">
                  <a:moveTo>
                    <a:pt x="15499131" y="5232"/>
                  </a:moveTo>
                  <a:lnTo>
                    <a:pt x="15497594" y="1536"/>
                  </a:lnTo>
                  <a:lnTo>
                    <a:pt x="15493886" y="0"/>
                  </a:lnTo>
                  <a:lnTo>
                    <a:pt x="15490190" y="1536"/>
                  </a:lnTo>
                  <a:lnTo>
                    <a:pt x="15488654" y="5232"/>
                  </a:lnTo>
                  <a:lnTo>
                    <a:pt x="15490190" y="8940"/>
                  </a:lnTo>
                  <a:lnTo>
                    <a:pt x="15493886" y="10477"/>
                  </a:lnTo>
                  <a:lnTo>
                    <a:pt x="15497594" y="8940"/>
                  </a:lnTo>
                  <a:lnTo>
                    <a:pt x="15499131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6687" y="6156880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9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508" y="6151657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64" y="5232"/>
                  </a:moveTo>
                  <a:lnTo>
                    <a:pt x="8928" y="1524"/>
                  </a:lnTo>
                  <a:lnTo>
                    <a:pt x="5232" y="0"/>
                  </a:lnTo>
                  <a:lnTo>
                    <a:pt x="1524" y="1524"/>
                  </a:lnTo>
                  <a:lnTo>
                    <a:pt x="0" y="5232"/>
                  </a:lnTo>
                  <a:lnTo>
                    <a:pt x="1524" y="8928"/>
                  </a:lnTo>
                  <a:lnTo>
                    <a:pt x="5232" y="10464"/>
                  </a:lnTo>
                  <a:lnTo>
                    <a:pt x="8928" y="8928"/>
                  </a:lnTo>
                  <a:lnTo>
                    <a:pt x="10464" y="5232"/>
                  </a:lnTo>
                  <a:close/>
                </a:path>
                <a:path w="15552419" h="10795">
                  <a:moveTo>
                    <a:pt x="15552369" y="5232"/>
                  </a:moveTo>
                  <a:lnTo>
                    <a:pt x="15550833" y="1524"/>
                  </a:lnTo>
                  <a:lnTo>
                    <a:pt x="15547137" y="0"/>
                  </a:lnTo>
                  <a:lnTo>
                    <a:pt x="15543429" y="1524"/>
                  </a:lnTo>
                  <a:lnTo>
                    <a:pt x="15541905" y="5232"/>
                  </a:lnTo>
                  <a:lnTo>
                    <a:pt x="15543429" y="8928"/>
                  </a:lnTo>
                  <a:lnTo>
                    <a:pt x="15547137" y="10464"/>
                  </a:lnTo>
                  <a:lnTo>
                    <a:pt x="15550833" y="8928"/>
                  </a:lnTo>
                  <a:lnTo>
                    <a:pt x="1555236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6687" y="6910784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9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0508" y="6905555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64" y="5232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32"/>
                  </a:lnTo>
                  <a:lnTo>
                    <a:pt x="1524" y="8940"/>
                  </a:lnTo>
                  <a:lnTo>
                    <a:pt x="5232" y="10464"/>
                  </a:lnTo>
                  <a:lnTo>
                    <a:pt x="8928" y="8940"/>
                  </a:lnTo>
                  <a:lnTo>
                    <a:pt x="10464" y="5232"/>
                  </a:lnTo>
                  <a:close/>
                </a:path>
                <a:path w="15552419" h="10795">
                  <a:moveTo>
                    <a:pt x="15552369" y="5232"/>
                  </a:moveTo>
                  <a:lnTo>
                    <a:pt x="15550833" y="1536"/>
                  </a:lnTo>
                  <a:lnTo>
                    <a:pt x="15547137" y="0"/>
                  </a:lnTo>
                  <a:lnTo>
                    <a:pt x="15543429" y="1536"/>
                  </a:lnTo>
                  <a:lnTo>
                    <a:pt x="15541905" y="5232"/>
                  </a:lnTo>
                  <a:lnTo>
                    <a:pt x="15543429" y="8940"/>
                  </a:lnTo>
                  <a:lnTo>
                    <a:pt x="15547137" y="10464"/>
                  </a:lnTo>
                  <a:lnTo>
                    <a:pt x="15550833" y="8940"/>
                  </a:lnTo>
                  <a:lnTo>
                    <a:pt x="1555236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4394" y="7418622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8204" y="7413389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36"/>
                  </a:lnTo>
                  <a:lnTo>
                    <a:pt x="15575445" y="0"/>
                  </a:lnTo>
                  <a:lnTo>
                    <a:pt x="15571750" y="1536"/>
                  </a:lnTo>
                  <a:lnTo>
                    <a:pt x="15570213" y="5232"/>
                  </a:lnTo>
                  <a:lnTo>
                    <a:pt x="15571750" y="8940"/>
                  </a:lnTo>
                  <a:lnTo>
                    <a:pt x="15575445" y="10477"/>
                  </a:lnTo>
                  <a:lnTo>
                    <a:pt x="15579154" y="8940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4394" y="8167290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8204" y="8162067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24"/>
                  </a:lnTo>
                  <a:lnTo>
                    <a:pt x="15575445" y="0"/>
                  </a:lnTo>
                  <a:lnTo>
                    <a:pt x="15571750" y="1524"/>
                  </a:lnTo>
                  <a:lnTo>
                    <a:pt x="15570213" y="5232"/>
                  </a:lnTo>
                  <a:lnTo>
                    <a:pt x="15571750" y="8928"/>
                  </a:lnTo>
                  <a:lnTo>
                    <a:pt x="15575445" y="10464"/>
                  </a:lnTo>
                  <a:lnTo>
                    <a:pt x="15579154" y="8928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44394" y="8675128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8204" y="8669902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24"/>
                  </a:lnTo>
                  <a:lnTo>
                    <a:pt x="15575445" y="0"/>
                  </a:lnTo>
                  <a:lnTo>
                    <a:pt x="15571750" y="1524"/>
                  </a:lnTo>
                  <a:lnTo>
                    <a:pt x="15570213" y="5232"/>
                  </a:lnTo>
                  <a:lnTo>
                    <a:pt x="15571750" y="8928"/>
                  </a:lnTo>
                  <a:lnTo>
                    <a:pt x="15575445" y="10464"/>
                  </a:lnTo>
                  <a:lnTo>
                    <a:pt x="15579154" y="8928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44394" y="9167260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8204" y="9162027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5580994" h="10795">
                  <a:moveTo>
                    <a:pt x="15580690" y="5245"/>
                  </a:moveTo>
                  <a:lnTo>
                    <a:pt x="15579154" y="1536"/>
                  </a:lnTo>
                  <a:lnTo>
                    <a:pt x="15575445" y="0"/>
                  </a:lnTo>
                  <a:lnTo>
                    <a:pt x="15571750" y="1536"/>
                  </a:lnTo>
                  <a:lnTo>
                    <a:pt x="15570213" y="5245"/>
                  </a:lnTo>
                  <a:lnTo>
                    <a:pt x="15571750" y="8940"/>
                  </a:lnTo>
                  <a:lnTo>
                    <a:pt x="15575445" y="10477"/>
                  </a:lnTo>
                  <a:lnTo>
                    <a:pt x="15579154" y="8940"/>
                  </a:lnTo>
                  <a:lnTo>
                    <a:pt x="15580690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6942" y="2413539"/>
              <a:ext cx="0" cy="7434580"/>
            </a:xfrm>
            <a:custGeom>
              <a:avLst/>
              <a:gdLst/>
              <a:ahLst/>
              <a:cxnLst/>
              <a:rect l="l" t="t" r="r" b="b"/>
              <a:pathLst>
                <a:path h="7434580">
                  <a:moveTo>
                    <a:pt x="0" y="0"/>
                  </a:moveTo>
                  <a:lnTo>
                    <a:pt x="0" y="7434328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1697" y="2387364"/>
              <a:ext cx="10795" cy="7476490"/>
            </a:xfrm>
            <a:custGeom>
              <a:avLst/>
              <a:gdLst/>
              <a:ahLst/>
              <a:cxnLst/>
              <a:rect l="l" t="t" r="r" b="b"/>
              <a:pathLst>
                <a:path w="10795" h="7476490">
                  <a:moveTo>
                    <a:pt x="10477" y="7470978"/>
                  </a:moveTo>
                  <a:lnTo>
                    <a:pt x="8940" y="7467282"/>
                  </a:lnTo>
                  <a:lnTo>
                    <a:pt x="5245" y="7465746"/>
                  </a:lnTo>
                  <a:lnTo>
                    <a:pt x="1536" y="7467282"/>
                  </a:lnTo>
                  <a:lnTo>
                    <a:pt x="0" y="7470978"/>
                  </a:lnTo>
                  <a:lnTo>
                    <a:pt x="1536" y="7474686"/>
                  </a:lnTo>
                  <a:lnTo>
                    <a:pt x="5245" y="7476210"/>
                  </a:lnTo>
                  <a:lnTo>
                    <a:pt x="8940" y="7474686"/>
                  </a:lnTo>
                  <a:lnTo>
                    <a:pt x="10477" y="7470978"/>
                  </a:lnTo>
                  <a:close/>
                </a:path>
                <a:path w="10795" h="7476490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87032" y="1539087"/>
            <a:ext cx="274243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Database Administrators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assigned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0" name="object 30"/>
          <p:cNvSpPr txBox="1"/>
          <p:nvPr/>
        </p:nvSpPr>
        <p:spPr>
          <a:xfrm>
            <a:off x="2287032" y="1996257"/>
            <a:ext cx="2663492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members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team been trained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Enterprise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Edition?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7032" y="2453424"/>
            <a:ext cx="2352359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Developers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certified?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87032" y="2910591"/>
            <a:ext cx="2598801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7032" y="3367760"/>
            <a:ext cx="2507925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7031" y="3824928"/>
            <a:ext cx="254450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flows?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87031" y="4297297"/>
            <a:ext cx="272933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 data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flows?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87032" y="4586912"/>
            <a:ext cx="2365451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 user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stories?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7032" y="5059281"/>
            <a:ext cx="26912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current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cases?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7032" y="5364098"/>
            <a:ext cx="25733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“To Be”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designs?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7032" y="5653713"/>
            <a:ext cx="233772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future-state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0100" y="1236811"/>
            <a:ext cx="57875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Question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7090" y="1236811"/>
            <a:ext cx="100001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Client</a:t>
            </a:r>
            <a:r>
              <a:rPr sz="1001" b="1" spc="-15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Response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29668" y="1236811"/>
            <a:ext cx="121295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Person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26027" y="1236811"/>
            <a:ext cx="107625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Date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20791" y="1084422"/>
            <a:ext cx="757422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Information  Complete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707" y="1541590"/>
            <a:ext cx="95958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Project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Staffing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12367" y="1554289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12367" y="2087689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12367" y="2544857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12367" y="3002025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12367" y="345919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12367" y="399259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812367" y="4297411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12367" y="4678346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12367" y="5364098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12367" y="5059281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2284" y="1236811"/>
            <a:ext cx="3450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Topic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284" y="2913094"/>
            <a:ext cx="97883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Documentation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09985" y="1447698"/>
            <a:ext cx="10994364" cy="3054332"/>
            <a:chOff x="1005205" y="2387361"/>
            <a:chExt cx="18130520" cy="5036820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38" y="7408150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40" y="7408151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3544394" y="7418622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8204" y="7413389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80994" h="10795">
                  <a:moveTo>
                    <a:pt x="15580690" y="5232"/>
                  </a:moveTo>
                  <a:lnTo>
                    <a:pt x="15579154" y="1536"/>
                  </a:lnTo>
                  <a:lnTo>
                    <a:pt x="15575445" y="0"/>
                  </a:lnTo>
                  <a:lnTo>
                    <a:pt x="15571750" y="1536"/>
                  </a:lnTo>
                  <a:lnTo>
                    <a:pt x="15570213" y="5232"/>
                  </a:lnTo>
                  <a:lnTo>
                    <a:pt x="15571750" y="8940"/>
                  </a:lnTo>
                  <a:lnTo>
                    <a:pt x="15575445" y="10477"/>
                  </a:lnTo>
                  <a:lnTo>
                    <a:pt x="15579154" y="8940"/>
                  </a:lnTo>
                  <a:lnTo>
                    <a:pt x="15580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8382" y="3146501"/>
              <a:ext cx="15539085" cy="0"/>
            </a:xfrm>
            <a:custGeom>
              <a:avLst/>
              <a:gdLst/>
              <a:ahLst/>
              <a:cxnLst/>
              <a:rect l="l" t="t" r="r" b="b"/>
              <a:pathLst>
                <a:path w="15539085">
                  <a:moveTo>
                    <a:pt x="0" y="0"/>
                  </a:moveTo>
                  <a:lnTo>
                    <a:pt x="15538793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2200" y="3141274"/>
              <a:ext cx="15580994" cy="10795"/>
            </a:xfrm>
            <a:custGeom>
              <a:avLst/>
              <a:gdLst/>
              <a:ahLst/>
              <a:cxnLst/>
              <a:rect l="l" t="t" r="r" b="b"/>
              <a:pathLst>
                <a:path w="15580994" h="10794">
                  <a:moveTo>
                    <a:pt x="10464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5580994" h="10794">
                  <a:moveTo>
                    <a:pt x="15580678" y="5232"/>
                  </a:moveTo>
                  <a:lnTo>
                    <a:pt x="15579141" y="1524"/>
                  </a:lnTo>
                  <a:lnTo>
                    <a:pt x="15575445" y="0"/>
                  </a:lnTo>
                  <a:lnTo>
                    <a:pt x="15571737" y="1524"/>
                  </a:lnTo>
                  <a:lnTo>
                    <a:pt x="15570200" y="5232"/>
                  </a:lnTo>
                  <a:lnTo>
                    <a:pt x="15571737" y="8928"/>
                  </a:lnTo>
                  <a:lnTo>
                    <a:pt x="15575445" y="10464"/>
                  </a:lnTo>
                  <a:lnTo>
                    <a:pt x="15579141" y="8928"/>
                  </a:lnTo>
                  <a:lnTo>
                    <a:pt x="15580678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4394" y="4643837"/>
              <a:ext cx="15489555" cy="0"/>
            </a:xfrm>
            <a:custGeom>
              <a:avLst/>
              <a:gdLst/>
              <a:ahLst/>
              <a:cxnLst/>
              <a:rect l="l" t="t" r="r" b="b"/>
              <a:pathLst>
                <a:path w="15489555">
                  <a:moveTo>
                    <a:pt x="0" y="0"/>
                  </a:moveTo>
                  <a:lnTo>
                    <a:pt x="1548929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8204" y="4638604"/>
              <a:ext cx="15531465" cy="10795"/>
            </a:xfrm>
            <a:custGeom>
              <a:avLst/>
              <a:gdLst/>
              <a:ahLst/>
              <a:cxnLst/>
              <a:rect l="l" t="t" r="r" b="b"/>
              <a:pathLst>
                <a:path w="1553146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5531465" h="10795">
                  <a:moveTo>
                    <a:pt x="15531186" y="5245"/>
                  </a:moveTo>
                  <a:lnTo>
                    <a:pt x="15529649" y="1536"/>
                  </a:lnTo>
                  <a:lnTo>
                    <a:pt x="15525953" y="0"/>
                  </a:lnTo>
                  <a:lnTo>
                    <a:pt x="15522245" y="1536"/>
                  </a:lnTo>
                  <a:lnTo>
                    <a:pt x="15520721" y="5245"/>
                  </a:lnTo>
                  <a:lnTo>
                    <a:pt x="15522245" y="8940"/>
                  </a:lnTo>
                  <a:lnTo>
                    <a:pt x="15525953" y="10477"/>
                  </a:lnTo>
                  <a:lnTo>
                    <a:pt x="15529649" y="8940"/>
                  </a:lnTo>
                  <a:lnTo>
                    <a:pt x="15531186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4394" y="3900404"/>
              <a:ext cx="15458440" cy="0"/>
            </a:xfrm>
            <a:custGeom>
              <a:avLst/>
              <a:gdLst/>
              <a:ahLst/>
              <a:cxnLst/>
              <a:rect l="l" t="t" r="r" b="b"/>
              <a:pathLst>
                <a:path w="15458440">
                  <a:moveTo>
                    <a:pt x="0" y="0"/>
                  </a:moveTo>
                  <a:lnTo>
                    <a:pt x="15458052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8204" y="3895172"/>
              <a:ext cx="15500350" cy="10795"/>
            </a:xfrm>
            <a:custGeom>
              <a:avLst/>
              <a:gdLst/>
              <a:ahLst/>
              <a:cxnLst/>
              <a:rect l="l" t="t" r="r" b="b"/>
              <a:pathLst>
                <a:path w="15500350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500350" h="10795">
                  <a:moveTo>
                    <a:pt x="15499944" y="5232"/>
                  </a:moveTo>
                  <a:lnTo>
                    <a:pt x="15498407" y="1536"/>
                  </a:lnTo>
                  <a:lnTo>
                    <a:pt x="15494711" y="0"/>
                  </a:lnTo>
                  <a:lnTo>
                    <a:pt x="15491003" y="1536"/>
                  </a:lnTo>
                  <a:lnTo>
                    <a:pt x="15489466" y="5232"/>
                  </a:lnTo>
                  <a:lnTo>
                    <a:pt x="15491003" y="8940"/>
                  </a:lnTo>
                  <a:lnTo>
                    <a:pt x="15494711" y="10477"/>
                  </a:lnTo>
                  <a:lnTo>
                    <a:pt x="15498407" y="8940"/>
                  </a:lnTo>
                  <a:lnTo>
                    <a:pt x="15499944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6461" y="5408212"/>
              <a:ext cx="15457805" cy="0"/>
            </a:xfrm>
            <a:custGeom>
              <a:avLst/>
              <a:gdLst/>
              <a:ahLst/>
              <a:cxnLst/>
              <a:rect l="l" t="t" r="r" b="b"/>
              <a:pathLst>
                <a:path w="15457805">
                  <a:moveTo>
                    <a:pt x="0" y="0"/>
                  </a:moveTo>
                  <a:lnTo>
                    <a:pt x="1545723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0272" y="5402979"/>
              <a:ext cx="15499715" cy="10795"/>
            </a:xfrm>
            <a:custGeom>
              <a:avLst/>
              <a:gdLst/>
              <a:ahLst/>
              <a:cxnLst/>
              <a:rect l="l" t="t" r="r" b="b"/>
              <a:pathLst>
                <a:path w="1549971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5499715" h="10795">
                  <a:moveTo>
                    <a:pt x="15499131" y="5232"/>
                  </a:moveTo>
                  <a:lnTo>
                    <a:pt x="15497594" y="1536"/>
                  </a:lnTo>
                  <a:lnTo>
                    <a:pt x="15493886" y="0"/>
                  </a:lnTo>
                  <a:lnTo>
                    <a:pt x="15490190" y="1536"/>
                  </a:lnTo>
                  <a:lnTo>
                    <a:pt x="15488654" y="5232"/>
                  </a:lnTo>
                  <a:lnTo>
                    <a:pt x="15490190" y="8940"/>
                  </a:lnTo>
                  <a:lnTo>
                    <a:pt x="15493886" y="10477"/>
                  </a:lnTo>
                  <a:lnTo>
                    <a:pt x="15497594" y="8940"/>
                  </a:lnTo>
                  <a:lnTo>
                    <a:pt x="15499131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1382" y="6156880"/>
              <a:ext cx="18066385" cy="0"/>
            </a:xfrm>
            <a:custGeom>
              <a:avLst/>
              <a:gdLst/>
              <a:ahLst/>
              <a:cxnLst/>
              <a:rect l="l" t="t" r="r" b="b"/>
              <a:pathLst>
                <a:path w="18066385">
                  <a:moveTo>
                    <a:pt x="0" y="0"/>
                  </a:moveTo>
                  <a:lnTo>
                    <a:pt x="1806579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192" y="6151657"/>
              <a:ext cx="18108295" cy="10795"/>
            </a:xfrm>
            <a:custGeom>
              <a:avLst/>
              <a:gdLst/>
              <a:ahLst/>
              <a:cxnLst/>
              <a:rect l="l" t="t" r="r" b="b"/>
              <a:pathLst>
                <a:path w="1810829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108295" h="10795">
                  <a:moveTo>
                    <a:pt x="18107686" y="5232"/>
                  </a:moveTo>
                  <a:lnTo>
                    <a:pt x="18106149" y="1524"/>
                  </a:lnTo>
                  <a:lnTo>
                    <a:pt x="18102453" y="0"/>
                  </a:lnTo>
                  <a:lnTo>
                    <a:pt x="18098745" y="1524"/>
                  </a:lnTo>
                  <a:lnTo>
                    <a:pt x="18097221" y="5232"/>
                  </a:lnTo>
                  <a:lnTo>
                    <a:pt x="18098745" y="8928"/>
                  </a:lnTo>
                  <a:lnTo>
                    <a:pt x="18102453" y="10464"/>
                  </a:lnTo>
                  <a:lnTo>
                    <a:pt x="18106149" y="8928"/>
                  </a:lnTo>
                  <a:lnTo>
                    <a:pt x="1810768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6687" y="6910784"/>
              <a:ext cx="15510510" cy="0"/>
            </a:xfrm>
            <a:custGeom>
              <a:avLst/>
              <a:gdLst/>
              <a:ahLst/>
              <a:cxnLst/>
              <a:rect l="l" t="t" r="r" b="b"/>
              <a:pathLst>
                <a:path w="15510510">
                  <a:moveTo>
                    <a:pt x="0" y="0"/>
                  </a:moveTo>
                  <a:lnTo>
                    <a:pt x="1551049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0508" y="6905555"/>
              <a:ext cx="15552419" cy="10795"/>
            </a:xfrm>
            <a:custGeom>
              <a:avLst/>
              <a:gdLst/>
              <a:ahLst/>
              <a:cxnLst/>
              <a:rect l="l" t="t" r="r" b="b"/>
              <a:pathLst>
                <a:path w="15552419" h="10795">
                  <a:moveTo>
                    <a:pt x="10464" y="5232"/>
                  </a:moveTo>
                  <a:lnTo>
                    <a:pt x="8928" y="1536"/>
                  </a:lnTo>
                  <a:lnTo>
                    <a:pt x="5232" y="0"/>
                  </a:lnTo>
                  <a:lnTo>
                    <a:pt x="1524" y="1536"/>
                  </a:lnTo>
                  <a:lnTo>
                    <a:pt x="0" y="5232"/>
                  </a:lnTo>
                  <a:lnTo>
                    <a:pt x="1524" y="8940"/>
                  </a:lnTo>
                  <a:lnTo>
                    <a:pt x="5232" y="10464"/>
                  </a:lnTo>
                  <a:lnTo>
                    <a:pt x="8928" y="8940"/>
                  </a:lnTo>
                  <a:lnTo>
                    <a:pt x="10464" y="5232"/>
                  </a:lnTo>
                  <a:close/>
                </a:path>
                <a:path w="15552419" h="10795">
                  <a:moveTo>
                    <a:pt x="15552369" y="5232"/>
                  </a:moveTo>
                  <a:lnTo>
                    <a:pt x="15550833" y="1536"/>
                  </a:lnTo>
                  <a:lnTo>
                    <a:pt x="15547137" y="0"/>
                  </a:lnTo>
                  <a:lnTo>
                    <a:pt x="15543429" y="1536"/>
                  </a:lnTo>
                  <a:lnTo>
                    <a:pt x="15541905" y="5232"/>
                  </a:lnTo>
                  <a:lnTo>
                    <a:pt x="15543429" y="8940"/>
                  </a:lnTo>
                  <a:lnTo>
                    <a:pt x="15547137" y="10464"/>
                  </a:lnTo>
                  <a:lnTo>
                    <a:pt x="15550833" y="8940"/>
                  </a:lnTo>
                  <a:lnTo>
                    <a:pt x="1555236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26942" y="2413620"/>
              <a:ext cx="0" cy="4984115"/>
            </a:xfrm>
            <a:custGeom>
              <a:avLst/>
              <a:gdLst/>
              <a:ahLst/>
              <a:cxnLst/>
              <a:rect l="l" t="t" r="r" b="b"/>
              <a:pathLst>
                <a:path h="4984115">
                  <a:moveTo>
                    <a:pt x="0" y="0"/>
                  </a:moveTo>
                  <a:lnTo>
                    <a:pt x="0" y="4984057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1697" y="2387364"/>
              <a:ext cx="10795" cy="5026025"/>
            </a:xfrm>
            <a:custGeom>
              <a:avLst/>
              <a:gdLst/>
              <a:ahLst/>
              <a:cxnLst/>
              <a:rect l="l" t="t" r="r" b="b"/>
              <a:pathLst>
                <a:path w="10795" h="5026025">
                  <a:moveTo>
                    <a:pt x="10477" y="5020792"/>
                  </a:moveTo>
                  <a:lnTo>
                    <a:pt x="8940" y="5017097"/>
                  </a:lnTo>
                  <a:lnTo>
                    <a:pt x="5245" y="5015560"/>
                  </a:lnTo>
                  <a:lnTo>
                    <a:pt x="1536" y="5017097"/>
                  </a:lnTo>
                  <a:lnTo>
                    <a:pt x="0" y="5020792"/>
                  </a:lnTo>
                  <a:lnTo>
                    <a:pt x="1536" y="5024501"/>
                  </a:lnTo>
                  <a:lnTo>
                    <a:pt x="5245" y="5026025"/>
                  </a:lnTo>
                  <a:lnTo>
                    <a:pt x="8940" y="5024501"/>
                  </a:lnTo>
                  <a:lnTo>
                    <a:pt x="10477" y="5020792"/>
                  </a:lnTo>
                  <a:close/>
                </a:path>
                <a:path w="10795" h="502602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87032" y="1539087"/>
            <a:ext cx="2748206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future-state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6" name="object 26"/>
          <p:cNvSpPr txBox="1"/>
          <p:nvPr/>
        </p:nvSpPr>
        <p:spPr>
          <a:xfrm>
            <a:off x="2287032" y="1996257"/>
            <a:ext cx="278478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future-state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flows?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87032" y="2453424"/>
            <a:ext cx="260765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future-state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flows?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7032" y="2910591"/>
            <a:ext cx="2605347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future-state user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stories?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7032" y="3367760"/>
            <a:ext cx="2558369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documentation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future-state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cases?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7031" y="3824928"/>
            <a:ext cx="2257249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project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dependent 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system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development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7032" y="4297297"/>
            <a:ext cx="24559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dependent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this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0100" y="1236811"/>
            <a:ext cx="57875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Question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7090" y="1236811"/>
            <a:ext cx="100001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Client</a:t>
            </a:r>
            <a:r>
              <a:rPr sz="1001" b="1" spc="-15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Response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9668" y="1236811"/>
            <a:ext cx="121295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Person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6027" y="1236811"/>
            <a:ext cx="107625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Date</a:t>
            </a:r>
            <a:r>
              <a:rPr sz="1001" b="1" spc="-27" dirty="0">
                <a:latin typeface="Open Sans Extrabold"/>
                <a:cs typeface="Open Sans Extrabold"/>
              </a:rPr>
              <a:t> </a:t>
            </a:r>
            <a:r>
              <a:rPr sz="1001" b="1" spc="-49" dirty="0">
                <a:latin typeface="Open Sans Extrabold"/>
                <a:cs typeface="Open Sans Extrabold"/>
              </a:rPr>
              <a:t>Interviewed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20791" y="1084422"/>
            <a:ext cx="757422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Information  Complete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707" y="1541590"/>
            <a:ext cx="97883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Documentation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12367" y="1554289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12367" y="2087689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812367" y="2544857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12367" y="3002025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12367" y="345919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12367" y="399259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12367" y="4297411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2284" y="1236811"/>
            <a:ext cx="34501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0" dirty="0">
                <a:latin typeface="Open Sans Extrabold"/>
                <a:cs typeface="Open Sans Extrabold"/>
              </a:rPr>
              <a:t>Topic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2284" y="3827429"/>
            <a:ext cx="135581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Project</a:t>
            </a:r>
            <a:r>
              <a:rPr sz="1001" b="1" spc="-18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Dependencies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5951"/>
              </p:ext>
            </p:extLst>
          </p:nvPr>
        </p:nvGraphicFramePr>
        <p:xfrm>
          <a:off x="603106" y="1157405"/>
          <a:ext cx="10992437" cy="1392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40" dirty="0">
                          <a:solidFill>
                            <a:srgbClr val="2E75B5"/>
                          </a:solidFill>
                          <a:latin typeface="Open Sans"/>
                          <a:cs typeface="Open Sans"/>
                        </a:rPr>
                        <a:t>Infrastructure</a:t>
                      </a:r>
                      <a:endParaRPr sz="1600" dirty="0">
                        <a:latin typeface="Open Sans"/>
                        <a:cs typeface="Open Sans"/>
                      </a:endParaRPr>
                    </a:p>
                  </a:txBody>
                  <a:tcPr marL="0" marR="0" marT="16942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Question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3466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66725">
                        <a:lnSpc>
                          <a:spcPct val="100000"/>
                        </a:lnSpc>
                      </a:pPr>
                      <a:r>
                        <a:rPr sz="1000" b="1" spc="-70" dirty="0">
                          <a:latin typeface="Open Sans Extrabold"/>
                          <a:cs typeface="Open Sans Extrabold"/>
                        </a:rPr>
                        <a:t>Client</a:t>
                      </a:r>
                      <a:r>
                        <a:rPr sz="100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Response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3466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23900">
                        <a:lnSpc>
                          <a:spcPct val="100000"/>
                        </a:lnSpc>
                      </a:pPr>
                      <a:r>
                        <a:rPr sz="1000" b="1" spc="-55" dirty="0">
                          <a:latin typeface="Open Sans Extrabold"/>
                          <a:cs typeface="Open Sans Extrabold"/>
                        </a:rPr>
                        <a:t>Person</a:t>
                      </a:r>
                      <a:r>
                        <a:rPr sz="1000" b="1" spc="-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3466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Date</a:t>
                      </a:r>
                      <a:r>
                        <a:rPr sz="1000" b="1" spc="-2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3466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98170">
                        <a:lnSpc>
                          <a:spcPct val="100000"/>
                        </a:lnSpc>
                      </a:pPr>
                      <a:r>
                        <a:rPr sz="1000" b="1" spc="-65" dirty="0">
                          <a:latin typeface="Open Sans Extrabold"/>
                          <a:cs typeface="Open Sans Extrabold"/>
                        </a:rPr>
                        <a:t>Information</a:t>
                      </a:r>
                      <a:r>
                        <a:rPr sz="100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Complete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3466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current platform being hosted: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Internal,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hosting</a:t>
                      </a:r>
                      <a:endParaRPr sz="900">
                        <a:latin typeface="Open Sans"/>
                        <a:cs typeface="Open Sans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provider,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private cloud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servers,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hosted cloud servers?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 dirty="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2284" y="2529619"/>
            <a:ext cx="286257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environments does the current platform have: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development,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QA,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pre-production,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production?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986786"/>
            <a:ext cx="3055102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was 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total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annual online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revenue over the past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12-month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period?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3443954"/>
            <a:ext cx="3190260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was the average order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online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transactions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over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past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12-month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period?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3901122"/>
            <a:ext cx="3221450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 region does the majority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website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traffic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4358291"/>
            <a:ext cx="3381637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many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unique domains do you expect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production?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magento.com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”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</a:t>
            </a:r>
            <a:r>
              <a:rPr sz="879" u="sng" spc="12" dirty="0">
                <a:solidFill>
                  <a:srgbClr val="4B4F51"/>
                </a:solidFill>
                <a:uFill>
                  <a:solidFill>
                    <a:srgbClr val="4B4F51"/>
                  </a:solidFill>
                </a:uFill>
                <a:latin typeface="Open Sans"/>
                <a:cs typeface="Open Sans"/>
              </a:rPr>
              <a:t>magento.com/fr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”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separate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domains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4967809"/>
            <a:ext cx="3346211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many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peak page views per hour do you expect on an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average day across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unique domains? Please don’t include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holiday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sale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traffic.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proposal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built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around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largest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moment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average day, rather than the biggest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moment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year.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985" y="3346215"/>
            <a:ext cx="10972030" cy="6546"/>
            <a:chOff x="1005205" y="5518156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552339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5518168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985" y="2895397"/>
            <a:ext cx="10972030" cy="6546"/>
            <a:chOff x="1005205" y="4774723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31382" y="47799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192" y="477472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3809733"/>
            <a:ext cx="10972030" cy="6546"/>
            <a:chOff x="1005205" y="6282531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628776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628253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4263726"/>
            <a:ext cx="10972030" cy="6546"/>
            <a:chOff x="1005205" y="7031199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703643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7031208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4876458"/>
            <a:ext cx="10972030" cy="6546"/>
            <a:chOff x="1005205" y="8041640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804687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8041646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202809" y="2621052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7" name="object 27"/>
          <p:cNvSpPr txBox="1"/>
          <p:nvPr/>
        </p:nvSpPr>
        <p:spPr>
          <a:xfrm>
            <a:off x="10202809" y="3078220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02809" y="3535388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02809" y="3992556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02809" y="444972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02809" y="4983124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3159" y="1235769"/>
          <a:ext cx="10990897" cy="453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866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Question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70" dirty="0">
                          <a:latin typeface="Open Sans Extrabold"/>
                          <a:cs typeface="Open Sans Extrabold"/>
                        </a:rPr>
                        <a:t>Client</a:t>
                      </a:r>
                      <a:r>
                        <a:rPr sz="100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Response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55" dirty="0">
                          <a:latin typeface="Open Sans Extrabold"/>
                          <a:cs typeface="Open Sans Extrabold"/>
                        </a:rPr>
                        <a:t>Person</a:t>
                      </a:r>
                      <a:r>
                        <a:rPr sz="1000" b="1" spc="-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Date</a:t>
                      </a:r>
                      <a:r>
                        <a:rPr sz="1000" b="1" spc="-2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5" dirty="0">
                          <a:latin typeface="Open Sans Extrabold"/>
                          <a:cs typeface="Open Sans Extrabold"/>
                        </a:rPr>
                        <a:t>Information</a:t>
                      </a:r>
                      <a:r>
                        <a:rPr sz="100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Complete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peak orders per hour do you expect on an average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0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day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across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unique domains? Please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don’t include holiday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0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event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traffic.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Our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proposal 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built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around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largest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0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moment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of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your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average day,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rather than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biggest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moment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849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900" spc="-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your</a:t>
                      </a:r>
                      <a:r>
                        <a:rPr sz="900" spc="-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year.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you expect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cross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more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than 500 concurrent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visitors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0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your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online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store on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 average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day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(outside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holiday or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87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other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promotional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events)?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38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If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 answered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“Yes”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the above question,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9755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2014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10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concurrent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visitors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your online store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you expect on an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849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average</a:t>
                      </a:r>
                      <a:r>
                        <a:rPr sz="900" spc="-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day?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856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838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much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higher </a:t>
                      </a:r>
                      <a:r>
                        <a:rPr sz="900" spc="1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your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web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traffic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 holiday/promotion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302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days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compared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an average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day?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38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holiday/promotion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sales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events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you expect to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9755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2014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302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have</a:t>
                      </a:r>
                      <a:r>
                        <a:rPr sz="90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900" spc="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90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year?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8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simple SKUs do you plan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across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your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9755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2014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849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domains?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842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complex SKUs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you plan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sell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online?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338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simple SKUs do you plan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across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all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your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9755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20140" marB="0">
                    <a:lnT w="12700">
                      <a:solidFill>
                        <a:srgbClr val="B4B5B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364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domains?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847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3159" y="1235769"/>
          <a:ext cx="10990897" cy="168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866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Question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70" dirty="0">
                          <a:latin typeface="Open Sans Extrabold"/>
                          <a:cs typeface="Open Sans Extrabold"/>
                        </a:rPr>
                        <a:t>Client</a:t>
                      </a:r>
                      <a:r>
                        <a:rPr sz="1000" b="1" spc="-1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Response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55" dirty="0">
                          <a:latin typeface="Open Sans Extrabold"/>
                          <a:cs typeface="Open Sans Extrabold"/>
                        </a:rPr>
                        <a:t>Person</a:t>
                      </a:r>
                      <a:r>
                        <a:rPr sz="1000" b="1" spc="-1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Date</a:t>
                      </a:r>
                      <a:r>
                        <a:rPr sz="1000" b="1" spc="-20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80" dirty="0">
                          <a:latin typeface="Open Sans Extrabold"/>
                          <a:cs typeface="Open Sans Extrabold"/>
                        </a:rPr>
                        <a:t>Interviewed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65" dirty="0">
                          <a:latin typeface="Open Sans Extrabold"/>
                          <a:cs typeface="Open Sans Extrabold"/>
                        </a:rPr>
                        <a:t>Information</a:t>
                      </a:r>
                      <a:r>
                        <a:rPr sz="1000" b="1" spc="-25" dirty="0">
                          <a:latin typeface="Open Sans Extrabold"/>
                          <a:cs typeface="Open Sans Extrabold"/>
                        </a:rPr>
                        <a:t> </a:t>
                      </a:r>
                      <a:r>
                        <a:rPr sz="1000" b="1" spc="-60" dirty="0">
                          <a:latin typeface="Open Sans Extrabold"/>
                          <a:cs typeface="Open Sans Extrabold"/>
                        </a:rPr>
                        <a:t>Complete</a:t>
                      </a:r>
                      <a:endParaRPr sz="1000">
                        <a:latin typeface="Open Sans Extrabold"/>
                        <a:cs typeface="Open Sans Extrabold"/>
                      </a:endParaRPr>
                    </a:p>
                  </a:txBody>
                  <a:tcPr marL="0" marR="0" marT="8471" marB="0"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total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complex SKUs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do you plan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sell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online?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many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categories/sub-categories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products do you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plan</a:t>
                      </a:r>
                      <a:endParaRPr sz="900">
                        <a:latin typeface="Open Sans"/>
                        <a:cs typeface="Open Sans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to sell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online?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Please include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all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levels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sub categories.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172">
                <a:tc>
                  <a:txBody>
                    <a:bodyPr/>
                    <a:lstStyle/>
                    <a:p>
                      <a:pPr marL="8255" marR="275590" algn="just">
                        <a:lnSpc>
                          <a:spcPct val="113700"/>
                        </a:lnSpc>
                        <a:spcBef>
                          <a:spcPts val="1240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How much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storage are you currently using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your production </a:t>
                      </a:r>
                      <a:r>
                        <a:rPr sz="90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environment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(not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including copies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of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site,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database dumps, </a:t>
                      </a:r>
                      <a:r>
                        <a:rPr sz="900" spc="-36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backups,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etc.)?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Enter amounts </a:t>
                      </a:r>
                      <a:r>
                        <a:rPr sz="900" spc="1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in</a:t>
                      </a:r>
                      <a:r>
                        <a:rPr sz="900" spc="20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GBs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95496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900" spc="25" dirty="0">
                          <a:solidFill>
                            <a:srgbClr val="4B4F51"/>
                          </a:solidFill>
                          <a:latin typeface="Open Sans"/>
                          <a:cs typeface="Open Sans"/>
                        </a:rPr>
                        <a:t>No</a:t>
                      </a:r>
                      <a:endParaRPr sz="900">
                        <a:latin typeface="Open Sans"/>
                        <a:cs typeface="Open Sans"/>
                      </a:endParaRPr>
                    </a:p>
                  </a:txBody>
                  <a:tcPr marL="0" marR="0" marT="113594" marB="0">
                    <a:lnT w="12700">
                      <a:solidFill>
                        <a:srgbClr val="B4B5B7"/>
                      </a:solidFill>
                      <a:prstDash val="solid"/>
                    </a:lnT>
                    <a:lnB w="12700">
                      <a:solidFill>
                        <a:srgbClr val="B4B5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0750" y="2910591"/>
            <a:ext cx="3378942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percentage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storage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amount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entered above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used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files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(images,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pdfs,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assets)?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50" y="3367760"/>
            <a:ext cx="328652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many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concurrent back-office users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log in at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peak for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average day?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750" y="3824928"/>
            <a:ext cx="331425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 your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own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SSL?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example, do you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Extended Validation SSL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Certificate?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985" y="3276370"/>
            <a:ext cx="10972030" cy="6546"/>
            <a:chOff x="1005205" y="5402976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31382" y="540821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192" y="54029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985" y="3733538"/>
            <a:ext cx="10972030" cy="6546"/>
            <a:chOff x="1005205" y="6156880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31382" y="616211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5192" y="615689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77411" y="3002025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5" name="object 15"/>
          <p:cNvSpPr txBox="1"/>
          <p:nvPr/>
        </p:nvSpPr>
        <p:spPr>
          <a:xfrm>
            <a:off x="10177411" y="3382960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7411" y="3840128"/>
            <a:ext cx="171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818" y="1165100"/>
            <a:ext cx="1518695" cy="256720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1600" spc="-40" dirty="0">
                <a:solidFill>
                  <a:srgbClr val="2E75B5"/>
                </a:solidFill>
                <a:latin typeface="Open Sans"/>
                <a:ea typeface="+mn-ea"/>
                <a:cs typeface="Open Sans"/>
              </a:rPr>
              <a:t>Feature 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4694" y="1981061"/>
            <a:ext cx="10991283" cy="6546"/>
            <a:chOff x="996479" y="3266916"/>
            <a:chExt cx="18125440" cy="10795"/>
          </a:xfrm>
        </p:grpSpPr>
        <p:sp>
          <p:nvSpPr>
            <p:cNvPr id="6" name="object 6"/>
            <p:cNvSpPr/>
            <p:nvPr/>
          </p:nvSpPr>
          <p:spPr>
            <a:xfrm>
              <a:off x="996481" y="3272149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02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996479" y="3272151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2087652"/>
            <a:ext cx="4438639" cy="307300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languages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 available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users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currencies be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available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view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prices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61225">
              <a:lnSpc>
                <a:spcPct val="1137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primary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break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segments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could describe each person?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100887">
              <a:lnSpc>
                <a:spcPct val="1137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are the secondary users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any?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market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more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audience?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 data are you currently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collecting?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customer passwords currently encrypted?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segmentation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group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setups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aware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migrating 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data beyond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name, email, shipping address?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>
              <a:spcBef>
                <a:spcPts val="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migration promotions, group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discounts?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Etc.?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 anything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else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 customer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should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985" y="2279490"/>
            <a:ext cx="10972030" cy="6546"/>
            <a:chOff x="1005205" y="3759047"/>
            <a:chExt cx="18093690" cy="10795"/>
          </a:xfrm>
        </p:grpSpPr>
        <p:sp>
          <p:nvSpPr>
            <p:cNvPr id="10" name="object 10"/>
            <p:cNvSpPr/>
            <p:nvPr/>
          </p:nvSpPr>
          <p:spPr>
            <a:xfrm>
              <a:off x="1031382" y="376428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192" y="375905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9985" y="3047786"/>
            <a:ext cx="10972030" cy="6546"/>
            <a:chOff x="1005205" y="5026025"/>
            <a:chExt cx="18093690" cy="10795"/>
          </a:xfrm>
        </p:grpSpPr>
        <p:sp>
          <p:nvSpPr>
            <p:cNvPr id="13" name="object 13"/>
            <p:cNvSpPr/>
            <p:nvPr/>
          </p:nvSpPr>
          <p:spPr>
            <a:xfrm>
              <a:off x="1031382" y="503126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5192" y="502603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9985" y="2590618"/>
            <a:ext cx="10972030" cy="6546"/>
            <a:chOff x="1005205" y="4272121"/>
            <a:chExt cx="18093690" cy="10795"/>
          </a:xfrm>
        </p:grpSpPr>
        <p:sp>
          <p:nvSpPr>
            <p:cNvPr id="16" name="object 16"/>
            <p:cNvSpPr/>
            <p:nvPr/>
          </p:nvSpPr>
          <p:spPr>
            <a:xfrm>
              <a:off x="1031382" y="427735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192" y="427212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985" y="3504954"/>
            <a:ext cx="10972030" cy="6546"/>
            <a:chOff x="1005205" y="5779928"/>
            <a:chExt cx="18093690" cy="10795"/>
          </a:xfrm>
        </p:grpSpPr>
        <p:sp>
          <p:nvSpPr>
            <p:cNvPr id="19" name="object 19"/>
            <p:cNvSpPr/>
            <p:nvPr/>
          </p:nvSpPr>
          <p:spPr>
            <a:xfrm>
              <a:off x="1031382" y="5785164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192" y="5779928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9985" y="3809733"/>
            <a:ext cx="10972030" cy="6546"/>
            <a:chOff x="1005205" y="6282531"/>
            <a:chExt cx="18093690" cy="10795"/>
          </a:xfrm>
        </p:grpSpPr>
        <p:sp>
          <p:nvSpPr>
            <p:cNvPr id="22" name="object 22"/>
            <p:cNvSpPr/>
            <p:nvPr/>
          </p:nvSpPr>
          <p:spPr>
            <a:xfrm>
              <a:off x="1031382" y="628776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5192" y="628253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09985" y="4114511"/>
            <a:ext cx="10972030" cy="6546"/>
            <a:chOff x="1005205" y="6785133"/>
            <a:chExt cx="18093690" cy="10795"/>
          </a:xfrm>
        </p:grpSpPr>
        <p:sp>
          <p:nvSpPr>
            <p:cNvPr id="25" name="object 25"/>
            <p:cNvSpPr/>
            <p:nvPr/>
          </p:nvSpPr>
          <p:spPr>
            <a:xfrm>
              <a:off x="1031382" y="679036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192" y="6785133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09985" y="4412940"/>
            <a:ext cx="10972030" cy="6546"/>
            <a:chOff x="1005205" y="7277265"/>
            <a:chExt cx="18093690" cy="10795"/>
          </a:xfrm>
        </p:grpSpPr>
        <p:sp>
          <p:nvSpPr>
            <p:cNvPr id="28" name="object 28"/>
            <p:cNvSpPr/>
            <p:nvPr/>
          </p:nvSpPr>
          <p:spPr>
            <a:xfrm>
              <a:off x="1031382" y="728250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192" y="7277271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9985" y="4724068"/>
            <a:ext cx="10972030" cy="6546"/>
            <a:chOff x="1005205" y="7790338"/>
            <a:chExt cx="18093690" cy="10795"/>
          </a:xfrm>
        </p:grpSpPr>
        <p:sp>
          <p:nvSpPr>
            <p:cNvPr id="31" name="object 31"/>
            <p:cNvSpPr/>
            <p:nvPr/>
          </p:nvSpPr>
          <p:spPr>
            <a:xfrm>
              <a:off x="1031382" y="7795573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5192" y="7790338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09985" y="5022498"/>
            <a:ext cx="10972030" cy="6546"/>
            <a:chOff x="1005205" y="8282470"/>
            <a:chExt cx="18093690" cy="10795"/>
          </a:xfrm>
        </p:grpSpPr>
        <p:sp>
          <p:nvSpPr>
            <p:cNvPr id="34" name="object 34"/>
            <p:cNvSpPr/>
            <p:nvPr/>
          </p:nvSpPr>
          <p:spPr>
            <a:xfrm>
              <a:off x="1031382" y="828770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5192" y="8282476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02284" y="1770174"/>
            <a:ext cx="1377376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5" dirty="0">
                <a:latin typeface="Open Sans Extrabold"/>
                <a:cs typeface="Open Sans Extrabold"/>
              </a:rPr>
              <a:t>Site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Users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/Customers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7" name="object 37"/>
          <p:cNvSpPr txBox="1"/>
          <p:nvPr/>
        </p:nvSpPr>
        <p:spPr>
          <a:xfrm>
            <a:off x="5986706" y="1770174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13158" y="1447698"/>
            <a:ext cx="10991283" cy="6546"/>
            <a:chOff x="1010438" y="2387361"/>
            <a:chExt cx="18125440" cy="10795"/>
          </a:xfrm>
        </p:grpSpPr>
        <p:sp>
          <p:nvSpPr>
            <p:cNvPr id="5" name="object 5"/>
            <p:cNvSpPr/>
            <p:nvPr/>
          </p:nvSpPr>
          <p:spPr>
            <a:xfrm>
              <a:off x="1010438" y="2392598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18125113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010440" y="2392597"/>
              <a:ext cx="18125440" cy="0"/>
            </a:xfrm>
            <a:custGeom>
              <a:avLst/>
              <a:gdLst/>
              <a:ahLst/>
              <a:cxnLst/>
              <a:rect l="l" t="t" r="r" b="b"/>
              <a:pathLst>
                <a:path w="18125440">
                  <a:moveTo>
                    <a:pt x="0" y="0"/>
                  </a:moveTo>
                  <a:lnTo>
                    <a:pt x="1812510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750" y="1554288"/>
            <a:ext cx="4465979" cy="441997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type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 configurations does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 attributes do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typically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have per product?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migrated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another system?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Name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applicable.</a:t>
            </a:r>
            <a:endParaRPr sz="879">
              <a:latin typeface="Open Sans"/>
              <a:cs typeface="Open Sans"/>
            </a:endParaRPr>
          </a:p>
          <a:p>
            <a:pPr marL="7701" marR="1305752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integrate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systems? Please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list: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launch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with?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>
              <a:spcBef>
                <a:spcPts val="3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you interested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promotions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marketing solutions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Enterprise?</a:t>
            </a:r>
            <a:endParaRPr sz="879">
              <a:latin typeface="Open Sans"/>
              <a:cs typeface="Open Sans"/>
            </a:endParaRPr>
          </a:p>
          <a:p>
            <a:pPr marL="7701" marR="769358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wholesale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pricing?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B2B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part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additional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pricing?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Example: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tiered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pricing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compliance requirements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online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downloadable products?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prepacks?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combine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items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make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packs?</a:t>
            </a:r>
            <a:endParaRPr sz="879">
              <a:latin typeface="Open Sans"/>
              <a:cs typeface="Open Sans"/>
            </a:endParaRPr>
          </a:p>
          <a:p>
            <a:pPr marL="7701" marR="1096662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do any product customizations?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Ex: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Embroidery, Logo’s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there anything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else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8467" y="1746127"/>
            <a:ext cx="10972030" cy="6546"/>
            <a:chOff x="1019193" y="2879493"/>
            <a:chExt cx="18093690" cy="10795"/>
          </a:xfrm>
        </p:grpSpPr>
        <p:sp>
          <p:nvSpPr>
            <p:cNvPr id="9" name="object 9"/>
            <p:cNvSpPr/>
            <p:nvPr/>
          </p:nvSpPr>
          <p:spPr>
            <a:xfrm>
              <a:off x="1045370" y="288472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187" y="2879502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4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8093690" h="10794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13" y="5232"/>
                  </a:lnTo>
                  <a:lnTo>
                    <a:pt x="18084750" y="8940"/>
                  </a:lnTo>
                  <a:lnTo>
                    <a:pt x="18088458" y="10464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8418" y="2514423"/>
            <a:ext cx="10972030" cy="6546"/>
            <a:chOff x="1019111" y="4146470"/>
            <a:chExt cx="18093690" cy="10795"/>
          </a:xfrm>
        </p:grpSpPr>
        <p:sp>
          <p:nvSpPr>
            <p:cNvPr id="12" name="object 12"/>
            <p:cNvSpPr/>
            <p:nvPr/>
          </p:nvSpPr>
          <p:spPr>
            <a:xfrm>
              <a:off x="1045288" y="415170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9098" y="414647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18467" y="2057255"/>
            <a:ext cx="10972030" cy="6546"/>
            <a:chOff x="1019193" y="3392566"/>
            <a:chExt cx="18093690" cy="10795"/>
          </a:xfrm>
        </p:grpSpPr>
        <p:sp>
          <p:nvSpPr>
            <p:cNvPr id="15" name="object 15"/>
            <p:cNvSpPr/>
            <p:nvPr/>
          </p:nvSpPr>
          <p:spPr>
            <a:xfrm>
              <a:off x="1045370" y="339780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9187" y="3392569"/>
              <a:ext cx="18093690" cy="10795"/>
            </a:xfrm>
            <a:custGeom>
              <a:avLst/>
              <a:gdLst/>
              <a:ahLst/>
              <a:cxnLst/>
              <a:rect l="l" t="t" r="r" b="b"/>
              <a:pathLst>
                <a:path w="18093690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8093690" h="10795">
                  <a:moveTo>
                    <a:pt x="18093690" y="5232"/>
                  </a:moveTo>
                  <a:lnTo>
                    <a:pt x="18092154" y="1536"/>
                  </a:lnTo>
                  <a:lnTo>
                    <a:pt x="18088458" y="0"/>
                  </a:lnTo>
                  <a:lnTo>
                    <a:pt x="18084750" y="1536"/>
                  </a:lnTo>
                  <a:lnTo>
                    <a:pt x="18083213" y="5232"/>
                  </a:lnTo>
                  <a:lnTo>
                    <a:pt x="18084750" y="8940"/>
                  </a:lnTo>
                  <a:lnTo>
                    <a:pt x="18088458" y="10477"/>
                  </a:lnTo>
                  <a:lnTo>
                    <a:pt x="18092154" y="8940"/>
                  </a:lnTo>
                  <a:lnTo>
                    <a:pt x="18093690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985" y="2819202"/>
            <a:ext cx="10972030" cy="6546"/>
            <a:chOff x="1005205" y="4649073"/>
            <a:chExt cx="18093690" cy="10795"/>
          </a:xfrm>
        </p:grpSpPr>
        <p:sp>
          <p:nvSpPr>
            <p:cNvPr id="18" name="object 18"/>
            <p:cNvSpPr/>
            <p:nvPr/>
          </p:nvSpPr>
          <p:spPr>
            <a:xfrm>
              <a:off x="1031382" y="465430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192" y="464908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9985" y="3117631"/>
            <a:ext cx="10972030" cy="6546"/>
            <a:chOff x="1005205" y="5141204"/>
            <a:chExt cx="18093690" cy="10795"/>
          </a:xfrm>
        </p:grpSpPr>
        <p:sp>
          <p:nvSpPr>
            <p:cNvPr id="21" name="object 21"/>
            <p:cNvSpPr/>
            <p:nvPr/>
          </p:nvSpPr>
          <p:spPr>
            <a:xfrm>
              <a:off x="1031382" y="5146440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192" y="514120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985" y="3425584"/>
            <a:ext cx="10972030" cy="6546"/>
            <a:chOff x="1005205" y="5649042"/>
            <a:chExt cx="18093690" cy="10795"/>
          </a:xfrm>
        </p:grpSpPr>
        <p:sp>
          <p:nvSpPr>
            <p:cNvPr id="24" name="object 24"/>
            <p:cNvSpPr/>
            <p:nvPr/>
          </p:nvSpPr>
          <p:spPr>
            <a:xfrm>
              <a:off x="1031382" y="5654278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192" y="564905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24"/>
                  </a:lnTo>
                  <a:lnTo>
                    <a:pt x="5245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45" y="10464"/>
                  </a:lnTo>
                  <a:lnTo>
                    <a:pt x="8940" y="8928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24"/>
                  </a:lnTo>
                  <a:lnTo>
                    <a:pt x="18088458" y="0"/>
                  </a:lnTo>
                  <a:lnTo>
                    <a:pt x="18084762" y="1524"/>
                  </a:lnTo>
                  <a:lnTo>
                    <a:pt x="18083226" y="5232"/>
                  </a:lnTo>
                  <a:lnTo>
                    <a:pt x="18084762" y="8928"/>
                  </a:lnTo>
                  <a:lnTo>
                    <a:pt x="18088458" y="10464"/>
                  </a:lnTo>
                  <a:lnTo>
                    <a:pt x="18092166" y="8928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8418" y="3879578"/>
            <a:ext cx="10972030" cy="6546"/>
            <a:chOff x="1019111" y="6397711"/>
            <a:chExt cx="18093690" cy="10795"/>
          </a:xfrm>
        </p:grpSpPr>
        <p:sp>
          <p:nvSpPr>
            <p:cNvPr id="27" name="object 27"/>
            <p:cNvSpPr/>
            <p:nvPr/>
          </p:nvSpPr>
          <p:spPr>
            <a:xfrm>
              <a:off x="1045288" y="6402946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9098" y="6397720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8418" y="4190706"/>
            <a:ext cx="10972030" cy="6546"/>
            <a:chOff x="1019111" y="6910784"/>
            <a:chExt cx="18093690" cy="10795"/>
          </a:xfrm>
        </p:grpSpPr>
        <p:sp>
          <p:nvSpPr>
            <p:cNvPr id="30" name="object 30"/>
            <p:cNvSpPr/>
            <p:nvPr/>
          </p:nvSpPr>
          <p:spPr>
            <a:xfrm>
              <a:off x="1045288" y="691601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9098" y="691078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18418" y="4489135"/>
            <a:ext cx="10972030" cy="6546"/>
            <a:chOff x="1019111" y="7402916"/>
            <a:chExt cx="18093690" cy="10795"/>
          </a:xfrm>
        </p:grpSpPr>
        <p:sp>
          <p:nvSpPr>
            <p:cNvPr id="33" name="object 33"/>
            <p:cNvSpPr/>
            <p:nvPr/>
          </p:nvSpPr>
          <p:spPr>
            <a:xfrm>
              <a:off x="1045288" y="7408151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098" y="7402925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64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18418" y="4800263"/>
            <a:ext cx="10972030" cy="6546"/>
            <a:chOff x="1019111" y="7915989"/>
            <a:chExt cx="18093690" cy="10795"/>
          </a:xfrm>
        </p:grpSpPr>
        <p:sp>
          <p:nvSpPr>
            <p:cNvPr id="36" name="object 36"/>
            <p:cNvSpPr/>
            <p:nvPr/>
          </p:nvSpPr>
          <p:spPr>
            <a:xfrm>
              <a:off x="1045288" y="7921225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9098" y="7915992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18418" y="5105041"/>
            <a:ext cx="10972030" cy="6546"/>
            <a:chOff x="1019111" y="8418591"/>
            <a:chExt cx="18093690" cy="10795"/>
          </a:xfrm>
        </p:grpSpPr>
        <p:sp>
          <p:nvSpPr>
            <p:cNvPr id="39" name="object 39"/>
            <p:cNvSpPr/>
            <p:nvPr/>
          </p:nvSpPr>
          <p:spPr>
            <a:xfrm>
              <a:off x="1045288" y="8423827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9098" y="8418594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8094325" h="10795">
                  <a:moveTo>
                    <a:pt x="18093703" y="5232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32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18418" y="5555860"/>
            <a:ext cx="10972030" cy="6546"/>
            <a:chOff x="1019111" y="9162024"/>
            <a:chExt cx="18093690" cy="10795"/>
          </a:xfrm>
        </p:grpSpPr>
        <p:sp>
          <p:nvSpPr>
            <p:cNvPr id="42" name="object 42"/>
            <p:cNvSpPr/>
            <p:nvPr/>
          </p:nvSpPr>
          <p:spPr>
            <a:xfrm>
              <a:off x="1045288" y="9167259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9098" y="9162027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18418" y="5860639"/>
            <a:ext cx="10972030" cy="6546"/>
            <a:chOff x="1019111" y="9664627"/>
            <a:chExt cx="18093690" cy="10795"/>
          </a:xfrm>
        </p:grpSpPr>
        <p:sp>
          <p:nvSpPr>
            <p:cNvPr id="45" name="object 45"/>
            <p:cNvSpPr/>
            <p:nvPr/>
          </p:nvSpPr>
          <p:spPr>
            <a:xfrm>
              <a:off x="1045288" y="9669862"/>
              <a:ext cx="18052415" cy="0"/>
            </a:xfrm>
            <a:custGeom>
              <a:avLst/>
              <a:gdLst/>
              <a:ahLst/>
              <a:cxnLst/>
              <a:rect l="l" t="t" r="r" b="b"/>
              <a:pathLst>
                <a:path w="18052415">
                  <a:moveTo>
                    <a:pt x="0" y="0"/>
                  </a:moveTo>
                  <a:lnTo>
                    <a:pt x="18051806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9098" y="9664629"/>
              <a:ext cx="18094325" cy="10795"/>
            </a:xfrm>
            <a:custGeom>
              <a:avLst/>
              <a:gdLst/>
              <a:ahLst/>
              <a:cxnLst/>
              <a:rect l="l" t="t" r="r" b="b"/>
              <a:pathLst>
                <a:path w="18094325" h="10795">
                  <a:moveTo>
                    <a:pt x="10477" y="5245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45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8094325" h="10795">
                  <a:moveTo>
                    <a:pt x="18093703" y="5245"/>
                  </a:moveTo>
                  <a:lnTo>
                    <a:pt x="18092166" y="1536"/>
                  </a:lnTo>
                  <a:lnTo>
                    <a:pt x="18088458" y="0"/>
                  </a:lnTo>
                  <a:lnTo>
                    <a:pt x="18084762" y="1536"/>
                  </a:lnTo>
                  <a:lnTo>
                    <a:pt x="18083226" y="5245"/>
                  </a:lnTo>
                  <a:lnTo>
                    <a:pt x="18084762" y="8940"/>
                  </a:lnTo>
                  <a:lnTo>
                    <a:pt x="18088458" y="10477"/>
                  </a:lnTo>
                  <a:lnTo>
                    <a:pt x="18092166" y="8940"/>
                  </a:lnTo>
                  <a:lnTo>
                    <a:pt x="18093703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0749" y="1236811"/>
            <a:ext cx="56412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Products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8" name="object 48"/>
          <p:cNvSpPr txBox="1"/>
          <p:nvPr/>
        </p:nvSpPr>
        <p:spPr>
          <a:xfrm>
            <a:off x="5995171" y="1236811"/>
            <a:ext cx="53909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2" dirty="0">
                <a:latin typeface="Open Sans Extrabold"/>
                <a:cs typeface="Open Sans Extrabold"/>
              </a:rPr>
              <a:t>Answers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2383</Words>
  <Application>Microsoft Macintosh PowerPoint</Application>
  <PresentationFormat>Widescreen</PresentationFormat>
  <Paragraphs>376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Open Sans Extrabold</vt:lpstr>
      <vt:lpstr>Times New Roman</vt:lpstr>
      <vt:lpstr>Office Theme</vt:lpstr>
      <vt:lpstr>Requirements Pre-Workshop Questionnaire</vt:lpstr>
      <vt:lpstr>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Pre-Workshop Questionnaire</dc:title>
  <dc:creator>Jeff Matthews</dc:creator>
  <cp:lastModifiedBy>Jeff Matthews</cp:lastModifiedBy>
  <cp:revision>1</cp:revision>
  <dcterms:created xsi:type="dcterms:W3CDTF">2021-09-09T18:34:20Z</dcterms:created>
  <dcterms:modified xsi:type="dcterms:W3CDTF">2021-09-09T18:37:08Z</dcterms:modified>
</cp:coreProperties>
</file>