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03" r:id="rId2"/>
    <p:sldId id="259" r:id="rId3"/>
    <p:sldId id="302" r:id="rId4"/>
    <p:sldId id="275" r:id="rId5"/>
    <p:sldId id="276" r:id="rId6"/>
    <p:sldId id="268" r:id="rId7"/>
    <p:sldId id="277" r:id="rId8"/>
    <p:sldId id="289" r:id="rId9"/>
    <p:sldId id="278" r:id="rId10"/>
    <p:sldId id="279" r:id="rId11"/>
    <p:sldId id="280" r:id="rId12"/>
    <p:sldId id="269" r:id="rId13"/>
    <p:sldId id="281" r:id="rId14"/>
    <p:sldId id="283" r:id="rId15"/>
    <p:sldId id="291" r:id="rId16"/>
    <p:sldId id="282" r:id="rId17"/>
    <p:sldId id="293" r:id="rId18"/>
    <p:sldId id="294" r:id="rId19"/>
    <p:sldId id="270" r:id="rId20"/>
    <p:sldId id="292" r:id="rId21"/>
    <p:sldId id="296" r:id="rId22"/>
    <p:sldId id="295" r:id="rId23"/>
    <p:sldId id="284" r:id="rId24"/>
    <p:sldId id="286" r:id="rId25"/>
    <p:sldId id="271" r:id="rId26"/>
    <p:sldId id="287" r:id="rId27"/>
    <p:sldId id="297" r:id="rId28"/>
    <p:sldId id="301" r:id="rId29"/>
    <p:sldId id="272" r:id="rId3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6106"/>
    <a:srgbClr val="FD6F08"/>
    <a:srgbClr val="BF5505"/>
    <a:srgbClr val="DD7923"/>
    <a:srgbClr val="00ADEE"/>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53" autoAdjust="0"/>
    <p:restoredTop sz="74213" autoAdjust="0"/>
  </p:normalViewPr>
  <p:slideViewPr>
    <p:cSldViewPr>
      <p:cViewPr varScale="1">
        <p:scale>
          <a:sx n="152" d="100"/>
          <a:sy n="152" d="100"/>
        </p:scale>
        <p:origin x="-1440" y="-10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082"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85F7F1-F889-4D74-942F-624A1581BF5E}" type="datetimeFigureOut">
              <a:rPr lang="de-DE" smtClean="0"/>
              <a:t>13.2.17</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0FAB2-2F38-40E1-A7DC-ABF0A733227A}" type="slidenum">
              <a:rPr lang="de-DE" smtClean="0"/>
              <a:t>‹#›</a:t>
            </a:fld>
            <a:endParaRPr lang="de-DE"/>
          </a:p>
        </p:txBody>
      </p:sp>
    </p:spTree>
    <p:extLst>
      <p:ext uri="{BB962C8B-B14F-4D97-AF65-F5344CB8AC3E}">
        <p14:creationId xmlns:p14="http://schemas.microsoft.com/office/powerpoint/2010/main" val="407018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3D778C-8326-4DC4-A87C-A2C1FCEE3308}" type="datetimeFigureOut">
              <a:rPr lang="de-DE" smtClean="0"/>
              <a:t>13.2.17</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B6DA6E-D54D-4A14-9B34-89CF549B575D}" type="slidenum">
              <a:rPr lang="de-DE" smtClean="0"/>
              <a:t>‹#›</a:t>
            </a:fld>
            <a:endParaRPr lang="de-DE"/>
          </a:p>
        </p:txBody>
      </p:sp>
    </p:spTree>
    <p:extLst>
      <p:ext uri="{BB962C8B-B14F-4D97-AF65-F5344CB8AC3E}">
        <p14:creationId xmlns:p14="http://schemas.microsoft.com/office/powerpoint/2010/main" val="12516984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noProof="0" dirty="0" smtClean="0">
                <a:latin typeface="Arial"/>
                <a:cs typeface="Arial"/>
              </a:rPr>
              <a:t>Ever wondered what is inside the </a:t>
            </a:r>
            <a:r>
              <a:rPr lang="en-GB" sz="2000" noProof="0" dirty="0" err="1" smtClean="0">
                <a:latin typeface="Arial"/>
                <a:cs typeface="Arial"/>
              </a:rPr>
              <a:t>TarMK's</a:t>
            </a:r>
            <a:r>
              <a:rPr lang="en-GB" sz="2000" noProof="0" dirty="0" smtClean="0">
                <a:latin typeface="Arial"/>
                <a:cs typeface="Arial"/>
              </a:rPr>
              <a:t> tar files? What is a segment and what is a record? How garbage collection works and why (or why not)? </a:t>
            </a:r>
          </a:p>
          <a:p>
            <a:r>
              <a:rPr lang="en-GB" sz="2000" noProof="0" dirty="0" smtClean="0">
                <a:latin typeface="Arial"/>
                <a:cs typeface="Arial"/>
              </a:rPr>
              <a:t>This session will answer these questions and many more. It will shed light on the inner working of the TarMK, its system requirements and performance characteristics. It will help participants to better understand and diagnose the cause of common problems and present tools and techniques for diagnosing and debugging. </a:t>
            </a:r>
          </a:p>
          <a:p>
            <a:r>
              <a:rPr lang="en-GB" sz="2000" noProof="0" dirty="0" smtClean="0">
                <a:latin typeface="Arial"/>
                <a:cs typeface="Arial"/>
              </a:rPr>
              <a:t>Finally there will be a preview of what new features and enhancements we are currently working on.</a:t>
            </a:r>
          </a:p>
          <a:p>
            <a:endParaRPr lang="en-GB" sz="2000" noProof="0" dirty="0" smtClean="0">
              <a:latin typeface="Arial"/>
              <a:cs typeface="Arial"/>
            </a:endParaRPr>
          </a:p>
          <a:p>
            <a:endParaRPr lang="en-GB" sz="2000" dirty="0"/>
          </a:p>
        </p:txBody>
      </p:sp>
      <p:sp>
        <p:nvSpPr>
          <p:cNvPr id="4" name="Slide Number Placeholder 3"/>
          <p:cNvSpPr>
            <a:spLocks noGrp="1"/>
          </p:cNvSpPr>
          <p:nvPr>
            <p:ph type="sldNum" sz="quarter" idx="10"/>
          </p:nvPr>
        </p:nvSpPr>
        <p:spPr/>
        <p:txBody>
          <a:bodyPr/>
          <a:lstStyle/>
          <a:p>
            <a:fld id="{75B6DA6E-D54D-4A14-9B34-89CF549B575D}" type="slidenum">
              <a:rPr lang="de-DE" smtClean="0"/>
              <a:t>1</a:t>
            </a:fld>
            <a:endParaRPr lang="de-DE"/>
          </a:p>
        </p:txBody>
      </p:sp>
    </p:spTree>
    <p:extLst>
      <p:ext uri="{BB962C8B-B14F-4D97-AF65-F5344CB8AC3E}">
        <p14:creationId xmlns:p14="http://schemas.microsoft.com/office/powerpoint/2010/main" val="3081986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To</a:t>
            </a:r>
            <a:r>
              <a:rPr lang="en-GB" sz="2000" baseline="0" dirty="0" smtClean="0">
                <a:latin typeface="Arial"/>
                <a:cs typeface="Arial"/>
              </a:rPr>
              <a:t> make records addressable the stream of records is chunked up into segments. A segment is identified by a random UUID (its segment id). Segments contain some header information and a list of records. Records are addressable inside a segment via its offset. A record id is thus a pair consisting of a segment id and an offset. The maximum size of a segment is determined by its address space. The offset of a record id is a 16 bit integer and records are 4 byte aligned in their segment resulting in a maximal segment size of </a:t>
            </a:r>
            <a:r>
              <a:rPr lang="tr-TR" sz="2000" baseline="0" dirty="0" smtClean="0">
                <a:latin typeface="Arial"/>
                <a:cs typeface="Arial"/>
              </a:rPr>
              <a:t>262'144 </a:t>
            </a:r>
            <a:r>
              <a:rPr lang="tr-TR" sz="2000" baseline="0" dirty="0" err="1" smtClean="0">
                <a:latin typeface="Arial"/>
                <a:cs typeface="Arial"/>
              </a:rPr>
              <a:t>bytes</a:t>
            </a:r>
            <a:r>
              <a:rPr lang="tr-TR" sz="2000" baseline="0" dirty="0" smtClean="0">
                <a:latin typeface="Arial"/>
                <a:cs typeface="Arial"/>
              </a:rPr>
              <a:t>. </a:t>
            </a:r>
            <a:endParaRPr lang="en-GB" sz="2000" baseline="0" dirty="0" smtClean="0">
              <a:latin typeface="Arial"/>
              <a:cs typeface="Arial"/>
            </a:endParaRPr>
          </a:p>
          <a:p>
            <a:endParaRPr lang="en-GB" sz="200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10</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GB" sz="2000" dirty="0" smtClean="0">
                <a:latin typeface="Arial"/>
                <a:cs typeface="Arial"/>
              </a:rPr>
              <a:t>Segments are appended into tar files</a:t>
            </a:r>
            <a:r>
              <a:rPr lang="en-GB" sz="2000" baseline="0" dirty="0" smtClean="0">
                <a:latin typeface="Arial"/>
                <a:cs typeface="Arial"/>
              </a:rPr>
              <a:t>. Once a tar file becomes full (265MB by default) some auxiliary entries are added and a new tar file is started. Subsequent tar file names include an ever increasing sequence number to maintain a strict order. The auxiliary entries consist of an index of the segments for quicker lookup and a list of segments referenced from this tar files for analysing reachability during garbage collection. </a:t>
            </a:r>
          </a:p>
          <a:p>
            <a:pPr marL="0" indent="0">
              <a:buFont typeface="Arial"/>
              <a:buNone/>
            </a:pPr>
            <a:r>
              <a:rPr lang="en-GB" sz="2000" baseline="0" dirty="0" smtClean="0">
                <a:latin typeface="Arial"/>
                <a:cs typeface="Arial"/>
              </a:rPr>
              <a:t>The letter in the tar file’s names refer to its generation. When the garbage collector is able to collect enough segments from a tar file such that there is at least 25% space saving for that file, the file is rewritten into a new generation leaving out the garbage collected segments. </a:t>
            </a:r>
          </a:p>
          <a:p>
            <a:pPr marL="0" indent="0">
              <a:buFont typeface="Arial"/>
              <a:buNone/>
            </a:pPr>
            <a:r>
              <a:rPr lang="en-GB" sz="2000" baseline="0" dirty="0" smtClean="0">
                <a:latin typeface="Arial"/>
                <a:cs typeface="Arial"/>
              </a:rPr>
              <a:t>By default tar files are memory mapped for fast access. So it is important to avoid allocating all available RAM to the JVM (e.g. heap) as otherwise the OS would not have enough space for memory mapping the tar files, which could lead to some form of thrashing. </a:t>
            </a:r>
            <a:endParaRPr lang="en-GB" sz="200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11</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Writing</a:t>
            </a:r>
            <a:r>
              <a:rPr lang="en-GB" sz="2000" baseline="0" dirty="0" smtClean="0">
                <a:latin typeface="Arial"/>
                <a:cs typeface="Arial"/>
              </a:rPr>
              <a:t> everything in a way such that it only references already written items makes the persistence format resilient against unclean shutdown, crashes, power cuts etc. In these cases recovery is automatic and transparent during the next start-up. More sever corruptions (e.g. bit flip in tar files) need manual intervention to resolve. However, the MVCC nature of the TarMK makes it easy to roll back to the last good state. </a:t>
            </a:r>
          </a:p>
        </p:txBody>
      </p:sp>
      <p:sp>
        <p:nvSpPr>
          <p:cNvPr id="4" name="Slide Number Placeholder 3"/>
          <p:cNvSpPr>
            <a:spLocks noGrp="1"/>
          </p:cNvSpPr>
          <p:nvPr>
            <p:ph type="sldNum" sz="quarter" idx="10"/>
          </p:nvPr>
        </p:nvSpPr>
        <p:spPr/>
        <p:txBody>
          <a:bodyPr/>
          <a:lstStyle/>
          <a:p>
            <a:fld id="{75B6DA6E-D54D-4A14-9B34-89CF549B575D}" type="slidenum">
              <a:rPr lang="de-DE" smtClean="0"/>
              <a:t>12</a:t>
            </a:fld>
            <a:endParaRPr lang="de-DE"/>
          </a:p>
        </p:txBody>
      </p:sp>
    </p:spTree>
    <p:extLst>
      <p:ext uri="{BB962C8B-B14F-4D97-AF65-F5344CB8AC3E}">
        <p14:creationId xmlns:p14="http://schemas.microsoft.com/office/powerpoint/2010/main" val="2990530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sz="2000" dirty="0" smtClean="0">
                <a:latin typeface="Arial"/>
                <a:cs typeface="Arial"/>
              </a:rPr>
              <a:t>Backup files in a directory listing indicate that a automatic</a:t>
            </a:r>
            <a:r>
              <a:rPr lang="en-GB" sz="2000" baseline="0" dirty="0" smtClean="0">
                <a:latin typeface="Arial"/>
                <a:cs typeface="Arial"/>
              </a:rPr>
              <a:t> recovery has occurred at start-up. </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en-GB" sz="2000" dirty="0" smtClean="0">
                <a:latin typeface="Arial"/>
                <a:cs typeface="Arial"/>
              </a:rPr>
              <a:t>In the case of a crash the tar</a:t>
            </a:r>
            <a:r>
              <a:rPr lang="en-GB" sz="2000" baseline="0" dirty="0" smtClean="0">
                <a:latin typeface="Arial"/>
                <a:cs typeface="Arial"/>
              </a:rPr>
              <a:t> file that has been last written to might become corrupt. As it hasn’t been cleanly closed it will have a missing or corrupt index (the .</a:t>
            </a:r>
            <a:r>
              <a:rPr lang="en-GB" sz="2000" baseline="0" dirty="0" err="1" smtClean="0">
                <a:latin typeface="Arial"/>
                <a:cs typeface="Arial"/>
              </a:rPr>
              <a:t>idx</a:t>
            </a:r>
            <a:r>
              <a:rPr lang="en-GB" sz="2000" baseline="0" dirty="0" smtClean="0">
                <a:latin typeface="Arial"/>
                <a:cs typeface="Arial"/>
              </a:rPr>
              <a:t> file is always written last and it is check-summed).  In the recovery case corrupt </a:t>
            </a:r>
            <a:r>
              <a:rPr lang="en-GB" sz="2000" dirty="0" smtClean="0">
                <a:latin typeface="Arial"/>
                <a:cs typeface="Arial"/>
              </a:rPr>
              <a:t>tar files are backed up,</a:t>
            </a:r>
            <a:r>
              <a:rPr lang="en-GB" sz="2000" baseline="0" dirty="0" smtClean="0">
                <a:latin typeface="Arial"/>
                <a:cs typeface="Arial"/>
              </a:rPr>
              <a:t> all recoverable entries are written to a new tar file and a new graph and index entry is added. </a:t>
            </a:r>
            <a:endParaRPr lang="en-GB" sz="200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13</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GB" sz="2000" baseline="0" dirty="0" smtClean="0">
                <a:latin typeface="Arial"/>
                <a:cs typeface="Arial"/>
              </a:rPr>
              <a:t>Excerpt of log file entries when an automatic recovery of a tar file occurs at start-up. The process recovers all valid segment entries from the corrupt tar file and regenerates the graph and index entries. The original tar file is backed up before the regenerated one is created.</a:t>
            </a:r>
            <a:endParaRPr lang="en-GB" sz="2000" dirty="0" smtClean="0">
              <a:latin typeface="Arial"/>
              <a:cs typeface="Arial"/>
            </a:endParaRPr>
          </a:p>
          <a:p>
            <a:pPr marL="0" indent="0">
              <a:buFont typeface="Arial"/>
              <a:buNone/>
            </a:pPr>
            <a:endParaRPr lang="en-GB" sz="2000" dirty="0" smtClean="0">
              <a:latin typeface="Arial"/>
              <a:cs typeface="Arial"/>
            </a:endParaRPr>
          </a:p>
          <a:p>
            <a:endParaRPr lang="en-GB" sz="200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14</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The</a:t>
            </a:r>
            <a:r>
              <a:rPr lang="en-GB" sz="2000" baseline="0" dirty="0" smtClean="0">
                <a:latin typeface="Arial"/>
                <a:cs typeface="Arial"/>
              </a:rPr>
              <a:t> </a:t>
            </a:r>
            <a:r>
              <a:rPr lang="en-GB" sz="2000" dirty="0" smtClean="0">
                <a:latin typeface="Arial"/>
                <a:cs typeface="Arial"/>
              </a:rPr>
              <a:t>journal.log</a:t>
            </a:r>
            <a:r>
              <a:rPr lang="en-GB" sz="2000" baseline="0" dirty="0" smtClean="0">
                <a:latin typeface="Arial"/>
                <a:cs typeface="Arial"/>
              </a:rPr>
              <a:t> file</a:t>
            </a:r>
            <a:r>
              <a:rPr lang="en-GB" sz="2000" dirty="0" smtClean="0">
                <a:latin typeface="Arial"/>
                <a:cs typeface="Arial"/>
              </a:rPr>
              <a:t> contains an ordered </a:t>
            </a:r>
            <a:r>
              <a:rPr lang="en-GB" sz="2000" baseline="0" dirty="0" smtClean="0">
                <a:latin typeface="Arial"/>
                <a:cs typeface="Arial"/>
              </a:rPr>
              <a:t>list of revisions (record ids of root nodes) where later entries are appended to the end of the file. Removing entries from the end of the journal causes a roll back of the TarMK to a previous revision. </a:t>
            </a:r>
          </a:p>
          <a:p>
            <a:endParaRPr lang="en-GB" sz="200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15</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The check run</a:t>
            </a:r>
            <a:r>
              <a:rPr lang="en-GB" sz="2000" baseline="0" dirty="0" smtClean="0">
                <a:latin typeface="Arial"/>
                <a:cs typeface="Arial"/>
              </a:rPr>
              <a:t> mode of the oak-run utility can be used to find the latest good revision. </a:t>
            </a:r>
            <a:r>
              <a:rPr lang="en-GB" sz="2000" dirty="0" smtClean="0">
                <a:latin typeface="Arial"/>
                <a:cs typeface="Arial"/>
              </a:rPr>
              <a:t>It </a:t>
            </a:r>
            <a:r>
              <a:rPr lang="en-GB" sz="2000" baseline="0" dirty="0" smtClean="0">
                <a:latin typeface="Arial"/>
                <a:cs typeface="Arial"/>
              </a:rPr>
              <a:t>traverses all revisions from the journal backward until it finds a good one. Command line arguments specify how thoroughly individual revisions should be checked. In particular the --bin option controls than handling of binaries. Specifying 0 skips reading binaries, which is useful when a blob store is configured. The check process does not modify the repository itself but rather outputs the first good revision it finds (if any). Editing the journal.log file needs to be done manually. </a:t>
            </a:r>
            <a:endParaRPr lang="en-GB" sz="2000" dirty="0" smtClean="0">
              <a:latin typeface="Arial"/>
              <a:cs typeface="Arial"/>
            </a:endParaRPr>
          </a:p>
          <a:p>
            <a:endParaRPr lang="en-GB" sz="2000" dirty="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16</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oak-run check outputs</a:t>
            </a:r>
            <a:r>
              <a:rPr lang="en-GB" sz="2000" baseline="0" dirty="0" smtClean="0">
                <a:latin typeface="Arial"/>
                <a:cs typeface="Arial"/>
              </a:rPr>
              <a:t> the record ids of the revisions it is checking and any errors that occur along the way.</a:t>
            </a:r>
            <a:endParaRPr lang="en-GB" sz="2000" dirty="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17</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aseline="0" dirty="0" smtClean="0">
                <a:latin typeface="Arial"/>
                <a:cs typeface="Arial"/>
              </a:rPr>
              <a:t>Once oak-run check found a good revision it will output its record id. </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aseline="0" dirty="0" smtClean="0">
                <a:latin typeface="Arial"/>
                <a:cs typeface="Arial"/>
              </a:rPr>
              <a:t>Note, that the TarMK also has a basic variant of rolling back the journal.log build into its start up behaviour: if the latest record id in the journal.log cannot be accessed (e.g. because its segment is missing), it will log a warning “Unable to access revision f2178987-09d2-48de-abc7-7718dc8b8c74.63b8, rewinding..” and tries continuing with the previous record id in the journal.</a:t>
            </a:r>
          </a:p>
          <a:p>
            <a:endParaRPr lang="en-GB" sz="2000" dirty="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18</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While the append only storage model </a:t>
            </a:r>
            <a:r>
              <a:rPr lang="en-GB" sz="2000" baseline="0" dirty="0" smtClean="0">
                <a:latin typeface="Arial"/>
                <a:cs typeface="Arial"/>
              </a:rPr>
              <a:t>has many advantages, it leads to a store that only ever grows. No amount of removed nodes will cause the store to shrink. A garbage collection process is required to free space used by unreferenced records. Garbage collection can either run online (concurrent to normal repository operation) or offline ( with exclusive access to the store). </a:t>
            </a:r>
          </a:p>
          <a:p>
            <a:r>
              <a:rPr lang="en-GB" sz="2000" baseline="0" dirty="0" smtClean="0">
                <a:latin typeface="Arial"/>
                <a:cs typeface="Arial"/>
              </a:rPr>
              <a:t>Conceptually both modes are almost the same. Their efficacy can greatly vary though.</a:t>
            </a:r>
          </a:p>
          <a:p>
            <a:endParaRPr lang="en-GB" sz="2000" baseline="0" dirty="0" smtClean="0">
              <a:latin typeface="Arial"/>
              <a:cs typeface="Arial"/>
            </a:endParaRPr>
          </a:p>
          <a:p>
            <a:endParaRPr lang="en-GB" sz="2000" dirty="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19</a:t>
            </a:fld>
            <a:endParaRPr lang="de-DE"/>
          </a:p>
        </p:txBody>
      </p:sp>
    </p:spTree>
    <p:extLst>
      <p:ext uri="{BB962C8B-B14F-4D97-AF65-F5344CB8AC3E}">
        <p14:creationId xmlns:p14="http://schemas.microsoft.com/office/powerpoint/2010/main" val="299053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2000" noProof="0" dirty="0" smtClean="0">
                <a:latin typeface="Arial"/>
                <a:cs typeface="Arial"/>
              </a:rPr>
              <a:t>Ever wondered what is inside the TarMK's tar files? What is a segment and what is a record? How garbage collection works and why (or why not)? </a:t>
            </a:r>
          </a:p>
          <a:p>
            <a:r>
              <a:rPr lang="en-GB" sz="2000" noProof="0" dirty="0" smtClean="0">
                <a:latin typeface="Arial"/>
                <a:cs typeface="Arial"/>
              </a:rPr>
              <a:t>This session will answer these questions and many more. It will shed light on the inner working of the TarMK, its system requirements and performance characteristics. It will help participants to better understand and diagnose the cause of common problems and present tools and techniques for diagnosing and debugging. </a:t>
            </a:r>
          </a:p>
          <a:p>
            <a:r>
              <a:rPr lang="en-GB" sz="2000" noProof="0" dirty="0" smtClean="0">
                <a:latin typeface="Arial"/>
                <a:cs typeface="Arial"/>
              </a:rPr>
              <a:t>Finally there will be a preview of what new features and enhancements we are currently working on.</a:t>
            </a:r>
          </a:p>
          <a:p>
            <a:endParaRPr lang="en-GB" sz="2000" noProof="0" dirty="0" smtClean="0">
              <a:latin typeface="Arial"/>
              <a:cs typeface="Arial"/>
            </a:endParaRPr>
          </a:p>
        </p:txBody>
      </p:sp>
      <p:sp>
        <p:nvSpPr>
          <p:cNvPr id="4" name="Foliennummernplatzhalter 3"/>
          <p:cNvSpPr>
            <a:spLocks noGrp="1"/>
          </p:cNvSpPr>
          <p:nvPr>
            <p:ph type="sldNum" sz="quarter" idx="10"/>
          </p:nvPr>
        </p:nvSpPr>
        <p:spPr/>
        <p:txBody>
          <a:bodyPr/>
          <a:lstStyle/>
          <a:p>
            <a:fld id="{75B6DA6E-D54D-4A14-9B34-89CF549B575D}" type="slidenum">
              <a:rPr lang="de-DE" smtClean="0"/>
              <a:t>2</a:t>
            </a:fld>
            <a:endParaRPr lang="de-DE"/>
          </a:p>
        </p:txBody>
      </p:sp>
    </p:spTree>
    <p:extLst>
      <p:ext uri="{BB962C8B-B14F-4D97-AF65-F5344CB8AC3E}">
        <p14:creationId xmlns:p14="http://schemas.microsoft.com/office/powerpoint/2010/main" val="3958424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Since tar files,</a:t>
            </a:r>
            <a:r>
              <a:rPr lang="en-GB" sz="2000" baseline="0" dirty="0" smtClean="0">
                <a:latin typeface="Arial"/>
                <a:cs typeface="Arial"/>
              </a:rPr>
              <a:t> segments and records are immutable, the garbage collector cannot just remove unreferenced items. Instead it will clone the current head state such that it doesn’t  reference previous states anymore. This is called the compaction phase as it creates a compact representation of the current head state. The subsequent clean-up phase removes segments containing the old, now unreferenced states. Clean-up creates a new generation of any tar file containing at least 25% of garbage (non referenced segments) and removing the old tar file. New tar files have its generation letter increased. E.g. data00000a.tar will become data00000b.tar.</a:t>
            </a:r>
          </a:p>
        </p:txBody>
      </p:sp>
      <p:sp>
        <p:nvSpPr>
          <p:cNvPr id="4" name="Slide Number Placeholder 3"/>
          <p:cNvSpPr>
            <a:spLocks noGrp="1"/>
          </p:cNvSpPr>
          <p:nvPr>
            <p:ph type="sldNum" sz="quarter" idx="10"/>
          </p:nvPr>
        </p:nvSpPr>
        <p:spPr/>
        <p:txBody>
          <a:bodyPr/>
          <a:lstStyle/>
          <a:p>
            <a:fld id="{75B6DA6E-D54D-4A14-9B34-89CF549B575D}" type="slidenum">
              <a:rPr lang="de-DE" smtClean="0"/>
              <a:t>20</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When running offline revision garbage collection oak-run</a:t>
            </a:r>
            <a:r>
              <a:rPr lang="en-GB" sz="2000" baseline="0" dirty="0" smtClean="0">
                <a:latin typeface="Arial"/>
                <a:cs typeface="Arial"/>
              </a:rPr>
              <a:t> compact outputs a list of current tar files, the current size of the repository, the steps it is performing (compacting, cleaning up) and a list of the tar files it removed. </a:t>
            </a:r>
            <a:endParaRPr lang="en-GB" sz="2000" dirty="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21</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It will update</a:t>
            </a:r>
            <a:r>
              <a:rPr lang="en-GB" sz="2000" baseline="0" dirty="0" smtClean="0">
                <a:latin typeface="Arial"/>
                <a:cs typeface="Arial"/>
              </a:rPr>
              <a:t> the journal to only contain the record id of the new head stated created in the compaction phase and subsequently output a list of tar files after garbage collection concluded as well as the final size, a list of removed files, a list of added files and the time the whole process took. </a:t>
            </a:r>
            <a:endParaRPr lang="en-GB" sz="2000" dirty="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22</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Online revision garbage collection works</a:t>
            </a:r>
            <a:r>
              <a:rPr lang="en-GB" sz="2000" baseline="0" dirty="0" smtClean="0">
                <a:latin typeface="Arial"/>
                <a:cs typeface="Arial"/>
              </a:rPr>
              <a:t> the same as offline only that it is started from within a running TarMK instance. However, running within an live instance leads to some additional complications:</a:t>
            </a:r>
            <a:endParaRPr lang="en-GB" sz="2000" dirty="0" smtClean="0">
              <a:latin typeface="Arial"/>
              <a:cs typeface="Arial"/>
            </a:endParaRPr>
          </a:p>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GB" sz="2000" baseline="0" dirty="0" smtClean="0">
                <a:latin typeface="Arial"/>
                <a:cs typeface="Arial"/>
              </a:rPr>
              <a:t>Traversing the reachability graph is expensive as the respective graphs are enormously dense. It is a contender for system resources (CPU, disk, lock). As it is a scan operation it also has advert affects on caches that are hot for normal system operation.</a:t>
            </a:r>
          </a:p>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GB" sz="2000" baseline="0" dirty="0" smtClean="0">
                <a:latin typeface="Arial"/>
                <a:cs typeface="Arial"/>
              </a:rPr>
              <a:t>An additional estimation phase should avoid online revision garbage collection from running if not enough garbage has been accumulated. Unfortunately the estimation phase already has similar effects on normal system operation as the garbage collection process itself. </a:t>
            </a:r>
          </a:p>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GB" sz="2000" baseline="0" dirty="0" smtClean="0">
                <a:latin typeface="Arial"/>
                <a:cs typeface="Arial"/>
              </a:rPr>
              <a:t>The compaction phase races against concurrent writes: when a write was performed concurrently to the compactor creating the clone of the current head state, the new changes need to be compacted first. This process can repeat multiple times as concurrent writes occur. The number of retries can be configured and there is an option to eventually force compaction by acquiring exclusive write access to the store. Both, giving up and forcing compaction is not optimal though. In the first case a lot of work is just thrown away and in the second case concurrent writes start piling up until the compactor eventually finished. </a:t>
            </a:r>
          </a:p>
          <a:p>
            <a:pPr marL="342900" marR="0" indent="-342900" algn="l" defTabSz="914400" rtl="0" eaLnBrk="1" fontAlgn="auto" latinLnBrk="0" hangingPunct="1">
              <a:lnSpc>
                <a:spcPct val="100000"/>
              </a:lnSpc>
              <a:spcBef>
                <a:spcPts val="0"/>
              </a:spcBef>
              <a:spcAft>
                <a:spcPts val="0"/>
              </a:spcAft>
              <a:buClrTx/>
              <a:buSzTx/>
              <a:buFont typeface="Arial"/>
              <a:buChar char="•"/>
              <a:tabLst/>
              <a:defRPr/>
            </a:pPr>
            <a:r>
              <a:rPr lang="en-GB" sz="2000" baseline="0" dirty="0" smtClean="0">
                <a:latin typeface="Arial"/>
                <a:cs typeface="Arial"/>
              </a:rPr>
              <a:t>There are additional gc root from the heap and from later generations blocking segments from being removed when they wouldn’t be blocked in the offline revision gc case.</a:t>
            </a:r>
          </a:p>
        </p:txBody>
      </p:sp>
      <p:sp>
        <p:nvSpPr>
          <p:cNvPr id="4" name="Slide Number Placeholder 3"/>
          <p:cNvSpPr>
            <a:spLocks noGrp="1"/>
          </p:cNvSpPr>
          <p:nvPr>
            <p:ph type="sldNum" sz="quarter" idx="10"/>
          </p:nvPr>
        </p:nvSpPr>
        <p:spPr/>
        <p:txBody>
          <a:bodyPr/>
          <a:lstStyle/>
          <a:p>
            <a:fld id="{75B6DA6E-D54D-4A14-9B34-89CF549B575D}" type="slidenum">
              <a:rPr lang="de-DE" smtClean="0"/>
              <a:t>23</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GB" sz="2000" baseline="0" dirty="0" smtClean="0">
                <a:latin typeface="Arial"/>
                <a:cs typeface="Arial"/>
              </a:rPr>
              <a:t>Additional gc roots are introduced by </a:t>
            </a:r>
          </a:p>
          <a:p>
            <a:pPr marL="342900" indent="-342900">
              <a:buFont typeface="Arial"/>
              <a:buChar char="•"/>
            </a:pPr>
            <a:r>
              <a:rPr lang="en-GB" sz="2000" baseline="0" dirty="0" smtClean="0">
                <a:latin typeface="Arial"/>
                <a:cs typeface="Arial"/>
              </a:rPr>
              <a:t>A subtle implementation problem during the compaction process. This problem will cause the clone of the head stated created by the compaction phase to reference record in an older revision. </a:t>
            </a:r>
          </a:p>
          <a:p>
            <a:pPr marL="342900" indent="-342900">
              <a:buFont typeface="Arial"/>
              <a:buChar char="•"/>
            </a:pPr>
            <a:r>
              <a:rPr lang="en-GB" sz="2000" baseline="0" dirty="0" smtClean="0">
                <a:latin typeface="Arial"/>
                <a:cs typeface="Arial"/>
              </a:rPr>
              <a:t>The application on top of the TarMK referencing older revisions. As a JCR session is based on the head revision from the time it was opened, that revision will ultimately be referenced from the JVM’s heap.</a:t>
            </a:r>
          </a:p>
          <a:p>
            <a:pPr marL="342900" indent="-342900">
              <a:buFont typeface="Arial"/>
              <a:buChar char="•"/>
            </a:pPr>
            <a:endParaRPr lang="en-GB" sz="2000" baseline="0" dirty="0" smtClean="0">
              <a:latin typeface="Arial"/>
              <a:cs typeface="Arial"/>
            </a:endParaRPr>
          </a:p>
          <a:p>
            <a:pPr marL="0" indent="0">
              <a:buFont typeface="Arial"/>
              <a:buNone/>
            </a:pPr>
            <a:r>
              <a:rPr lang="en-GB" sz="2000" baseline="0" dirty="0" smtClean="0">
                <a:latin typeface="Arial"/>
                <a:cs typeface="Arial"/>
              </a:rPr>
              <a:t>Together with the enormous density of the reference graph above two issues often cause the clean-up phase to be less effective than desired.</a:t>
            </a:r>
          </a:p>
        </p:txBody>
      </p:sp>
      <p:sp>
        <p:nvSpPr>
          <p:cNvPr id="4" name="Slide Number Placeholder 3"/>
          <p:cNvSpPr>
            <a:spLocks noGrp="1"/>
          </p:cNvSpPr>
          <p:nvPr>
            <p:ph type="sldNum" sz="quarter" idx="10"/>
          </p:nvPr>
        </p:nvSpPr>
        <p:spPr/>
        <p:txBody>
          <a:bodyPr/>
          <a:lstStyle/>
          <a:p>
            <a:fld id="{75B6DA6E-D54D-4A14-9B34-89CF549B575D}" type="slidenum">
              <a:rPr lang="de-DE" smtClean="0"/>
              <a:t>24</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Improving</a:t>
            </a:r>
            <a:r>
              <a:rPr lang="en-GB" sz="2000" baseline="0" dirty="0" smtClean="0">
                <a:latin typeface="Arial"/>
                <a:cs typeface="Arial"/>
              </a:rPr>
              <a:t> online revision garbage collection requires changes in the segment format. Repositories of older formats are incompatible to the new format and need to be migrated. </a:t>
            </a:r>
            <a:endParaRPr lang="en-GB" sz="2000" dirty="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25</a:t>
            </a:fld>
            <a:endParaRPr lang="de-DE"/>
          </a:p>
        </p:txBody>
      </p:sp>
    </p:spTree>
    <p:extLst>
      <p:ext uri="{BB962C8B-B14F-4D97-AF65-F5344CB8AC3E}">
        <p14:creationId xmlns:p14="http://schemas.microsoft.com/office/powerpoint/2010/main" val="2990530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sz="2000" baseline="0" dirty="0" smtClean="0">
                <a:latin typeface="Arial"/>
                <a:cs typeface="Arial"/>
              </a:rPr>
              <a:t>The problem with the compacted head referencing older states is fixed in the next version of the TarMK. This leads to a clear separation between gc generations. That is, each time compaction is performed a new generation is written that does not have a reference to any previous generation. To avoid references from heap (“old sessions”) to block clean up from removing old revisions, a retention time base clean-up mechanism is employed: by default anything that is older that one generation is removed and sessions still referring to such old revisions are automatically refreshed to the current head revision. </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GB" sz="2000" baseline="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26</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GB" sz="2000" baseline="0" dirty="0" smtClean="0">
                <a:latin typeface="Arial"/>
                <a:cs typeface="Arial"/>
              </a:rPr>
              <a:t>In preparation for further improvements (mainly </a:t>
            </a:r>
            <a:r>
              <a:rPr lang="en-GB" sz="2000" baseline="0" dirty="0" err="1" smtClean="0">
                <a:latin typeface="Arial"/>
                <a:cs typeface="Arial"/>
              </a:rPr>
              <a:t>wrt</a:t>
            </a:r>
            <a:r>
              <a:rPr lang="en-GB" sz="2000" baseline="0" dirty="0" smtClean="0">
                <a:latin typeface="Arial"/>
                <a:cs typeface="Arial"/>
              </a:rPr>
              <a:t>. to performance and scalability) we are working on further changes to the storage format. To improve scalability we mainly aim at making garbage collection a background process that would run during idle times. At the same time there is attempts to partition the compaction step such that it would be possible to run partial garbage collections (i.e. on parts of the tree). </a:t>
            </a:r>
          </a:p>
        </p:txBody>
      </p:sp>
      <p:sp>
        <p:nvSpPr>
          <p:cNvPr id="4" name="Slide Number Placeholder 3"/>
          <p:cNvSpPr>
            <a:spLocks noGrp="1"/>
          </p:cNvSpPr>
          <p:nvPr>
            <p:ph type="sldNum" sz="quarter" idx="10"/>
          </p:nvPr>
        </p:nvSpPr>
        <p:spPr/>
        <p:txBody>
          <a:bodyPr/>
          <a:lstStyle/>
          <a:p>
            <a:fld id="{75B6DA6E-D54D-4A14-9B34-89CF549B575D}" type="slidenum">
              <a:rPr lang="de-DE" smtClean="0"/>
              <a:t>27</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endParaRPr lang="en-GB" sz="2000" baseline="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28</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2000" dirty="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29</a:t>
            </a:fld>
            <a:endParaRPr lang="de-DE"/>
          </a:p>
        </p:txBody>
      </p:sp>
    </p:spTree>
    <p:extLst>
      <p:ext uri="{BB962C8B-B14F-4D97-AF65-F5344CB8AC3E}">
        <p14:creationId xmlns:p14="http://schemas.microsoft.com/office/powerpoint/2010/main" val="299053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Arial"/>
                <a:cs typeface="Arial"/>
              </a:rPr>
              <a:t>The</a:t>
            </a:r>
            <a:r>
              <a:rPr lang="en-GB" sz="2000" baseline="0" dirty="0" smtClean="0">
                <a:latin typeface="Arial"/>
                <a:cs typeface="Arial"/>
              </a:rPr>
              <a:t> TarMK is a tiny part of the whole AEM stack. It is one of multiple persistence options of the Java Content Repository implementation Jackrabbit Oak.</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2000" baseline="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3</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latin typeface="Arial"/>
                <a:cs typeface="Arial"/>
              </a:rPr>
              <a:t>The TarMK is a fast, small and simple embedded</a:t>
            </a:r>
            <a:r>
              <a:rPr lang="en-GB" sz="2000" baseline="0" dirty="0" smtClean="0">
                <a:latin typeface="Arial"/>
                <a:cs typeface="Arial"/>
              </a:rPr>
              <a:t> hierarchical database engine serving as a persistence backend for the Jackrabbit Oak Java Content Repository. It implements multi-version concurrency control and stores all data in tar files in an append only way.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2000" baseline="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4</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B6DA6E-D54D-4A14-9B34-89CF549B575D}" type="slidenum">
              <a:rPr lang="de-DE" smtClean="0"/>
              <a:t>5</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Multi version</a:t>
            </a:r>
            <a:r>
              <a:rPr lang="en-GB" sz="2000" baseline="0" dirty="0" smtClean="0">
                <a:latin typeface="Arial"/>
                <a:cs typeface="Arial"/>
              </a:rPr>
              <a:t> concurrency control coordinates concurrent access by giving users (the illusion of having) exclusive access to the repository. </a:t>
            </a:r>
            <a:endParaRPr lang="en-GB" sz="2000" dirty="0" smtClean="0">
              <a:latin typeface="Arial"/>
              <a:cs typeface="Arial"/>
            </a:endParaRPr>
          </a:p>
          <a:p>
            <a:endParaRPr lang="en-GB" sz="2000" dirty="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6</a:t>
            </a:fld>
            <a:endParaRPr lang="de-DE"/>
          </a:p>
        </p:txBody>
      </p:sp>
    </p:spTree>
    <p:extLst>
      <p:ext uri="{BB962C8B-B14F-4D97-AF65-F5344CB8AC3E}">
        <p14:creationId xmlns:p14="http://schemas.microsoft.com/office/powerpoint/2010/main" val="2990530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Updating a tree creates a complete</a:t>
            </a:r>
            <a:r>
              <a:rPr lang="en-GB" sz="2000" baseline="0" dirty="0" smtClean="0">
                <a:latin typeface="Arial"/>
                <a:cs typeface="Arial"/>
              </a:rPr>
              <a:t> new copy of that tree. Unchanged nodes are referenced in the previous tree to avoid duplicating them. Note how changing any node will always cause its whole parent hierarchy to change.</a:t>
            </a:r>
            <a:endParaRPr lang="en-GB" sz="2000" dirty="0" smtClean="0">
              <a:latin typeface="Arial"/>
              <a:cs typeface="Arial"/>
            </a:endParaRPr>
          </a:p>
          <a:p>
            <a:endParaRPr lang="en-GB" sz="200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7</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baseline="0" dirty="0" smtClean="0">
                <a:latin typeface="Arial"/>
                <a:cs typeface="Arial"/>
              </a:rPr>
              <a:t>Conceptually each changed node creates a new tree. Unless the same node is edited over and over again each tree references all its predecessors. </a:t>
            </a:r>
          </a:p>
          <a:p>
            <a:r>
              <a:rPr lang="en-GB" sz="2000" baseline="0" dirty="0" smtClean="0">
                <a:latin typeface="Arial"/>
                <a:cs typeface="Arial"/>
              </a:rPr>
              <a:t>Each tree represents a revisions of the repository. The ordered list of the trees form a revision history, which reflects how the repository evolved to its present state. For the TarMK a revision is represented by the identifier of the root node of the respective tree and a revision history is simply a list of such identifiers. </a:t>
            </a:r>
          </a:p>
          <a:p>
            <a:endParaRPr lang="en-GB" sz="2000" baseline="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8</a:t>
            </a:fld>
            <a:endParaRPr lang="de-DE"/>
          </a:p>
        </p:txBody>
      </p:sp>
    </p:spTree>
    <p:extLst>
      <p:ext uri="{BB962C8B-B14F-4D97-AF65-F5344CB8AC3E}">
        <p14:creationId xmlns:p14="http://schemas.microsoft.com/office/powerpoint/2010/main" val="3221840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smtClean="0">
                <a:latin typeface="Arial"/>
                <a:cs typeface="Arial"/>
              </a:rPr>
              <a:t>A revision is persisted</a:t>
            </a:r>
            <a:r>
              <a:rPr lang="en-GB" sz="2000" baseline="0" dirty="0" smtClean="0">
                <a:latin typeface="Arial"/>
                <a:cs typeface="Arial"/>
              </a:rPr>
              <a:t> by serialising the nodes of its respective tree into a stream of records. Serialisation progresses in post order to ensure dependencies are always stored first. This guarantees that a serialised node is always fully readable even if a crash occurs at anytime.</a:t>
            </a:r>
          </a:p>
          <a:p>
            <a:endParaRPr lang="en-GB" sz="2000" dirty="0" smtClean="0">
              <a:latin typeface="Arial"/>
              <a:cs typeface="Arial"/>
            </a:endParaRPr>
          </a:p>
        </p:txBody>
      </p:sp>
      <p:sp>
        <p:nvSpPr>
          <p:cNvPr id="4" name="Slide Number Placeholder 3"/>
          <p:cNvSpPr>
            <a:spLocks noGrp="1"/>
          </p:cNvSpPr>
          <p:nvPr>
            <p:ph type="sldNum" sz="quarter" idx="10"/>
          </p:nvPr>
        </p:nvSpPr>
        <p:spPr/>
        <p:txBody>
          <a:bodyPr/>
          <a:lstStyle/>
          <a:p>
            <a:fld id="{75B6DA6E-D54D-4A14-9B34-89CF549B575D}" type="slidenum">
              <a:rPr lang="de-DE" smtClean="0"/>
              <a:t>9</a:t>
            </a:fld>
            <a:endParaRPr lang="de-DE"/>
          </a:p>
        </p:txBody>
      </p:sp>
    </p:spTree>
    <p:extLst>
      <p:ext uri="{BB962C8B-B14F-4D97-AF65-F5344CB8AC3E}">
        <p14:creationId xmlns:p14="http://schemas.microsoft.com/office/powerpoint/2010/main" val="322184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4" name="Rechteck 3"/>
          <p:cNvSpPr/>
          <p:nvPr userDrawn="1"/>
        </p:nvSpPr>
        <p:spPr>
          <a:xfrm>
            <a:off x="0" y="3435846"/>
            <a:ext cx="9144000" cy="11881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Untertitel 2"/>
          <p:cNvSpPr>
            <a:spLocks noGrp="1"/>
          </p:cNvSpPr>
          <p:nvPr>
            <p:ph type="subTitle" idx="1" hasCustomPrompt="1"/>
          </p:nvPr>
        </p:nvSpPr>
        <p:spPr>
          <a:xfrm>
            <a:off x="447662" y="3597864"/>
            <a:ext cx="8264801" cy="413184"/>
          </a:xfrm>
          <a:prstGeom prst="rect">
            <a:avLst/>
          </a:prstGeom>
        </p:spPr>
        <p:txBody>
          <a:bodyPr anchor="ctr" anchorCtr="0"/>
          <a:lstStyle>
            <a:lvl1pPr marL="0" indent="0" algn="ctr">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&lt;PRESENTATION TOPIC&gt;</a:t>
            </a:r>
          </a:p>
        </p:txBody>
      </p:sp>
      <p:sp>
        <p:nvSpPr>
          <p:cNvPr id="11" name="Textplatzhalter 10"/>
          <p:cNvSpPr>
            <a:spLocks noGrp="1"/>
          </p:cNvSpPr>
          <p:nvPr>
            <p:ph type="body" sz="quarter" idx="13" hasCustomPrompt="1"/>
          </p:nvPr>
        </p:nvSpPr>
        <p:spPr>
          <a:xfrm>
            <a:off x="431537" y="4029912"/>
            <a:ext cx="8280922" cy="432048"/>
          </a:xfrm>
          <a:prstGeom prst="rect">
            <a:avLst/>
          </a:prstGeom>
        </p:spPr>
        <p:txBody>
          <a:bodyPr anchor="ctr" anchorCtr="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a:solidFill>
                  <a:schemeClr val="bg1"/>
                </a:solidFill>
              </a:defRPr>
            </a:lvl1pPr>
          </a:lstStyle>
          <a:p>
            <a:pPr lvl="0"/>
            <a:r>
              <a:rPr lang="en-US" noProof="0" dirty="0" smtClean="0"/>
              <a:t>&lt;Speaker&gt;</a:t>
            </a:r>
          </a:p>
        </p:txBody>
      </p:sp>
      <p:sp>
        <p:nvSpPr>
          <p:cNvPr id="6" name="Untertitel 2"/>
          <p:cNvSpPr txBox="1">
            <a:spLocks/>
          </p:cNvSpPr>
          <p:nvPr userDrawn="1"/>
        </p:nvSpPr>
        <p:spPr>
          <a:xfrm>
            <a:off x="368811" y="2336038"/>
            <a:ext cx="8264801" cy="289718"/>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rgbClr val="00B0F0"/>
                </a:solidFill>
                <a:latin typeface="Signika"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Signika" pitchFamily="2" charset="0"/>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noProof="0" dirty="0" smtClean="0"/>
              <a:t>APACHE SLING &amp; FRIENDS TECH MEETUP</a:t>
            </a:r>
          </a:p>
          <a:p>
            <a:endParaRPr lang="en-US" sz="1800" noProof="0" dirty="0"/>
          </a:p>
        </p:txBody>
      </p:sp>
      <p:sp>
        <p:nvSpPr>
          <p:cNvPr id="8" name="Untertitel 2"/>
          <p:cNvSpPr txBox="1">
            <a:spLocks/>
          </p:cNvSpPr>
          <p:nvPr userDrawn="1"/>
        </p:nvSpPr>
        <p:spPr>
          <a:xfrm>
            <a:off x="361651" y="2571751"/>
            <a:ext cx="8264801" cy="289718"/>
          </a:xfrm>
          <a:prstGeom prst="rect">
            <a:avLst/>
          </a:prstGeom>
        </p:spPr>
        <p:txBody>
          <a:bodyPr/>
          <a:lstStyle>
            <a:lvl1pPr marR="0" lvl="0" indent="0" algn="ctr" fontAlgn="auto">
              <a:lnSpc>
                <a:spcPct val="100000"/>
              </a:lnSpc>
              <a:spcBef>
                <a:spcPct val="20000"/>
              </a:spcBef>
              <a:spcAft>
                <a:spcPts val="0"/>
              </a:spcAft>
              <a:buClrTx/>
              <a:buSzTx/>
              <a:buFont typeface="Arial" pitchFamily="34" charset="0"/>
              <a:buNone/>
              <a:tabLst/>
              <a:defRPr>
                <a:solidFill>
                  <a:schemeClr val="bg1"/>
                </a:solidFill>
                <a:latin typeface="Signika" pitchFamily="2" charset="0"/>
              </a:defRPr>
            </a:lvl1pPr>
            <a:lvl2pPr indent="0">
              <a:spcBef>
                <a:spcPct val="20000"/>
              </a:spcBef>
              <a:buFont typeface="Arial" pitchFamily="34" charset="0"/>
              <a:buNone/>
              <a:defRPr sz="2800">
                <a:latin typeface="Signika" pitchFamily="2" charset="0"/>
              </a:defRPr>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noProof="0" dirty="0" smtClean="0">
                <a:solidFill>
                  <a:schemeClr val="tx1"/>
                </a:solidFill>
              </a:rPr>
              <a:t>BERLIN, 26-28 SEPTEMBER 2016</a:t>
            </a:r>
          </a:p>
          <a:p>
            <a:pPr lvl="0"/>
            <a:endParaRPr lang="en-US" noProof="0" dirty="0">
              <a:solidFill>
                <a:schemeClr val="tx2"/>
              </a:solidFill>
            </a:endParaRPr>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904" y="555526"/>
            <a:ext cx="1728192"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hteck 9"/>
          <p:cNvSpPr/>
          <p:nvPr userDrawn="1"/>
        </p:nvSpPr>
        <p:spPr>
          <a:xfrm>
            <a:off x="3051" y="4610118"/>
            <a:ext cx="9149750" cy="45719"/>
          </a:xfrm>
          <a:prstGeom prst="rect">
            <a:avLst/>
          </a:prstGeom>
          <a:gradFill>
            <a:gsLst>
              <a:gs pos="0">
                <a:schemeClr val="bg2"/>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6099331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p:spTree>
      <p:nvGrpSpPr>
        <p:cNvPr id="1" name=""/>
        <p:cNvGrpSpPr/>
        <p:nvPr/>
      </p:nvGrpSpPr>
      <p:grpSpPr>
        <a:xfrm>
          <a:off x="0" y="0"/>
          <a:ext cx="0" cy="0"/>
          <a:chOff x="0" y="0"/>
          <a:chExt cx="0" cy="0"/>
        </a:xfrm>
      </p:grpSpPr>
      <p:sp>
        <p:nvSpPr>
          <p:cNvPr id="5" name="Rechteck 4"/>
          <p:cNvSpPr/>
          <p:nvPr userDrawn="1"/>
        </p:nvSpPr>
        <p:spPr>
          <a:xfrm>
            <a:off x="1" y="843559"/>
            <a:ext cx="9149750" cy="45719"/>
          </a:xfrm>
          <a:prstGeom prst="rect">
            <a:avLst/>
          </a:prstGeom>
          <a:gradFill>
            <a:gsLst>
              <a:gs pos="0">
                <a:schemeClr val="bg2">
                  <a:lumMod val="9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el 1"/>
          <p:cNvSpPr>
            <a:spLocks noGrp="1"/>
          </p:cNvSpPr>
          <p:nvPr>
            <p:ph type="title"/>
          </p:nvPr>
        </p:nvSpPr>
        <p:spPr/>
        <p:txBody>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7" name="Textplatzhalter 6"/>
          <p:cNvSpPr>
            <a:spLocks noGrp="1"/>
          </p:cNvSpPr>
          <p:nvPr>
            <p:ph type="body" sz="quarter" idx="12"/>
          </p:nvPr>
        </p:nvSpPr>
        <p:spPr>
          <a:xfrm>
            <a:off x="323528" y="1113590"/>
            <a:ext cx="8496945" cy="3509963"/>
          </a:xfrm>
          <a:prstGeom prst="rect">
            <a:avLst/>
          </a:prstGeom>
        </p:spPr>
        <p:txBody>
          <a:bodyPr/>
          <a:lstStyle>
            <a:lvl1pPr marL="514350" indent="-514350">
              <a:buFont typeface="Wingdings" pitchFamily="2" charset="2"/>
              <a:buChar char="§"/>
              <a:defRPr/>
            </a:lvl1pPr>
            <a:lvl2pPr marL="971550" indent="-514350">
              <a:buFont typeface="Wingdings" pitchFamily="2" charset="2"/>
              <a:buChar char="§"/>
              <a:defRPr/>
            </a:lvl2pPr>
            <a:lvl3pPr marL="1371600" indent="-457200">
              <a:buFont typeface="Wingdings" pitchFamily="2" charset="2"/>
              <a:buChar char="§"/>
              <a:defRPr/>
            </a:lvl3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Rechteck 5"/>
          <p:cNvSpPr/>
          <p:nvPr userDrawn="1"/>
        </p:nvSpPr>
        <p:spPr>
          <a:xfrm>
            <a:off x="1" y="797838"/>
            <a:ext cx="9149750" cy="45720"/>
          </a:xfrm>
          <a:prstGeom prst="rect">
            <a:avLst/>
          </a:prstGeom>
          <a:solidFill>
            <a:srgbClr val="00A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8798" y="40756"/>
            <a:ext cx="730794" cy="730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userDrawn="1"/>
        </p:nvSpPr>
        <p:spPr>
          <a:xfrm>
            <a:off x="-5750" y="4817143"/>
            <a:ext cx="9149750" cy="45720"/>
          </a:xfrm>
          <a:prstGeom prst="rect">
            <a:avLst/>
          </a:prstGeom>
          <a:solidFill>
            <a:srgbClr val="00A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Tree>
    <p:extLst>
      <p:ext uri="{BB962C8B-B14F-4D97-AF65-F5344CB8AC3E}">
        <p14:creationId xmlns:p14="http://schemas.microsoft.com/office/powerpoint/2010/main" val="39434595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4" name="Foliennummernplatzhalter 3"/>
          <p:cNvSpPr>
            <a:spLocks noGrp="1"/>
          </p:cNvSpPr>
          <p:nvPr>
            <p:ph type="sldNum" sz="quarter" idx="11"/>
          </p:nvPr>
        </p:nvSpPr>
        <p:spPr/>
        <p:txBody>
          <a:bodyPr/>
          <a:lstStyle>
            <a:lvl1pPr>
              <a:defRPr>
                <a:solidFill>
                  <a:schemeClr val="tx1"/>
                </a:solidFill>
              </a:defRPr>
            </a:lvl1pPr>
          </a:lstStyle>
          <a:p>
            <a:fld id="{D3767ED0-65EF-4999-A01F-E9F882EA181C}" type="slidenum">
              <a:rPr lang="en-US" noProof="0" smtClean="0"/>
              <a:pPr/>
              <a:t>‹#›</a:t>
            </a:fld>
            <a:endParaRPr lang="en-US" noProof="0" dirty="0"/>
          </a:p>
        </p:txBody>
      </p:sp>
      <p:sp>
        <p:nvSpPr>
          <p:cNvPr id="6" name="Rechteck 5"/>
          <p:cNvSpPr/>
          <p:nvPr userDrawn="1"/>
        </p:nvSpPr>
        <p:spPr>
          <a:xfrm>
            <a:off x="1" y="797838"/>
            <a:ext cx="9149750" cy="45720"/>
          </a:xfrm>
          <a:prstGeom prst="rect">
            <a:avLst/>
          </a:prstGeom>
          <a:solidFill>
            <a:srgbClr val="00A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8798" y="40756"/>
            <a:ext cx="730794" cy="730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Bildplatzhalter 8"/>
          <p:cNvSpPr>
            <a:spLocks noGrp="1"/>
          </p:cNvSpPr>
          <p:nvPr>
            <p:ph type="pic" sz="quarter" idx="13"/>
          </p:nvPr>
        </p:nvSpPr>
        <p:spPr>
          <a:xfrm>
            <a:off x="323528" y="1115689"/>
            <a:ext cx="2664296" cy="3508851"/>
          </a:xfrm>
          <a:prstGeom prst="rect">
            <a:avLst/>
          </a:prstGeom>
        </p:spPr>
        <p:txBody>
          <a:bodyPr/>
          <a:lstStyle/>
          <a:p>
            <a:endParaRPr lang="en-US" noProof="0" dirty="0"/>
          </a:p>
        </p:txBody>
      </p:sp>
      <p:sp>
        <p:nvSpPr>
          <p:cNvPr id="12" name="Textplatzhalter 6"/>
          <p:cNvSpPr>
            <a:spLocks noGrp="1"/>
          </p:cNvSpPr>
          <p:nvPr>
            <p:ph type="body" sz="quarter" idx="12"/>
          </p:nvPr>
        </p:nvSpPr>
        <p:spPr>
          <a:xfrm>
            <a:off x="3275856" y="1113590"/>
            <a:ext cx="5544617" cy="3509963"/>
          </a:xfrm>
          <a:prstGeom prst="rect">
            <a:avLst/>
          </a:prstGeom>
        </p:spPr>
        <p:txBody>
          <a:bodyPr/>
          <a:lstStyle>
            <a:lvl1pPr marL="514350" indent="-514350">
              <a:buFont typeface="Wingdings" pitchFamily="2" charset="2"/>
              <a:buChar char="§"/>
              <a:defRPr/>
            </a:lvl1pPr>
            <a:lvl2pPr marL="971550" indent="-514350">
              <a:buFont typeface="Wingdings" pitchFamily="2" charset="2"/>
              <a:buChar char="§"/>
              <a:defRPr/>
            </a:lvl2pPr>
            <a:lvl3pPr marL="1371600" indent="-457200">
              <a:buFont typeface="Wingdings" pitchFamily="2" charset="2"/>
              <a:buChar char="§"/>
              <a:defRPr/>
            </a:lvl3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13" name="Rechteck 12"/>
          <p:cNvSpPr/>
          <p:nvPr userDrawn="1"/>
        </p:nvSpPr>
        <p:spPr>
          <a:xfrm>
            <a:off x="1" y="843559"/>
            <a:ext cx="9149750" cy="45719"/>
          </a:xfrm>
          <a:prstGeom prst="rect">
            <a:avLst/>
          </a:prstGeom>
          <a:gradFill>
            <a:gsLst>
              <a:gs pos="0">
                <a:schemeClr val="bg2">
                  <a:lumMod val="9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hteck 9"/>
          <p:cNvSpPr/>
          <p:nvPr userDrawn="1"/>
        </p:nvSpPr>
        <p:spPr>
          <a:xfrm>
            <a:off x="-5750" y="4817586"/>
            <a:ext cx="9149750" cy="45720"/>
          </a:xfrm>
          <a:prstGeom prst="rect">
            <a:avLst/>
          </a:prstGeom>
          <a:solidFill>
            <a:srgbClr val="00A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Tree>
    <p:extLst>
      <p:ext uri="{BB962C8B-B14F-4D97-AF65-F5344CB8AC3E}">
        <p14:creationId xmlns:p14="http://schemas.microsoft.com/office/powerpoint/2010/main" val="374252423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pic">
    <p:spTree>
      <p:nvGrpSpPr>
        <p:cNvPr id="1" name=""/>
        <p:cNvGrpSpPr/>
        <p:nvPr/>
      </p:nvGrpSpPr>
      <p:grpSpPr>
        <a:xfrm>
          <a:off x="0" y="0"/>
          <a:ext cx="0" cy="0"/>
          <a:chOff x="0" y="0"/>
          <a:chExt cx="0" cy="0"/>
        </a:xfrm>
      </p:grpSpPr>
      <p:sp>
        <p:nvSpPr>
          <p:cNvPr id="17" name="Rechteck 16"/>
          <p:cNvSpPr/>
          <p:nvPr userDrawn="1"/>
        </p:nvSpPr>
        <p:spPr>
          <a:xfrm>
            <a:off x="0" y="1815666"/>
            <a:ext cx="9144000" cy="1188132"/>
          </a:xfrm>
          <a:prstGeom prst="rect">
            <a:avLst/>
          </a:prstGeom>
          <a:solidFill>
            <a:srgbClr val="00A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Untertitel 2"/>
          <p:cNvSpPr>
            <a:spLocks noGrp="1"/>
          </p:cNvSpPr>
          <p:nvPr>
            <p:ph type="subTitle" idx="1" hasCustomPrompt="1"/>
          </p:nvPr>
        </p:nvSpPr>
        <p:spPr>
          <a:xfrm>
            <a:off x="447662" y="1977684"/>
            <a:ext cx="8264801" cy="864096"/>
          </a:xfrm>
          <a:prstGeom prst="rect">
            <a:avLst/>
          </a:prstGeom>
        </p:spPr>
        <p:txBody>
          <a:bodyPr anchor="ctr" anchorCtr="0"/>
          <a:lstStyle>
            <a:lvl1pPr marL="0" indent="0" algn="ctr">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&lt;Topic&gt;</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8798" y="40756"/>
            <a:ext cx="730794" cy="730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hteck 7"/>
          <p:cNvSpPr/>
          <p:nvPr userDrawn="1"/>
        </p:nvSpPr>
        <p:spPr>
          <a:xfrm>
            <a:off x="1" y="3003798"/>
            <a:ext cx="9149750" cy="45719"/>
          </a:xfrm>
          <a:prstGeom prst="rect">
            <a:avLst/>
          </a:prstGeom>
          <a:gradFill>
            <a:gsLst>
              <a:gs pos="0">
                <a:schemeClr val="bg2">
                  <a:lumMod val="9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2161765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
    <p:spTree>
      <p:nvGrpSpPr>
        <p:cNvPr id="1" name=""/>
        <p:cNvGrpSpPr/>
        <p:nvPr/>
      </p:nvGrpSpPr>
      <p:grpSpPr>
        <a:xfrm>
          <a:off x="0" y="0"/>
          <a:ext cx="0" cy="0"/>
          <a:chOff x="0" y="0"/>
          <a:chExt cx="0" cy="0"/>
        </a:xfrm>
      </p:grpSpPr>
      <p:grpSp>
        <p:nvGrpSpPr>
          <p:cNvPr id="9" name="Group 8"/>
          <p:cNvGrpSpPr/>
          <p:nvPr userDrawn="1"/>
        </p:nvGrpSpPr>
        <p:grpSpPr>
          <a:xfrm>
            <a:off x="0" y="-1770"/>
            <a:ext cx="9143999" cy="5145269"/>
            <a:chOff x="0" y="-2360"/>
            <a:chExt cx="12188824" cy="6860359"/>
          </a:xfrm>
        </p:grpSpPr>
        <p:pic>
          <p:nvPicPr>
            <p:cNvPr id="10" name="Picture 9"/>
            <p:cNvPicPr>
              <a:picLocks noChangeAspect="1"/>
            </p:cNvPicPr>
            <p:nvPr userDrawn="1"/>
          </p:nvPicPr>
          <p:blipFill rotWithShape="1">
            <a:blip r:embed="rId2"/>
            <a:srcRect l="5170" t="31730" r="7991" b="36654"/>
            <a:stretch/>
          </p:blipFill>
          <p:spPr>
            <a:xfrm>
              <a:off x="0" y="-2360"/>
              <a:ext cx="12188824" cy="6860359"/>
            </a:xfrm>
            <a:prstGeom prst="rect">
              <a:avLst/>
            </a:prstGeom>
          </p:spPr>
        </p:pic>
        <p:pic>
          <p:nvPicPr>
            <p:cNvPr id="14" name="Picture 13"/>
            <p:cNvPicPr>
              <a:picLocks noChangeAspect="1"/>
            </p:cNvPicPr>
            <p:nvPr userDrawn="1"/>
          </p:nvPicPr>
          <p:blipFill rotWithShape="1">
            <a:blip r:embed="rId3"/>
            <a:srcRect t="51852" b="12677"/>
            <a:stretch/>
          </p:blipFill>
          <p:spPr>
            <a:xfrm>
              <a:off x="9240384" y="5690481"/>
              <a:ext cx="2661331" cy="943998"/>
            </a:xfrm>
            <a:prstGeom prst="rect">
              <a:avLst/>
            </a:prstGeom>
          </p:spPr>
        </p:pic>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12" y="-1770"/>
            <a:ext cx="313513" cy="514313"/>
          </a:xfrm>
          <a:prstGeom prst="rect">
            <a:avLst/>
          </a:prstGeom>
        </p:spPr>
      </p:pic>
      <p:sp>
        <p:nvSpPr>
          <p:cNvPr id="15" name="Rectangle 14"/>
          <p:cNvSpPr/>
          <p:nvPr userDrawn="1"/>
        </p:nvSpPr>
        <p:spPr>
          <a:xfrm>
            <a:off x="0" y="977265"/>
            <a:ext cx="9144000" cy="874395"/>
          </a:xfrm>
          <a:prstGeom prst="rect">
            <a:avLst/>
          </a:prstGeom>
          <a:solidFill>
            <a:schemeClr val="bg2">
              <a:lumMod val="2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p>
        </p:txBody>
      </p:sp>
      <p:sp>
        <p:nvSpPr>
          <p:cNvPr id="12" name="Title 1"/>
          <p:cNvSpPr>
            <a:spLocks noGrp="1"/>
          </p:cNvSpPr>
          <p:nvPr>
            <p:ph type="ctrTitle"/>
          </p:nvPr>
        </p:nvSpPr>
        <p:spPr>
          <a:xfrm>
            <a:off x="481012" y="1051816"/>
            <a:ext cx="8190798" cy="461665"/>
          </a:xfrm>
        </p:spPr>
        <p:txBody>
          <a:bodyPr wrap="square" lIns="0" tIns="0" rIns="0" bIns="0">
            <a:spAutoFit/>
          </a:bodyPr>
          <a:lstStyle>
            <a:lvl1pPr>
              <a:defRPr>
                <a:solidFill>
                  <a:schemeClr val="bg1"/>
                </a:solidFill>
                <a:latin typeface="Adobe Clean Light" pitchFamily="34" charset="0"/>
              </a:defRPr>
            </a:lvl1pPr>
          </a:lstStyle>
          <a:p>
            <a:r>
              <a:rPr lang="x-none" smtClean="0"/>
              <a:t>Click to edit Master title style</a:t>
            </a:r>
            <a:endParaRPr lang="en-US" dirty="0"/>
          </a:p>
        </p:txBody>
      </p:sp>
      <p:sp>
        <p:nvSpPr>
          <p:cNvPr id="13" name="Subtitle 2"/>
          <p:cNvSpPr>
            <a:spLocks noGrp="1"/>
          </p:cNvSpPr>
          <p:nvPr>
            <p:ph type="subTitle" idx="1"/>
          </p:nvPr>
        </p:nvSpPr>
        <p:spPr>
          <a:xfrm>
            <a:off x="481012" y="1492869"/>
            <a:ext cx="8190798" cy="246221"/>
          </a:xfrm>
          <a:prstGeom prst="rect">
            <a:avLst/>
          </a:prstGeom>
        </p:spPr>
        <p:txBody>
          <a:bodyPr wrap="square" lIns="0" tIns="0" rIns="0" bIns="0">
            <a:spAutoFit/>
          </a:bodyPr>
          <a:lstStyle>
            <a:lvl1pPr marL="0" indent="0" algn="l">
              <a:buNone/>
              <a:defRPr sz="1600">
                <a:solidFill>
                  <a:schemeClr val="bg2">
                    <a:lumMod val="90000"/>
                  </a:schemeClr>
                </a:solidFill>
              </a:defRPr>
            </a:lvl1pPr>
            <a:lvl2pPr marL="408163" indent="0" algn="ctr">
              <a:buNone/>
              <a:defRPr>
                <a:solidFill>
                  <a:schemeClr val="tx1">
                    <a:tint val="75000"/>
                  </a:schemeClr>
                </a:solidFill>
              </a:defRPr>
            </a:lvl2pPr>
            <a:lvl3pPr marL="816327" indent="0" algn="ctr">
              <a:buNone/>
              <a:defRPr>
                <a:solidFill>
                  <a:schemeClr val="tx1">
                    <a:tint val="75000"/>
                  </a:schemeClr>
                </a:solidFill>
              </a:defRPr>
            </a:lvl3pPr>
            <a:lvl4pPr marL="1224490" indent="0" algn="ctr">
              <a:buNone/>
              <a:defRPr>
                <a:solidFill>
                  <a:schemeClr val="tx1">
                    <a:tint val="75000"/>
                  </a:schemeClr>
                </a:solidFill>
              </a:defRPr>
            </a:lvl4pPr>
            <a:lvl5pPr marL="1632653" indent="0" algn="ctr">
              <a:buNone/>
              <a:defRPr>
                <a:solidFill>
                  <a:schemeClr val="tx1">
                    <a:tint val="75000"/>
                  </a:schemeClr>
                </a:solidFill>
              </a:defRPr>
            </a:lvl5pPr>
            <a:lvl6pPr marL="2040817" indent="0" algn="ctr">
              <a:buNone/>
              <a:defRPr>
                <a:solidFill>
                  <a:schemeClr val="tx1">
                    <a:tint val="75000"/>
                  </a:schemeClr>
                </a:solidFill>
              </a:defRPr>
            </a:lvl6pPr>
            <a:lvl7pPr marL="2448980" indent="0" algn="ctr">
              <a:buNone/>
              <a:defRPr>
                <a:solidFill>
                  <a:schemeClr val="tx1">
                    <a:tint val="75000"/>
                  </a:schemeClr>
                </a:solidFill>
              </a:defRPr>
            </a:lvl7pPr>
            <a:lvl8pPr marL="2857144" indent="0" algn="ctr">
              <a:buNone/>
              <a:defRPr>
                <a:solidFill>
                  <a:schemeClr val="tx1">
                    <a:tint val="75000"/>
                  </a:schemeClr>
                </a:solidFill>
              </a:defRPr>
            </a:lvl8pPr>
            <a:lvl9pPr marL="3265307" indent="0" algn="ctr">
              <a:buNone/>
              <a:defRPr>
                <a:solidFill>
                  <a:schemeClr val="tx1">
                    <a:tint val="75000"/>
                  </a:schemeClr>
                </a:solidFill>
              </a:defRPr>
            </a:lvl9pPr>
          </a:lstStyle>
          <a:p>
            <a:r>
              <a:rPr lang="x-none" smtClean="0"/>
              <a:t>Click to edit Master subtitle style</a:t>
            </a:r>
            <a:endParaRPr lang="en-US" dirty="0"/>
          </a:p>
        </p:txBody>
      </p:sp>
    </p:spTree>
    <p:extLst>
      <p:ext uri="{BB962C8B-B14F-4D97-AF65-F5344CB8AC3E}">
        <p14:creationId xmlns:p14="http://schemas.microsoft.com/office/powerpoint/2010/main" val="3943538888"/>
      </p:ext>
    </p:extLst>
  </p:cSld>
  <p:clrMapOvr>
    <a:masterClrMapping/>
  </p:clrMapOvr>
  <p:extLst mod="1">
    <p:ext uri="{DCECCB84-F9BA-43D5-87BE-67443E8EF086}">
      <p15:sldGuideLst xmlns="" xmlns:p15="http://schemas.microsoft.com/office/powerpoint/2012/main">
        <p15:guide id="1" pos="3839"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umsplatzhalter 2"/>
          <p:cNvSpPr>
            <a:spLocks noGrp="1"/>
          </p:cNvSpPr>
          <p:nvPr>
            <p:ph type="dt" sz="half" idx="2"/>
          </p:nvPr>
        </p:nvSpPr>
        <p:spPr>
          <a:xfrm>
            <a:off x="457200" y="4840003"/>
            <a:ext cx="2133600" cy="201104"/>
          </a:xfrm>
          <a:prstGeom prst="rect">
            <a:avLst/>
          </a:prstGeom>
        </p:spPr>
        <p:txBody>
          <a:bodyPr/>
          <a:lstStyle>
            <a:lvl1pPr>
              <a:defRPr sz="1400">
                <a:solidFill>
                  <a:schemeClr val="tx1"/>
                </a:solidFill>
                <a:latin typeface="Signika" pitchFamily="2" charset="0"/>
              </a:defRPr>
            </a:lvl1pPr>
          </a:lstStyle>
          <a:p>
            <a:r>
              <a:rPr lang="en-US" dirty="0" err="1" smtClean="0"/>
              <a:t>adaptTo</a:t>
            </a:r>
            <a:r>
              <a:rPr lang="en-US" smtClean="0"/>
              <a:t>() 2016</a:t>
            </a:r>
            <a:endParaRPr lang="en-US" dirty="0"/>
          </a:p>
        </p:txBody>
      </p:sp>
      <p:sp>
        <p:nvSpPr>
          <p:cNvPr id="2" name="Rechteck 1"/>
          <p:cNvSpPr/>
          <p:nvPr userDrawn="1"/>
        </p:nvSpPr>
        <p:spPr>
          <a:xfrm>
            <a:off x="1" y="797838"/>
            <a:ext cx="9149750" cy="45720"/>
          </a:xfrm>
          <a:prstGeom prst="rect">
            <a:avLst/>
          </a:prstGeom>
          <a:solidFill>
            <a:srgbClr val="00A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Titelplatzhalter 2"/>
          <p:cNvSpPr>
            <a:spLocks noGrp="1"/>
          </p:cNvSpPr>
          <p:nvPr>
            <p:ph type="title"/>
          </p:nvPr>
        </p:nvSpPr>
        <p:spPr>
          <a:xfrm>
            <a:off x="1259632" y="87474"/>
            <a:ext cx="7560840" cy="702078"/>
          </a:xfrm>
          <a:prstGeom prst="rect">
            <a:avLst/>
          </a:prstGeom>
        </p:spPr>
        <p:txBody>
          <a:bodyPr vert="horz" lIns="91440" tIns="45720" rIns="91440" bIns="45720" rtlCol="0" anchor="ctr">
            <a:noAutofit/>
          </a:bodyPr>
          <a:lstStyle/>
          <a:p>
            <a:r>
              <a:rPr lang="en-US" noProof="0" dirty="0" smtClean="0"/>
              <a:t>Title</a:t>
            </a:r>
            <a:endParaRPr lang="en-US" noProof="0" dirty="0"/>
          </a:p>
        </p:txBody>
      </p:sp>
      <p:sp>
        <p:nvSpPr>
          <p:cNvPr id="9" name="Foliennummernplatzhalter 3"/>
          <p:cNvSpPr>
            <a:spLocks noGrp="1"/>
          </p:cNvSpPr>
          <p:nvPr>
            <p:ph type="sldNum" sz="quarter" idx="4"/>
          </p:nvPr>
        </p:nvSpPr>
        <p:spPr>
          <a:xfrm>
            <a:off x="6553200" y="4840003"/>
            <a:ext cx="2133600" cy="201104"/>
          </a:xfrm>
          <a:prstGeom prst="rect">
            <a:avLst/>
          </a:prstGeom>
        </p:spPr>
        <p:txBody>
          <a:bodyPr/>
          <a:lstStyle>
            <a:lvl1pPr algn="r">
              <a:defRPr sz="1400">
                <a:solidFill>
                  <a:schemeClr val="tx1"/>
                </a:solidFill>
                <a:latin typeface="Signika" pitchFamily="2" charset="0"/>
              </a:defRPr>
            </a:lvl1pPr>
          </a:lstStyle>
          <a:p>
            <a:fld id="{D3767ED0-65EF-4999-A01F-E9F882EA181C}" type="slidenum">
              <a:rPr lang="en-US" smtClean="0"/>
              <a:pPr/>
              <a:t>‹#›</a:t>
            </a:fld>
            <a:endParaRPr lang="en-US" dirty="0"/>
          </a:p>
        </p:txBody>
      </p:sp>
      <p:pic>
        <p:nvPicPr>
          <p:cNvPr id="2050" name="Picture 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68798" y="40756"/>
            <a:ext cx="730794" cy="730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hteck 7"/>
          <p:cNvSpPr/>
          <p:nvPr userDrawn="1"/>
        </p:nvSpPr>
        <p:spPr>
          <a:xfrm>
            <a:off x="1" y="843559"/>
            <a:ext cx="9149750" cy="45719"/>
          </a:xfrm>
          <a:prstGeom prst="rect">
            <a:avLst/>
          </a:prstGeom>
          <a:gradFill>
            <a:gsLst>
              <a:gs pos="0">
                <a:schemeClr val="bg2"/>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p:cNvSpPr/>
          <p:nvPr userDrawn="1"/>
        </p:nvSpPr>
        <p:spPr>
          <a:xfrm>
            <a:off x="-5750" y="4817143"/>
            <a:ext cx="9149750" cy="45720"/>
          </a:xfrm>
          <a:prstGeom prst="rect">
            <a:avLst/>
          </a:prstGeom>
          <a:solidFill>
            <a:srgbClr val="00A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401579798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2" r:id="rId4"/>
    <p:sldLayoutId id="2147483655" r:id="rId5"/>
  </p:sldLayoutIdLst>
  <p:timing>
    <p:tnLst>
      <p:par>
        <p:cTn xmlns:p14="http://schemas.microsoft.com/office/powerpoint/2010/main" id="1" dur="indefinite" restart="never" nodeType="tmRoot"/>
      </p:par>
    </p:tnLst>
  </p:timing>
  <p:hf hdr="0" ftr="0"/>
  <p:txStyles>
    <p:titleStyle>
      <a:lvl1pPr algn="l" defTabSz="914400" rtl="0" eaLnBrk="1" latinLnBrk="0" hangingPunct="1">
        <a:spcBef>
          <a:spcPct val="0"/>
        </a:spcBef>
        <a:buNone/>
        <a:defRPr sz="3000" b="0" i="0" kern="1200">
          <a:solidFill>
            <a:schemeClr val="tx1"/>
          </a:solidFill>
          <a:latin typeface="Signika"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Signika" pitchFamily="2" charset="0"/>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Signika"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81012" y="1051816"/>
            <a:ext cx="8190798" cy="461665"/>
          </a:xfrm>
        </p:spPr>
        <p:txBody>
          <a:bodyPr/>
          <a:lstStyle/>
          <a:p>
            <a:r>
              <a:rPr lang="en-US" dirty="0"/>
              <a:t>Into the Tar Pit: A TarMK Deep Dive</a:t>
            </a:r>
          </a:p>
        </p:txBody>
      </p:sp>
      <p:sp>
        <p:nvSpPr>
          <p:cNvPr id="6" name="Subtitle 5"/>
          <p:cNvSpPr>
            <a:spLocks noGrp="1"/>
          </p:cNvSpPr>
          <p:nvPr>
            <p:ph type="subTitle" idx="1"/>
          </p:nvPr>
        </p:nvSpPr>
        <p:spPr/>
        <p:txBody>
          <a:bodyPr/>
          <a:lstStyle/>
          <a:p>
            <a:r>
              <a:rPr lang="en-US" dirty="0" smtClean="0"/>
              <a:t>Michael Dürig, Adobe</a:t>
            </a:r>
            <a:endParaRPr lang="en-US" dirty="0"/>
          </a:p>
        </p:txBody>
      </p:sp>
    </p:spTree>
    <p:extLst>
      <p:ext uri="{BB962C8B-B14F-4D97-AF65-F5344CB8AC3E}">
        <p14:creationId xmlns:p14="http://schemas.microsoft.com/office/powerpoint/2010/main" val="2086376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942697" y="2355726"/>
            <a:ext cx="5965325" cy="720080"/>
            <a:chOff x="942697" y="2355726"/>
            <a:chExt cx="5965325" cy="720080"/>
          </a:xfrm>
        </p:grpSpPr>
        <p:sp>
          <p:nvSpPr>
            <p:cNvPr id="17" name="Rectangle 16"/>
            <p:cNvSpPr/>
            <p:nvPr/>
          </p:nvSpPr>
          <p:spPr>
            <a:xfrm>
              <a:off x="2955098" y="2355726"/>
              <a:ext cx="1940523" cy="720080"/>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hu-HU" sz="800" b="1" dirty="0">
                  <a:solidFill>
                    <a:schemeClr val="tx1"/>
                  </a:solidFill>
                  <a:latin typeface="Signika"/>
                </a:rPr>
                <a:t>cbde7a01-b30c-4716-a9a7-29d7ce1f5838</a:t>
              </a:r>
              <a:endParaRPr lang="en-GB" sz="800" b="1" dirty="0">
                <a:solidFill>
                  <a:schemeClr val="tx1"/>
                </a:solidFill>
                <a:latin typeface="Signika"/>
              </a:endParaRPr>
            </a:p>
          </p:txBody>
        </p:sp>
        <p:sp>
          <p:nvSpPr>
            <p:cNvPr id="13" name="Rectangle 12"/>
            <p:cNvSpPr/>
            <p:nvPr/>
          </p:nvSpPr>
          <p:spPr>
            <a:xfrm>
              <a:off x="942697" y="2355726"/>
              <a:ext cx="1940523" cy="720080"/>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pt-BR" sz="800" b="1" dirty="0">
                  <a:solidFill>
                    <a:schemeClr val="tx1"/>
                  </a:solidFill>
                  <a:latin typeface="Signika"/>
                </a:rPr>
                <a:t>7d78a945-4553-409b-adad-7050256c05fe</a:t>
              </a:r>
              <a:endParaRPr lang="en-GB" sz="800" b="1" dirty="0">
                <a:solidFill>
                  <a:schemeClr val="tx1"/>
                </a:solidFill>
                <a:latin typeface="Signika"/>
              </a:endParaRPr>
            </a:p>
          </p:txBody>
        </p:sp>
        <p:sp>
          <p:nvSpPr>
            <p:cNvPr id="18" name="Rectangle 17"/>
            <p:cNvSpPr/>
            <p:nvPr/>
          </p:nvSpPr>
          <p:spPr>
            <a:xfrm>
              <a:off x="4967499" y="2355726"/>
              <a:ext cx="1940523" cy="720080"/>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hu-HU" sz="800" b="1" dirty="0">
                  <a:solidFill>
                    <a:schemeClr val="tx1"/>
                  </a:solidFill>
                  <a:latin typeface="Signika"/>
                </a:rPr>
                <a:t>57c76710-a690-4028-a498-26477293b5</a:t>
              </a:r>
              <a:endParaRPr lang="en-GB" sz="800" b="1" dirty="0">
                <a:solidFill>
                  <a:schemeClr val="tx1"/>
                </a:solidFill>
                <a:latin typeface="Signika"/>
              </a:endParaRPr>
            </a:p>
          </p:txBody>
        </p:sp>
      </p:grpSp>
      <p:sp>
        <p:nvSpPr>
          <p:cNvPr id="2" name="Titel 1"/>
          <p:cNvSpPr>
            <a:spLocks noGrp="1"/>
          </p:cNvSpPr>
          <p:nvPr>
            <p:ph type="title"/>
          </p:nvPr>
        </p:nvSpPr>
        <p:spPr/>
        <p:txBody>
          <a:bodyPr/>
          <a:lstStyle/>
          <a:p>
            <a:r>
              <a:rPr lang="en-US" dirty="0" smtClean="0"/>
              <a:t>Records and Segments</a:t>
            </a:r>
            <a:endParaRPr lang="en-US" dirty="0"/>
          </a:p>
        </p:txBody>
      </p:sp>
      <p:sp>
        <p:nvSpPr>
          <p:cNvPr id="6" name="Rectangle 5"/>
          <p:cNvSpPr/>
          <p:nvPr/>
        </p:nvSpPr>
        <p:spPr>
          <a:xfrm>
            <a:off x="971600" y="2643758"/>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D</a:t>
            </a:r>
            <a:endParaRPr lang="en-GB" dirty="0">
              <a:latin typeface="Signika Bold"/>
              <a:cs typeface="Signika Bold"/>
            </a:endParaRPr>
          </a:p>
        </p:txBody>
      </p:sp>
      <p:sp>
        <p:nvSpPr>
          <p:cNvPr id="7" name="Rectangle 6"/>
          <p:cNvSpPr/>
          <p:nvPr/>
        </p:nvSpPr>
        <p:spPr>
          <a:xfrm>
            <a:off x="1475656" y="2643758"/>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E</a:t>
            </a:r>
            <a:endParaRPr lang="en-GB" dirty="0">
              <a:latin typeface="Signika Bold"/>
              <a:cs typeface="Signika Bold"/>
            </a:endParaRPr>
          </a:p>
        </p:txBody>
      </p:sp>
      <p:sp>
        <p:nvSpPr>
          <p:cNvPr id="8" name="Rectangle 7"/>
          <p:cNvSpPr/>
          <p:nvPr/>
        </p:nvSpPr>
        <p:spPr>
          <a:xfrm>
            <a:off x="1979712" y="2643758"/>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B</a:t>
            </a:r>
            <a:endParaRPr lang="en-GB" dirty="0">
              <a:latin typeface="Signika Bold"/>
              <a:cs typeface="Signika Bold"/>
            </a:endParaRPr>
          </a:p>
        </p:txBody>
      </p:sp>
      <p:sp>
        <p:nvSpPr>
          <p:cNvPr id="9" name="Rectangle 8"/>
          <p:cNvSpPr/>
          <p:nvPr/>
        </p:nvSpPr>
        <p:spPr>
          <a:xfrm>
            <a:off x="2483768" y="2643758"/>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F</a:t>
            </a:r>
            <a:endParaRPr lang="en-GB" dirty="0">
              <a:latin typeface="Signika Bold"/>
              <a:cs typeface="Signika Bold"/>
            </a:endParaRPr>
          </a:p>
        </p:txBody>
      </p:sp>
      <p:sp>
        <p:nvSpPr>
          <p:cNvPr id="10" name="Rectangle 9"/>
          <p:cNvSpPr/>
          <p:nvPr/>
        </p:nvSpPr>
        <p:spPr>
          <a:xfrm>
            <a:off x="2987824" y="2643758"/>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C</a:t>
            </a:r>
            <a:endParaRPr lang="en-GB" dirty="0">
              <a:latin typeface="Signika Bold"/>
              <a:cs typeface="Signika Bold"/>
            </a:endParaRPr>
          </a:p>
        </p:txBody>
      </p:sp>
      <p:sp>
        <p:nvSpPr>
          <p:cNvPr id="11" name="Rectangle 10"/>
          <p:cNvSpPr/>
          <p:nvPr/>
        </p:nvSpPr>
        <p:spPr>
          <a:xfrm>
            <a:off x="3491880" y="2643758"/>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A</a:t>
            </a:r>
            <a:endParaRPr lang="en-GB" dirty="0">
              <a:latin typeface="Signika Bold"/>
              <a:cs typeface="Signika Bold"/>
            </a:endParaRPr>
          </a:p>
        </p:txBody>
      </p:sp>
      <p:sp>
        <p:nvSpPr>
          <p:cNvPr id="12" name="Pentagon 11"/>
          <p:cNvSpPr/>
          <p:nvPr/>
        </p:nvSpPr>
        <p:spPr>
          <a:xfrm>
            <a:off x="755576" y="2139702"/>
            <a:ext cx="7776864" cy="1728192"/>
          </a:xfrm>
          <a:prstGeom prst="homePlate">
            <a:avLst/>
          </a:prstGeom>
          <a:noFill/>
          <a:ln w="3492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18"/>
          <p:cNvSpPr/>
          <p:nvPr/>
        </p:nvSpPr>
        <p:spPr>
          <a:xfrm>
            <a:off x="3995936" y="2643758"/>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is-IS" dirty="0" smtClean="0">
                <a:latin typeface="Signika Bold"/>
                <a:cs typeface="Signika Bold"/>
              </a:rPr>
              <a:t>…</a:t>
            </a:r>
            <a:endParaRPr lang="en-GB" dirty="0">
              <a:latin typeface="Signika Bold"/>
              <a:cs typeface="Signika Bold"/>
            </a:endParaRPr>
          </a:p>
        </p:txBody>
      </p:sp>
      <p:sp>
        <p:nvSpPr>
          <p:cNvPr id="20" name="Rectangle 19"/>
          <p:cNvSpPr/>
          <p:nvPr/>
        </p:nvSpPr>
        <p:spPr>
          <a:xfrm>
            <a:off x="4499992" y="2643758"/>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is-IS" dirty="0" smtClean="0">
                <a:latin typeface="Signika Bold"/>
                <a:cs typeface="Signika Bold"/>
              </a:rPr>
              <a:t>…</a:t>
            </a:r>
            <a:endParaRPr lang="en-GB" dirty="0">
              <a:latin typeface="Signika Bold"/>
              <a:cs typeface="Signika Bold"/>
            </a:endParaRPr>
          </a:p>
        </p:txBody>
      </p:sp>
      <p:sp>
        <p:nvSpPr>
          <p:cNvPr id="21" name="Rectangle 20"/>
          <p:cNvSpPr/>
          <p:nvPr/>
        </p:nvSpPr>
        <p:spPr>
          <a:xfrm>
            <a:off x="5004048" y="2643758"/>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is-IS" dirty="0" smtClean="0">
                <a:latin typeface="Signika Bold"/>
                <a:cs typeface="Signika Bold"/>
              </a:rPr>
              <a:t>…</a:t>
            </a:r>
            <a:endParaRPr lang="en-GB" dirty="0">
              <a:latin typeface="Signika Bold"/>
              <a:cs typeface="Signika Bold"/>
            </a:endParaRPr>
          </a:p>
        </p:txBody>
      </p:sp>
      <p:sp>
        <p:nvSpPr>
          <p:cNvPr id="22" name="Rectangle 21"/>
          <p:cNvSpPr/>
          <p:nvPr/>
        </p:nvSpPr>
        <p:spPr>
          <a:xfrm>
            <a:off x="5508104" y="2643758"/>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is-IS" dirty="0" smtClean="0">
                <a:latin typeface="Signika Bold"/>
                <a:cs typeface="Signika Bold"/>
              </a:rPr>
              <a:t>…</a:t>
            </a:r>
            <a:endParaRPr lang="en-GB" dirty="0">
              <a:latin typeface="Signika Bold"/>
              <a:cs typeface="Signika Bold"/>
            </a:endParaRPr>
          </a:p>
        </p:txBody>
      </p:sp>
      <p:cxnSp>
        <p:nvCxnSpPr>
          <p:cNvPr id="25" name="Curved Connector 24"/>
          <p:cNvCxnSpPr/>
          <p:nvPr/>
        </p:nvCxnSpPr>
        <p:spPr>
          <a:xfrm rot="5400000">
            <a:off x="1937358" y="2764470"/>
            <a:ext cx="12700" cy="504056"/>
          </a:xfrm>
          <a:prstGeom prst="curvedConnector3">
            <a:avLst>
              <a:gd name="adj1" fmla="val 2317205"/>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8" name="Curved Connector 27"/>
          <p:cNvCxnSpPr>
            <a:stCxn id="8" idx="2"/>
            <a:endCxn id="6" idx="2"/>
          </p:cNvCxnSpPr>
          <p:nvPr/>
        </p:nvCxnSpPr>
        <p:spPr>
          <a:xfrm rot="5400000">
            <a:off x="1655676" y="2499742"/>
            <a:ext cx="12700" cy="1008112"/>
          </a:xfrm>
          <a:prstGeom prst="curvedConnector3">
            <a:avLst>
              <a:gd name="adj1" fmla="val 4156150"/>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5400000">
            <a:off x="2873462" y="2764470"/>
            <a:ext cx="12700" cy="504056"/>
          </a:xfrm>
          <a:prstGeom prst="curvedConnector3">
            <a:avLst>
              <a:gd name="adj1" fmla="val 2317205"/>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stCxn id="11" idx="2"/>
            <a:endCxn id="8" idx="2"/>
          </p:cNvCxnSpPr>
          <p:nvPr/>
        </p:nvCxnSpPr>
        <p:spPr>
          <a:xfrm rot="5400000">
            <a:off x="2915816" y="2247714"/>
            <a:ext cx="12700" cy="1512168"/>
          </a:xfrm>
          <a:prstGeom prst="curvedConnector3">
            <a:avLst>
              <a:gd name="adj1" fmla="val 4558425"/>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1" name="Curved Connector 30"/>
          <p:cNvCxnSpPr/>
          <p:nvPr/>
        </p:nvCxnSpPr>
        <p:spPr>
          <a:xfrm rot="5400000">
            <a:off x="3377518" y="2764470"/>
            <a:ext cx="12700" cy="504056"/>
          </a:xfrm>
          <a:prstGeom prst="curvedConnector3">
            <a:avLst>
              <a:gd name="adj1" fmla="val 2317205"/>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2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32" name="Picture 31"/>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566408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Tar Files</a:t>
            </a:r>
            <a:endParaRPr lang="en-US" dirty="0"/>
          </a:p>
        </p:txBody>
      </p:sp>
      <p:sp>
        <p:nvSpPr>
          <p:cNvPr id="7" name="Snip Single Corner Rectangle 6"/>
          <p:cNvSpPr/>
          <p:nvPr/>
        </p:nvSpPr>
        <p:spPr>
          <a:xfrm flipH="1">
            <a:off x="899592" y="1491630"/>
            <a:ext cx="2160240" cy="2232248"/>
          </a:xfrm>
          <a:prstGeom prst="snip1Rect">
            <a:avLst/>
          </a:prstGeom>
          <a:noFill/>
          <a:ln w="3492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1331640" y="1491630"/>
            <a:ext cx="1691519" cy="369332"/>
          </a:xfrm>
          <a:prstGeom prst="rect">
            <a:avLst/>
          </a:prstGeom>
          <a:noFill/>
        </p:spPr>
        <p:txBody>
          <a:bodyPr wrap="none" rtlCol="0">
            <a:spAutoFit/>
          </a:bodyPr>
          <a:lstStyle/>
          <a:p>
            <a:r>
              <a:rPr lang="en-GB" dirty="0">
                <a:latin typeface="Signika Bold"/>
                <a:cs typeface="Signika Bold"/>
              </a:rPr>
              <a:t>data00000a.tar</a:t>
            </a:r>
          </a:p>
        </p:txBody>
      </p:sp>
      <p:grpSp>
        <p:nvGrpSpPr>
          <p:cNvPr id="64" name="Group 63"/>
          <p:cNvGrpSpPr/>
          <p:nvPr/>
        </p:nvGrpSpPr>
        <p:grpSpPr>
          <a:xfrm>
            <a:off x="1043608" y="1851670"/>
            <a:ext cx="1940523" cy="288032"/>
            <a:chOff x="1043608" y="1851670"/>
            <a:chExt cx="1940523" cy="288032"/>
          </a:xfrm>
        </p:grpSpPr>
        <p:sp>
          <p:nvSpPr>
            <p:cNvPr id="11" name="Rectangle 10"/>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hu-HU" sz="800" b="1" dirty="0">
                  <a:solidFill>
                    <a:schemeClr val="tx1"/>
                  </a:solidFill>
                  <a:latin typeface="Signika"/>
                </a:rPr>
                <a:t>57c76710-a690-4028-a498-26477293b5</a:t>
              </a:r>
              <a:endParaRPr lang="en-GB" sz="800" b="1" dirty="0">
                <a:solidFill>
                  <a:schemeClr val="tx1"/>
                </a:solidFill>
                <a:latin typeface="Signika"/>
              </a:endParaRPr>
            </a:p>
          </p:txBody>
        </p:sp>
        <p:grpSp>
          <p:nvGrpSpPr>
            <p:cNvPr id="46" name="Group 45"/>
            <p:cNvGrpSpPr/>
            <p:nvPr/>
          </p:nvGrpSpPr>
          <p:grpSpPr>
            <a:xfrm>
              <a:off x="1115616" y="1995686"/>
              <a:ext cx="1782706" cy="95510"/>
              <a:chOff x="1115616" y="1995686"/>
              <a:chExt cx="1782706" cy="95510"/>
            </a:xfrm>
          </p:grpSpPr>
          <p:sp>
            <p:nvSpPr>
              <p:cNvPr id="31" name="Rectangle 30"/>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2" name="Rectangle 31"/>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3" name="Rectangle 32"/>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4" name="Rectangle 33"/>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5" name="Rectangle 34"/>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6" name="Rectangle 35"/>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7" name="Rectangle 36"/>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8" name="Rectangle 37"/>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9" name="Rectangle 38"/>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0" name="Rectangle 39"/>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1" name="Rectangle 40"/>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2" name="Rectangle 41"/>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3" name="Rectangle 42"/>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4" name="Rectangle 43"/>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5" name="Rectangle 44"/>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65" name="Group 64"/>
          <p:cNvGrpSpPr/>
          <p:nvPr/>
        </p:nvGrpSpPr>
        <p:grpSpPr>
          <a:xfrm>
            <a:off x="1043608" y="2211710"/>
            <a:ext cx="1940523" cy="288032"/>
            <a:chOff x="1043608" y="1851670"/>
            <a:chExt cx="1940523" cy="288032"/>
          </a:xfrm>
        </p:grpSpPr>
        <p:sp>
          <p:nvSpPr>
            <p:cNvPr id="66" name="Rectangle 65"/>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is-IS" sz="800" b="1" dirty="0">
                  <a:solidFill>
                    <a:schemeClr val="tx1"/>
                  </a:solidFill>
                  <a:latin typeface="Signika"/>
                </a:rPr>
                <a:t>2236063c-77a0-47b0-a16a-30f4899990a4</a:t>
              </a:r>
              <a:endParaRPr lang="en-GB" sz="800" b="1" dirty="0">
                <a:solidFill>
                  <a:schemeClr val="tx1"/>
                </a:solidFill>
                <a:latin typeface="Signika"/>
              </a:endParaRPr>
            </a:p>
          </p:txBody>
        </p:sp>
        <p:grpSp>
          <p:nvGrpSpPr>
            <p:cNvPr id="67" name="Group 66"/>
            <p:cNvGrpSpPr/>
            <p:nvPr/>
          </p:nvGrpSpPr>
          <p:grpSpPr>
            <a:xfrm>
              <a:off x="1115616" y="1995686"/>
              <a:ext cx="1782706" cy="95510"/>
              <a:chOff x="1115616" y="1995686"/>
              <a:chExt cx="1782706" cy="95510"/>
            </a:xfrm>
          </p:grpSpPr>
          <p:sp>
            <p:nvSpPr>
              <p:cNvPr id="68" name="Rectangle 67"/>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69" name="Rectangle 68"/>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70" name="Rectangle 69"/>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71" name="Rectangle 70"/>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72" name="Rectangle 71"/>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73" name="Rectangle 72"/>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74" name="Rectangle 73"/>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75" name="Rectangle 74"/>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76" name="Rectangle 75"/>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77" name="Rectangle 76"/>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78" name="Rectangle 77"/>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79" name="Rectangle 78"/>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80" name="Rectangle 79"/>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81" name="Rectangle 80"/>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82" name="Rectangle 81"/>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83" name="Group 82"/>
          <p:cNvGrpSpPr/>
          <p:nvPr/>
        </p:nvGrpSpPr>
        <p:grpSpPr>
          <a:xfrm>
            <a:off x="1043608" y="2571750"/>
            <a:ext cx="1940523" cy="288032"/>
            <a:chOff x="1043608" y="1851670"/>
            <a:chExt cx="1940523" cy="288032"/>
          </a:xfrm>
        </p:grpSpPr>
        <p:sp>
          <p:nvSpPr>
            <p:cNvPr id="84" name="Rectangle 83"/>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nl-NL" sz="800" b="1" dirty="0">
                  <a:solidFill>
                    <a:schemeClr val="tx1"/>
                  </a:solidFill>
                  <a:latin typeface="Signika"/>
                </a:rPr>
                <a:t>d9f5b47d-0fea-4a77-aa8e-3fdc0302ef24</a:t>
              </a:r>
              <a:endParaRPr lang="en-GB" sz="800" b="1" dirty="0">
                <a:solidFill>
                  <a:schemeClr val="tx1"/>
                </a:solidFill>
                <a:latin typeface="Signika"/>
              </a:endParaRPr>
            </a:p>
          </p:txBody>
        </p:sp>
        <p:grpSp>
          <p:nvGrpSpPr>
            <p:cNvPr id="85" name="Group 84"/>
            <p:cNvGrpSpPr/>
            <p:nvPr/>
          </p:nvGrpSpPr>
          <p:grpSpPr>
            <a:xfrm>
              <a:off x="1115616" y="1995686"/>
              <a:ext cx="1782706" cy="95510"/>
              <a:chOff x="1115616" y="1995686"/>
              <a:chExt cx="1782706" cy="95510"/>
            </a:xfrm>
          </p:grpSpPr>
          <p:sp>
            <p:nvSpPr>
              <p:cNvPr id="86" name="Rectangle 85"/>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87" name="Rectangle 86"/>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88" name="Rectangle 87"/>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89" name="Rectangle 88"/>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90" name="Rectangle 89"/>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91" name="Rectangle 90"/>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92" name="Rectangle 91"/>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93" name="Rectangle 92"/>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94" name="Rectangle 93"/>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95" name="Rectangle 94"/>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96" name="Rectangle 95"/>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97" name="Rectangle 96"/>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98" name="Rectangle 97"/>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99" name="Rectangle 98"/>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00" name="Rectangle 99"/>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101" name="Group 100"/>
          <p:cNvGrpSpPr/>
          <p:nvPr/>
        </p:nvGrpSpPr>
        <p:grpSpPr>
          <a:xfrm>
            <a:off x="1043608" y="2931790"/>
            <a:ext cx="1940523" cy="288032"/>
            <a:chOff x="1043608" y="1851670"/>
            <a:chExt cx="1940523" cy="288032"/>
          </a:xfrm>
        </p:grpSpPr>
        <p:sp>
          <p:nvSpPr>
            <p:cNvPr id="102" name="Rectangle 101"/>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pt-BR" sz="800" b="1" dirty="0">
                  <a:solidFill>
                    <a:schemeClr val="tx1"/>
                  </a:solidFill>
                  <a:latin typeface="Signika"/>
                </a:rPr>
                <a:t>20bffcd4-9d48-46ca-a263-fa49ba1d8cb3</a:t>
              </a:r>
              <a:endParaRPr lang="en-GB" sz="800" b="1" dirty="0">
                <a:solidFill>
                  <a:schemeClr val="tx1"/>
                </a:solidFill>
                <a:latin typeface="Signika"/>
              </a:endParaRPr>
            </a:p>
          </p:txBody>
        </p:sp>
        <p:grpSp>
          <p:nvGrpSpPr>
            <p:cNvPr id="103" name="Group 102"/>
            <p:cNvGrpSpPr/>
            <p:nvPr/>
          </p:nvGrpSpPr>
          <p:grpSpPr>
            <a:xfrm>
              <a:off x="1115616" y="1995686"/>
              <a:ext cx="1782706" cy="95510"/>
              <a:chOff x="1115616" y="1995686"/>
              <a:chExt cx="1782706" cy="95510"/>
            </a:xfrm>
          </p:grpSpPr>
          <p:sp>
            <p:nvSpPr>
              <p:cNvPr id="104" name="Rectangle 103"/>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05" name="Rectangle 104"/>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06" name="Rectangle 105"/>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07" name="Rectangle 106"/>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08" name="Rectangle 107"/>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09" name="Rectangle 108"/>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10" name="Rectangle 109"/>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11" name="Rectangle 110"/>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12" name="Rectangle 111"/>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13" name="Rectangle 112"/>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14" name="Rectangle 113"/>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15" name="Rectangle 114"/>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16" name="Rectangle 115"/>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17" name="Rectangle 116"/>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18" name="Rectangle 117"/>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119" name="Group 118"/>
          <p:cNvGrpSpPr/>
          <p:nvPr/>
        </p:nvGrpSpPr>
        <p:grpSpPr>
          <a:xfrm>
            <a:off x="1043608" y="3291830"/>
            <a:ext cx="1940523" cy="288032"/>
            <a:chOff x="1043608" y="1851670"/>
            <a:chExt cx="1940523" cy="288032"/>
          </a:xfrm>
        </p:grpSpPr>
        <p:sp>
          <p:nvSpPr>
            <p:cNvPr id="120" name="Rectangle 119"/>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800" b="1" dirty="0">
                  <a:solidFill>
                    <a:schemeClr val="tx1"/>
                  </a:solidFill>
                  <a:latin typeface="Signika"/>
                </a:rPr>
                <a:t>1d32af7d-3c1c-4892-a44a-44ae4a5d4e33</a:t>
              </a:r>
              <a:endParaRPr lang="en-GB" sz="800" b="1" dirty="0">
                <a:solidFill>
                  <a:schemeClr val="tx1"/>
                </a:solidFill>
                <a:latin typeface="Signika"/>
              </a:endParaRPr>
            </a:p>
          </p:txBody>
        </p:sp>
        <p:grpSp>
          <p:nvGrpSpPr>
            <p:cNvPr id="121" name="Group 120"/>
            <p:cNvGrpSpPr/>
            <p:nvPr/>
          </p:nvGrpSpPr>
          <p:grpSpPr>
            <a:xfrm>
              <a:off x="1115616" y="1995686"/>
              <a:ext cx="1782706" cy="95510"/>
              <a:chOff x="1115616" y="1995686"/>
              <a:chExt cx="1782706" cy="95510"/>
            </a:xfrm>
          </p:grpSpPr>
          <p:sp>
            <p:nvSpPr>
              <p:cNvPr id="122" name="Rectangle 121"/>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23" name="Rectangle 122"/>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24" name="Rectangle 123"/>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25" name="Rectangle 124"/>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26" name="Rectangle 125"/>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27" name="Rectangle 126"/>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28" name="Rectangle 127"/>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29" name="Rectangle 128"/>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30" name="Rectangle 129"/>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31" name="Rectangle 130"/>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32" name="Rectangle 131"/>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33" name="Rectangle 132"/>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34" name="Rectangle 133"/>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35" name="Rectangle 134"/>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136" name="Rectangle 135"/>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sp>
        <p:nvSpPr>
          <p:cNvPr id="229" name="Snip Single Corner Rectangle 228"/>
          <p:cNvSpPr/>
          <p:nvPr/>
        </p:nvSpPr>
        <p:spPr>
          <a:xfrm flipH="1">
            <a:off x="3563888" y="1491630"/>
            <a:ext cx="2160240" cy="2232248"/>
          </a:xfrm>
          <a:prstGeom prst="snip1Rect">
            <a:avLst/>
          </a:prstGeom>
          <a:noFill/>
          <a:ln w="3492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0" name="TextBox 229"/>
          <p:cNvSpPr txBox="1"/>
          <p:nvPr/>
        </p:nvSpPr>
        <p:spPr>
          <a:xfrm>
            <a:off x="3995936" y="1491630"/>
            <a:ext cx="1691519" cy="369332"/>
          </a:xfrm>
          <a:prstGeom prst="rect">
            <a:avLst/>
          </a:prstGeom>
          <a:noFill/>
        </p:spPr>
        <p:txBody>
          <a:bodyPr wrap="none" rtlCol="0">
            <a:spAutoFit/>
          </a:bodyPr>
          <a:lstStyle/>
          <a:p>
            <a:r>
              <a:rPr lang="en-GB" dirty="0" smtClean="0">
                <a:latin typeface="Signika Bold"/>
                <a:cs typeface="Signika Bold"/>
              </a:rPr>
              <a:t>data00001a.tar</a:t>
            </a:r>
            <a:endParaRPr lang="en-GB" dirty="0">
              <a:latin typeface="Signika Bold"/>
              <a:cs typeface="Signika Bold"/>
            </a:endParaRPr>
          </a:p>
        </p:txBody>
      </p:sp>
      <p:grpSp>
        <p:nvGrpSpPr>
          <p:cNvPr id="231" name="Group 230"/>
          <p:cNvGrpSpPr/>
          <p:nvPr/>
        </p:nvGrpSpPr>
        <p:grpSpPr>
          <a:xfrm>
            <a:off x="3707904" y="1851670"/>
            <a:ext cx="1940523" cy="288032"/>
            <a:chOff x="1043608" y="1851670"/>
            <a:chExt cx="1940523" cy="288032"/>
          </a:xfrm>
        </p:grpSpPr>
        <p:sp>
          <p:nvSpPr>
            <p:cNvPr id="304" name="Rectangle 303"/>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cs-CZ" sz="800" b="1" dirty="0">
                  <a:solidFill>
                    <a:schemeClr val="tx1"/>
                  </a:solidFill>
                  <a:latin typeface="Signika"/>
                </a:rPr>
                <a:t>6e162b11-3782-47ca-a78d-4da12149df8d</a:t>
              </a:r>
              <a:endParaRPr lang="en-GB" sz="800" b="1" dirty="0">
                <a:solidFill>
                  <a:schemeClr val="tx1"/>
                </a:solidFill>
                <a:latin typeface="Signika"/>
              </a:endParaRPr>
            </a:p>
          </p:txBody>
        </p:sp>
        <p:grpSp>
          <p:nvGrpSpPr>
            <p:cNvPr id="305" name="Group 304"/>
            <p:cNvGrpSpPr/>
            <p:nvPr/>
          </p:nvGrpSpPr>
          <p:grpSpPr>
            <a:xfrm>
              <a:off x="1115616" y="1995686"/>
              <a:ext cx="1782706" cy="95510"/>
              <a:chOff x="1115616" y="1995686"/>
              <a:chExt cx="1782706" cy="95510"/>
            </a:xfrm>
          </p:grpSpPr>
          <p:sp>
            <p:nvSpPr>
              <p:cNvPr id="306" name="Rectangle 305"/>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07" name="Rectangle 306"/>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08" name="Rectangle 307"/>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09" name="Rectangle 308"/>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10" name="Rectangle 309"/>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11" name="Rectangle 310"/>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12" name="Rectangle 311"/>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13" name="Rectangle 312"/>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14" name="Rectangle 313"/>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15" name="Rectangle 314"/>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16" name="Rectangle 315"/>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17" name="Rectangle 316"/>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18" name="Rectangle 317"/>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19" name="Rectangle 318"/>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20" name="Rectangle 319"/>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232" name="Group 231"/>
          <p:cNvGrpSpPr/>
          <p:nvPr/>
        </p:nvGrpSpPr>
        <p:grpSpPr>
          <a:xfrm>
            <a:off x="3707904" y="2211710"/>
            <a:ext cx="1940523" cy="288032"/>
            <a:chOff x="1043608" y="1851670"/>
            <a:chExt cx="1940523" cy="288032"/>
          </a:xfrm>
        </p:grpSpPr>
        <p:sp>
          <p:nvSpPr>
            <p:cNvPr id="287" name="Rectangle 286"/>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hu-HU" sz="800" b="1" dirty="0">
                  <a:solidFill>
                    <a:schemeClr val="tx1"/>
                  </a:solidFill>
                  <a:latin typeface="Signika"/>
                </a:rPr>
                <a:t>9e884e53-b1b2-4906-a0a7-3a51c77579fd</a:t>
              </a:r>
              <a:endParaRPr lang="en-GB" sz="800" b="1" dirty="0">
                <a:solidFill>
                  <a:schemeClr val="tx1"/>
                </a:solidFill>
                <a:latin typeface="Signika"/>
              </a:endParaRPr>
            </a:p>
          </p:txBody>
        </p:sp>
        <p:grpSp>
          <p:nvGrpSpPr>
            <p:cNvPr id="288" name="Group 287"/>
            <p:cNvGrpSpPr/>
            <p:nvPr/>
          </p:nvGrpSpPr>
          <p:grpSpPr>
            <a:xfrm>
              <a:off x="1115616" y="1995686"/>
              <a:ext cx="1782706" cy="95510"/>
              <a:chOff x="1115616" y="1995686"/>
              <a:chExt cx="1782706" cy="95510"/>
            </a:xfrm>
          </p:grpSpPr>
          <p:sp>
            <p:nvSpPr>
              <p:cNvPr id="289" name="Rectangle 288"/>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90" name="Rectangle 289"/>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91" name="Rectangle 290"/>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92" name="Rectangle 291"/>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93" name="Rectangle 292"/>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94" name="Rectangle 293"/>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95" name="Rectangle 294"/>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96" name="Rectangle 295"/>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97" name="Rectangle 296"/>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98" name="Rectangle 297"/>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99" name="Rectangle 298"/>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00" name="Rectangle 299"/>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01" name="Rectangle 300"/>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02" name="Rectangle 301"/>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03" name="Rectangle 302"/>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233" name="Group 232"/>
          <p:cNvGrpSpPr/>
          <p:nvPr/>
        </p:nvGrpSpPr>
        <p:grpSpPr>
          <a:xfrm>
            <a:off x="3707904" y="2571750"/>
            <a:ext cx="1940523" cy="288032"/>
            <a:chOff x="1043608" y="1851670"/>
            <a:chExt cx="1940523" cy="288032"/>
          </a:xfrm>
        </p:grpSpPr>
        <p:sp>
          <p:nvSpPr>
            <p:cNvPr id="270" name="Rectangle 269"/>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hu-HU" sz="800" b="1" dirty="0">
                  <a:solidFill>
                    <a:schemeClr val="tx1"/>
                  </a:solidFill>
                  <a:latin typeface="Signika"/>
                </a:rPr>
                <a:t>090e4312-a115-44e8-ab47-0a89f380ab64</a:t>
              </a:r>
              <a:endParaRPr lang="en-GB" sz="800" b="1" dirty="0">
                <a:solidFill>
                  <a:schemeClr val="tx1"/>
                </a:solidFill>
                <a:latin typeface="Signika"/>
              </a:endParaRPr>
            </a:p>
          </p:txBody>
        </p:sp>
        <p:grpSp>
          <p:nvGrpSpPr>
            <p:cNvPr id="271" name="Group 270"/>
            <p:cNvGrpSpPr/>
            <p:nvPr/>
          </p:nvGrpSpPr>
          <p:grpSpPr>
            <a:xfrm>
              <a:off x="1115616" y="1995686"/>
              <a:ext cx="1782706" cy="95510"/>
              <a:chOff x="1115616" y="1995686"/>
              <a:chExt cx="1782706" cy="95510"/>
            </a:xfrm>
          </p:grpSpPr>
          <p:sp>
            <p:nvSpPr>
              <p:cNvPr id="272" name="Rectangle 271"/>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73" name="Rectangle 272"/>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74" name="Rectangle 273"/>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75" name="Rectangle 274"/>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76" name="Rectangle 275"/>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77" name="Rectangle 276"/>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78" name="Rectangle 277"/>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79" name="Rectangle 278"/>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80" name="Rectangle 279"/>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81" name="Rectangle 280"/>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82" name="Rectangle 281"/>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83" name="Rectangle 282"/>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84" name="Rectangle 283"/>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85" name="Rectangle 284"/>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86" name="Rectangle 285"/>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234" name="Group 233"/>
          <p:cNvGrpSpPr/>
          <p:nvPr/>
        </p:nvGrpSpPr>
        <p:grpSpPr>
          <a:xfrm>
            <a:off x="3707904" y="2931790"/>
            <a:ext cx="1940523" cy="288032"/>
            <a:chOff x="1043608" y="1851670"/>
            <a:chExt cx="1940523" cy="288032"/>
          </a:xfrm>
        </p:grpSpPr>
        <p:sp>
          <p:nvSpPr>
            <p:cNvPr id="253" name="Rectangle 252"/>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pt-BR" sz="800" b="1" dirty="0">
                  <a:solidFill>
                    <a:schemeClr val="tx1"/>
                  </a:solidFill>
                  <a:latin typeface="Signika"/>
                </a:rPr>
                <a:t>f2178987-09d2-48de-abc7-7718dc8b8c74</a:t>
              </a:r>
              <a:endParaRPr lang="en-GB" sz="800" b="1" dirty="0">
                <a:solidFill>
                  <a:schemeClr val="tx1"/>
                </a:solidFill>
                <a:latin typeface="Signika"/>
              </a:endParaRPr>
            </a:p>
          </p:txBody>
        </p:sp>
        <p:grpSp>
          <p:nvGrpSpPr>
            <p:cNvPr id="254" name="Group 253"/>
            <p:cNvGrpSpPr/>
            <p:nvPr/>
          </p:nvGrpSpPr>
          <p:grpSpPr>
            <a:xfrm>
              <a:off x="1115616" y="1995686"/>
              <a:ext cx="1782706" cy="95510"/>
              <a:chOff x="1115616" y="1995686"/>
              <a:chExt cx="1782706" cy="95510"/>
            </a:xfrm>
          </p:grpSpPr>
          <p:sp>
            <p:nvSpPr>
              <p:cNvPr id="255" name="Rectangle 254"/>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56" name="Rectangle 255"/>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57" name="Rectangle 256"/>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58" name="Rectangle 257"/>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59" name="Rectangle 258"/>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60" name="Rectangle 259"/>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61" name="Rectangle 260"/>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62" name="Rectangle 261"/>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63" name="Rectangle 262"/>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64" name="Rectangle 263"/>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65" name="Rectangle 264"/>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66" name="Rectangle 265"/>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67" name="Rectangle 266"/>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68" name="Rectangle 267"/>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69" name="Rectangle 268"/>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235" name="Group 234"/>
          <p:cNvGrpSpPr/>
          <p:nvPr/>
        </p:nvGrpSpPr>
        <p:grpSpPr>
          <a:xfrm>
            <a:off x="3707904" y="3291830"/>
            <a:ext cx="1940523" cy="288032"/>
            <a:chOff x="1043608" y="1851670"/>
            <a:chExt cx="1940523" cy="288032"/>
          </a:xfrm>
        </p:grpSpPr>
        <p:sp>
          <p:nvSpPr>
            <p:cNvPr id="236" name="Rectangle 235"/>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800" b="1" dirty="0">
                  <a:solidFill>
                    <a:schemeClr val="tx1"/>
                  </a:solidFill>
                  <a:latin typeface="Signika"/>
                </a:rPr>
                <a:t>7e68db78-3aca-4a34-a72f-c174e8f8c93d</a:t>
              </a:r>
              <a:endParaRPr lang="en-GB" sz="800" b="1" dirty="0">
                <a:solidFill>
                  <a:schemeClr val="tx1"/>
                </a:solidFill>
                <a:latin typeface="Signika"/>
              </a:endParaRPr>
            </a:p>
          </p:txBody>
        </p:sp>
        <p:grpSp>
          <p:nvGrpSpPr>
            <p:cNvPr id="237" name="Group 236"/>
            <p:cNvGrpSpPr/>
            <p:nvPr/>
          </p:nvGrpSpPr>
          <p:grpSpPr>
            <a:xfrm>
              <a:off x="1115616" y="1995686"/>
              <a:ext cx="1782706" cy="95510"/>
              <a:chOff x="1115616" y="1995686"/>
              <a:chExt cx="1782706" cy="95510"/>
            </a:xfrm>
          </p:grpSpPr>
          <p:sp>
            <p:nvSpPr>
              <p:cNvPr id="238" name="Rectangle 237"/>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39" name="Rectangle 238"/>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40" name="Rectangle 239"/>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41" name="Rectangle 240"/>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42" name="Rectangle 241"/>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43" name="Rectangle 242"/>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44" name="Rectangle 243"/>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45" name="Rectangle 244"/>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46" name="Rectangle 245"/>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47" name="Rectangle 246"/>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48" name="Rectangle 247"/>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49" name="Rectangle 248"/>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50" name="Rectangle 249"/>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51" name="Rectangle 250"/>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252" name="Rectangle 251"/>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sp>
        <p:nvSpPr>
          <p:cNvPr id="322" name="Snip Single Corner Rectangle 321"/>
          <p:cNvSpPr/>
          <p:nvPr/>
        </p:nvSpPr>
        <p:spPr>
          <a:xfrm flipH="1">
            <a:off x="6228184" y="1491630"/>
            <a:ext cx="2160240" cy="2232248"/>
          </a:xfrm>
          <a:prstGeom prst="snip1Rect">
            <a:avLst/>
          </a:prstGeom>
          <a:noFill/>
          <a:ln w="3492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3" name="TextBox 322"/>
          <p:cNvSpPr txBox="1"/>
          <p:nvPr/>
        </p:nvSpPr>
        <p:spPr>
          <a:xfrm>
            <a:off x="6660232" y="1491630"/>
            <a:ext cx="1696369" cy="369332"/>
          </a:xfrm>
          <a:prstGeom prst="rect">
            <a:avLst/>
          </a:prstGeom>
          <a:noFill/>
        </p:spPr>
        <p:txBody>
          <a:bodyPr wrap="none" rtlCol="0">
            <a:spAutoFit/>
          </a:bodyPr>
          <a:lstStyle/>
          <a:p>
            <a:r>
              <a:rPr lang="en-GB" dirty="0" smtClean="0">
                <a:latin typeface="Signika Bold"/>
                <a:cs typeface="Signika Bold"/>
              </a:rPr>
              <a:t>data00002b.tar</a:t>
            </a:r>
            <a:endParaRPr lang="en-GB" dirty="0">
              <a:latin typeface="Signika Bold"/>
              <a:cs typeface="Signika Bold"/>
            </a:endParaRPr>
          </a:p>
        </p:txBody>
      </p:sp>
      <p:grpSp>
        <p:nvGrpSpPr>
          <p:cNvPr id="324" name="Group 323"/>
          <p:cNvGrpSpPr/>
          <p:nvPr/>
        </p:nvGrpSpPr>
        <p:grpSpPr>
          <a:xfrm>
            <a:off x="6372200" y="1851670"/>
            <a:ext cx="1940523" cy="288032"/>
            <a:chOff x="1043608" y="1851670"/>
            <a:chExt cx="1940523" cy="288032"/>
          </a:xfrm>
        </p:grpSpPr>
        <p:sp>
          <p:nvSpPr>
            <p:cNvPr id="397" name="Rectangle 396"/>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fi-FI" sz="800" b="1" dirty="0">
                  <a:solidFill>
                    <a:schemeClr val="tx1"/>
                  </a:solidFill>
                  <a:latin typeface="Signika"/>
                </a:rPr>
                <a:t>7911f3af-a286-4c4f-a944-8ed235c723e1</a:t>
              </a:r>
              <a:endParaRPr lang="en-GB" sz="800" b="1" dirty="0">
                <a:solidFill>
                  <a:schemeClr val="tx1"/>
                </a:solidFill>
                <a:latin typeface="Signika"/>
              </a:endParaRPr>
            </a:p>
          </p:txBody>
        </p:sp>
        <p:grpSp>
          <p:nvGrpSpPr>
            <p:cNvPr id="398" name="Group 397"/>
            <p:cNvGrpSpPr/>
            <p:nvPr/>
          </p:nvGrpSpPr>
          <p:grpSpPr>
            <a:xfrm>
              <a:off x="1115616" y="1995686"/>
              <a:ext cx="1782706" cy="95510"/>
              <a:chOff x="1115616" y="1995686"/>
              <a:chExt cx="1782706" cy="95510"/>
            </a:xfrm>
          </p:grpSpPr>
          <p:sp>
            <p:nvSpPr>
              <p:cNvPr id="399" name="Rectangle 398"/>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00" name="Rectangle 399"/>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01" name="Rectangle 400"/>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02" name="Rectangle 401"/>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03" name="Rectangle 402"/>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04" name="Rectangle 403"/>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05" name="Rectangle 404"/>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06" name="Rectangle 405"/>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07" name="Rectangle 406"/>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08" name="Rectangle 407"/>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09" name="Rectangle 408"/>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10" name="Rectangle 409"/>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11" name="Rectangle 410"/>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12" name="Rectangle 411"/>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413" name="Rectangle 412"/>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325" name="Group 324"/>
          <p:cNvGrpSpPr/>
          <p:nvPr/>
        </p:nvGrpSpPr>
        <p:grpSpPr>
          <a:xfrm>
            <a:off x="6372200" y="2211710"/>
            <a:ext cx="1940523" cy="288032"/>
            <a:chOff x="1043608" y="1851670"/>
            <a:chExt cx="1940523" cy="288032"/>
          </a:xfrm>
        </p:grpSpPr>
        <p:sp>
          <p:nvSpPr>
            <p:cNvPr id="380" name="Rectangle 379"/>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800" b="1" dirty="0">
                  <a:solidFill>
                    <a:schemeClr val="tx1"/>
                  </a:solidFill>
                  <a:latin typeface="Signika"/>
                </a:rPr>
                <a:t>e098df2a-3958-4d4b-a651-6b8498c22f66</a:t>
              </a:r>
              <a:endParaRPr lang="en-GB" sz="800" b="1" dirty="0">
                <a:solidFill>
                  <a:schemeClr val="tx1"/>
                </a:solidFill>
                <a:latin typeface="Signika"/>
              </a:endParaRPr>
            </a:p>
          </p:txBody>
        </p:sp>
        <p:grpSp>
          <p:nvGrpSpPr>
            <p:cNvPr id="381" name="Group 380"/>
            <p:cNvGrpSpPr/>
            <p:nvPr/>
          </p:nvGrpSpPr>
          <p:grpSpPr>
            <a:xfrm>
              <a:off x="1115616" y="1995686"/>
              <a:ext cx="1782706" cy="95510"/>
              <a:chOff x="1115616" y="1995686"/>
              <a:chExt cx="1782706" cy="95510"/>
            </a:xfrm>
          </p:grpSpPr>
          <p:sp>
            <p:nvSpPr>
              <p:cNvPr id="382" name="Rectangle 381"/>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83" name="Rectangle 382"/>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84" name="Rectangle 383"/>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85" name="Rectangle 384"/>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86" name="Rectangle 385"/>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87" name="Rectangle 386"/>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88" name="Rectangle 387"/>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89" name="Rectangle 388"/>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90" name="Rectangle 389"/>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91" name="Rectangle 390"/>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92" name="Rectangle 391"/>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93" name="Rectangle 392"/>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94" name="Rectangle 393"/>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95" name="Rectangle 394"/>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96" name="Rectangle 395"/>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326" name="Group 325"/>
          <p:cNvGrpSpPr/>
          <p:nvPr/>
        </p:nvGrpSpPr>
        <p:grpSpPr>
          <a:xfrm>
            <a:off x="6372200" y="2571750"/>
            <a:ext cx="1940523" cy="288032"/>
            <a:chOff x="1043608" y="1851670"/>
            <a:chExt cx="1940523" cy="288032"/>
          </a:xfrm>
        </p:grpSpPr>
        <p:sp>
          <p:nvSpPr>
            <p:cNvPr id="363" name="Rectangle 362"/>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hu-HU" sz="800" b="1" dirty="0">
                  <a:solidFill>
                    <a:schemeClr val="tx1"/>
                  </a:solidFill>
                  <a:latin typeface="Signika"/>
                </a:rPr>
                <a:t>67d9fc69-d2d6-4543-a189-d24d4c00db67</a:t>
              </a:r>
              <a:endParaRPr lang="en-GB" sz="800" b="1" dirty="0">
                <a:solidFill>
                  <a:schemeClr val="tx1"/>
                </a:solidFill>
                <a:latin typeface="Signika"/>
              </a:endParaRPr>
            </a:p>
          </p:txBody>
        </p:sp>
        <p:grpSp>
          <p:nvGrpSpPr>
            <p:cNvPr id="364" name="Group 363"/>
            <p:cNvGrpSpPr/>
            <p:nvPr/>
          </p:nvGrpSpPr>
          <p:grpSpPr>
            <a:xfrm>
              <a:off x="1115616" y="1995686"/>
              <a:ext cx="1782706" cy="95510"/>
              <a:chOff x="1115616" y="1995686"/>
              <a:chExt cx="1782706" cy="95510"/>
            </a:xfrm>
          </p:grpSpPr>
          <p:sp>
            <p:nvSpPr>
              <p:cNvPr id="365" name="Rectangle 364"/>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66" name="Rectangle 365"/>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67" name="Rectangle 366"/>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68" name="Rectangle 367"/>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69" name="Rectangle 368"/>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70" name="Rectangle 369"/>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71" name="Rectangle 370"/>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72" name="Rectangle 371"/>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73" name="Rectangle 372"/>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74" name="Rectangle 373"/>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75" name="Rectangle 374"/>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76" name="Rectangle 375"/>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77" name="Rectangle 376"/>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78" name="Rectangle 377"/>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79" name="Rectangle 378"/>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327" name="Group 326"/>
          <p:cNvGrpSpPr/>
          <p:nvPr/>
        </p:nvGrpSpPr>
        <p:grpSpPr>
          <a:xfrm>
            <a:off x="6372200" y="2931790"/>
            <a:ext cx="1940523" cy="288032"/>
            <a:chOff x="1043608" y="1851670"/>
            <a:chExt cx="1940523" cy="288032"/>
          </a:xfrm>
        </p:grpSpPr>
        <p:sp>
          <p:nvSpPr>
            <p:cNvPr id="346" name="Rectangle 345"/>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is-IS" sz="800" b="1" dirty="0">
                  <a:solidFill>
                    <a:schemeClr val="tx1"/>
                  </a:solidFill>
                  <a:latin typeface="Signika"/>
                </a:rPr>
                <a:t>ec4e2563-7d2e-4c54-a52f-9582c3a6fb54</a:t>
              </a:r>
              <a:endParaRPr lang="en-GB" sz="800" b="1" dirty="0">
                <a:solidFill>
                  <a:schemeClr val="tx1"/>
                </a:solidFill>
                <a:latin typeface="Signika"/>
              </a:endParaRPr>
            </a:p>
          </p:txBody>
        </p:sp>
        <p:grpSp>
          <p:nvGrpSpPr>
            <p:cNvPr id="347" name="Group 346"/>
            <p:cNvGrpSpPr/>
            <p:nvPr/>
          </p:nvGrpSpPr>
          <p:grpSpPr>
            <a:xfrm>
              <a:off x="1115616" y="1995686"/>
              <a:ext cx="1782706" cy="95510"/>
              <a:chOff x="1115616" y="1995686"/>
              <a:chExt cx="1782706" cy="95510"/>
            </a:xfrm>
          </p:grpSpPr>
          <p:sp>
            <p:nvSpPr>
              <p:cNvPr id="348" name="Rectangle 347"/>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49" name="Rectangle 348"/>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50" name="Rectangle 349"/>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51" name="Rectangle 350"/>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52" name="Rectangle 351"/>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53" name="Rectangle 352"/>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54" name="Rectangle 353"/>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55" name="Rectangle 354"/>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56" name="Rectangle 355"/>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57" name="Rectangle 356"/>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58" name="Rectangle 357"/>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59" name="Rectangle 358"/>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60" name="Rectangle 359"/>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61" name="Rectangle 360"/>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62" name="Rectangle 361"/>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grpSp>
        <p:nvGrpSpPr>
          <p:cNvPr id="328" name="Group 327"/>
          <p:cNvGrpSpPr/>
          <p:nvPr/>
        </p:nvGrpSpPr>
        <p:grpSpPr>
          <a:xfrm>
            <a:off x="6372200" y="3291830"/>
            <a:ext cx="1940523" cy="288032"/>
            <a:chOff x="1043608" y="1851670"/>
            <a:chExt cx="1940523" cy="288032"/>
          </a:xfrm>
        </p:grpSpPr>
        <p:sp>
          <p:nvSpPr>
            <p:cNvPr id="329" name="Rectangle 328"/>
            <p:cNvSpPr/>
            <p:nvPr/>
          </p:nvSpPr>
          <p:spPr>
            <a:xfrm>
              <a:off x="1043608" y="1851670"/>
              <a:ext cx="1940523" cy="288032"/>
            </a:xfrm>
            <a:prstGeom prst="rect">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hu-HU" sz="800" b="1" dirty="0">
                  <a:solidFill>
                    <a:schemeClr val="tx1"/>
                  </a:solidFill>
                  <a:latin typeface="Signika"/>
                </a:rPr>
                <a:t>f32f6bf8-c7cc-4e20-aa94-d2e783bf76d5</a:t>
              </a:r>
              <a:endParaRPr lang="en-GB" sz="800" b="1" dirty="0">
                <a:solidFill>
                  <a:schemeClr val="tx1"/>
                </a:solidFill>
                <a:latin typeface="Signika"/>
              </a:endParaRPr>
            </a:p>
          </p:txBody>
        </p:sp>
        <p:grpSp>
          <p:nvGrpSpPr>
            <p:cNvPr id="330" name="Group 329"/>
            <p:cNvGrpSpPr/>
            <p:nvPr/>
          </p:nvGrpSpPr>
          <p:grpSpPr>
            <a:xfrm>
              <a:off x="1115616" y="1995686"/>
              <a:ext cx="1782706" cy="95510"/>
              <a:chOff x="1115616" y="1995686"/>
              <a:chExt cx="1782706" cy="95510"/>
            </a:xfrm>
          </p:grpSpPr>
          <p:sp>
            <p:nvSpPr>
              <p:cNvPr id="331" name="Rectangle 330"/>
              <p:cNvSpPr/>
              <p:nvPr/>
            </p:nvSpPr>
            <p:spPr>
              <a:xfrm>
                <a:off x="111561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32" name="Rectangle 331"/>
              <p:cNvSpPr/>
              <p:nvPr/>
            </p:nvSpPr>
            <p:spPr>
              <a:xfrm>
                <a:off x="123613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33" name="Rectangle 332"/>
              <p:cNvSpPr/>
              <p:nvPr/>
            </p:nvSpPr>
            <p:spPr>
              <a:xfrm>
                <a:off x="135664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34" name="Rectangle 333"/>
              <p:cNvSpPr/>
              <p:nvPr/>
            </p:nvSpPr>
            <p:spPr>
              <a:xfrm>
                <a:off x="147715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35" name="Rectangle 334"/>
              <p:cNvSpPr/>
              <p:nvPr/>
            </p:nvSpPr>
            <p:spPr>
              <a:xfrm>
                <a:off x="159767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36" name="Rectangle 335"/>
              <p:cNvSpPr/>
              <p:nvPr/>
            </p:nvSpPr>
            <p:spPr>
              <a:xfrm>
                <a:off x="171818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37" name="Rectangle 336"/>
              <p:cNvSpPr/>
              <p:nvPr/>
            </p:nvSpPr>
            <p:spPr>
              <a:xfrm>
                <a:off x="183870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38" name="Rectangle 337"/>
              <p:cNvSpPr/>
              <p:nvPr/>
            </p:nvSpPr>
            <p:spPr>
              <a:xfrm>
                <a:off x="195921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39" name="Rectangle 338"/>
              <p:cNvSpPr/>
              <p:nvPr/>
            </p:nvSpPr>
            <p:spPr>
              <a:xfrm>
                <a:off x="207972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40" name="Rectangle 339"/>
              <p:cNvSpPr/>
              <p:nvPr/>
            </p:nvSpPr>
            <p:spPr>
              <a:xfrm>
                <a:off x="220024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41" name="Rectangle 340"/>
              <p:cNvSpPr/>
              <p:nvPr/>
            </p:nvSpPr>
            <p:spPr>
              <a:xfrm>
                <a:off x="2320756"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42" name="Rectangle 341"/>
              <p:cNvSpPr/>
              <p:nvPr/>
            </p:nvSpPr>
            <p:spPr>
              <a:xfrm>
                <a:off x="2441270"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43" name="Rectangle 342"/>
              <p:cNvSpPr/>
              <p:nvPr/>
            </p:nvSpPr>
            <p:spPr>
              <a:xfrm>
                <a:off x="2561784"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44" name="Rectangle 343"/>
              <p:cNvSpPr/>
              <p:nvPr/>
            </p:nvSpPr>
            <p:spPr>
              <a:xfrm>
                <a:off x="2682298"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sp>
            <p:nvSpPr>
              <p:cNvPr id="345" name="Rectangle 344"/>
              <p:cNvSpPr/>
              <p:nvPr/>
            </p:nvSpPr>
            <p:spPr>
              <a:xfrm>
                <a:off x="2802812" y="1995686"/>
                <a:ext cx="95510" cy="9551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latin typeface="Signika Bold"/>
                  <a:cs typeface="Signika Bold"/>
                </a:endParaRPr>
              </a:p>
            </p:txBody>
          </p:sp>
        </p:grpSp>
      </p:grpSp>
      <p:sp>
        <p:nvSpPr>
          <p:cNvPr id="321"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414" name="Picture 413"/>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3100142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500"/>
                                        <p:tgtEl>
                                          <p:spTgt spid="8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fade">
                                      <p:cBhvr>
                                        <p:cTn id="23" dur="500"/>
                                        <p:tgtEl>
                                          <p:spTgt spid="1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9"/>
                                        </p:tgtEl>
                                        <p:attrNameLst>
                                          <p:attrName>style.visibility</p:attrName>
                                        </p:attrNameLst>
                                      </p:cBhvr>
                                      <p:to>
                                        <p:strVal val="visible"/>
                                      </p:to>
                                    </p:set>
                                    <p:animEffect transition="in" filter="fade">
                                      <p:cBhvr>
                                        <p:cTn id="28" dur="500"/>
                                        <p:tgtEl>
                                          <p:spTgt spid="2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0"/>
                                        </p:tgtEl>
                                        <p:attrNameLst>
                                          <p:attrName>style.visibility</p:attrName>
                                        </p:attrNameLst>
                                      </p:cBhvr>
                                      <p:to>
                                        <p:strVal val="visible"/>
                                      </p:to>
                                    </p:set>
                                    <p:animEffect transition="in" filter="fade">
                                      <p:cBhvr>
                                        <p:cTn id="31" dur="500"/>
                                        <p:tgtEl>
                                          <p:spTgt spid="23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231"/>
                                        </p:tgtEl>
                                        <p:attrNameLst>
                                          <p:attrName>style.visibility</p:attrName>
                                        </p:attrNameLst>
                                      </p:cBhvr>
                                      <p:to>
                                        <p:strVal val="visible"/>
                                      </p:to>
                                    </p:set>
                                    <p:animEffect transition="in" filter="fade">
                                      <p:cBhvr>
                                        <p:cTn id="35" dur="500"/>
                                        <p:tgtEl>
                                          <p:spTgt spid="231"/>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232"/>
                                        </p:tgtEl>
                                        <p:attrNameLst>
                                          <p:attrName>style.visibility</p:attrName>
                                        </p:attrNameLst>
                                      </p:cBhvr>
                                      <p:to>
                                        <p:strVal val="visible"/>
                                      </p:to>
                                    </p:set>
                                    <p:animEffect transition="in" filter="fade">
                                      <p:cBhvr>
                                        <p:cTn id="39" dur="500"/>
                                        <p:tgtEl>
                                          <p:spTgt spid="232"/>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33"/>
                                        </p:tgtEl>
                                        <p:attrNameLst>
                                          <p:attrName>style.visibility</p:attrName>
                                        </p:attrNameLst>
                                      </p:cBhvr>
                                      <p:to>
                                        <p:strVal val="visible"/>
                                      </p:to>
                                    </p:set>
                                    <p:animEffect transition="in" filter="fade">
                                      <p:cBhvr>
                                        <p:cTn id="43" dur="500"/>
                                        <p:tgtEl>
                                          <p:spTgt spid="233"/>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234"/>
                                        </p:tgtEl>
                                        <p:attrNameLst>
                                          <p:attrName>style.visibility</p:attrName>
                                        </p:attrNameLst>
                                      </p:cBhvr>
                                      <p:to>
                                        <p:strVal val="visible"/>
                                      </p:to>
                                    </p:set>
                                    <p:animEffect transition="in" filter="fade">
                                      <p:cBhvr>
                                        <p:cTn id="47" dur="500"/>
                                        <p:tgtEl>
                                          <p:spTgt spid="234"/>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235"/>
                                        </p:tgtEl>
                                        <p:attrNameLst>
                                          <p:attrName>style.visibility</p:attrName>
                                        </p:attrNameLst>
                                      </p:cBhvr>
                                      <p:to>
                                        <p:strVal val="visible"/>
                                      </p:to>
                                    </p:set>
                                    <p:animEffect transition="in" filter="fade">
                                      <p:cBhvr>
                                        <p:cTn id="51" dur="500"/>
                                        <p:tgtEl>
                                          <p:spTgt spid="235"/>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322"/>
                                        </p:tgtEl>
                                        <p:attrNameLst>
                                          <p:attrName>style.visibility</p:attrName>
                                        </p:attrNameLst>
                                      </p:cBhvr>
                                      <p:to>
                                        <p:strVal val="visible"/>
                                      </p:to>
                                    </p:set>
                                    <p:animEffect transition="in" filter="fade">
                                      <p:cBhvr>
                                        <p:cTn id="55" dur="500"/>
                                        <p:tgtEl>
                                          <p:spTgt spid="3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3"/>
                                        </p:tgtEl>
                                        <p:attrNameLst>
                                          <p:attrName>style.visibility</p:attrName>
                                        </p:attrNameLst>
                                      </p:cBhvr>
                                      <p:to>
                                        <p:strVal val="visible"/>
                                      </p:to>
                                    </p:set>
                                    <p:animEffect transition="in" filter="fade">
                                      <p:cBhvr>
                                        <p:cTn id="58" dur="500"/>
                                        <p:tgtEl>
                                          <p:spTgt spid="323"/>
                                        </p:tgtEl>
                                      </p:cBhvr>
                                    </p:animEffect>
                                  </p:childTnLst>
                                </p:cTn>
                              </p:par>
                            </p:childTnLst>
                          </p:cTn>
                        </p:par>
                        <p:par>
                          <p:cTn id="59" fill="hold">
                            <p:stCondLst>
                              <p:cond delay="3500"/>
                            </p:stCondLst>
                            <p:childTnLst>
                              <p:par>
                                <p:cTn id="60" presetID="10" presetClass="entr" presetSubtype="0" fill="hold" nodeType="afterEffect">
                                  <p:stCondLst>
                                    <p:cond delay="0"/>
                                  </p:stCondLst>
                                  <p:childTnLst>
                                    <p:set>
                                      <p:cBhvr>
                                        <p:cTn id="61" dur="1" fill="hold">
                                          <p:stCondLst>
                                            <p:cond delay="0"/>
                                          </p:stCondLst>
                                        </p:cTn>
                                        <p:tgtEl>
                                          <p:spTgt spid="324"/>
                                        </p:tgtEl>
                                        <p:attrNameLst>
                                          <p:attrName>style.visibility</p:attrName>
                                        </p:attrNameLst>
                                      </p:cBhvr>
                                      <p:to>
                                        <p:strVal val="visible"/>
                                      </p:to>
                                    </p:set>
                                    <p:animEffect transition="in" filter="fade">
                                      <p:cBhvr>
                                        <p:cTn id="62" dur="500"/>
                                        <p:tgtEl>
                                          <p:spTgt spid="324"/>
                                        </p:tgtEl>
                                      </p:cBhvr>
                                    </p:animEffect>
                                  </p:childTnLst>
                                </p:cTn>
                              </p:par>
                            </p:childTnLst>
                          </p:cTn>
                        </p:par>
                        <p:par>
                          <p:cTn id="63" fill="hold">
                            <p:stCondLst>
                              <p:cond delay="4000"/>
                            </p:stCondLst>
                            <p:childTnLst>
                              <p:par>
                                <p:cTn id="64" presetID="10" presetClass="entr" presetSubtype="0" fill="hold" nodeType="afterEffect">
                                  <p:stCondLst>
                                    <p:cond delay="0"/>
                                  </p:stCondLst>
                                  <p:childTnLst>
                                    <p:set>
                                      <p:cBhvr>
                                        <p:cTn id="65" dur="1" fill="hold">
                                          <p:stCondLst>
                                            <p:cond delay="0"/>
                                          </p:stCondLst>
                                        </p:cTn>
                                        <p:tgtEl>
                                          <p:spTgt spid="325"/>
                                        </p:tgtEl>
                                        <p:attrNameLst>
                                          <p:attrName>style.visibility</p:attrName>
                                        </p:attrNameLst>
                                      </p:cBhvr>
                                      <p:to>
                                        <p:strVal val="visible"/>
                                      </p:to>
                                    </p:set>
                                    <p:animEffect transition="in" filter="fade">
                                      <p:cBhvr>
                                        <p:cTn id="66" dur="500"/>
                                        <p:tgtEl>
                                          <p:spTgt spid="325"/>
                                        </p:tgtEl>
                                      </p:cBhvr>
                                    </p:animEffect>
                                  </p:childTnLst>
                                </p:cTn>
                              </p:par>
                            </p:childTnLst>
                          </p:cTn>
                        </p:par>
                        <p:par>
                          <p:cTn id="67" fill="hold">
                            <p:stCondLst>
                              <p:cond delay="4500"/>
                            </p:stCondLst>
                            <p:childTnLst>
                              <p:par>
                                <p:cTn id="68" presetID="10" presetClass="entr" presetSubtype="0" fill="hold" nodeType="afterEffect">
                                  <p:stCondLst>
                                    <p:cond delay="0"/>
                                  </p:stCondLst>
                                  <p:childTnLst>
                                    <p:set>
                                      <p:cBhvr>
                                        <p:cTn id="69" dur="1" fill="hold">
                                          <p:stCondLst>
                                            <p:cond delay="0"/>
                                          </p:stCondLst>
                                        </p:cTn>
                                        <p:tgtEl>
                                          <p:spTgt spid="326"/>
                                        </p:tgtEl>
                                        <p:attrNameLst>
                                          <p:attrName>style.visibility</p:attrName>
                                        </p:attrNameLst>
                                      </p:cBhvr>
                                      <p:to>
                                        <p:strVal val="visible"/>
                                      </p:to>
                                    </p:set>
                                    <p:animEffect transition="in" filter="fade">
                                      <p:cBhvr>
                                        <p:cTn id="70" dur="500"/>
                                        <p:tgtEl>
                                          <p:spTgt spid="326"/>
                                        </p:tgtEl>
                                      </p:cBhvr>
                                    </p:animEffect>
                                  </p:childTnLst>
                                </p:cTn>
                              </p:par>
                            </p:childTnLst>
                          </p:cTn>
                        </p:par>
                        <p:par>
                          <p:cTn id="71" fill="hold">
                            <p:stCondLst>
                              <p:cond delay="5000"/>
                            </p:stCondLst>
                            <p:childTnLst>
                              <p:par>
                                <p:cTn id="72" presetID="10" presetClass="entr" presetSubtype="0" fill="hold" nodeType="afterEffect">
                                  <p:stCondLst>
                                    <p:cond delay="0"/>
                                  </p:stCondLst>
                                  <p:childTnLst>
                                    <p:set>
                                      <p:cBhvr>
                                        <p:cTn id="73" dur="1" fill="hold">
                                          <p:stCondLst>
                                            <p:cond delay="0"/>
                                          </p:stCondLst>
                                        </p:cTn>
                                        <p:tgtEl>
                                          <p:spTgt spid="327"/>
                                        </p:tgtEl>
                                        <p:attrNameLst>
                                          <p:attrName>style.visibility</p:attrName>
                                        </p:attrNameLst>
                                      </p:cBhvr>
                                      <p:to>
                                        <p:strVal val="visible"/>
                                      </p:to>
                                    </p:set>
                                    <p:animEffect transition="in" filter="fade">
                                      <p:cBhvr>
                                        <p:cTn id="74" dur="500"/>
                                        <p:tgtEl>
                                          <p:spTgt spid="327"/>
                                        </p:tgtEl>
                                      </p:cBhvr>
                                    </p:animEffect>
                                  </p:childTnLst>
                                </p:cTn>
                              </p:par>
                            </p:childTnLst>
                          </p:cTn>
                        </p:par>
                        <p:par>
                          <p:cTn id="75" fill="hold">
                            <p:stCondLst>
                              <p:cond delay="5500"/>
                            </p:stCondLst>
                            <p:childTnLst>
                              <p:par>
                                <p:cTn id="76" presetID="10" presetClass="entr" presetSubtype="0" fill="hold" nodeType="afterEffect">
                                  <p:stCondLst>
                                    <p:cond delay="0"/>
                                  </p:stCondLst>
                                  <p:childTnLst>
                                    <p:set>
                                      <p:cBhvr>
                                        <p:cTn id="77" dur="1" fill="hold">
                                          <p:stCondLst>
                                            <p:cond delay="0"/>
                                          </p:stCondLst>
                                        </p:cTn>
                                        <p:tgtEl>
                                          <p:spTgt spid="328"/>
                                        </p:tgtEl>
                                        <p:attrNameLst>
                                          <p:attrName>style.visibility</p:attrName>
                                        </p:attrNameLst>
                                      </p:cBhvr>
                                      <p:to>
                                        <p:strVal val="visible"/>
                                      </p:to>
                                    </p:set>
                                    <p:animEffect transition="in" filter="fade">
                                      <p:cBhvr>
                                        <p:cTn id="78"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0" grpId="0"/>
      <p:bldP spid="322" grpId="0" animBg="1"/>
      <p:bldP spid="3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p:cNvSpPr>
            <a:spLocks noGrp="1"/>
          </p:cNvSpPr>
          <p:nvPr>
            <p:ph type="subTitle" idx="1"/>
          </p:nvPr>
        </p:nvSpPr>
        <p:spPr/>
        <p:txBody>
          <a:bodyPr/>
          <a:lstStyle/>
          <a:p>
            <a:r>
              <a:rPr lang="en-US" dirty="0" smtClean="0"/>
              <a:t>Revisions, Recovery, Rollback</a:t>
            </a:r>
            <a:endParaRPr lang="en-US" dirty="0"/>
          </a:p>
        </p:txBody>
      </p:sp>
      <p:sp>
        <p:nvSpPr>
          <p:cNvPr id="5"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7" name="Picture 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9025968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Recovery</a:t>
            </a:r>
            <a:endParaRPr lang="en-US" dirty="0"/>
          </a:p>
        </p:txBody>
      </p:sp>
      <p:sp>
        <p:nvSpPr>
          <p:cNvPr id="6" name="Textplatzhalter 4"/>
          <p:cNvSpPr>
            <a:spLocks noGrp="1"/>
          </p:cNvSpPr>
          <p:nvPr>
            <p:ph type="body" sz="quarter" idx="12"/>
          </p:nvPr>
        </p:nvSpPr>
        <p:spPr>
          <a:xfrm>
            <a:off x="323528" y="1113590"/>
            <a:ext cx="8496945" cy="3546391"/>
          </a:xfrm>
        </p:spPr>
        <p:txBody>
          <a:bodyPr/>
          <a:lstStyle/>
          <a:p>
            <a:pPr marL="457200" lvl="1" indent="0">
              <a:buNone/>
            </a:pPr>
            <a:r>
              <a:rPr lang="en-US" sz="1400" b="1" noProof="1" smtClean="0">
                <a:latin typeface="Courier New" pitchFamily="49" charset="0"/>
                <a:cs typeface="Courier New" pitchFamily="49" charset="0"/>
              </a:rPr>
              <a:t>$ ls segmentstore</a:t>
            </a:r>
          </a:p>
          <a:p>
            <a:pPr marL="457200" lvl="1" indent="0">
              <a:buNone/>
            </a:pPr>
            <a:r>
              <a:rPr lang="is-IS" sz="1400" b="1" noProof="1">
                <a:latin typeface="Courier New" pitchFamily="49" charset="0"/>
                <a:cs typeface="Courier New" pitchFamily="49" charset="0"/>
              </a:rPr>
              <a:t>256M Aug 16 17:09 data00000a.tar</a:t>
            </a:r>
          </a:p>
          <a:p>
            <a:pPr marL="457200" lvl="1" indent="0">
              <a:buNone/>
            </a:pPr>
            <a:r>
              <a:rPr lang="is-IS" sz="1400" b="1" noProof="1">
                <a:latin typeface="Courier New" pitchFamily="49" charset="0"/>
                <a:cs typeface="Courier New" pitchFamily="49" charset="0"/>
              </a:rPr>
              <a:t>256M Aug 16 17:09 data00001a.tar</a:t>
            </a:r>
          </a:p>
          <a:p>
            <a:pPr marL="457200" lvl="1" indent="0">
              <a:buNone/>
            </a:pPr>
            <a:r>
              <a:rPr lang="is-IS" sz="1400" b="1" noProof="1">
                <a:latin typeface="Courier New" pitchFamily="49" charset="0"/>
                <a:cs typeface="Courier New" pitchFamily="49" charset="0"/>
              </a:rPr>
              <a:t>256M Aug 16 17:09 data00002a.tar</a:t>
            </a:r>
          </a:p>
          <a:p>
            <a:pPr marL="457200" lvl="1" indent="0">
              <a:buNone/>
            </a:pPr>
            <a:r>
              <a:rPr lang="is-IS" sz="1400" b="1" noProof="1">
                <a:latin typeface="Courier New" pitchFamily="49" charset="0"/>
                <a:cs typeface="Courier New" pitchFamily="49" charset="0"/>
              </a:rPr>
              <a:t>256M Aug 16 17:09 data00003a.tar</a:t>
            </a:r>
          </a:p>
          <a:p>
            <a:pPr marL="457200" lvl="1" indent="0">
              <a:buNone/>
            </a:pPr>
            <a:r>
              <a:rPr lang="is-IS" sz="1400" b="1" noProof="1">
                <a:latin typeface="Courier New" pitchFamily="49" charset="0"/>
                <a:cs typeface="Courier New" pitchFamily="49" charset="0"/>
              </a:rPr>
              <a:t>256M Aug 16 17:09 data00004a.tar</a:t>
            </a:r>
          </a:p>
          <a:p>
            <a:pPr marL="457200" lvl="1" indent="0">
              <a:buNone/>
            </a:pPr>
            <a:r>
              <a:rPr lang="is-IS" sz="1400" b="1" noProof="1">
                <a:latin typeface="Courier New" pitchFamily="49" charset="0"/>
                <a:cs typeface="Courier New" pitchFamily="49" charset="0"/>
              </a:rPr>
              <a:t>256M Aug 16 17:09 data00005a.tar</a:t>
            </a:r>
          </a:p>
          <a:p>
            <a:pPr marL="457200" lvl="1" indent="0">
              <a:buNone/>
            </a:pPr>
            <a:r>
              <a:rPr lang="is-IS" sz="1400" b="1" noProof="1">
                <a:latin typeface="Courier New" pitchFamily="49" charset="0"/>
                <a:cs typeface="Courier New" pitchFamily="49" charset="0"/>
              </a:rPr>
              <a:t>256M Aug 16 17:09 data00006a.tar</a:t>
            </a:r>
          </a:p>
          <a:p>
            <a:pPr marL="457200" lvl="1" indent="0">
              <a:buNone/>
            </a:pPr>
            <a:r>
              <a:rPr lang="is-IS" sz="1400" b="1" noProof="1">
                <a:latin typeface="Courier New" pitchFamily="49" charset="0"/>
                <a:cs typeface="Courier New" pitchFamily="49" charset="0"/>
              </a:rPr>
              <a:t>231M Aug 16 17:12 data00007a.tar</a:t>
            </a:r>
          </a:p>
          <a:p>
            <a:pPr marL="457200" lvl="1" indent="0">
              <a:buNone/>
            </a:pPr>
            <a:r>
              <a:rPr lang="is-IS" sz="1400" b="1" noProof="1">
                <a:latin typeface="Courier New" pitchFamily="49" charset="0"/>
                <a:cs typeface="Courier New" pitchFamily="49" charset="0"/>
              </a:rPr>
              <a:t>231M Aug 16 17:09 data00007a.tar.bak</a:t>
            </a:r>
          </a:p>
          <a:p>
            <a:pPr marL="457200" lvl="1" indent="0">
              <a:buNone/>
            </a:pPr>
            <a:r>
              <a:rPr lang="is-IS" sz="1400" b="1" noProof="1">
                <a:latin typeface="Courier New" pitchFamily="49" charset="0"/>
                <a:cs typeface="Courier New" pitchFamily="49" charset="0"/>
              </a:rPr>
              <a:t>256M Aug 16 17:12 data00008a.tar</a:t>
            </a:r>
          </a:p>
          <a:p>
            <a:pPr marL="457200" lvl="1" indent="0">
              <a:buNone/>
            </a:pPr>
            <a:r>
              <a:rPr lang="is-IS" sz="1400" b="1" noProof="1">
                <a:latin typeface="Courier New" pitchFamily="49" charset="0"/>
                <a:cs typeface="Courier New" pitchFamily="49" charset="0"/>
              </a:rPr>
              <a:t>182M Aug 16 17:12 data00009a.tar</a:t>
            </a:r>
          </a:p>
          <a:p>
            <a:pPr marL="457200" lvl="1" indent="0">
              <a:buNone/>
            </a:pPr>
            <a:r>
              <a:rPr lang="is-IS" sz="1400" b="1" noProof="1">
                <a:latin typeface="Courier New" pitchFamily="49" charset="0"/>
                <a:cs typeface="Courier New" pitchFamily="49" charset="0"/>
              </a:rPr>
              <a:t>147B Aug 16 17:09 journal.log</a:t>
            </a:r>
            <a:endParaRPr lang="en-US" sz="1400" b="1" noProof="1" smtClean="0">
              <a:latin typeface="Courier New" pitchFamily="49" charset="0"/>
              <a:cs typeface="Courier New" pitchFamily="49" charset="0"/>
            </a:endParaRPr>
          </a:p>
        </p:txBody>
      </p:sp>
      <p:sp>
        <p:nvSpPr>
          <p:cNvPr id="7" name="Rectangular Callout 6"/>
          <p:cNvSpPr/>
          <p:nvPr/>
        </p:nvSpPr>
        <p:spPr>
          <a:xfrm>
            <a:off x="683568" y="2067694"/>
            <a:ext cx="7848872" cy="2664296"/>
          </a:xfrm>
          <a:prstGeom prst="wedgeRectCallout">
            <a:avLst>
              <a:gd name="adj1" fmla="val -15389"/>
              <a:gd name="adj2" fmla="val -68262"/>
            </a:avLst>
          </a:prstGeom>
          <a:solidFill>
            <a:schemeClr val="bg1"/>
          </a:solidFill>
          <a:ln w="34925" cmpd="sng">
            <a:solidFill>
              <a:schemeClr val="tx2"/>
            </a:solidFill>
          </a:ln>
          <a:effectLst>
            <a:outerShdw blurRad="40000" dist="304800" dir="12120000" sx="104000" sy="104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1">
              <a:spcBef>
                <a:spcPts val="336"/>
              </a:spcBef>
            </a:pPr>
            <a:r>
              <a:rPr lang="en-US" sz="1400" b="1" noProof="1">
                <a:solidFill>
                  <a:schemeClr val="tx1"/>
                </a:solidFill>
                <a:latin typeface="Courier New" pitchFamily="49" charset="0"/>
                <a:cs typeface="Courier New" pitchFamily="49" charset="0"/>
              </a:rPr>
              <a:t>$ </a:t>
            </a:r>
            <a:r>
              <a:rPr lang="en-US" sz="1400" b="1" noProof="1" smtClean="0">
                <a:solidFill>
                  <a:schemeClr val="tx1"/>
                </a:solidFill>
                <a:latin typeface="Courier New" pitchFamily="49" charset="0"/>
                <a:cs typeface="Courier New" pitchFamily="49" charset="0"/>
              </a:rPr>
              <a:t>tar –tvf data0000a.tar</a:t>
            </a:r>
            <a:endParaRPr lang="en-US" sz="1400" noProof="1">
              <a:solidFill>
                <a:schemeClr val="tx1"/>
              </a:solidFill>
              <a:latin typeface="Courier New" pitchFamily="49" charset="0"/>
              <a:cs typeface="Courier New" pitchFamily="49" charset="0"/>
            </a:endParaRPr>
          </a:p>
          <a:p>
            <a:pPr marL="0" lvl="1">
              <a:spcBef>
                <a:spcPts val="336"/>
              </a:spcBef>
            </a:pPr>
            <a:r>
              <a:rPr lang="is-IS" sz="1400" b="1" noProof="1" smtClean="0">
                <a:solidFill>
                  <a:schemeClr val="tx1"/>
                </a:solidFill>
                <a:latin typeface="Courier New" pitchFamily="49" charset="0"/>
                <a:cs typeface="Courier New" pitchFamily="49" charset="0"/>
              </a:rPr>
              <a:t> 69644 </a:t>
            </a:r>
            <a:r>
              <a:rPr lang="is-IS" sz="1400" b="1" noProof="1">
                <a:solidFill>
                  <a:schemeClr val="tx1"/>
                </a:solidFill>
                <a:latin typeface="Courier New" pitchFamily="49" charset="0"/>
                <a:cs typeface="Courier New" pitchFamily="49" charset="0"/>
              </a:rPr>
              <a:t>Aug 16 17:09 </a:t>
            </a:r>
            <a:r>
              <a:rPr lang="is-IS" sz="1400" b="1" noProof="1">
                <a:solidFill>
                  <a:schemeClr val="accent1"/>
                </a:solidFill>
                <a:latin typeface="Courier New" pitchFamily="49" charset="0"/>
                <a:cs typeface="Courier New" pitchFamily="49" charset="0"/>
              </a:rPr>
              <a:t>0686c08d-e3f6-474e-bb32-874efca706e7</a:t>
            </a:r>
            <a:r>
              <a:rPr lang="is-IS" sz="1400" b="1" noProof="1">
                <a:solidFill>
                  <a:schemeClr val="tx1"/>
                </a:solidFill>
                <a:latin typeface="Courier New" pitchFamily="49" charset="0"/>
                <a:cs typeface="Courier New" pitchFamily="49" charset="0"/>
              </a:rPr>
              <a:t>.58dbce7b</a:t>
            </a:r>
          </a:p>
          <a:p>
            <a:pPr marL="0" lvl="1">
              <a:spcBef>
                <a:spcPts val="336"/>
              </a:spcBef>
            </a:pPr>
            <a:r>
              <a:rPr lang="is-IS" sz="1400" b="1" noProof="1">
                <a:solidFill>
                  <a:schemeClr val="tx1"/>
                </a:solidFill>
                <a:latin typeface="Courier New" pitchFamily="49" charset="0"/>
                <a:cs typeface="Courier New" pitchFamily="49" charset="0"/>
              </a:rPr>
              <a:t>262144 Aug 16 17:09 a3a57501-f30f-4986-b820-e166c50adaad.8d58d425</a:t>
            </a:r>
          </a:p>
          <a:p>
            <a:pPr marL="0" lvl="1">
              <a:spcBef>
                <a:spcPts val="336"/>
              </a:spcBef>
            </a:pPr>
            <a:r>
              <a:rPr lang="is-IS" sz="1400" b="1" noProof="1">
                <a:solidFill>
                  <a:schemeClr val="tx1"/>
                </a:solidFill>
                <a:latin typeface="Courier New" pitchFamily="49" charset="0"/>
                <a:cs typeface="Courier New" pitchFamily="49" charset="0"/>
              </a:rPr>
              <a:t>262144 Aug 16 17:09 8bf5c193-6458-4e29-b4f5-d0dbba5ca584.0a0ceeac</a:t>
            </a:r>
          </a:p>
          <a:p>
            <a:pPr marL="0" lvl="1">
              <a:spcBef>
                <a:spcPts val="336"/>
              </a:spcBef>
            </a:pPr>
            <a:r>
              <a:rPr lang="is-IS" sz="1400" b="1" noProof="1">
                <a:solidFill>
                  <a:schemeClr val="tx1"/>
                </a:solidFill>
                <a:latin typeface="Courier New" pitchFamily="49" charset="0"/>
                <a:cs typeface="Courier New" pitchFamily="49" charset="0"/>
              </a:rPr>
              <a:t>195080 Aug 16 17:09 2f6cbfdf-8d78-41d9-b507-89f47a143cab.47624a71</a:t>
            </a:r>
          </a:p>
          <a:p>
            <a:pPr marL="0" lvl="1">
              <a:spcBef>
                <a:spcPts val="336"/>
              </a:spcBef>
            </a:pPr>
            <a:r>
              <a:rPr lang="is-IS" sz="1400" b="1" noProof="1">
                <a:solidFill>
                  <a:schemeClr val="tx1"/>
                </a:solidFill>
                <a:latin typeface="Courier New" pitchFamily="49" charset="0"/>
                <a:cs typeface="Courier New" pitchFamily="49" charset="0"/>
              </a:rPr>
              <a:t>262144 Aug 16 17:09 7b8fd991-e894-49fb-b0e1-c193e5403755.da89a3db</a:t>
            </a:r>
          </a:p>
          <a:p>
            <a:pPr marL="0" lvl="1">
              <a:spcBef>
                <a:spcPts val="336"/>
              </a:spcBef>
            </a:pPr>
            <a:r>
              <a:rPr lang="is-IS" sz="1400" b="1" noProof="1">
                <a:solidFill>
                  <a:schemeClr val="tx1"/>
                </a:solidFill>
                <a:latin typeface="Courier New" pitchFamily="49" charset="0"/>
                <a:cs typeface="Courier New" pitchFamily="49" charset="0"/>
              </a:rPr>
              <a:t>262144 Aug 16 17:09 10d3ea6c-e62f-45d1-bd61-fab94db9cddd.da137b63</a:t>
            </a:r>
          </a:p>
          <a:p>
            <a:pPr marL="0" lvl="1">
              <a:spcBef>
                <a:spcPts val="336"/>
              </a:spcBef>
            </a:pPr>
            <a:r>
              <a:rPr lang="is-IS" sz="1400" b="1" noProof="1">
                <a:solidFill>
                  <a:schemeClr val="tx1"/>
                </a:solidFill>
                <a:latin typeface="Courier New" pitchFamily="49" charset="0"/>
                <a:cs typeface="Courier New" pitchFamily="49" charset="0"/>
              </a:rPr>
              <a:t> 25600 Aug 16 17:09 data00000a.tar.gph</a:t>
            </a:r>
          </a:p>
          <a:p>
            <a:pPr marL="0" lvl="1">
              <a:spcBef>
                <a:spcPts val="336"/>
              </a:spcBef>
            </a:pPr>
            <a:r>
              <a:rPr lang="is-IS" sz="1400" b="1" noProof="1">
                <a:solidFill>
                  <a:schemeClr val="tx1"/>
                </a:solidFill>
                <a:latin typeface="Courier New" pitchFamily="49" charset="0"/>
                <a:cs typeface="Courier New" pitchFamily="49" charset="0"/>
              </a:rPr>
              <a:t> 31232 Aug 16 17:09 data00000a.tar.idx</a:t>
            </a:r>
            <a:endParaRPr lang="en-GB" dirty="0">
              <a:solidFill>
                <a:schemeClr val="tx1"/>
              </a:solidFill>
            </a:endParaRPr>
          </a:p>
        </p:txBody>
      </p:sp>
      <p:sp>
        <p:nvSpPr>
          <p:cNvPr id="8"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9" name="Picture 8"/>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33859576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1000"/>
                                        <p:tgtEl>
                                          <p:spTgt spid="7"/>
                                        </p:tgtEl>
                                      </p:cBhvr>
                                    </p:animEffect>
                                    <p:set>
                                      <p:cBhvr>
                                        <p:cTn id="12"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Recovery</a:t>
            </a:r>
            <a:endParaRPr lang="en-US" dirty="0"/>
          </a:p>
        </p:txBody>
      </p:sp>
      <p:sp>
        <p:nvSpPr>
          <p:cNvPr id="6" name="Textplatzhalter 4"/>
          <p:cNvSpPr>
            <a:spLocks noGrp="1"/>
          </p:cNvSpPr>
          <p:nvPr>
            <p:ph type="body" sz="quarter" idx="12"/>
          </p:nvPr>
        </p:nvSpPr>
        <p:spPr>
          <a:xfrm>
            <a:off x="323528" y="1113590"/>
            <a:ext cx="8496945" cy="3546391"/>
          </a:xfrm>
        </p:spPr>
        <p:txBody>
          <a:bodyPr/>
          <a:lstStyle/>
          <a:p>
            <a:pPr marL="457200" lvl="1" indent="0">
              <a:buNone/>
            </a:pPr>
            <a:r>
              <a:rPr lang="en-US" sz="1400" b="1" noProof="1">
                <a:latin typeface="Courier New" pitchFamily="49" charset="0"/>
                <a:cs typeface="Courier New" pitchFamily="49" charset="0"/>
              </a:rPr>
              <a:t>17:12:21.025 WARN </a:t>
            </a:r>
            <a:r>
              <a:rPr lang="en-US" sz="1400" b="1" noProof="1" smtClean="0">
                <a:solidFill>
                  <a:schemeClr val="accent1"/>
                </a:solidFill>
                <a:latin typeface="Courier New" pitchFamily="49" charset="0"/>
                <a:cs typeface="Courier New" pitchFamily="49" charset="0"/>
              </a:rPr>
              <a:t>Could </a:t>
            </a:r>
            <a:r>
              <a:rPr lang="en-US" sz="1400" b="1" noProof="1">
                <a:solidFill>
                  <a:schemeClr val="accent1"/>
                </a:solidFill>
                <a:latin typeface="Courier New" pitchFamily="49" charset="0"/>
                <a:cs typeface="Courier New" pitchFamily="49" charset="0"/>
              </a:rPr>
              <a:t>not find a valid tar index</a:t>
            </a:r>
            <a:r>
              <a:rPr lang="en-US" sz="1400" b="1" noProof="1">
                <a:latin typeface="Courier New" pitchFamily="49" charset="0"/>
                <a:cs typeface="Courier New" pitchFamily="49" charset="0"/>
              </a:rPr>
              <a:t> in </a:t>
            </a:r>
            <a:r>
              <a:rPr lang="en-US" sz="1400" b="1" noProof="1" smtClean="0">
                <a:latin typeface="Courier New" pitchFamily="49" charset="0"/>
                <a:cs typeface="Courier New" pitchFamily="49" charset="0"/>
              </a:rPr>
              <a:t>[/</a:t>
            </a:r>
            <a:r>
              <a:rPr lang="en-US" sz="1400" b="1" noProof="1">
                <a:latin typeface="Courier New" pitchFamily="49" charset="0"/>
                <a:cs typeface="Courier New" pitchFamily="49" charset="0"/>
              </a:rPr>
              <a:t>segmentstore/data00007a.tar], recovering..</a:t>
            </a:r>
            <a:r>
              <a:rPr lang="en-US" sz="1400" b="1" noProof="1" smtClean="0">
                <a:latin typeface="Courier New" pitchFamily="49" charset="0"/>
                <a:cs typeface="Courier New" pitchFamily="49" charset="0"/>
              </a:rPr>
              <a:t>.</a:t>
            </a: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17:12:21.025 INFO </a:t>
            </a:r>
            <a:r>
              <a:rPr lang="en-US" sz="1400" b="1" noProof="1" smtClean="0">
                <a:solidFill>
                  <a:srgbClr val="00ADEE"/>
                </a:solidFill>
                <a:latin typeface="Courier New" pitchFamily="49" charset="0"/>
                <a:cs typeface="Courier New" pitchFamily="49" charset="0"/>
              </a:rPr>
              <a:t>Recovering </a:t>
            </a:r>
            <a:r>
              <a:rPr lang="en-US" sz="1400" b="1" noProof="1">
                <a:solidFill>
                  <a:srgbClr val="00ADEE"/>
                </a:solidFill>
                <a:latin typeface="Courier New" pitchFamily="49" charset="0"/>
                <a:cs typeface="Courier New" pitchFamily="49" charset="0"/>
              </a:rPr>
              <a:t>segments </a:t>
            </a:r>
            <a:r>
              <a:rPr lang="en-US" sz="1400" b="1" noProof="1">
                <a:latin typeface="Courier New" pitchFamily="49" charset="0"/>
                <a:cs typeface="Courier New" pitchFamily="49" charset="0"/>
              </a:rPr>
              <a:t>from tar file </a:t>
            </a:r>
            <a:r>
              <a:rPr lang="en-US" sz="1400" b="1" noProof="1" smtClean="0">
                <a:latin typeface="Courier New" pitchFamily="49" charset="0"/>
                <a:cs typeface="Courier New" pitchFamily="49" charset="0"/>
              </a:rPr>
              <a:t>/segmentstore</a:t>
            </a:r>
            <a:r>
              <a:rPr lang="en-US" sz="1400" b="1" noProof="1">
                <a:latin typeface="Courier New" pitchFamily="49" charset="0"/>
                <a:cs typeface="Courier New" pitchFamily="49" charset="0"/>
              </a:rPr>
              <a:t>/</a:t>
            </a:r>
            <a:r>
              <a:rPr lang="en-US" sz="1400" b="1" noProof="1" smtClean="0">
                <a:latin typeface="Courier New" pitchFamily="49" charset="0"/>
                <a:cs typeface="Courier New" pitchFamily="49" charset="0"/>
              </a:rPr>
              <a:t>data00007a.tar</a:t>
            </a: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17:12:21.739 INFO </a:t>
            </a:r>
            <a:r>
              <a:rPr lang="en-US" sz="1400" b="1" noProof="1" smtClean="0">
                <a:solidFill>
                  <a:srgbClr val="00ADEE"/>
                </a:solidFill>
                <a:latin typeface="Courier New" pitchFamily="49" charset="0"/>
                <a:cs typeface="Courier New" pitchFamily="49" charset="0"/>
              </a:rPr>
              <a:t>Backing </a:t>
            </a:r>
            <a:r>
              <a:rPr lang="en-US" sz="1400" b="1" noProof="1">
                <a:solidFill>
                  <a:srgbClr val="00ADEE"/>
                </a:solidFill>
                <a:latin typeface="Courier New" pitchFamily="49" charset="0"/>
                <a:cs typeface="Courier New" pitchFamily="49" charset="0"/>
              </a:rPr>
              <a:t>up </a:t>
            </a:r>
            <a:r>
              <a:rPr lang="en-US" sz="1400" b="1" noProof="1" smtClean="0">
                <a:latin typeface="Courier New" pitchFamily="49" charset="0"/>
                <a:cs typeface="Courier New" pitchFamily="49" charset="0"/>
              </a:rPr>
              <a:t>/segmentstore</a:t>
            </a:r>
            <a:r>
              <a:rPr lang="en-US" sz="1400" b="1" noProof="1">
                <a:latin typeface="Courier New" pitchFamily="49" charset="0"/>
                <a:cs typeface="Courier New" pitchFamily="49" charset="0"/>
              </a:rPr>
              <a:t>/data00007a.tar to </a:t>
            </a:r>
            <a:r>
              <a:rPr lang="en-US" sz="1400" b="1" noProof="1" smtClean="0">
                <a:latin typeface="Courier New" pitchFamily="49" charset="0"/>
                <a:cs typeface="Courier New" pitchFamily="49" charset="0"/>
              </a:rPr>
              <a:t>data00007a.tar.bak</a:t>
            </a: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17:12:21.739 INFO </a:t>
            </a:r>
            <a:r>
              <a:rPr lang="en-US" sz="1400" b="1" noProof="1" smtClean="0">
                <a:solidFill>
                  <a:srgbClr val="00ADEE"/>
                </a:solidFill>
                <a:latin typeface="Courier New" pitchFamily="49" charset="0"/>
                <a:cs typeface="Courier New" pitchFamily="49" charset="0"/>
              </a:rPr>
              <a:t>Regenerating </a:t>
            </a:r>
            <a:r>
              <a:rPr lang="en-US" sz="1400" b="1" noProof="1">
                <a:solidFill>
                  <a:srgbClr val="00ADEE"/>
                </a:solidFill>
                <a:latin typeface="Courier New" pitchFamily="49" charset="0"/>
                <a:cs typeface="Courier New" pitchFamily="49" charset="0"/>
              </a:rPr>
              <a:t>tar file </a:t>
            </a:r>
            <a:r>
              <a:rPr lang="en-US" sz="1400" b="1" noProof="1">
                <a:latin typeface="Courier New" pitchFamily="49" charset="0"/>
                <a:cs typeface="Courier New" pitchFamily="49" charset="0"/>
              </a:rPr>
              <a:t>/</a:t>
            </a:r>
            <a:r>
              <a:rPr lang="en-US" sz="1400" b="1" noProof="1" smtClean="0">
                <a:latin typeface="Courier New" pitchFamily="49" charset="0"/>
                <a:cs typeface="Courier New" pitchFamily="49" charset="0"/>
              </a:rPr>
              <a:t>segmentstore</a:t>
            </a:r>
            <a:r>
              <a:rPr lang="en-US" sz="1400" b="1" noProof="1">
                <a:latin typeface="Courier New" pitchFamily="49" charset="0"/>
                <a:cs typeface="Courier New" pitchFamily="49" charset="0"/>
              </a:rPr>
              <a:t>/data00007a.tar</a:t>
            </a:r>
          </a:p>
        </p:txBody>
      </p:sp>
      <p:sp>
        <p:nvSpPr>
          <p:cNvPr id="7"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8" name="Picture 7"/>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1044806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Revisions</a:t>
            </a:r>
            <a:endParaRPr lang="en-US" dirty="0"/>
          </a:p>
        </p:txBody>
      </p:sp>
      <p:sp>
        <p:nvSpPr>
          <p:cNvPr id="6" name="Textplatzhalter 4"/>
          <p:cNvSpPr>
            <a:spLocks noGrp="1"/>
          </p:cNvSpPr>
          <p:nvPr>
            <p:ph type="body" sz="quarter" idx="12"/>
          </p:nvPr>
        </p:nvSpPr>
        <p:spPr>
          <a:xfrm>
            <a:off x="323528" y="1113590"/>
            <a:ext cx="8496945" cy="3546391"/>
          </a:xfrm>
        </p:spPr>
        <p:txBody>
          <a:bodyPr/>
          <a:lstStyle/>
          <a:p>
            <a:pPr marL="457200" lvl="1" indent="0">
              <a:buNone/>
            </a:pPr>
            <a:r>
              <a:rPr lang="en-US" sz="1400" b="1" noProof="1" smtClean="0">
                <a:latin typeface="Courier New" pitchFamily="49" charset="0"/>
                <a:cs typeface="Courier New" pitchFamily="49" charset="0"/>
              </a:rPr>
              <a:t>$ cat journal.log</a:t>
            </a:r>
          </a:p>
          <a:p>
            <a:pPr marL="457200" lvl="1" indent="0">
              <a:buNone/>
            </a:pPr>
            <a:r>
              <a:rPr lang="en-US" sz="1400" b="1" noProof="1">
                <a:latin typeface="Courier New" pitchFamily="49" charset="0"/>
                <a:cs typeface="Courier New" pitchFamily="49" charset="0"/>
              </a:rPr>
              <a:t>fd155d2d-516c-4274-aa83-0851bbc2eb47:102112 root</a:t>
            </a:r>
          </a:p>
          <a:p>
            <a:pPr marL="457200" lvl="1" indent="0">
              <a:buNone/>
            </a:pPr>
            <a:r>
              <a:rPr lang="en-US" sz="1400" b="1" noProof="1">
                <a:latin typeface="Courier New" pitchFamily="49" charset="0"/>
                <a:cs typeface="Courier New" pitchFamily="49" charset="0"/>
              </a:rPr>
              <a:t>bb8b37a3-8129-45b7-a043-484a299523da:182460 root</a:t>
            </a:r>
          </a:p>
          <a:p>
            <a:pPr marL="457200" lvl="1" indent="0">
              <a:buNone/>
            </a:pPr>
            <a:r>
              <a:rPr lang="en-US" sz="1400" b="1" noProof="1">
                <a:latin typeface="Courier New" pitchFamily="49" charset="0"/>
                <a:cs typeface="Courier New" pitchFamily="49" charset="0"/>
              </a:rPr>
              <a:t>639b7832-7fcc-4f42-abe7-48c4f5505850:162320 root</a:t>
            </a:r>
          </a:p>
        </p:txBody>
      </p:sp>
      <p:grpSp>
        <p:nvGrpSpPr>
          <p:cNvPr id="40" name="Group 39"/>
          <p:cNvGrpSpPr/>
          <p:nvPr/>
        </p:nvGrpSpPr>
        <p:grpSpPr>
          <a:xfrm>
            <a:off x="611560" y="1923678"/>
            <a:ext cx="5616624" cy="216024"/>
            <a:chOff x="611560" y="1923678"/>
            <a:chExt cx="5616624" cy="216024"/>
          </a:xfrm>
        </p:grpSpPr>
        <p:cxnSp>
          <p:nvCxnSpPr>
            <p:cNvPr id="23" name="Straight Connector 22"/>
            <p:cNvCxnSpPr/>
            <p:nvPr/>
          </p:nvCxnSpPr>
          <p:spPr>
            <a:xfrm>
              <a:off x="611560" y="1923678"/>
              <a:ext cx="5616624" cy="21602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611560" y="1923678"/>
              <a:ext cx="5616624" cy="21602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971600" y="1563638"/>
            <a:ext cx="3168352" cy="2592288"/>
            <a:chOff x="971600" y="1563638"/>
            <a:chExt cx="3168352" cy="2592288"/>
          </a:xfrm>
        </p:grpSpPr>
        <p:grpSp>
          <p:nvGrpSpPr>
            <p:cNvPr id="25" name="Group 24"/>
            <p:cNvGrpSpPr/>
            <p:nvPr/>
          </p:nvGrpSpPr>
          <p:grpSpPr>
            <a:xfrm>
              <a:off x="971600" y="1563638"/>
              <a:ext cx="3168352" cy="2592288"/>
              <a:chOff x="971600" y="1563638"/>
              <a:chExt cx="3168352" cy="2592288"/>
            </a:xfrm>
          </p:grpSpPr>
          <p:grpSp>
            <p:nvGrpSpPr>
              <p:cNvPr id="24" name="Group 23"/>
              <p:cNvGrpSpPr/>
              <p:nvPr/>
            </p:nvGrpSpPr>
            <p:grpSpPr>
              <a:xfrm>
                <a:off x="971600" y="2914409"/>
                <a:ext cx="3168352" cy="1241517"/>
                <a:chOff x="971600" y="2914409"/>
                <a:chExt cx="3168352" cy="1241517"/>
              </a:xfrm>
            </p:grpSpPr>
            <p:grpSp>
              <p:nvGrpSpPr>
                <p:cNvPr id="8" name="Group 7"/>
                <p:cNvGrpSpPr/>
                <p:nvPr/>
              </p:nvGrpSpPr>
              <p:grpSpPr>
                <a:xfrm>
                  <a:off x="971600" y="2914409"/>
                  <a:ext cx="1440160" cy="1241517"/>
                  <a:chOff x="5580112" y="3219822"/>
                  <a:chExt cx="1440160" cy="1241517"/>
                </a:xfrm>
              </p:grpSpPr>
              <p:sp>
                <p:nvSpPr>
                  <p:cNvPr id="10"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11" name="Group 10"/>
                  <p:cNvGrpSpPr/>
                  <p:nvPr/>
                </p:nvGrpSpPr>
                <p:grpSpPr>
                  <a:xfrm>
                    <a:off x="5830426" y="3579862"/>
                    <a:ext cx="829806" cy="757649"/>
                    <a:chOff x="5796136" y="1563638"/>
                    <a:chExt cx="1656184" cy="1512168"/>
                  </a:xfrm>
                  <a:solidFill>
                    <a:schemeClr val="bg2">
                      <a:lumMod val="90000"/>
                    </a:schemeClr>
                  </a:solidFill>
                </p:grpSpPr>
                <p:sp>
                  <p:nvSpPr>
                    <p:cNvPr id="12" name="Oval 11"/>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Oval 12"/>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Oval 13"/>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Oval 14"/>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Oval 15"/>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Oval 16"/>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8" name="Straight Arrow Connector 17"/>
                    <p:cNvCxnSpPr>
                      <a:stCxn id="17" idx="3"/>
                      <a:endCxn id="12"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7" idx="5"/>
                      <a:endCxn id="15"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2" idx="3"/>
                      <a:endCxn id="13"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4"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5" idx="3"/>
                      <a:endCxn id="16"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sp>
              <p:nvSpPr>
                <p:cNvPr id="27" name="Isosceles Triangle 52"/>
                <p:cNvSpPr/>
                <p:nvPr/>
              </p:nvSpPr>
              <p:spPr>
                <a:xfrm>
                  <a:off x="2699792" y="2914409"/>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8" name="Group 27"/>
                <p:cNvGrpSpPr/>
                <p:nvPr/>
              </p:nvGrpSpPr>
              <p:grpSpPr>
                <a:xfrm>
                  <a:off x="2950106" y="3274449"/>
                  <a:ext cx="829806" cy="757649"/>
                  <a:chOff x="5796136" y="1563638"/>
                  <a:chExt cx="1656184" cy="1512168"/>
                </a:xfrm>
                <a:solidFill>
                  <a:schemeClr val="bg2">
                    <a:lumMod val="90000"/>
                  </a:schemeClr>
                </a:solidFill>
              </p:grpSpPr>
              <p:sp>
                <p:nvSpPr>
                  <p:cNvPr id="29" name="Oval 28"/>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Oval 29"/>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Oval 30"/>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Oval 31"/>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4" name="Oval 33"/>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5" name="Straight Arrow Connector 34"/>
                  <p:cNvCxnSpPr>
                    <a:stCxn id="34" idx="3"/>
                    <a:endCxn id="29"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4" idx="5"/>
                    <a:endCxn id="32"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9" idx="3"/>
                    <a:endCxn id="30"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9" idx="5"/>
                    <a:endCxn id="31"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32" idx="3"/>
                    <a:endCxn id="33"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60" name="Straight Arrow Connector 59"/>
              <p:cNvCxnSpPr>
                <a:endCxn id="10" idx="1"/>
              </p:cNvCxnSpPr>
              <p:nvPr/>
            </p:nvCxnSpPr>
            <p:spPr>
              <a:xfrm>
                <a:off x="1115616" y="1563638"/>
                <a:ext cx="576064" cy="1350771"/>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27" idx="1"/>
              </p:cNvCxnSpPr>
              <p:nvPr/>
            </p:nvCxnSpPr>
            <p:spPr>
              <a:xfrm>
                <a:off x="3203848" y="1779662"/>
                <a:ext cx="216024" cy="113474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sp>
          <p:nvSpPr>
            <p:cNvPr id="59" name="TextBox 58"/>
            <p:cNvSpPr txBox="1"/>
            <p:nvPr/>
          </p:nvSpPr>
          <p:spPr>
            <a:xfrm>
              <a:off x="1547664" y="2355726"/>
              <a:ext cx="532450" cy="461665"/>
            </a:xfrm>
            <a:prstGeom prst="rect">
              <a:avLst/>
            </a:prstGeom>
            <a:noFill/>
          </p:spPr>
          <p:txBody>
            <a:bodyPr wrap="none" rtlCol="0">
              <a:spAutoFit/>
            </a:bodyPr>
            <a:lstStyle/>
            <a:p>
              <a:r>
                <a:rPr lang="en-GB" sz="2400" dirty="0" smtClean="0">
                  <a:latin typeface="Signika Bold"/>
                  <a:cs typeface="Signika Bold"/>
                </a:rPr>
                <a:t>R1</a:t>
              </a:r>
              <a:endParaRPr lang="en-GB" sz="2400" dirty="0">
                <a:latin typeface="Signika Bold"/>
                <a:cs typeface="Signika Bold"/>
              </a:endParaRPr>
            </a:p>
          </p:txBody>
        </p:sp>
      </p:grpSp>
      <p:sp>
        <p:nvSpPr>
          <p:cNvPr id="61" name="TextBox 60"/>
          <p:cNvSpPr txBox="1"/>
          <p:nvPr/>
        </p:nvSpPr>
        <p:spPr>
          <a:xfrm>
            <a:off x="3347864" y="2355726"/>
            <a:ext cx="532450" cy="461665"/>
          </a:xfrm>
          <a:prstGeom prst="rect">
            <a:avLst/>
          </a:prstGeom>
          <a:noFill/>
        </p:spPr>
        <p:txBody>
          <a:bodyPr wrap="none" rtlCol="0">
            <a:spAutoFit/>
          </a:bodyPr>
          <a:lstStyle/>
          <a:p>
            <a:r>
              <a:rPr lang="en-GB" sz="2400" dirty="0" smtClean="0">
                <a:latin typeface="Signika Bold"/>
                <a:cs typeface="Signika Bold"/>
              </a:rPr>
              <a:t>R2</a:t>
            </a:r>
            <a:endParaRPr lang="en-GB" sz="2400" dirty="0">
              <a:latin typeface="Signika Bold"/>
              <a:cs typeface="Signika Bold"/>
            </a:endParaRPr>
          </a:p>
        </p:txBody>
      </p:sp>
      <p:sp>
        <p:nvSpPr>
          <p:cNvPr id="62" name="TextBox 61"/>
          <p:cNvSpPr txBox="1"/>
          <p:nvPr/>
        </p:nvSpPr>
        <p:spPr>
          <a:xfrm>
            <a:off x="3329870" y="2355726"/>
            <a:ext cx="954098" cy="461665"/>
          </a:xfrm>
          <a:prstGeom prst="rect">
            <a:avLst/>
          </a:prstGeom>
          <a:noFill/>
        </p:spPr>
        <p:txBody>
          <a:bodyPr wrap="none" rtlCol="0">
            <a:spAutoFit/>
          </a:bodyPr>
          <a:lstStyle/>
          <a:p>
            <a:r>
              <a:rPr lang="en-GB" sz="2400" dirty="0" smtClean="0">
                <a:latin typeface="Signika Bold"/>
                <a:cs typeface="Signika Bold"/>
              </a:rPr>
              <a:t>HEAD</a:t>
            </a:r>
            <a:endParaRPr lang="en-GB" sz="2400" dirty="0">
              <a:latin typeface="Signika Bold"/>
              <a:cs typeface="Signika Bold"/>
            </a:endParaRPr>
          </a:p>
        </p:txBody>
      </p:sp>
      <p:grpSp>
        <p:nvGrpSpPr>
          <p:cNvPr id="41" name="Group 40"/>
          <p:cNvGrpSpPr/>
          <p:nvPr/>
        </p:nvGrpSpPr>
        <p:grpSpPr>
          <a:xfrm>
            <a:off x="4427984" y="2067694"/>
            <a:ext cx="1746186" cy="2070851"/>
            <a:chOff x="4427984" y="2067694"/>
            <a:chExt cx="1746186" cy="2070851"/>
          </a:xfrm>
        </p:grpSpPr>
        <p:sp>
          <p:nvSpPr>
            <p:cNvPr id="45" name="Isosceles Triangle 52"/>
            <p:cNvSpPr/>
            <p:nvPr/>
          </p:nvSpPr>
          <p:spPr>
            <a:xfrm>
              <a:off x="4427984" y="2897028"/>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6" name="Group 45"/>
            <p:cNvGrpSpPr/>
            <p:nvPr/>
          </p:nvGrpSpPr>
          <p:grpSpPr>
            <a:xfrm>
              <a:off x="4678298" y="3257068"/>
              <a:ext cx="829806" cy="757649"/>
              <a:chOff x="5796136" y="1563638"/>
              <a:chExt cx="1656184" cy="1512168"/>
            </a:xfrm>
            <a:solidFill>
              <a:schemeClr val="bg2">
                <a:lumMod val="90000"/>
              </a:schemeClr>
            </a:solidFill>
          </p:grpSpPr>
          <p:sp>
            <p:nvSpPr>
              <p:cNvPr id="47" name="Oval 46"/>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8" name="Oval 47"/>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9" name="Oval 48"/>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0" name="Oval 49"/>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1" name="Oval 50"/>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2" name="Oval 51"/>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3" name="Straight Arrow Connector 52"/>
              <p:cNvCxnSpPr>
                <a:stCxn id="52" idx="3"/>
                <a:endCxn id="47"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52" idx="5"/>
                <a:endCxn id="50"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7" idx="3"/>
                <a:endCxn id="48"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7" idx="5"/>
                <a:endCxn id="49"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50" idx="3"/>
                <a:endCxn id="51"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cxnSp>
          <p:nvCxnSpPr>
            <p:cNvPr id="64" name="Straight Arrow Connector 63"/>
            <p:cNvCxnSpPr>
              <a:endCxn id="45" idx="1"/>
            </p:cNvCxnSpPr>
            <p:nvPr/>
          </p:nvCxnSpPr>
          <p:spPr>
            <a:xfrm>
              <a:off x="5004048" y="2067694"/>
              <a:ext cx="144016" cy="82933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220072" y="2355726"/>
              <a:ext cx="954098" cy="461665"/>
            </a:xfrm>
            <a:prstGeom prst="rect">
              <a:avLst/>
            </a:prstGeom>
            <a:noFill/>
          </p:spPr>
          <p:txBody>
            <a:bodyPr wrap="none" rtlCol="0">
              <a:spAutoFit/>
            </a:bodyPr>
            <a:lstStyle/>
            <a:p>
              <a:r>
                <a:rPr lang="en-GB" sz="2400" dirty="0" smtClean="0">
                  <a:latin typeface="Signika Bold"/>
                  <a:cs typeface="Signika Bold"/>
                </a:rPr>
                <a:t>HEAD</a:t>
              </a:r>
              <a:endParaRPr lang="en-GB" sz="2400" dirty="0">
                <a:latin typeface="Signika Bold"/>
                <a:cs typeface="Signika Bold"/>
              </a:endParaRPr>
            </a:p>
          </p:txBody>
        </p:sp>
      </p:grpSp>
      <p:sp>
        <p:nvSpPr>
          <p:cNvPr id="6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67" name="Picture 6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311826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xit" presetSubtype="0" fill="hold" nodeType="withEffect">
                                  <p:stCondLst>
                                    <p:cond delay="0"/>
                                  </p:stCondLst>
                                  <p:childTnLst>
                                    <p:animEffect transition="out" filter="fade">
                                      <p:cBhvr>
                                        <p:cTn id="20" dur="500"/>
                                        <p:tgtEl>
                                          <p:spTgt spid="41"/>
                                        </p:tgtEl>
                                      </p:cBhvr>
                                    </p:animEffect>
                                    <p:set>
                                      <p:cBhvr>
                                        <p:cTn id="21" dur="1" fill="hold">
                                          <p:stCondLst>
                                            <p:cond delay="499"/>
                                          </p:stCondLst>
                                        </p:cTn>
                                        <p:tgtEl>
                                          <p:spTgt spid="41"/>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xit" presetSubtype="0" fill="hold" grpId="1" nodeType="withEffect">
                                  <p:stCondLst>
                                    <p:cond delay="0"/>
                                  </p:stCondLst>
                                  <p:childTnLst>
                                    <p:animEffect transition="out" filter="fade">
                                      <p:cBhvr>
                                        <p:cTn id="26" dur="500"/>
                                        <p:tgtEl>
                                          <p:spTgt spid="61"/>
                                        </p:tgtEl>
                                      </p:cBhvr>
                                    </p:animEffect>
                                    <p:set>
                                      <p:cBhvr>
                                        <p:cTn id="27"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1" grpId="1"/>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Rollback</a:t>
            </a:r>
            <a:endParaRPr lang="en-US" dirty="0"/>
          </a:p>
        </p:txBody>
      </p:sp>
      <p:sp>
        <p:nvSpPr>
          <p:cNvPr id="7" name="Textplatzhalter 4"/>
          <p:cNvSpPr>
            <a:spLocks noGrp="1"/>
          </p:cNvSpPr>
          <p:nvPr>
            <p:ph type="body" sz="quarter" idx="12"/>
          </p:nvPr>
        </p:nvSpPr>
        <p:spPr>
          <a:xfrm>
            <a:off x="323528" y="1113590"/>
            <a:ext cx="8496945" cy="3546391"/>
          </a:xfrm>
        </p:spPr>
        <p:txBody>
          <a:bodyPr/>
          <a:lstStyle/>
          <a:p>
            <a:pPr marL="457200" lvl="1" indent="0">
              <a:buNone/>
            </a:pPr>
            <a:r>
              <a:rPr lang="en-US" sz="1400" b="1" noProof="1">
                <a:latin typeface="Courier New" pitchFamily="49" charset="0"/>
                <a:cs typeface="Courier New" pitchFamily="49" charset="0"/>
              </a:rPr>
              <a:t>$ java -jar oak-run-*.jar check</a:t>
            </a:r>
          </a:p>
          <a:p>
            <a:pPr marL="457200" lvl="1" indent="0">
              <a:buNone/>
            </a:pPr>
            <a:endParaRPr lang="en-US" sz="14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usage: check &lt;options&gt;</a:t>
            </a:r>
          </a:p>
          <a:p>
            <a:pPr marL="457200" lvl="1" indent="0">
              <a:buNone/>
            </a:pPr>
            <a:r>
              <a:rPr lang="en-US" sz="1400" b="1" noProof="1">
                <a:latin typeface="Courier New" pitchFamily="49" charset="0"/>
                <a:cs typeface="Courier New" pitchFamily="49" charset="0"/>
              </a:rPr>
              <a:t>Option         Description</a:t>
            </a:r>
          </a:p>
          <a:p>
            <a:pPr marL="457200" lvl="1" indent="0">
              <a:buNone/>
            </a:pPr>
            <a:r>
              <a:rPr lang="en-US" sz="1400" b="1" noProof="1">
                <a:latin typeface="Courier New" pitchFamily="49" charset="0"/>
                <a:cs typeface="Courier New" pitchFamily="49" charset="0"/>
              </a:rPr>
              <a:t>------         -----------</a:t>
            </a:r>
          </a:p>
          <a:p>
            <a:pPr marL="457200" lvl="1" indent="0">
              <a:buNone/>
            </a:pPr>
            <a:r>
              <a:rPr lang="en-US" sz="1400" b="1" noProof="1">
                <a:latin typeface="Courier New" pitchFamily="49" charset="0"/>
                <a:cs typeface="Courier New" pitchFamily="49" charset="0"/>
              </a:rPr>
              <a:t>--bin [Long]   read the n first bytes from binary properties. </a:t>
            </a:r>
            <a:endParaRPr lang="en-US" sz="1400" b="1" noProof="1" smtClean="0">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 </a:t>
            </a:r>
            <a:r>
              <a:rPr lang="en-US" sz="1400" b="1" noProof="1" smtClean="0">
                <a:latin typeface="Courier New" pitchFamily="49" charset="0"/>
                <a:cs typeface="Courier New" pitchFamily="49" charset="0"/>
              </a:rPr>
              <a:t>              -</a:t>
            </a:r>
            <a:r>
              <a:rPr lang="en-US" sz="1400" b="1" noProof="1">
                <a:latin typeface="Courier New" pitchFamily="49" charset="0"/>
                <a:cs typeface="Courier New" pitchFamily="49" charset="0"/>
              </a:rPr>
              <a:t>1 for all bytes. (default: 0)</a:t>
            </a:r>
          </a:p>
          <a:p>
            <a:pPr marL="457200" lvl="1" indent="0">
              <a:buNone/>
            </a:pPr>
            <a:r>
              <a:rPr lang="en-US" sz="1400" b="1" noProof="1">
                <a:latin typeface="Courier New" pitchFamily="49" charset="0"/>
                <a:cs typeface="Courier New" pitchFamily="49" charset="0"/>
              </a:rPr>
              <a:t>--deep [Long]  enable deep consistency checking. An optional </a:t>
            </a:r>
            <a:endParaRPr lang="en-US" sz="1400" b="1" noProof="1" smtClean="0">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 </a:t>
            </a:r>
            <a:r>
              <a:rPr lang="en-US" sz="1400" b="1" noProof="1" smtClean="0">
                <a:latin typeface="Courier New" pitchFamily="49" charset="0"/>
                <a:cs typeface="Courier New" pitchFamily="49" charset="0"/>
              </a:rPr>
              <a:t>              long specifies </a:t>
            </a:r>
            <a:r>
              <a:rPr lang="en-US" sz="1400" b="1" noProof="1">
                <a:latin typeface="Courier New" pitchFamily="49" charset="0"/>
                <a:cs typeface="Courier New" pitchFamily="49" charset="0"/>
              </a:rPr>
              <a:t>the number of seconds between </a:t>
            </a:r>
            <a:endParaRPr lang="en-US" sz="1400" b="1" noProof="1" smtClean="0">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 </a:t>
            </a:r>
            <a:r>
              <a:rPr lang="en-US" sz="1400" b="1" noProof="1" smtClean="0">
                <a:latin typeface="Courier New" pitchFamily="49" charset="0"/>
                <a:cs typeface="Courier New" pitchFamily="49" charset="0"/>
              </a:rPr>
              <a:t>              progress </a:t>
            </a:r>
            <a:r>
              <a:rPr lang="en-US" sz="1400" b="1" noProof="1">
                <a:latin typeface="Courier New" pitchFamily="49" charset="0"/>
                <a:cs typeface="Courier New" pitchFamily="49" charset="0"/>
              </a:rPr>
              <a:t>notifications (default: 9223372036854775807)</a:t>
            </a:r>
          </a:p>
          <a:p>
            <a:pPr marL="457200" lvl="1" indent="0">
              <a:buNone/>
            </a:pPr>
            <a:r>
              <a:rPr lang="en-US" sz="1400" b="1" noProof="1">
                <a:latin typeface="Courier New" pitchFamily="49" charset="0"/>
                <a:cs typeface="Courier New" pitchFamily="49" charset="0"/>
              </a:rPr>
              <a:t>--journal      journal file (default: journal.log)</a:t>
            </a:r>
          </a:p>
          <a:p>
            <a:pPr marL="457200" lvl="1" indent="0">
              <a:buNone/>
            </a:pPr>
            <a:r>
              <a:rPr lang="en-US" sz="1400" b="1" noProof="1">
                <a:latin typeface="Courier New" pitchFamily="49" charset="0"/>
                <a:cs typeface="Courier New" pitchFamily="49" charset="0"/>
              </a:rPr>
              <a:t>--path         path to the segment store (required)</a:t>
            </a:r>
          </a:p>
        </p:txBody>
      </p:sp>
      <p:sp>
        <p:nvSpPr>
          <p:cNvPr id="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8" name="Picture 7"/>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625639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Rollback</a:t>
            </a:r>
            <a:endParaRPr lang="en-US" dirty="0"/>
          </a:p>
        </p:txBody>
      </p:sp>
      <p:sp>
        <p:nvSpPr>
          <p:cNvPr id="7" name="Textplatzhalter 4"/>
          <p:cNvSpPr>
            <a:spLocks noGrp="1"/>
          </p:cNvSpPr>
          <p:nvPr>
            <p:ph type="body" sz="quarter" idx="12"/>
          </p:nvPr>
        </p:nvSpPr>
        <p:spPr>
          <a:xfrm>
            <a:off x="323528" y="1113590"/>
            <a:ext cx="8496945" cy="3546391"/>
          </a:xfrm>
        </p:spPr>
        <p:txBody>
          <a:bodyPr/>
          <a:lstStyle/>
          <a:p>
            <a:pPr marL="457200" lvl="1" indent="0">
              <a:buNone/>
            </a:pPr>
            <a:r>
              <a:rPr lang="en-US" sz="1400" b="1" noProof="1">
                <a:latin typeface="Courier New" pitchFamily="49" charset="0"/>
                <a:cs typeface="Courier New" pitchFamily="49" charset="0"/>
              </a:rPr>
              <a:t>$ java -jar oak-run-*.jar check --deep --path /segmentstore</a:t>
            </a:r>
          </a:p>
          <a:p>
            <a:pPr marL="457200" lvl="1" indent="0">
              <a:buNone/>
            </a:pPr>
            <a:endParaRPr lang="en-US" sz="1000" b="1" noProof="1" smtClean="0">
              <a:latin typeface="Courier New" pitchFamily="49" charset="0"/>
              <a:cs typeface="Courier New" pitchFamily="49" charset="0"/>
            </a:endParaRPr>
          </a:p>
          <a:p>
            <a:pPr marL="457200" lvl="1" indent="0">
              <a:buNone/>
            </a:pPr>
            <a:r>
              <a:rPr lang="en-US" sz="1400" b="1" noProof="1" smtClean="0">
                <a:latin typeface="Courier New" pitchFamily="49" charset="0"/>
                <a:cs typeface="Courier New" pitchFamily="49" charset="0"/>
              </a:rPr>
              <a:t>21</a:t>
            </a:r>
            <a:r>
              <a:rPr lang="en-US" sz="1400" b="1" noProof="1">
                <a:latin typeface="Courier New" pitchFamily="49" charset="0"/>
                <a:cs typeface="Courier New" pitchFamily="49" charset="0"/>
              </a:rPr>
              <a:t>:52:07.149 INFO  Searching for last good revision in </a:t>
            </a:r>
            <a:r>
              <a:rPr lang="en-US" sz="1400" b="1" noProof="1" smtClean="0">
                <a:latin typeface="Courier New" pitchFamily="49" charset="0"/>
                <a:cs typeface="Courier New" pitchFamily="49" charset="0"/>
              </a:rPr>
              <a:t>journal.log</a:t>
            </a: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21:52:07.219 INFO  </a:t>
            </a:r>
            <a:r>
              <a:rPr lang="en-US" sz="1400" b="1" noProof="1">
                <a:solidFill>
                  <a:srgbClr val="00ADEE"/>
                </a:solidFill>
                <a:latin typeface="Courier New" pitchFamily="49" charset="0"/>
                <a:cs typeface="Courier New" pitchFamily="49" charset="0"/>
              </a:rPr>
              <a:t>Checking revision </a:t>
            </a:r>
            <a:r>
              <a:rPr lang="en-US" sz="1400" b="1" noProof="1">
                <a:latin typeface="Courier New" pitchFamily="49" charset="0"/>
                <a:cs typeface="Courier New" pitchFamily="49" charset="0"/>
              </a:rPr>
              <a:t>639b7832-7fcc-4f42-abe7-48c4f5505850:</a:t>
            </a:r>
            <a:r>
              <a:rPr lang="en-US" sz="1400" b="1" noProof="1" smtClean="0">
                <a:latin typeface="Courier New" pitchFamily="49" charset="0"/>
                <a:cs typeface="Courier New" pitchFamily="49" charset="0"/>
              </a:rPr>
              <a:t>162320</a:t>
            </a: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21:52:07.227 ERROR </a:t>
            </a:r>
            <a:r>
              <a:rPr lang="en-US" sz="1400" b="1" noProof="1">
                <a:solidFill>
                  <a:srgbClr val="00ADEE"/>
                </a:solidFill>
                <a:latin typeface="Courier New" pitchFamily="49" charset="0"/>
                <a:cs typeface="Courier New" pitchFamily="49" charset="0"/>
              </a:rPr>
              <a:t>Segment not found</a:t>
            </a:r>
            <a:r>
              <a:rPr lang="en-US" sz="1400" b="1" noProof="1">
                <a:latin typeface="Courier New" pitchFamily="49" charset="0"/>
                <a:cs typeface="Courier New" pitchFamily="49" charset="0"/>
              </a:rPr>
              <a:t>: 639b7832-7fcc-4f42-abe7-48c4f5505850. Creation date delta is 6 ms</a:t>
            </a:r>
            <a:r>
              <a:rPr lang="en-US" sz="1400" b="1" noProof="1" smtClean="0">
                <a:latin typeface="Courier New" pitchFamily="49" charset="0"/>
                <a:cs typeface="Courier New" pitchFamily="49" charset="0"/>
              </a:rPr>
              <a:t>.</a:t>
            </a: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21:52:07.227 INFO  Error while traversing 639b7832-7fcc-4f42-abe7-48c4f5505850:</a:t>
            </a:r>
            <a:r>
              <a:rPr lang="en-US" sz="1400" b="1" noProof="1" smtClean="0">
                <a:latin typeface="Courier New" pitchFamily="49" charset="0"/>
                <a:cs typeface="Courier New" pitchFamily="49" charset="0"/>
              </a:rPr>
              <a:t>162320</a:t>
            </a: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21:52:07.228 INFO  </a:t>
            </a:r>
            <a:r>
              <a:rPr lang="en-US" sz="1400" b="1" noProof="1">
                <a:solidFill>
                  <a:srgbClr val="00ADEE"/>
                </a:solidFill>
                <a:latin typeface="Courier New" pitchFamily="49" charset="0"/>
                <a:cs typeface="Courier New" pitchFamily="49" charset="0"/>
              </a:rPr>
              <a:t>Broken revision </a:t>
            </a:r>
            <a:r>
              <a:rPr lang="en-US" sz="1400" b="1" noProof="1">
                <a:latin typeface="Courier New" pitchFamily="49" charset="0"/>
                <a:cs typeface="Courier New" pitchFamily="49" charset="0"/>
              </a:rPr>
              <a:t>639b7832-7fcc-4f42-abe7-48c4f5505850:</a:t>
            </a:r>
            <a:r>
              <a:rPr lang="en-US" sz="1400" b="1" noProof="1" smtClean="0">
                <a:latin typeface="Courier New" pitchFamily="49" charset="0"/>
                <a:cs typeface="Courier New" pitchFamily="49" charset="0"/>
              </a:rPr>
              <a:t>162320</a:t>
            </a:r>
            <a:endParaRPr lang="en-US" sz="1400" b="1" noProof="1">
              <a:latin typeface="Courier New" pitchFamily="49" charset="0"/>
              <a:cs typeface="Courier New" pitchFamily="49" charset="0"/>
            </a:endParaRPr>
          </a:p>
        </p:txBody>
      </p:sp>
      <p:sp>
        <p:nvSpPr>
          <p:cNvPr id="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8" name="Picture 7"/>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2463463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Rollback</a:t>
            </a:r>
            <a:endParaRPr lang="en-US" dirty="0"/>
          </a:p>
        </p:txBody>
      </p:sp>
      <p:sp>
        <p:nvSpPr>
          <p:cNvPr id="7" name="Textplatzhalter 4"/>
          <p:cNvSpPr>
            <a:spLocks noGrp="1"/>
          </p:cNvSpPr>
          <p:nvPr>
            <p:ph type="body" sz="quarter" idx="12"/>
          </p:nvPr>
        </p:nvSpPr>
        <p:spPr>
          <a:xfrm>
            <a:off x="323528" y="1113590"/>
            <a:ext cx="8496945" cy="3546391"/>
          </a:xfrm>
        </p:spPr>
        <p:txBody>
          <a:bodyPr/>
          <a:lstStyle/>
          <a:p>
            <a:pPr marL="457200" lvl="1" indent="0">
              <a:buNone/>
            </a:pPr>
            <a:r>
              <a:rPr lang="en-US" sz="1400" b="1" noProof="1">
                <a:latin typeface="Courier New" pitchFamily="49" charset="0"/>
                <a:cs typeface="Courier New" pitchFamily="49" charset="0"/>
              </a:rPr>
              <a:t>21:52:07.228 INFO  Checking revision bb8b37a3-8129-45b7-a043-484a299523da:</a:t>
            </a:r>
            <a:r>
              <a:rPr lang="en-US" sz="1400" b="1" noProof="1" smtClean="0">
                <a:latin typeface="Courier New" pitchFamily="49" charset="0"/>
                <a:cs typeface="Courier New" pitchFamily="49" charset="0"/>
              </a:rPr>
              <a:t>182460</a:t>
            </a: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21:52:07.228 INFO  Checking </a:t>
            </a:r>
            <a:r>
              <a:rPr lang="en-US" sz="1400" b="1" noProof="1" smtClean="0">
                <a:latin typeface="Courier New" pitchFamily="49" charset="0"/>
                <a:cs typeface="Courier New" pitchFamily="49" charset="0"/>
              </a:rPr>
              <a:t>/</a:t>
            </a: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21:52:07.266 INFO  Traversed 88 nodes and 103 </a:t>
            </a:r>
            <a:r>
              <a:rPr lang="en-US" sz="1400" b="1" noProof="1" smtClean="0">
                <a:latin typeface="Courier New" pitchFamily="49" charset="0"/>
                <a:cs typeface="Courier New" pitchFamily="49" charset="0"/>
              </a:rPr>
              <a:t>properties</a:t>
            </a: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21:52:07.266 INFO  </a:t>
            </a:r>
            <a:r>
              <a:rPr lang="en-US" sz="1400" b="1" noProof="1">
                <a:solidFill>
                  <a:srgbClr val="00ADEE"/>
                </a:solidFill>
                <a:latin typeface="Courier New" pitchFamily="49" charset="0"/>
                <a:cs typeface="Courier New" pitchFamily="49" charset="0"/>
              </a:rPr>
              <a:t>Found latest good revision bb8b37a3-8129-45b7-a043-484a299523da:</a:t>
            </a:r>
            <a:r>
              <a:rPr lang="en-US" sz="1400" b="1" noProof="1" smtClean="0">
                <a:solidFill>
                  <a:srgbClr val="00ADEE"/>
                </a:solidFill>
                <a:latin typeface="Courier New" pitchFamily="49" charset="0"/>
                <a:cs typeface="Courier New" pitchFamily="49" charset="0"/>
              </a:rPr>
              <a:t>182460</a:t>
            </a: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21:52:07.266 INFO  Searched through 2 revisions</a:t>
            </a:r>
          </a:p>
        </p:txBody>
      </p:sp>
      <p:sp>
        <p:nvSpPr>
          <p:cNvPr id="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8" name="Picture 7"/>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44485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p:cNvSpPr>
            <a:spLocks noGrp="1"/>
          </p:cNvSpPr>
          <p:nvPr>
            <p:ph type="subTitle" idx="1"/>
          </p:nvPr>
        </p:nvSpPr>
        <p:spPr/>
        <p:txBody>
          <a:bodyPr/>
          <a:lstStyle/>
          <a:p>
            <a:r>
              <a:rPr lang="en-US" dirty="0" smtClean="0"/>
              <a:t>Garbage Collection</a:t>
            </a:r>
            <a:endParaRPr lang="en-US" dirty="0"/>
          </a:p>
        </p:txBody>
      </p:sp>
      <p:sp>
        <p:nvSpPr>
          <p:cNvPr id="5"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7" name="Picture 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19289640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p:cNvSpPr>
            <a:spLocks noGrp="1"/>
          </p:cNvSpPr>
          <p:nvPr>
            <p:ph type="subTitle" idx="1"/>
          </p:nvPr>
        </p:nvSpPr>
        <p:spPr>
          <a:prstGeom prst="rect">
            <a:avLst/>
          </a:prstGeom>
        </p:spPr>
        <p:txBody>
          <a:bodyPr/>
          <a:lstStyle/>
          <a:p>
            <a:r>
              <a:rPr lang="en-US" dirty="0"/>
              <a:t>Into the </a:t>
            </a:r>
            <a:r>
              <a:rPr lang="en-US" dirty="0" smtClean="0"/>
              <a:t>Tar Pit</a:t>
            </a:r>
            <a:r>
              <a:rPr lang="en-US" dirty="0"/>
              <a:t>: </a:t>
            </a:r>
            <a:r>
              <a:rPr lang="en-US" dirty="0" smtClean="0"/>
              <a:t>A </a:t>
            </a:r>
            <a:r>
              <a:rPr lang="en-US" dirty="0"/>
              <a:t>TarMK </a:t>
            </a:r>
            <a:r>
              <a:rPr lang="en-US" dirty="0" smtClean="0"/>
              <a:t>Deep Dive</a:t>
            </a:r>
            <a:endParaRPr lang="en-US" dirty="0"/>
          </a:p>
        </p:txBody>
      </p:sp>
      <p:sp>
        <p:nvSpPr>
          <p:cNvPr id="7" name="Textplatzhalter 6"/>
          <p:cNvSpPr>
            <a:spLocks noGrp="1"/>
          </p:cNvSpPr>
          <p:nvPr>
            <p:ph type="body" sz="quarter" idx="13"/>
          </p:nvPr>
        </p:nvSpPr>
        <p:spPr/>
        <p:txBody>
          <a:bodyPr/>
          <a:lstStyle/>
          <a:p>
            <a:r>
              <a:rPr lang="en-US" dirty="0" smtClean="0"/>
              <a:t>Michael Dürig, Adobe Research</a:t>
            </a:r>
            <a:endParaRPr lang="en-US" dirty="0"/>
          </a:p>
        </p:txBody>
      </p:sp>
      <p:grpSp>
        <p:nvGrpSpPr>
          <p:cNvPr id="8" name="Group 7"/>
          <p:cNvGrpSpPr/>
          <p:nvPr/>
        </p:nvGrpSpPr>
        <p:grpSpPr>
          <a:xfrm>
            <a:off x="-36512" y="0"/>
            <a:ext cx="9180512" cy="5143500"/>
            <a:chOff x="-36512" y="0"/>
            <a:chExt cx="9180512" cy="5143500"/>
          </a:xfrm>
        </p:grpSpPr>
        <p:sp>
          <p:nvSpPr>
            <p:cNvPr id="3" name="Rectangle 2"/>
            <p:cNvSpPr/>
            <p:nvPr/>
          </p:nvSpPr>
          <p:spPr>
            <a:xfrm>
              <a:off x="-36512" y="0"/>
              <a:ext cx="9180512" cy="5143500"/>
            </a:xfrm>
            <a:prstGeom prst="rect">
              <a:avLst/>
            </a:prstGeom>
            <a:solidFill>
              <a:schemeClr val="bg1">
                <a:alpha val="66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descr="rewind-play-and-pause-buttons-simple-clip-art-at-clker-com-vector-HAJu4i-clipa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694" y="1953153"/>
              <a:ext cx="4489554" cy="1266669"/>
            </a:xfrm>
            <a:prstGeom prst="rect">
              <a:avLst/>
            </a:prstGeom>
          </p:spPr>
        </p:pic>
      </p:grpSp>
    </p:spTree>
    <p:extLst>
      <p:ext uri="{BB962C8B-B14F-4D97-AF65-F5344CB8AC3E}">
        <p14:creationId xmlns:p14="http://schemas.microsoft.com/office/powerpoint/2010/main" val="3969963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Offline Revisions GC</a:t>
            </a:r>
            <a:endParaRPr lang="en-US" dirty="0"/>
          </a:p>
        </p:txBody>
      </p:sp>
      <p:grpSp>
        <p:nvGrpSpPr>
          <p:cNvPr id="76" name="Group 75"/>
          <p:cNvGrpSpPr/>
          <p:nvPr/>
        </p:nvGrpSpPr>
        <p:grpSpPr>
          <a:xfrm>
            <a:off x="179512" y="1275606"/>
            <a:ext cx="6768752" cy="3024336"/>
            <a:chOff x="179512" y="1275606"/>
            <a:chExt cx="6768752" cy="3024336"/>
          </a:xfrm>
        </p:grpSpPr>
        <p:grpSp>
          <p:nvGrpSpPr>
            <p:cNvPr id="6" name="Group 5"/>
            <p:cNvGrpSpPr/>
            <p:nvPr/>
          </p:nvGrpSpPr>
          <p:grpSpPr>
            <a:xfrm>
              <a:off x="323528" y="1275606"/>
              <a:ext cx="1440160" cy="1745573"/>
              <a:chOff x="1187624" y="1275606"/>
              <a:chExt cx="1440160" cy="1745573"/>
            </a:xfrm>
          </p:grpSpPr>
          <p:grpSp>
            <p:nvGrpSpPr>
              <p:cNvPr id="7" name="Group 6"/>
              <p:cNvGrpSpPr/>
              <p:nvPr/>
            </p:nvGrpSpPr>
            <p:grpSpPr>
              <a:xfrm>
                <a:off x="1187624" y="1779662"/>
                <a:ext cx="1440160" cy="1241517"/>
                <a:chOff x="5580112" y="3219822"/>
                <a:chExt cx="1440160" cy="1241517"/>
              </a:xfrm>
            </p:grpSpPr>
            <p:sp>
              <p:nvSpPr>
                <p:cNvPr id="9"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10" name="Group 9"/>
                <p:cNvGrpSpPr/>
                <p:nvPr/>
              </p:nvGrpSpPr>
              <p:grpSpPr>
                <a:xfrm>
                  <a:off x="5830426" y="3579862"/>
                  <a:ext cx="829806" cy="757649"/>
                  <a:chOff x="5796136" y="1563638"/>
                  <a:chExt cx="1656184" cy="1512168"/>
                </a:xfrm>
                <a:solidFill>
                  <a:schemeClr val="bg2">
                    <a:lumMod val="90000"/>
                  </a:schemeClr>
                </a:solidFill>
              </p:grpSpPr>
              <p:sp>
                <p:nvSpPr>
                  <p:cNvPr id="11" name="Oval 10"/>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Oval 12"/>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Oval 13"/>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Oval 14"/>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Oval 15"/>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7" name="Straight Arrow Connector 16"/>
                  <p:cNvCxnSpPr>
                    <a:stCxn id="16" idx="3"/>
                    <a:endCxn id="11"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5"/>
                    <a:endCxn id="14"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1" idx="3"/>
                    <a:endCxn id="12"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1" idx="5"/>
                    <a:endCxn id="13"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4" idx="3"/>
                    <a:endCxn id="15"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sp>
            <p:nvSpPr>
              <p:cNvPr id="8" name="TextBox 7"/>
              <p:cNvSpPr txBox="1"/>
              <p:nvPr/>
            </p:nvSpPr>
            <p:spPr>
              <a:xfrm>
                <a:off x="1619672" y="1275606"/>
                <a:ext cx="532450" cy="461665"/>
              </a:xfrm>
              <a:prstGeom prst="rect">
                <a:avLst/>
              </a:prstGeom>
              <a:noFill/>
            </p:spPr>
            <p:txBody>
              <a:bodyPr wrap="none" rtlCol="0">
                <a:spAutoFit/>
              </a:bodyPr>
              <a:lstStyle/>
              <a:p>
                <a:r>
                  <a:rPr lang="en-GB" sz="2400" dirty="0" smtClean="0">
                    <a:latin typeface="Signika Bold"/>
                    <a:cs typeface="Signika Bold"/>
                  </a:rPr>
                  <a:t>R1</a:t>
                </a:r>
                <a:endParaRPr lang="en-GB" sz="2400" dirty="0">
                  <a:latin typeface="Signika Bold"/>
                  <a:cs typeface="Signika Bold"/>
                </a:endParaRPr>
              </a:p>
            </p:txBody>
          </p:sp>
        </p:grpSp>
        <p:grpSp>
          <p:nvGrpSpPr>
            <p:cNvPr id="22" name="Group 21"/>
            <p:cNvGrpSpPr/>
            <p:nvPr/>
          </p:nvGrpSpPr>
          <p:grpSpPr>
            <a:xfrm>
              <a:off x="1403648" y="1275606"/>
              <a:ext cx="2088232" cy="2232248"/>
              <a:chOff x="2267744" y="1275606"/>
              <a:chExt cx="2088232" cy="2232248"/>
            </a:xfrm>
          </p:grpSpPr>
          <p:sp>
            <p:nvSpPr>
              <p:cNvPr id="23" name="Curved Up Arrow 22"/>
              <p:cNvSpPr/>
              <p:nvPr/>
            </p:nvSpPr>
            <p:spPr>
              <a:xfrm flipH="1">
                <a:off x="2267744" y="3003798"/>
                <a:ext cx="1080120" cy="504056"/>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nvGrpSpPr>
              <p:cNvPr id="24" name="Group 23"/>
              <p:cNvGrpSpPr/>
              <p:nvPr/>
            </p:nvGrpSpPr>
            <p:grpSpPr>
              <a:xfrm>
                <a:off x="2915816" y="1779662"/>
                <a:ext cx="1440160" cy="1241517"/>
                <a:chOff x="5580112" y="3219822"/>
                <a:chExt cx="1440160" cy="1241517"/>
              </a:xfrm>
            </p:grpSpPr>
            <p:sp>
              <p:nvSpPr>
                <p:cNvPr id="26"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7" name="Group 26"/>
                <p:cNvGrpSpPr/>
                <p:nvPr/>
              </p:nvGrpSpPr>
              <p:grpSpPr>
                <a:xfrm>
                  <a:off x="5830426" y="3579862"/>
                  <a:ext cx="829806" cy="757649"/>
                  <a:chOff x="5796136" y="1563638"/>
                  <a:chExt cx="1656184" cy="1512168"/>
                </a:xfrm>
                <a:solidFill>
                  <a:schemeClr val="bg2">
                    <a:lumMod val="90000"/>
                  </a:schemeClr>
                </a:solidFill>
              </p:grpSpPr>
              <p:sp>
                <p:nvSpPr>
                  <p:cNvPr id="28" name="Oval 27"/>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Oval 28"/>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Oval 29"/>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Oval 30"/>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Oval 31"/>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4" name="Straight Arrow Connector 33"/>
                  <p:cNvCxnSpPr>
                    <a:stCxn id="33" idx="3"/>
                    <a:endCxn id="28"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3" idx="5"/>
                    <a:endCxn id="31"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8" idx="3"/>
                    <a:endCxn id="29"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8" idx="5"/>
                    <a:endCxn id="30"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1" idx="3"/>
                    <a:endCxn id="32"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sp>
            <p:nvSpPr>
              <p:cNvPr id="25" name="TextBox 24"/>
              <p:cNvSpPr txBox="1"/>
              <p:nvPr/>
            </p:nvSpPr>
            <p:spPr>
              <a:xfrm>
                <a:off x="3365290" y="1275606"/>
                <a:ext cx="532450" cy="461665"/>
              </a:xfrm>
              <a:prstGeom prst="rect">
                <a:avLst/>
              </a:prstGeom>
              <a:noFill/>
            </p:spPr>
            <p:txBody>
              <a:bodyPr wrap="none" rtlCol="0">
                <a:spAutoFit/>
              </a:bodyPr>
              <a:lstStyle/>
              <a:p>
                <a:r>
                  <a:rPr lang="en-GB" sz="2400" dirty="0" smtClean="0">
                    <a:latin typeface="Signika Bold"/>
                    <a:cs typeface="Signika Bold"/>
                  </a:rPr>
                  <a:t>R2</a:t>
                </a:r>
                <a:endParaRPr lang="en-GB" sz="2400" dirty="0">
                  <a:latin typeface="Signika Bold"/>
                  <a:cs typeface="Signika Bold"/>
                </a:endParaRPr>
              </a:p>
            </p:txBody>
          </p:sp>
        </p:grpSp>
        <p:grpSp>
          <p:nvGrpSpPr>
            <p:cNvPr id="39" name="Group 38"/>
            <p:cNvGrpSpPr/>
            <p:nvPr/>
          </p:nvGrpSpPr>
          <p:grpSpPr>
            <a:xfrm>
              <a:off x="755576" y="1275606"/>
              <a:ext cx="4464496" cy="2664296"/>
              <a:chOff x="1619672" y="1275606"/>
              <a:chExt cx="4464496" cy="2664296"/>
            </a:xfrm>
          </p:grpSpPr>
          <p:sp>
            <p:nvSpPr>
              <p:cNvPr id="40" name="Curved Up Arrow 39"/>
              <p:cNvSpPr/>
              <p:nvPr/>
            </p:nvSpPr>
            <p:spPr>
              <a:xfrm flipH="1">
                <a:off x="3851920" y="3003798"/>
                <a:ext cx="1080120" cy="504056"/>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41" name="Curved Up Arrow 40"/>
              <p:cNvSpPr/>
              <p:nvPr/>
            </p:nvSpPr>
            <p:spPr>
              <a:xfrm flipH="1">
                <a:off x="1619672" y="3003798"/>
                <a:ext cx="3816424" cy="93610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nvGrpSpPr>
              <p:cNvPr id="42" name="Group 41"/>
              <p:cNvGrpSpPr/>
              <p:nvPr/>
            </p:nvGrpSpPr>
            <p:grpSpPr>
              <a:xfrm>
                <a:off x="4644008" y="1762281"/>
                <a:ext cx="1440160" cy="1241517"/>
                <a:chOff x="5580112" y="3219822"/>
                <a:chExt cx="1440160" cy="1241517"/>
              </a:xfrm>
            </p:grpSpPr>
            <p:sp>
              <p:nvSpPr>
                <p:cNvPr id="44"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5" name="Group 44"/>
                <p:cNvGrpSpPr/>
                <p:nvPr/>
              </p:nvGrpSpPr>
              <p:grpSpPr>
                <a:xfrm>
                  <a:off x="5830426" y="3579862"/>
                  <a:ext cx="829806" cy="757649"/>
                  <a:chOff x="5796136" y="1563638"/>
                  <a:chExt cx="1656184" cy="1512168"/>
                </a:xfrm>
                <a:solidFill>
                  <a:schemeClr val="bg2">
                    <a:lumMod val="90000"/>
                  </a:schemeClr>
                </a:solidFill>
              </p:grpSpPr>
              <p:sp>
                <p:nvSpPr>
                  <p:cNvPr id="46" name="Oval 45"/>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7" name="Oval 46"/>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8" name="Oval 47"/>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9" name="Oval 48"/>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0" name="Oval 49"/>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1" name="Oval 50"/>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2" name="Straight Arrow Connector 51"/>
                  <p:cNvCxnSpPr>
                    <a:stCxn id="51" idx="3"/>
                    <a:endCxn id="46"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1" idx="5"/>
                    <a:endCxn id="49"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46" idx="3"/>
                    <a:endCxn id="47"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6" idx="5"/>
                    <a:endCxn id="48"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9" idx="3"/>
                    <a:endCxn id="50"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sp>
            <p:nvSpPr>
              <p:cNvPr id="43" name="TextBox 42"/>
              <p:cNvSpPr txBox="1"/>
              <p:nvPr/>
            </p:nvSpPr>
            <p:spPr>
              <a:xfrm>
                <a:off x="5104361" y="1275606"/>
                <a:ext cx="532450" cy="461665"/>
              </a:xfrm>
              <a:prstGeom prst="rect">
                <a:avLst/>
              </a:prstGeom>
              <a:noFill/>
            </p:spPr>
            <p:txBody>
              <a:bodyPr wrap="none" rtlCol="0">
                <a:spAutoFit/>
              </a:bodyPr>
              <a:lstStyle/>
              <a:p>
                <a:r>
                  <a:rPr lang="en-GB" sz="2400" dirty="0" smtClean="0">
                    <a:latin typeface="Signika Bold"/>
                    <a:cs typeface="Signika Bold"/>
                  </a:rPr>
                  <a:t>R3</a:t>
                </a:r>
                <a:endParaRPr lang="en-GB" sz="2400" dirty="0">
                  <a:latin typeface="Signika Bold"/>
                  <a:cs typeface="Signika Bold"/>
                </a:endParaRPr>
              </a:p>
            </p:txBody>
          </p:sp>
        </p:grpSp>
        <p:grpSp>
          <p:nvGrpSpPr>
            <p:cNvPr id="5" name="Group 4"/>
            <p:cNvGrpSpPr/>
            <p:nvPr/>
          </p:nvGrpSpPr>
          <p:grpSpPr>
            <a:xfrm>
              <a:off x="179512" y="1779662"/>
              <a:ext cx="6768752" cy="2520280"/>
              <a:chOff x="179512" y="1779662"/>
              <a:chExt cx="6768752" cy="2520280"/>
            </a:xfrm>
          </p:grpSpPr>
          <p:sp>
            <p:nvSpPr>
              <p:cNvPr id="58" name="Curved Up Arrow 57"/>
              <p:cNvSpPr/>
              <p:nvPr/>
            </p:nvSpPr>
            <p:spPr>
              <a:xfrm flipH="1">
                <a:off x="179512" y="3003798"/>
                <a:ext cx="6624736" cy="129614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59" name="Curved Up Arrow 58"/>
              <p:cNvSpPr/>
              <p:nvPr/>
            </p:nvSpPr>
            <p:spPr>
              <a:xfrm flipH="1">
                <a:off x="4788024" y="3003798"/>
                <a:ext cx="1080120" cy="504056"/>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60" name="Curved Up Arrow 59"/>
              <p:cNvSpPr/>
              <p:nvPr/>
            </p:nvSpPr>
            <p:spPr>
              <a:xfrm flipH="1">
                <a:off x="2483768" y="3003798"/>
                <a:ext cx="3816424" cy="93610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nvGrpSpPr>
              <p:cNvPr id="61" name="Group 60"/>
              <p:cNvGrpSpPr/>
              <p:nvPr/>
            </p:nvGrpSpPr>
            <p:grpSpPr>
              <a:xfrm>
                <a:off x="5508104" y="1779662"/>
                <a:ext cx="1440160" cy="1241517"/>
                <a:chOff x="5580112" y="3219822"/>
                <a:chExt cx="1440160" cy="1241517"/>
              </a:xfrm>
            </p:grpSpPr>
            <p:sp>
              <p:nvSpPr>
                <p:cNvPr id="63"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grpSp>
              <p:nvGrpSpPr>
                <p:cNvPr id="64" name="Group 63"/>
                <p:cNvGrpSpPr/>
                <p:nvPr/>
              </p:nvGrpSpPr>
              <p:grpSpPr>
                <a:xfrm>
                  <a:off x="5830426" y="3579862"/>
                  <a:ext cx="829806" cy="757649"/>
                  <a:chOff x="5796136" y="1563638"/>
                  <a:chExt cx="1656184" cy="1512168"/>
                </a:xfrm>
                <a:solidFill>
                  <a:schemeClr val="bg2">
                    <a:lumMod val="90000"/>
                  </a:schemeClr>
                </a:solidFill>
              </p:grpSpPr>
              <p:sp>
                <p:nvSpPr>
                  <p:cNvPr id="65" name="Oval 64"/>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6" name="Oval 65"/>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7" name="Oval 66"/>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8" name="Oval 67"/>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9" name="Oval 68"/>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0" name="Oval 69"/>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71" name="Straight Arrow Connector 70"/>
                  <p:cNvCxnSpPr>
                    <a:stCxn id="70" idx="3"/>
                    <a:endCxn id="65"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70" idx="5"/>
                    <a:endCxn id="68"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65" idx="3"/>
                    <a:endCxn id="66"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5" idx="5"/>
                    <a:endCxn id="67"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8" idx="3"/>
                    <a:endCxn id="69"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grpSp>
      </p:grpSp>
      <p:sp>
        <p:nvSpPr>
          <p:cNvPr id="62" name="TextBox 61"/>
          <p:cNvSpPr txBox="1"/>
          <p:nvPr/>
        </p:nvSpPr>
        <p:spPr>
          <a:xfrm>
            <a:off x="5966242" y="1275606"/>
            <a:ext cx="532450" cy="461665"/>
          </a:xfrm>
          <a:prstGeom prst="rect">
            <a:avLst/>
          </a:prstGeom>
          <a:noFill/>
        </p:spPr>
        <p:txBody>
          <a:bodyPr wrap="none" rtlCol="0">
            <a:spAutoFit/>
          </a:bodyPr>
          <a:lstStyle/>
          <a:p>
            <a:r>
              <a:rPr lang="en-GB" sz="2400" dirty="0" smtClean="0">
                <a:latin typeface="Signika Bold"/>
                <a:cs typeface="Signika Bold"/>
              </a:rPr>
              <a:t>R4</a:t>
            </a:r>
            <a:endParaRPr lang="en-GB" sz="2400" dirty="0">
              <a:latin typeface="Signika Bold"/>
              <a:cs typeface="Signika Bold"/>
            </a:endParaRPr>
          </a:p>
        </p:txBody>
      </p:sp>
      <p:grpSp>
        <p:nvGrpSpPr>
          <p:cNvPr id="80" name="Group 79"/>
          <p:cNvGrpSpPr/>
          <p:nvPr/>
        </p:nvGrpSpPr>
        <p:grpSpPr>
          <a:xfrm>
            <a:off x="5508104" y="1779662"/>
            <a:ext cx="1440160" cy="1241517"/>
            <a:chOff x="5580112" y="3219822"/>
            <a:chExt cx="1440160" cy="1241517"/>
          </a:xfrm>
        </p:grpSpPr>
        <p:sp>
          <p:nvSpPr>
            <p:cNvPr id="82"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grpSp>
          <p:nvGrpSpPr>
            <p:cNvPr id="83" name="Group 82"/>
            <p:cNvGrpSpPr/>
            <p:nvPr/>
          </p:nvGrpSpPr>
          <p:grpSpPr>
            <a:xfrm>
              <a:off x="5830426" y="3579862"/>
              <a:ext cx="829806" cy="757649"/>
              <a:chOff x="5796136" y="1563638"/>
              <a:chExt cx="1656184" cy="1512168"/>
            </a:xfrm>
            <a:solidFill>
              <a:schemeClr val="bg2">
                <a:lumMod val="90000"/>
              </a:schemeClr>
            </a:solidFill>
          </p:grpSpPr>
          <p:sp>
            <p:nvSpPr>
              <p:cNvPr id="84" name="Oval 83"/>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5" name="Oval 84"/>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6" name="Oval 85"/>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7" name="Oval 86"/>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8" name="Oval 87"/>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9" name="Oval 88"/>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90" name="Straight Arrow Connector 89"/>
              <p:cNvCxnSpPr>
                <a:stCxn id="89" idx="3"/>
                <a:endCxn id="84"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89" idx="5"/>
                <a:endCxn id="87"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84" idx="3"/>
                <a:endCxn id="85"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84" idx="5"/>
                <a:endCxn id="86"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87" idx="3"/>
                <a:endCxn id="88"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sp>
        <p:nvSpPr>
          <p:cNvPr id="81" name="TextBox 80"/>
          <p:cNvSpPr txBox="1"/>
          <p:nvPr/>
        </p:nvSpPr>
        <p:spPr>
          <a:xfrm>
            <a:off x="7740352" y="1275606"/>
            <a:ext cx="954098" cy="461665"/>
          </a:xfrm>
          <a:prstGeom prst="rect">
            <a:avLst/>
          </a:prstGeom>
          <a:noFill/>
        </p:spPr>
        <p:txBody>
          <a:bodyPr wrap="none" rtlCol="0">
            <a:spAutoFit/>
          </a:bodyPr>
          <a:lstStyle/>
          <a:p>
            <a:r>
              <a:rPr lang="en-GB" sz="2400" dirty="0" smtClean="0">
                <a:latin typeface="Signika Bold"/>
                <a:cs typeface="Signika Bold"/>
              </a:rPr>
              <a:t>HEAD</a:t>
            </a:r>
            <a:endParaRPr lang="en-GB" sz="2400" dirty="0">
              <a:latin typeface="Signika Bold"/>
              <a:cs typeface="Signika Bold"/>
            </a:endParaRPr>
          </a:p>
        </p:txBody>
      </p:sp>
      <p:sp>
        <p:nvSpPr>
          <p:cNvPr id="96" name="TextBox 95"/>
          <p:cNvSpPr txBox="1"/>
          <p:nvPr/>
        </p:nvSpPr>
        <p:spPr>
          <a:xfrm>
            <a:off x="5750316" y="1275606"/>
            <a:ext cx="954098" cy="461665"/>
          </a:xfrm>
          <a:prstGeom prst="rect">
            <a:avLst/>
          </a:prstGeom>
          <a:noFill/>
        </p:spPr>
        <p:txBody>
          <a:bodyPr wrap="none" rtlCol="0">
            <a:spAutoFit/>
          </a:bodyPr>
          <a:lstStyle/>
          <a:p>
            <a:r>
              <a:rPr lang="en-GB" sz="2400" dirty="0" smtClean="0">
                <a:latin typeface="Signika Bold"/>
                <a:cs typeface="Signika Bold"/>
              </a:rPr>
              <a:t>HEAD</a:t>
            </a:r>
            <a:endParaRPr lang="en-GB" sz="2400" dirty="0">
              <a:latin typeface="Signika Bold"/>
              <a:cs typeface="Signika Bold"/>
            </a:endParaRPr>
          </a:p>
        </p:txBody>
      </p:sp>
      <p:sp>
        <p:nvSpPr>
          <p:cNvPr id="95"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97" name="Picture 9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33331513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1.83302E-6 2.02715E-6 L 0.05693 0.05122 C 0.06874 0.06294 0.08662 0.06973 0.10519 0.06973 C 0.12654 0.06973 0.14355 0.06294 0.15535 0.05122 L 0.21246 2.02715E-6 " pathEditMode="relative" rAng="0" ptsTypes="FffFF">
                                      <p:cBhvr>
                                        <p:cTn id="6" dur="2000" fill="hold"/>
                                        <p:tgtEl>
                                          <p:spTgt spid="80"/>
                                        </p:tgtEl>
                                        <p:attrNameLst>
                                          <p:attrName>ppt_x</p:attrName>
                                          <p:attrName>ppt_y</p:attrName>
                                        </p:attrNameLst>
                                      </p:cBhvr>
                                      <p:rCtr x="10623" y="3487"/>
                                    </p:animMotion>
                                  </p:childTnLst>
                                </p:cTn>
                              </p:par>
                              <p:par>
                                <p:cTn id="7" presetID="10"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animEffect transition="in" filter="fade">
                                      <p:cBhvr>
                                        <p:cTn id="9" dur="2000"/>
                                        <p:tgtEl>
                                          <p:spTgt spid="81"/>
                                        </p:tgtEl>
                                      </p:cBhvr>
                                    </p:animEffect>
                                  </p:childTnLst>
                                </p:cTn>
                              </p:par>
                              <p:par>
                                <p:cTn id="10" presetID="10" presetClass="exit" presetSubtype="0" fill="hold" grpId="1" nodeType="withEffect">
                                  <p:stCondLst>
                                    <p:cond delay="0"/>
                                  </p:stCondLst>
                                  <p:childTnLst>
                                    <p:animEffect transition="out" filter="fade">
                                      <p:cBhvr>
                                        <p:cTn id="11" dur="2000"/>
                                        <p:tgtEl>
                                          <p:spTgt spid="96"/>
                                        </p:tgtEl>
                                      </p:cBhvr>
                                    </p:animEffect>
                                    <p:set>
                                      <p:cBhvr>
                                        <p:cTn id="12" dur="1" fill="hold">
                                          <p:stCondLst>
                                            <p:cond delay="1999"/>
                                          </p:stCondLst>
                                        </p:cTn>
                                        <p:tgtEl>
                                          <p:spTgt spid="9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2000"/>
                                        <p:tgtEl>
                                          <p:spTgt spid="62"/>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exit" presetSubtype="0" fill="hold" grpId="2" nodeType="clickEffect">
                                  <p:stCondLst>
                                    <p:cond delay="0"/>
                                  </p:stCondLst>
                                  <p:childTnLst>
                                    <p:animEffect transition="out" filter="fade">
                                      <p:cBhvr>
                                        <p:cTn id="19" dur="1000"/>
                                        <p:tgtEl>
                                          <p:spTgt spid="96"/>
                                        </p:tgtEl>
                                      </p:cBhvr>
                                    </p:animEffect>
                                    <p:anim calcmode="lin" valueType="num">
                                      <p:cBhvr>
                                        <p:cTn id="20" dur="1000"/>
                                        <p:tgtEl>
                                          <p:spTgt spid="96"/>
                                        </p:tgtEl>
                                        <p:attrNameLst>
                                          <p:attrName>ppt_x</p:attrName>
                                        </p:attrNameLst>
                                      </p:cBhvr>
                                      <p:tavLst>
                                        <p:tav tm="0">
                                          <p:val>
                                            <p:strVal val="ppt_x"/>
                                          </p:val>
                                        </p:tav>
                                        <p:tav tm="100000">
                                          <p:val>
                                            <p:strVal val="ppt_x"/>
                                          </p:val>
                                        </p:tav>
                                      </p:tavLst>
                                    </p:anim>
                                    <p:anim calcmode="lin" valueType="num">
                                      <p:cBhvr>
                                        <p:cTn id="21" dur="100" decel="100000"/>
                                        <p:tgtEl>
                                          <p:spTgt spid="96"/>
                                        </p:tgtEl>
                                        <p:attrNameLst>
                                          <p:attrName>ppt_y</p:attrName>
                                        </p:attrNameLst>
                                      </p:cBhvr>
                                      <p:tavLst>
                                        <p:tav tm="0">
                                          <p:val>
                                            <p:strVal val="ppt_y"/>
                                          </p:val>
                                        </p:tav>
                                        <p:tav tm="100000">
                                          <p:val>
                                            <p:strVal val="ppt_y-.03"/>
                                          </p:val>
                                        </p:tav>
                                      </p:tavLst>
                                    </p:anim>
                                    <p:anim calcmode="lin" valueType="num">
                                      <p:cBhvr>
                                        <p:cTn id="22" dur="900" accel="100000">
                                          <p:stCondLst>
                                            <p:cond delay="100"/>
                                          </p:stCondLst>
                                        </p:cTn>
                                        <p:tgtEl>
                                          <p:spTgt spid="96"/>
                                        </p:tgtEl>
                                        <p:attrNameLst>
                                          <p:attrName>ppt_y</p:attrName>
                                        </p:attrNameLst>
                                      </p:cBhvr>
                                      <p:tavLst>
                                        <p:tav tm="0">
                                          <p:val>
                                            <p:strVal val="ppt_y"/>
                                          </p:val>
                                        </p:tav>
                                        <p:tav tm="100000">
                                          <p:val>
                                            <p:strVal val="ppt_y+1"/>
                                          </p:val>
                                        </p:tav>
                                      </p:tavLst>
                                    </p:anim>
                                    <p:set>
                                      <p:cBhvr>
                                        <p:cTn id="23" dur="1" fill="hold">
                                          <p:stCondLst>
                                            <p:cond delay="999"/>
                                          </p:stCondLst>
                                        </p:cTn>
                                        <p:tgtEl>
                                          <p:spTgt spid="96"/>
                                        </p:tgtEl>
                                        <p:attrNameLst>
                                          <p:attrName>style.visibility</p:attrName>
                                        </p:attrNameLst>
                                      </p:cBhvr>
                                      <p:to>
                                        <p:strVal val="hidden"/>
                                      </p:to>
                                    </p:set>
                                  </p:childTnLst>
                                </p:cTn>
                              </p:par>
                              <p:par>
                                <p:cTn id="24" presetID="37" presetClass="exit" presetSubtype="0" fill="hold" nodeType="withEffect">
                                  <p:stCondLst>
                                    <p:cond delay="0"/>
                                  </p:stCondLst>
                                  <p:childTnLst>
                                    <p:animEffect transition="out" filter="fade">
                                      <p:cBhvr>
                                        <p:cTn id="25" dur="1000"/>
                                        <p:tgtEl>
                                          <p:spTgt spid="76"/>
                                        </p:tgtEl>
                                      </p:cBhvr>
                                    </p:animEffect>
                                    <p:anim calcmode="lin" valueType="num">
                                      <p:cBhvr>
                                        <p:cTn id="26" dur="1000"/>
                                        <p:tgtEl>
                                          <p:spTgt spid="76"/>
                                        </p:tgtEl>
                                        <p:attrNameLst>
                                          <p:attrName>ppt_x</p:attrName>
                                        </p:attrNameLst>
                                      </p:cBhvr>
                                      <p:tavLst>
                                        <p:tav tm="0">
                                          <p:val>
                                            <p:strVal val="ppt_x"/>
                                          </p:val>
                                        </p:tav>
                                        <p:tav tm="100000">
                                          <p:val>
                                            <p:strVal val="ppt_x"/>
                                          </p:val>
                                        </p:tav>
                                      </p:tavLst>
                                    </p:anim>
                                    <p:anim calcmode="lin" valueType="num">
                                      <p:cBhvr>
                                        <p:cTn id="27" dur="100" decel="100000"/>
                                        <p:tgtEl>
                                          <p:spTgt spid="76"/>
                                        </p:tgtEl>
                                        <p:attrNameLst>
                                          <p:attrName>ppt_y</p:attrName>
                                        </p:attrNameLst>
                                      </p:cBhvr>
                                      <p:tavLst>
                                        <p:tav tm="0">
                                          <p:val>
                                            <p:strVal val="ppt_y"/>
                                          </p:val>
                                        </p:tav>
                                        <p:tav tm="100000">
                                          <p:val>
                                            <p:strVal val="ppt_y-.03"/>
                                          </p:val>
                                        </p:tav>
                                      </p:tavLst>
                                    </p:anim>
                                    <p:anim calcmode="lin" valueType="num">
                                      <p:cBhvr>
                                        <p:cTn id="28" dur="900" accel="100000">
                                          <p:stCondLst>
                                            <p:cond delay="100"/>
                                          </p:stCondLst>
                                        </p:cTn>
                                        <p:tgtEl>
                                          <p:spTgt spid="76"/>
                                        </p:tgtEl>
                                        <p:attrNameLst>
                                          <p:attrName>ppt_y</p:attrName>
                                        </p:attrNameLst>
                                      </p:cBhvr>
                                      <p:tavLst>
                                        <p:tav tm="0">
                                          <p:val>
                                            <p:strVal val="ppt_y"/>
                                          </p:val>
                                        </p:tav>
                                        <p:tav tm="100000">
                                          <p:val>
                                            <p:strVal val="ppt_y+1"/>
                                          </p:val>
                                        </p:tav>
                                      </p:tavLst>
                                    </p:anim>
                                    <p:set>
                                      <p:cBhvr>
                                        <p:cTn id="29" dur="1" fill="hold">
                                          <p:stCondLst>
                                            <p:cond delay="999"/>
                                          </p:stCondLst>
                                        </p:cTn>
                                        <p:tgtEl>
                                          <p:spTgt spid="76"/>
                                        </p:tgtEl>
                                        <p:attrNameLst>
                                          <p:attrName>style.visibility</p:attrName>
                                        </p:attrNameLst>
                                      </p:cBhvr>
                                      <p:to>
                                        <p:strVal val="hidden"/>
                                      </p:to>
                                    </p:set>
                                  </p:childTnLst>
                                </p:cTn>
                              </p:par>
                              <p:par>
                                <p:cTn id="30" presetID="37" presetClass="exit" presetSubtype="0" fill="hold" grpId="1" nodeType="withEffect">
                                  <p:stCondLst>
                                    <p:cond delay="0"/>
                                  </p:stCondLst>
                                  <p:childTnLst>
                                    <p:animEffect transition="out" filter="fade">
                                      <p:cBhvr>
                                        <p:cTn id="31" dur="1000"/>
                                        <p:tgtEl>
                                          <p:spTgt spid="62"/>
                                        </p:tgtEl>
                                      </p:cBhvr>
                                    </p:animEffect>
                                    <p:anim calcmode="lin" valueType="num">
                                      <p:cBhvr>
                                        <p:cTn id="32" dur="1000"/>
                                        <p:tgtEl>
                                          <p:spTgt spid="62"/>
                                        </p:tgtEl>
                                        <p:attrNameLst>
                                          <p:attrName>ppt_x</p:attrName>
                                        </p:attrNameLst>
                                      </p:cBhvr>
                                      <p:tavLst>
                                        <p:tav tm="0">
                                          <p:val>
                                            <p:strVal val="ppt_x"/>
                                          </p:val>
                                        </p:tav>
                                        <p:tav tm="100000">
                                          <p:val>
                                            <p:strVal val="ppt_x"/>
                                          </p:val>
                                        </p:tav>
                                      </p:tavLst>
                                    </p:anim>
                                    <p:anim calcmode="lin" valueType="num">
                                      <p:cBhvr>
                                        <p:cTn id="33" dur="100" decel="100000"/>
                                        <p:tgtEl>
                                          <p:spTgt spid="62"/>
                                        </p:tgtEl>
                                        <p:attrNameLst>
                                          <p:attrName>ppt_y</p:attrName>
                                        </p:attrNameLst>
                                      </p:cBhvr>
                                      <p:tavLst>
                                        <p:tav tm="0">
                                          <p:val>
                                            <p:strVal val="ppt_y"/>
                                          </p:val>
                                        </p:tav>
                                        <p:tav tm="100000">
                                          <p:val>
                                            <p:strVal val="ppt_y-.03"/>
                                          </p:val>
                                        </p:tav>
                                      </p:tavLst>
                                    </p:anim>
                                    <p:anim calcmode="lin" valueType="num">
                                      <p:cBhvr>
                                        <p:cTn id="34" dur="900" accel="100000">
                                          <p:stCondLst>
                                            <p:cond delay="100"/>
                                          </p:stCondLst>
                                        </p:cTn>
                                        <p:tgtEl>
                                          <p:spTgt spid="62"/>
                                        </p:tgtEl>
                                        <p:attrNameLst>
                                          <p:attrName>ppt_y</p:attrName>
                                        </p:attrNameLst>
                                      </p:cBhvr>
                                      <p:tavLst>
                                        <p:tav tm="0">
                                          <p:val>
                                            <p:strVal val="ppt_y"/>
                                          </p:val>
                                        </p:tav>
                                        <p:tav tm="100000">
                                          <p:val>
                                            <p:strVal val="ppt_y+1"/>
                                          </p:val>
                                        </p:tav>
                                      </p:tavLst>
                                    </p:anim>
                                    <p:set>
                                      <p:cBhvr>
                                        <p:cTn id="35" dur="1" fill="hold">
                                          <p:stCondLst>
                                            <p:cond delay="9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2" grpId="1"/>
      <p:bldP spid="81" grpId="0"/>
      <p:bldP spid="96" grpId="1"/>
      <p:bldP spid="96"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Offline Revision GC</a:t>
            </a:r>
            <a:endParaRPr lang="en-US" dirty="0"/>
          </a:p>
        </p:txBody>
      </p:sp>
      <p:sp>
        <p:nvSpPr>
          <p:cNvPr id="7" name="Textplatzhalter 4"/>
          <p:cNvSpPr>
            <a:spLocks noGrp="1"/>
          </p:cNvSpPr>
          <p:nvPr>
            <p:ph type="body" sz="quarter" idx="12"/>
          </p:nvPr>
        </p:nvSpPr>
        <p:spPr>
          <a:xfrm>
            <a:off x="323528" y="1113590"/>
            <a:ext cx="8496945" cy="3546391"/>
          </a:xfrm>
        </p:spPr>
        <p:txBody>
          <a:bodyPr/>
          <a:lstStyle/>
          <a:p>
            <a:pPr marL="457200" lvl="1" indent="0">
              <a:buNone/>
            </a:pPr>
            <a:r>
              <a:rPr lang="en-US" sz="1400" b="1" noProof="1">
                <a:latin typeface="Courier New" pitchFamily="49" charset="0"/>
                <a:cs typeface="Courier New" pitchFamily="49" charset="0"/>
              </a:rPr>
              <a:t>$ java –jar oak-run-*.jar compact </a:t>
            </a:r>
            <a:r>
              <a:rPr lang="en-US" sz="1400" b="1" noProof="1" smtClean="0">
                <a:latin typeface="Courier New" pitchFamily="49" charset="0"/>
                <a:cs typeface="Courier New" pitchFamily="49" charset="0"/>
              </a:rPr>
              <a:t>segmentstore</a:t>
            </a:r>
            <a:endParaRPr lang="en-US" sz="1000" b="1" noProof="1" smtClean="0">
              <a:latin typeface="Courier New" pitchFamily="49" charset="0"/>
              <a:cs typeface="Courier New" pitchFamily="49" charset="0"/>
            </a:endParaRPr>
          </a:p>
          <a:p>
            <a:pPr marL="457200" lvl="1" indent="0">
              <a:buNone/>
            </a:pPr>
            <a:endParaRPr lang="en-US" sz="10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Compacting </a:t>
            </a:r>
            <a:r>
              <a:rPr lang="en-US" sz="1400" b="1" noProof="1" smtClean="0">
                <a:latin typeface="Courier New" pitchFamily="49" charset="0"/>
                <a:cs typeface="Courier New" pitchFamily="49" charset="0"/>
              </a:rPr>
              <a:t>segmenstore</a:t>
            </a:r>
            <a:endParaRPr lang="en-US" sz="14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    before</a:t>
            </a:r>
          </a:p>
          <a:p>
            <a:pPr marL="457200" lvl="1" indent="0">
              <a:buNone/>
            </a:pPr>
            <a:r>
              <a:rPr lang="en-US" sz="1400" b="1" noProof="1">
                <a:latin typeface="Courier New" pitchFamily="49" charset="0"/>
                <a:cs typeface="Courier New" pitchFamily="49" charset="0"/>
              </a:rPr>
              <a:t>        Tue Aug 16 17:09:05 CEST 2016, </a:t>
            </a:r>
            <a:r>
              <a:rPr lang="en-US" sz="1400" b="1" noProof="1" smtClean="0">
                <a:latin typeface="Courier New" pitchFamily="49" charset="0"/>
                <a:cs typeface="Courier New" pitchFamily="49" charset="0"/>
              </a:rPr>
              <a:t>data00000a.tar</a:t>
            </a:r>
          </a:p>
          <a:p>
            <a:pPr marL="457200" lvl="1" indent="0">
              <a:buNone/>
            </a:pPr>
            <a:r>
              <a:rPr lang="en-US" sz="1400" b="1" noProof="1" smtClean="0">
                <a:latin typeface="Courier New" pitchFamily="49" charset="0"/>
                <a:cs typeface="Courier New" pitchFamily="49" charset="0"/>
              </a:rPr>
              <a:t>        Tue </a:t>
            </a:r>
            <a:r>
              <a:rPr lang="en-US" sz="1400" b="1" noProof="1">
                <a:latin typeface="Courier New" pitchFamily="49" charset="0"/>
                <a:cs typeface="Courier New" pitchFamily="49" charset="0"/>
              </a:rPr>
              <a:t>Aug 16 17:09:08 CEST 2016, data00001a.tar</a:t>
            </a:r>
          </a:p>
          <a:p>
            <a:pPr marL="457200" lvl="1" indent="0">
              <a:buNone/>
            </a:pPr>
            <a:r>
              <a:rPr lang="en-US" sz="1400" b="1" noProof="1">
                <a:latin typeface="Courier New" pitchFamily="49" charset="0"/>
                <a:cs typeface="Courier New" pitchFamily="49" charset="0"/>
              </a:rPr>
              <a:t>        ...</a:t>
            </a:r>
          </a:p>
          <a:p>
            <a:pPr marL="457200" lvl="1" indent="0">
              <a:buNone/>
            </a:pPr>
            <a:r>
              <a:rPr lang="en-US" sz="1400" b="1" noProof="1">
                <a:latin typeface="Courier New" pitchFamily="49" charset="0"/>
                <a:cs typeface="Courier New" pitchFamily="49" charset="0"/>
              </a:rPr>
              <a:t>    size 2.6 GB (2582279827 bytes)</a:t>
            </a:r>
          </a:p>
          <a:p>
            <a:pPr marL="457200" lvl="1" indent="0">
              <a:buNone/>
            </a:pPr>
            <a:r>
              <a:rPr lang="en-US" sz="1400" b="1" noProof="1">
                <a:latin typeface="Courier New" pitchFamily="49" charset="0"/>
                <a:cs typeface="Courier New" pitchFamily="49" charset="0"/>
              </a:rPr>
              <a:t>    -&gt; compacting</a:t>
            </a:r>
          </a:p>
          <a:p>
            <a:pPr marL="457200" lvl="1" indent="0">
              <a:buNone/>
            </a:pPr>
            <a:r>
              <a:rPr lang="en-US" sz="1400" b="1" noProof="1">
                <a:latin typeface="Courier New" pitchFamily="49" charset="0"/>
                <a:cs typeface="Courier New" pitchFamily="49" charset="0"/>
              </a:rPr>
              <a:t>    -&gt; cleaning up</a:t>
            </a:r>
          </a:p>
          <a:p>
            <a:pPr marL="457200" lvl="1" indent="0">
              <a:buNone/>
            </a:pPr>
            <a:r>
              <a:rPr lang="en-US" sz="1400" b="1" noProof="1" smtClean="0">
                <a:latin typeface="Courier New" pitchFamily="49" charset="0"/>
                <a:cs typeface="Courier New" pitchFamily="49" charset="0"/>
              </a:rPr>
              <a:t>    </a:t>
            </a:r>
            <a:r>
              <a:rPr lang="en-US" sz="1400" b="1" noProof="1">
                <a:latin typeface="Courier New" pitchFamily="49" charset="0"/>
                <a:cs typeface="Courier New" pitchFamily="49" charset="0"/>
              </a:rPr>
              <a:t>-&gt; removed old file </a:t>
            </a:r>
            <a:r>
              <a:rPr lang="en-US" sz="1400" b="1" noProof="1" smtClean="0">
                <a:latin typeface="Courier New" pitchFamily="49" charset="0"/>
                <a:cs typeface="Courier New" pitchFamily="49" charset="0"/>
              </a:rPr>
              <a:t>data00000a.tar</a:t>
            </a:r>
            <a:endParaRPr lang="en-US" sz="14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    -&gt; removed old file </a:t>
            </a:r>
            <a:r>
              <a:rPr lang="en-US" sz="1400" b="1" noProof="1" smtClean="0">
                <a:latin typeface="Courier New" pitchFamily="49" charset="0"/>
                <a:cs typeface="Courier New" pitchFamily="49" charset="0"/>
              </a:rPr>
              <a:t>data00001a.tar</a:t>
            </a:r>
          </a:p>
          <a:p>
            <a:pPr marL="457200" lvl="1" indent="0">
              <a:buNone/>
            </a:pPr>
            <a:r>
              <a:rPr lang="en-US" sz="1400" b="1" noProof="1" smtClean="0">
                <a:latin typeface="Courier New" pitchFamily="49" charset="0"/>
                <a:cs typeface="Courier New" pitchFamily="49" charset="0"/>
              </a:rPr>
              <a:t>    ...</a:t>
            </a:r>
            <a:endParaRPr lang="en-US" sz="1400" b="1" noProof="1">
              <a:latin typeface="Courier New" pitchFamily="49" charset="0"/>
              <a:cs typeface="Courier New" pitchFamily="49" charset="0"/>
            </a:endParaRPr>
          </a:p>
        </p:txBody>
      </p:sp>
      <p:sp>
        <p:nvSpPr>
          <p:cNvPr id="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8" name="Picture 7"/>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2381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Offline Revision GC</a:t>
            </a:r>
            <a:endParaRPr lang="en-US" dirty="0"/>
          </a:p>
        </p:txBody>
      </p:sp>
      <p:sp>
        <p:nvSpPr>
          <p:cNvPr id="7" name="Textplatzhalter 4"/>
          <p:cNvSpPr>
            <a:spLocks noGrp="1"/>
          </p:cNvSpPr>
          <p:nvPr>
            <p:ph type="body" sz="quarter" idx="12"/>
          </p:nvPr>
        </p:nvSpPr>
        <p:spPr>
          <a:xfrm>
            <a:off x="323528" y="1113590"/>
            <a:ext cx="8496945" cy="3546391"/>
          </a:xfrm>
        </p:spPr>
        <p:txBody>
          <a:bodyPr/>
          <a:lstStyle/>
          <a:p>
            <a:pPr marL="457200" lvl="1" indent="0">
              <a:buNone/>
            </a:pPr>
            <a:r>
              <a:rPr lang="en-US" sz="1400" b="1" noProof="1">
                <a:latin typeface="Courier New" pitchFamily="49" charset="0"/>
                <a:cs typeface="Courier New" pitchFamily="49" charset="0"/>
              </a:rPr>
              <a:t> -&gt; writing new journal.log: </a:t>
            </a:r>
          </a:p>
          <a:p>
            <a:pPr marL="457200" lvl="1" indent="0">
              <a:buNone/>
            </a:pPr>
            <a:r>
              <a:rPr lang="en-US" sz="1400" b="1" noProof="1">
                <a:latin typeface="Courier New" pitchFamily="49" charset="0"/>
                <a:cs typeface="Courier New" pitchFamily="49" charset="0"/>
              </a:rPr>
              <a:t>       3b632859-fafd-4113-a53a-335451933862:231132 </a:t>
            </a:r>
            <a:r>
              <a:rPr lang="en-US" sz="1400" b="1" noProof="1" smtClean="0">
                <a:latin typeface="Courier New" pitchFamily="49" charset="0"/>
                <a:cs typeface="Courier New" pitchFamily="49" charset="0"/>
              </a:rPr>
              <a:t>root</a:t>
            </a:r>
          </a:p>
          <a:p>
            <a:pPr marL="457200" lvl="1" indent="0">
              <a:buNone/>
            </a:pPr>
            <a:endParaRPr lang="en-US" sz="1400" b="1" noProof="1">
              <a:latin typeface="Courier New" pitchFamily="49" charset="0"/>
              <a:cs typeface="Courier New" pitchFamily="49" charset="0"/>
            </a:endParaRPr>
          </a:p>
          <a:p>
            <a:pPr marL="457200" lvl="1" indent="0">
              <a:buNone/>
            </a:pPr>
            <a:r>
              <a:rPr lang="en-US" sz="1400" b="1" noProof="1">
                <a:latin typeface="Courier New" pitchFamily="49" charset="0"/>
                <a:cs typeface="Courier New" pitchFamily="49" charset="0"/>
              </a:rPr>
              <a:t>    after</a:t>
            </a:r>
          </a:p>
          <a:p>
            <a:pPr marL="457200" lvl="1" indent="0">
              <a:buNone/>
            </a:pPr>
            <a:r>
              <a:rPr lang="en-US" sz="1400" b="1" noProof="1">
                <a:latin typeface="Courier New" pitchFamily="49" charset="0"/>
                <a:cs typeface="Courier New" pitchFamily="49" charset="0"/>
              </a:rPr>
              <a:t>        Tue Aug 23 11:45:08 CEST 2016, data00000b.tar</a:t>
            </a:r>
          </a:p>
          <a:p>
            <a:pPr marL="457200" lvl="1" indent="0">
              <a:buNone/>
            </a:pPr>
            <a:r>
              <a:rPr lang="en-US" sz="1400" b="1" noProof="1" smtClean="0">
                <a:latin typeface="Courier New" pitchFamily="49" charset="0"/>
                <a:cs typeface="Courier New" pitchFamily="49" charset="0"/>
              </a:rPr>
              <a:t>        </a:t>
            </a:r>
            <a:r>
              <a:rPr lang="en-US" sz="1400" b="1" noProof="1">
                <a:latin typeface="Courier New" pitchFamily="49" charset="0"/>
                <a:cs typeface="Courier New" pitchFamily="49" charset="0"/>
              </a:rPr>
              <a:t>Tue Aug 23 11:45:08 CEST 2016, </a:t>
            </a:r>
            <a:r>
              <a:rPr lang="en-US" sz="1400" b="1" noProof="1" smtClean="0">
                <a:latin typeface="Courier New" pitchFamily="49" charset="0"/>
                <a:cs typeface="Courier New" pitchFamily="49" charset="0"/>
              </a:rPr>
              <a:t>data00001b.tar</a:t>
            </a:r>
          </a:p>
          <a:p>
            <a:pPr marL="457200" lvl="1" indent="0">
              <a:buNone/>
            </a:pPr>
            <a:r>
              <a:rPr lang="en-US" sz="1400" b="1" noProof="1" smtClean="0">
                <a:latin typeface="Courier New" pitchFamily="49" charset="0"/>
                <a:cs typeface="Courier New" pitchFamily="49" charset="0"/>
              </a:rPr>
              <a:t>        </a:t>
            </a:r>
            <a:r>
              <a:rPr lang="en-US" sz="1400" b="1" noProof="1">
                <a:latin typeface="Courier New" pitchFamily="49" charset="0"/>
                <a:cs typeface="Courier New" pitchFamily="49" charset="0"/>
              </a:rPr>
              <a:t>...</a:t>
            </a:r>
          </a:p>
          <a:p>
            <a:pPr marL="457200" lvl="1" indent="0">
              <a:buNone/>
            </a:pPr>
            <a:r>
              <a:rPr lang="en-US" sz="1400" b="1" noProof="1">
                <a:latin typeface="Courier New" pitchFamily="49" charset="0"/>
                <a:cs typeface="Courier New" pitchFamily="49" charset="0"/>
              </a:rPr>
              <a:t>    size 546.4 MB (546363953 bytes)</a:t>
            </a:r>
          </a:p>
          <a:p>
            <a:pPr marL="457200" lvl="1" indent="0">
              <a:buNone/>
            </a:pPr>
            <a:r>
              <a:rPr lang="en-US" sz="1400" b="1" noProof="1" smtClean="0">
                <a:latin typeface="Courier New" pitchFamily="49" charset="0"/>
                <a:cs typeface="Courier New" pitchFamily="49" charset="0"/>
              </a:rPr>
              <a:t>    removed files [data00000a.tar, ...]</a:t>
            </a:r>
          </a:p>
          <a:p>
            <a:pPr marL="457200" lvl="1" indent="0">
              <a:buNone/>
            </a:pPr>
            <a:r>
              <a:rPr lang="en-US" sz="1400" b="1" noProof="1" smtClean="0">
                <a:latin typeface="Courier New" pitchFamily="49" charset="0"/>
                <a:cs typeface="Courier New" pitchFamily="49" charset="0"/>
              </a:rPr>
              <a:t>    added files [data00000b.tar, ...]</a:t>
            </a:r>
          </a:p>
          <a:p>
            <a:pPr marL="457200" lvl="1" indent="0">
              <a:buNone/>
            </a:pPr>
            <a:r>
              <a:rPr lang="en-US" sz="1400" b="1" noProof="1" smtClean="0">
                <a:latin typeface="Courier New" pitchFamily="49" charset="0"/>
                <a:cs typeface="Courier New" pitchFamily="49" charset="0"/>
              </a:rPr>
              <a:t>Compaction succeeded in 4.240 s (4s).</a:t>
            </a:r>
          </a:p>
          <a:p>
            <a:pPr marL="457200" lvl="1" indent="0">
              <a:buNone/>
            </a:pPr>
            <a:endParaRPr lang="en-US" sz="1400" b="1" noProof="1">
              <a:latin typeface="Courier New" pitchFamily="49" charset="0"/>
              <a:cs typeface="Courier New" pitchFamily="49" charset="0"/>
            </a:endParaRPr>
          </a:p>
        </p:txBody>
      </p:sp>
      <p:sp>
        <p:nvSpPr>
          <p:cNvPr id="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8" name="Picture 7"/>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347569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Online Revisions GC</a:t>
            </a:r>
            <a:endParaRPr lang="en-US" dirty="0"/>
          </a:p>
        </p:txBody>
      </p:sp>
      <p:sp>
        <p:nvSpPr>
          <p:cNvPr id="5" name="Textplatzhalter 4"/>
          <p:cNvSpPr>
            <a:spLocks noGrp="1"/>
          </p:cNvSpPr>
          <p:nvPr>
            <p:ph type="body" sz="quarter" idx="12"/>
          </p:nvPr>
        </p:nvSpPr>
        <p:spPr/>
        <p:txBody>
          <a:bodyPr/>
          <a:lstStyle/>
          <a:p>
            <a:r>
              <a:rPr lang="en-US" dirty="0" smtClean="0"/>
              <a:t>Same as Offline</a:t>
            </a:r>
          </a:p>
          <a:p>
            <a:r>
              <a:rPr lang="en-US" dirty="0" smtClean="0"/>
              <a:t>BUT</a:t>
            </a:r>
          </a:p>
        </p:txBody>
      </p:sp>
      <p:sp>
        <p:nvSpPr>
          <p:cNvPr id="11" name="Oval Callout 10"/>
          <p:cNvSpPr/>
          <p:nvPr/>
        </p:nvSpPr>
        <p:spPr>
          <a:xfrm>
            <a:off x="2627784" y="1419622"/>
            <a:ext cx="6192688" cy="1512168"/>
          </a:xfrm>
          <a:prstGeom prst="wedgeEllipseCallout">
            <a:avLst>
              <a:gd name="adj1" fmla="val -65994"/>
              <a:gd name="adj2" fmla="val -11319"/>
            </a:avLst>
          </a:prstGeom>
          <a:ln/>
          <a:effectLst>
            <a:outerShdw blurRad="40000" dist="190500" dir="1284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lIns="0" tIns="0" rIns="0" bIns="0" rtlCol="0" anchor="t" anchorCtr="0">
            <a:scene3d>
              <a:camera prst="orthographicFront">
                <a:rot lat="0" lon="60000" rev="0"/>
              </a:camera>
              <a:lightRig rig="threePt" dir="t"/>
            </a:scene3d>
          </a:bodyPr>
          <a:lstStyle/>
          <a:p>
            <a:pPr marL="0" lvl="1"/>
            <a:r>
              <a:rPr lang="en-GB" sz="3200" dirty="0">
                <a:solidFill>
                  <a:schemeClr val="tx1"/>
                </a:solidFill>
                <a:latin typeface="Signika" pitchFamily="2" charset="0"/>
              </a:rPr>
              <a:t>Expensive</a:t>
            </a:r>
          </a:p>
          <a:p>
            <a:pPr marL="742950" lvl="2" indent="-285750">
              <a:buFont typeface="Wingdings" charset="2"/>
              <a:buChar char="§"/>
            </a:pPr>
            <a:r>
              <a:rPr lang="en-GB" dirty="0">
                <a:solidFill>
                  <a:schemeClr val="tx1"/>
                </a:solidFill>
                <a:latin typeface="Signika"/>
                <a:cs typeface="Signika"/>
              </a:rPr>
              <a:t>Huge and dense reference graphs</a:t>
            </a:r>
          </a:p>
          <a:p>
            <a:pPr marL="0" lvl="1"/>
            <a:endParaRPr lang="en-GB" dirty="0">
              <a:solidFill>
                <a:schemeClr val="tx1"/>
              </a:solidFill>
              <a:latin typeface="Signika"/>
              <a:cs typeface="Signika"/>
            </a:endParaRPr>
          </a:p>
          <a:p>
            <a:endParaRPr lang="en-GB" dirty="0"/>
          </a:p>
        </p:txBody>
      </p:sp>
      <p:sp>
        <p:nvSpPr>
          <p:cNvPr id="12" name="Oval Callout 11"/>
          <p:cNvSpPr/>
          <p:nvPr/>
        </p:nvSpPr>
        <p:spPr>
          <a:xfrm>
            <a:off x="1907704" y="2211710"/>
            <a:ext cx="6192688" cy="2376264"/>
          </a:xfrm>
          <a:prstGeom prst="wedgeEllipseCallout">
            <a:avLst>
              <a:gd name="adj1" fmla="val -53582"/>
              <a:gd name="adj2" fmla="val -51423"/>
            </a:avLst>
          </a:prstGeom>
          <a:ln/>
          <a:effectLst>
            <a:outerShdw blurRad="40000" dist="190500" dir="1284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lIns="0" tIns="0" rIns="0" bIns="0" rtlCol="0" anchor="t" anchorCtr="0"/>
          <a:lstStyle/>
          <a:p>
            <a:pPr marL="0" lvl="1"/>
            <a:r>
              <a:rPr lang="en-GB" sz="3200" dirty="0">
                <a:solidFill>
                  <a:schemeClr val="tx1"/>
                </a:solidFill>
                <a:latin typeface="Signika" pitchFamily="2" charset="0"/>
              </a:rPr>
              <a:t>Resource</a:t>
            </a:r>
            <a:r>
              <a:rPr lang="en-GB" dirty="0">
                <a:solidFill>
                  <a:schemeClr val="tx1"/>
                </a:solidFill>
                <a:latin typeface="Signika"/>
                <a:cs typeface="Signika"/>
              </a:rPr>
              <a:t> </a:t>
            </a:r>
            <a:r>
              <a:rPr lang="en-GB" sz="3200" dirty="0" smtClean="0">
                <a:solidFill>
                  <a:schemeClr val="tx1"/>
                </a:solidFill>
                <a:latin typeface="Signika" pitchFamily="2" charset="0"/>
              </a:rPr>
              <a:t>Contender</a:t>
            </a:r>
            <a:endParaRPr lang="en-GB" sz="3200" dirty="0">
              <a:solidFill>
                <a:schemeClr val="tx1"/>
              </a:solidFill>
              <a:latin typeface="Signika" pitchFamily="2" charset="0"/>
            </a:endParaRPr>
          </a:p>
          <a:p>
            <a:pPr marL="742950" lvl="2" indent="-285750">
              <a:buFont typeface="Wingdings" charset="2"/>
              <a:buChar char="§"/>
            </a:pPr>
            <a:r>
              <a:rPr lang="en-GB" dirty="0">
                <a:solidFill>
                  <a:schemeClr val="tx1"/>
                </a:solidFill>
                <a:latin typeface="Signika"/>
                <a:cs typeface="Signika"/>
              </a:rPr>
              <a:t>Concurrent writes</a:t>
            </a:r>
          </a:p>
          <a:p>
            <a:pPr marL="742950" lvl="2" indent="-285750">
              <a:buFont typeface="Wingdings" charset="2"/>
              <a:buChar char="§"/>
            </a:pPr>
            <a:r>
              <a:rPr lang="en-GB" dirty="0">
                <a:solidFill>
                  <a:schemeClr val="tx1"/>
                </a:solidFill>
                <a:latin typeface="Signika"/>
                <a:cs typeface="Signika"/>
              </a:rPr>
              <a:t>CPU</a:t>
            </a:r>
          </a:p>
          <a:p>
            <a:pPr marL="742950" lvl="2" indent="-285750">
              <a:buFont typeface="Wingdings" charset="2"/>
              <a:buChar char="§"/>
            </a:pPr>
            <a:r>
              <a:rPr lang="en-GB" dirty="0">
                <a:solidFill>
                  <a:schemeClr val="tx1"/>
                </a:solidFill>
                <a:latin typeface="Signika"/>
                <a:cs typeface="Signika"/>
              </a:rPr>
              <a:t>IO</a:t>
            </a:r>
          </a:p>
          <a:p>
            <a:pPr marL="742950" lvl="2" indent="-285750">
              <a:buFont typeface="Wingdings" charset="2"/>
              <a:buChar char="§"/>
            </a:pPr>
            <a:r>
              <a:rPr lang="en-GB" dirty="0">
                <a:solidFill>
                  <a:schemeClr val="tx1"/>
                </a:solidFill>
                <a:latin typeface="Signika"/>
                <a:cs typeface="Signika"/>
              </a:rPr>
              <a:t>Locks</a:t>
            </a:r>
          </a:p>
          <a:p>
            <a:pPr marL="742950" lvl="2" indent="-285750">
              <a:buFont typeface="Wingdings" charset="2"/>
              <a:buChar char="§"/>
            </a:pPr>
            <a:r>
              <a:rPr lang="en-GB" dirty="0">
                <a:solidFill>
                  <a:schemeClr val="tx1"/>
                </a:solidFill>
                <a:latin typeface="Signika"/>
                <a:cs typeface="Signika"/>
              </a:rPr>
              <a:t>Cache coherence / locality </a:t>
            </a:r>
          </a:p>
          <a:p>
            <a:pPr marL="0" lvl="1"/>
            <a:endParaRPr lang="en-GB" dirty="0">
              <a:solidFill>
                <a:schemeClr val="tx1"/>
              </a:solidFill>
              <a:latin typeface="Signika"/>
              <a:cs typeface="Signika"/>
            </a:endParaRPr>
          </a:p>
        </p:txBody>
      </p:sp>
      <p:sp>
        <p:nvSpPr>
          <p:cNvPr id="13" name="Oval Callout 12"/>
          <p:cNvSpPr/>
          <p:nvPr/>
        </p:nvSpPr>
        <p:spPr>
          <a:xfrm>
            <a:off x="467544" y="3147814"/>
            <a:ext cx="6192688" cy="1512168"/>
          </a:xfrm>
          <a:prstGeom prst="wedgeEllipseCallout">
            <a:avLst>
              <a:gd name="adj1" fmla="val -36744"/>
              <a:gd name="adj2" fmla="val -109890"/>
            </a:avLst>
          </a:prstGeom>
          <a:ln/>
          <a:effectLst>
            <a:outerShdw blurRad="40000" dist="190500" dir="1284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lIns="0" tIns="0" rIns="0" bIns="0" rtlCol="0" anchor="t" anchorCtr="0"/>
          <a:lstStyle/>
          <a:p>
            <a:pPr marL="0" lvl="1">
              <a:buSzPct val="101000"/>
            </a:pPr>
            <a:r>
              <a:rPr lang="en-GB" sz="3200" dirty="0">
                <a:solidFill>
                  <a:schemeClr val="tx1"/>
                </a:solidFill>
                <a:latin typeface="Signika" pitchFamily="2" charset="0"/>
              </a:rPr>
              <a:t>Additional GC roots</a:t>
            </a:r>
          </a:p>
          <a:p>
            <a:pPr marL="742950" lvl="2" indent="-285750">
              <a:buSzPct val="101000"/>
              <a:buFont typeface="Wingdings" charset="2"/>
              <a:buChar char="§"/>
            </a:pPr>
            <a:r>
              <a:rPr lang="en-GB" dirty="0">
                <a:solidFill>
                  <a:schemeClr val="tx1"/>
                </a:solidFill>
                <a:latin typeface="Signika"/>
                <a:cs typeface="Signika"/>
              </a:rPr>
              <a:t>Heap</a:t>
            </a:r>
          </a:p>
          <a:p>
            <a:pPr marL="742950" lvl="2" indent="-285750">
              <a:buSzPct val="101000"/>
              <a:buFont typeface="Wingdings" charset="2"/>
              <a:buChar char="§"/>
            </a:pPr>
            <a:r>
              <a:rPr lang="en-GB" dirty="0">
                <a:solidFill>
                  <a:schemeClr val="tx1"/>
                </a:solidFill>
                <a:latin typeface="Signika"/>
                <a:cs typeface="Signika"/>
              </a:rPr>
              <a:t>Compacted </a:t>
            </a:r>
            <a:r>
              <a:rPr lang="en-GB" dirty="0" smtClean="0">
                <a:solidFill>
                  <a:schemeClr val="tx1"/>
                </a:solidFill>
                <a:latin typeface="Signika"/>
                <a:cs typeface="Signika"/>
              </a:rPr>
              <a:t>head</a:t>
            </a:r>
            <a:endParaRPr lang="en-GB" dirty="0">
              <a:solidFill>
                <a:schemeClr val="tx1"/>
              </a:solidFill>
              <a:latin typeface="Signika"/>
              <a:cs typeface="Signika"/>
            </a:endParaRPr>
          </a:p>
          <a:p>
            <a:pPr marL="0" lvl="1">
              <a:buSzPct val="101000"/>
            </a:pPr>
            <a:endParaRPr lang="en-GB" dirty="0">
              <a:solidFill>
                <a:schemeClr val="tx1"/>
              </a:solidFill>
              <a:latin typeface="Signika"/>
              <a:cs typeface="Signika"/>
            </a:endParaRPr>
          </a:p>
        </p:txBody>
      </p:sp>
      <p:sp>
        <p:nvSpPr>
          <p:cNvPr id="9"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10" name="Picture 9"/>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107212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Online Revisions GC: Roots</a:t>
            </a:r>
            <a:endParaRPr lang="en-US" dirty="0"/>
          </a:p>
        </p:txBody>
      </p:sp>
      <p:grpSp>
        <p:nvGrpSpPr>
          <p:cNvPr id="7" name="Group 6"/>
          <p:cNvGrpSpPr/>
          <p:nvPr/>
        </p:nvGrpSpPr>
        <p:grpSpPr>
          <a:xfrm>
            <a:off x="323528" y="843558"/>
            <a:ext cx="1440160" cy="1745573"/>
            <a:chOff x="1187624" y="1275606"/>
            <a:chExt cx="1440160" cy="1745573"/>
          </a:xfrm>
        </p:grpSpPr>
        <p:grpSp>
          <p:nvGrpSpPr>
            <p:cNvPr id="62" name="Group 61"/>
            <p:cNvGrpSpPr/>
            <p:nvPr/>
          </p:nvGrpSpPr>
          <p:grpSpPr>
            <a:xfrm>
              <a:off x="1187624" y="1779662"/>
              <a:ext cx="1440160" cy="1241517"/>
              <a:chOff x="5580112" y="3219822"/>
              <a:chExt cx="1440160" cy="1241517"/>
            </a:xfrm>
          </p:grpSpPr>
          <p:sp>
            <p:nvSpPr>
              <p:cNvPr id="64"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65" name="Group 64"/>
              <p:cNvGrpSpPr/>
              <p:nvPr/>
            </p:nvGrpSpPr>
            <p:grpSpPr>
              <a:xfrm>
                <a:off x="5830426" y="3579862"/>
                <a:ext cx="829806" cy="757649"/>
                <a:chOff x="5796136" y="1563638"/>
                <a:chExt cx="1656184" cy="1512168"/>
              </a:xfrm>
              <a:solidFill>
                <a:schemeClr val="bg2">
                  <a:lumMod val="90000"/>
                </a:schemeClr>
              </a:solidFill>
            </p:grpSpPr>
            <p:sp>
              <p:nvSpPr>
                <p:cNvPr id="66" name="Oval 65"/>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7" name="Oval 66"/>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8" name="Oval 67"/>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9" name="Oval 68"/>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0" name="Oval 69"/>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1" name="Oval 70"/>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72" name="Straight Arrow Connector 71"/>
                <p:cNvCxnSpPr>
                  <a:stCxn id="71" idx="3"/>
                  <a:endCxn id="66"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71" idx="5"/>
                  <a:endCxn id="69"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6" idx="3"/>
                  <a:endCxn id="67"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6" idx="5"/>
                  <a:endCxn id="68"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9" idx="3"/>
                  <a:endCxn id="70"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sp>
          <p:nvSpPr>
            <p:cNvPr id="63" name="TextBox 62"/>
            <p:cNvSpPr txBox="1"/>
            <p:nvPr/>
          </p:nvSpPr>
          <p:spPr>
            <a:xfrm>
              <a:off x="1619672" y="1275606"/>
              <a:ext cx="532450" cy="461665"/>
            </a:xfrm>
            <a:prstGeom prst="rect">
              <a:avLst/>
            </a:prstGeom>
            <a:noFill/>
          </p:spPr>
          <p:txBody>
            <a:bodyPr wrap="none" rtlCol="0">
              <a:spAutoFit/>
            </a:bodyPr>
            <a:lstStyle/>
            <a:p>
              <a:r>
                <a:rPr lang="en-GB" sz="2400" dirty="0" smtClean="0">
                  <a:latin typeface="Signika Bold"/>
                  <a:cs typeface="Signika Bold"/>
                </a:rPr>
                <a:t>R1</a:t>
              </a:r>
              <a:endParaRPr lang="en-GB" sz="2400" dirty="0">
                <a:latin typeface="Signika Bold"/>
                <a:cs typeface="Signika Bold"/>
              </a:endParaRPr>
            </a:p>
          </p:txBody>
        </p:sp>
      </p:grpSp>
      <p:grpSp>
        <p:nvGrpSpPr>
          <p:cNvPr id="8" name="Group 7"/>
          <p:cNvGrpSpPr/>
          <p:nvPr/>
        </p:nvGrpSpPr>
        <p:grpSpPr>
          <a:xfrm>
            <a:off x="1403648" y="843558"/>
            <a:ext cx="2088232" cy="2232248"/>
            <a:chOff x="2267744" y="1275606"/>
            <a:chExt cx="2088232" cy="2232248"/>
          </a:xfrm>
        </p:grpSpPr>
        <p:sp>
          <p:nvSpPr>
            <p:cNvPr id="46" name="Curved Up Arrow 45"/>
            <p:cNvSpPr/>
            <p:nvPr/>
          </p:nvSpPr>
          <p:spPr>
            <a:xfrm flipH="1">
              <a:off x="2267744" y="3003798"/>
              <a:ext cx="1080120" cy="504056"/>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nvGrpSpPr>
            <p:cNvPr id="47" name="Group 46"/>
            <p:cNvGrpSpPr/>
            <p:nvPr/>
          </p:nvGrpSpPr>
          <p:grpSpPr>
            <a:xfrm>
              <a:off x="2915816" y="1779662"/>
              <a:ext cx="1440160" cy="1241517"/>
              <a:chOff x="5580112" y="3219822"/>
              <a:chExt cx="1440160" cy="1241517"/>
            </a:xfrm>
          </p:grpSpPr>
          <p:sp>
            <p:nvSpPr>
              <p:cNvPr id="49"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50" name="Group 49"/>
              <p:cNvGrpSpPr/>
              <p:nvPr/>
            </p:nvGrpSpPr>
            <p:grpSpPr>
              <a:xfrm>
                <a:off x="5830426" y="3579862"/>
                <a:ext cx="829806" cy="757649"/>
                <a:chOff x="5796136" y="1563638"/>
                <a:chExt cx="1656184" cy="1512168"/>
              </a:xfrm>
              <a:solidFill>
                <a:schemeClr val="bg2">
                  <a:lumMod val="90000"/>
                </a:schemeClr>
              </a:solidFill>
            </p:grpSpPr>
            <p:sp>
              <p:nvSpPr>
                <p:cNvPr id="51" name="Oval 50"/>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2" name="Oval 51"/>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3" name="Oval 52"/>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4" name="Oval 53"/>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5" name="Oval 54"/>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6" name="Oval 55"/>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7" name="Straight Arrow Connector 56"/>
                <p:cNvCxnSpPr>
                  <a:stCxn id="56" idx="3"/>
                  <a:endCxn id="51"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56" idx="5"/>
                  <a:endCxn id="54"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51" idx="3"/>
                  <a:endCxn id="52"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51" idx="5"/>
                  <a:endCxn id="53"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4" idx="3"/>
                  <a:endCxn id="55"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sp>
          <p:nvSpPr>
            <p:cNvPr id="48" name="TextBox 47"/>
            <p:cNvSpPr txBox="1"/>
            <p:nvPr/>
          </p:nvSpPr>
          <p:spPr>
            <a:xfrm>
              <a:off x="3365290" y="1275606"/>
              <a:ext cx="532450" cy="461665"/>
            </a:xfrm>
            <a:prstGeom prst="rect">
              <a:avLst/>
            </a:prstGeom>
            <a:noFill/>
          </p:spPr>
          <p:txBody>
            <a:bodyPr wrap="none" rtlCol="0">
              <a:spAutoFit/>
            </a:bodyPr>
            <a:lstStyle/>
            <a:p>
              <a:r>
                <a:rPr lang="en-GB" sz="2400" dirty="0" smtClean="0">
                  <a:latin typeface="Signika Bold"/>
                  <a:cs typeface="Signika Bold"/>
                </a:rPr>
                <a:t>R2</a:t>
              </a:r>
              <a:endParaRPr lang="en-GB" sz="2400" dirty="0">
                <a:latin typeface="Signika Bold"/>
                <a:cs typeface="Signika Bold"/>
              </a:endParaRPr>
            </a:p>
          </p:txBody>
        </p:sp>
      </p:grpSp>
      <p:grpSp>
        <p:nvGrpSpPr>
          <p:cNvPr id="9" name="Group 8"/>
          <p:cNvGrpSpPr/>
          <p:nvPr/>
        </p:nvGrpSpPr>
        <p:grpSpPr>
          <a:xfrm>
            <a:off x="755576" y="843558"/>
            <a:ext cx="4464496" cy="2664296"/>
            <a:chOff x="1619672" y="1275606"/>
            <a:chExt cx="4464496" cy="2664296"/>
          </a:xfrm>
        </p:grpSpPr>
        <p:sp>
          <p:nvSpPr>
            <p:cNvPr id="29" name="Curved Up Arrow 28"/>
            <p:cNvSpPr/>
            <p:nvPr/>
          </p:nvSpPr>
          <p:spPr>
            <a:xfrm flipH="1">
              <a:off x="3851920" y="3003798"/>
              <a:ext cx="1080120" cy="504056"/>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30" name="Curved Up Arrow 29"/>
            <p:cNvSpPr/>
            <p:nvPr/>
          </p:nvSpPr>
          <p:spPr>
            <a:xfrm flipH="1">
              <a:off x="1619672" y="3003798"/>
              <a:ext cx="3816424" cy="93610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nvGrpSpPr>
            <p:cNvPr id="31" name="Group 30"/>
            <p:cNvGrpSpPr/>
            <p:nvPr/>
          </p:nvGrpSpPr>
          <p:grpSpPr>
            <a:xfrm>
              <a:off x="4644008" y="1762281"/>
              <a:ext cx="1440160" cy="1241517"/>
              <a:chOff x="5580112" y="3219822"/>
              <a:chExt cx="1440160" cy="1241517"/>
            </a:xfrm>
          </p:grpSpPr>
          <p:sp>
            <p:nvSpPr>
              <p:cNvPr id="33"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4" name="Group 33"/>
              <p:cNvGrpSpPr/>
              <p:nvPr/>
            </p:nvGrpSpPr>
            <p:grpSpPr>
              <a:xfrm>
                <a:off x="5830426" y="3579862"/>
                <a:ext cx="829806" cy="757649"/>
                <a:chOff x="5796136" y="1563638"/>
                <a:chExt cx="1656184" cy="1512168"/>
              </a:xfrm>
              <a:solidFill>
                <a:schemeClr val="bg2">
                  <a:lumMod val="90000"/>
                </a:schemeClr>
              </a:solidFill>
            </p:grpSpPr>
            <p:sp>
              <p:nvSpPr>
                <p:cNvPr id="35" name="Oval 34"/>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Oval 35"/>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Oval 36"/>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Oval 37"/>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9" name="Oval 38"/>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0" name="Oval 39"/>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1" name="Straight Arrow Connector 40"/>
                <p:cNvCxnSpPr>
                  <a:stCxn id="40" idx="3"/>
                  <a:endCxn id="35"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40" idx="5"/>
                  <a:endCxn id="38"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5" idx="3"/>
                  <a:endCxn id="36"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5" idx="5"/>
                  <a:endCxn id="37"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8" idx="3"/>
                  <a:endCxn id="39"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sp>
          <p:nvSpPr>
            <p:cNvPr id="32" name="TextBox 31"/>
            <p:cNvSpPr txBox="1"/>
            <p:nvPr/>
          </p:nvSpPr>
          <p:spPr>
            <a:xfrm>
              <a:off x="5104361" y="1275606"/>
              <a:ext cx="532450" cy="461665"/>
            </a:xfrm>
            <a:prstGeom prst="rect">
              <a:avLst/>
            </a:prstGeom>
            <a:noFill/>
          </p:spPr>
          <p:txBody>
            <a:bodyPr wrap="none" rtlCol="0">
              <a:spAutoFit/>
            </a:bodyPr>
            <a:lstStyle/>
            <a:p>
              <a:r>
                <a:rPr lang="en-GB" sz="2400" dirty="0" smtClean="0">
                  <a:latin typeface="Signika Bold"/>
                  <a:cs typeface="Signika Bold"/>
                </a:rPr>
                <a:t>R3</a:t>
              </a:r>
              <a:endParaRPr lang="en-GB" sz="2400" dirty="0">
                <a:latin typeface="Signika Bold"/>
                <a:cs typeface="Signika Bold"/>
              </a:endParaRPr>
            </a:p>
          </p:txBody>
        </p:sp>
      </p:grpSp>
      <p:grpSp>
        <p:nvGrpSpPr>
          <p:cNvPr id="116" name="Group 115"/>
          <p:cNvGrpSpPr/>
          <p:nvPr/>
        </p:nvGrpSpPr>
        <p:grpSpPr>
          <a:xfrm>
            <a:off x="179512" y="1347614"/>
            <a:ext cx="6768752" cy="2520280"/>
            <a:chOff x="179512" y="1347614"/>
            <a:chExt cx="6768752" cy="2520280"/>
          </a:xfrm>
        </p:grpSpPr>
        <p:sp>
          <p:nvSpPr>
            <p:cNvPr id="11" name="Curved Up Arrow 10"/>
            <p:cNvSpPr/>
            <p:nvPr/>
          </p:nvSpPr>
          <p:spPr>
            <a:xfrm flipH="1">
              <a:off x="179512" y="2571750"/>
              <a:ext cx="6624736" cy="129614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2" name="Curved Up Arrow 11"/>
            <p:cNvSpPr/>
            <p:nvPr/>
          </p:nvSpPr>
          <p:spPr>
            <a:xfrm flipH="1">
              <a:off x="4788024" y="2571750"/>
              <a:ext cx="1080120" cy="504056"/>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3" name="Curved Up Arrow 12"/>
            <p:cNvSpPr/>
            <p:nvPr/>
          </p:nvSpPr>
          <p:spPr>
            <a:xfrm flipH="1">
              <a:off x="2483768" y="2571750"/>
              <a:ext cx="3816424" cy="93610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nvGrpSpPr>
            <p:cNvPr id="14" name="Group 13"/>
            <p:cNvGrpSpPr/>
            <p:nvPr/>
          </p:nvGrpSpPr>
          <p:grpSpPr>
            <a:xfrm>
              <a:off x="5508104" y="1347614"/>
              <a:ext cx="1440160" cy="1241517"/>
              <a:chOff x="5580112" y="3219822"/>
              <a:chExt cx="1440160" cy="1241517"/>
            </a:xfrm>
          </p:grpSpPr>
          <p:sp>
            <p:nvSpPr>
              <p:cNvPr id="16"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grpSp>
            <p:nvGrpSpPr>
              <p:cNvPr id="17" name="Group 16"/>
              <p:cNvGrpSpPr/>
              <p:nvPr/>
            </p:nvGrpSpPr>
            <p:grpSpPr>
              <a:xfrm>
                <a:off x="5830426" y="3579862"/>
                <a:ext cx="829806" cy="757649"/>
                <a:chOff x="5796136" y="1563638"/>
                <a:chExt cx="1656184" cy="1512168"/>
              </a:xfrm>
              <a:solidFill>
                <a:schemeClr val="bg2">
                  <a:lumMod val="90000"/>
                </a:schemeClr>
              </a:solidFill>
            </p:grpSpPr>
            <p:sp>
              <p:nvSpPr>
                <p:cNvPr id="18" name="Oval 17"/>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Oval 18"/>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Oval 19"/>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Oval 20"/>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Oval 21"/>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Oval 22"/>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4" name="Straight Arrow Connector 23"/>
                <p:cNvCxnSpPr>
                  <a:stCxn id="23" idx="3"/>
                  <a:endCxn id="18"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3" idx="5"/>
                  <a:endCxn id="21"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8" idx="3"/>
                  <a:endCxn id="19"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8" idx="5"/>
                  <a:endCxn id="20"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1" idx="3"/>
                  <a:endCxn id="22"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grpSp>
      <p:sp>
        <p:nvSpPr>
          <p:cNvPr id="15" name="TextBox 14"/>
          <p:cNvSpPr txBox="1"/>
          <p:nvPr/>
        </p:nvSpPr>
        <p:spPr>
          <a:xfrm>
            <a:off x="5966242" y="843558"/>
            <a:ext cx="532450" cy="461665"/>
          </a:xfrm>
          <a:prstGeom prst="rect">
            <a:avLst/>
          </a:prstGeom>
          <a:noFill/>
        </p:spPr>
        <p:txBody>
          <a:bodyPr wrap="none" rtlCol="0">
            <a:spAutoFit/>
          </a:bodyPr>
          <a:lstStyle/>
          <a:p>
            <a:r>
              <a:rPr lang="en-GB" sz="2400" dirty="0" smtClean="0">
                <a:latin typeface="Signika Bold"/>
                <a:cs typeface="Signika Bold"/>
              </a:rPr>
              <a:t>R4</a:t>
            </a:r>
            <a:endParaRPr lang="en-GB" sz="2400" dirty="0">
              <a:latin typeface="Signika Bold"/>
              <a:cs typeface="Signika Bold"/>
            </a:endParaRPr>
          </a:p>
        </p:txBody>
      </p:sp>
      <p:sp>
        <p:nvSpPr>
          <p:cNvPr id="92" name="Curved Up Arrow 91"/>
          <p:cNvSpPr/>
          <p:nvPr/>
        </p:nvSpPr>
        <p:spPr>
          <a:xfrm flipH="1">
            <a:off x="4283968" y="2571750"/>
            <a:ext cx="3816424" cy="936104"/>
          </a:xfrm>
          <a:prstGeom prst="curved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solidFill>
                <a:schemeClr val="tx1"/>
              </a:solidFill>
            </a:endParaRPr>
          </a:p>
        </p:txBody>
      </p:sp>
      <p:grpSp>
        <p:nvGrpSpPr>
          <p:cNvPr id="5" name="Group 4"/>
          <p:cNvGrpSpPr/>
          <p:nvPr/>
        </p:nvGrpSpPr>
        <p:grpSpPr>
          <a:xfrm>
            <a:off x="7452320" y="843558"/>
            <a:ext cx="1440160" cy="1745573"/>
            <a:chOff x="7452320" y="1275606"/>
            <a:chExt cx="1440160" cy="1745573"/>
          </a:xfrm>
        </p:grpSpPr>
        <p:grpSp>
          <p:nvGrpSpPr>
            <p:cNvPr id="77" name="Group 76"/>
            <p:cNvGrpSpPr/>
            <p:nvPr/>
          </p:nvGrpSpPr>
          <p:grpSpPr>
            <a:xfrm>
              <a:off x="7452320" y="1779662"/>
              <a:ext cx="1440160" cy="1241517"/>
              <a:chOff x="5580112" y="3219822"/>
              <a:chExt cx="1440160" cy="1241517"/>
            </a:xfrm>
          </p:grpSpPr>
          <p:sp>
            <p:nvSpPr>
              <p:cNvPr id="78"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grpSp>
            <p:nvGrpSpPr>
              <p:cNvPr id="79" name="Group 78"/>
              <p:cNvGrpSpPr/>
              <p:nvPr/>
            </p:nvGrpSpPr>
            <p:grpSpPr>
              <a:xfrm>
                <a:off x="5830426" y="3579862"/>
                <a:ext cx="829806" cy="757649"/>
                <a:chOff x="5796136" y="1563638"/>
                <a:chExt cx="1656184" cy="1512168"/>
              </a:xfrm>
              <a:solidFill>
                <a:schemeClr val="bg2">
                  <a:lumMod val="90000"/>
                </a:schemeClr>
              </a:solidFill>
            </p:grpSpPr>
            <p:sp>
              <p:nvSpPr>
                <p:cNvPr id="80" name="Oval 79"/>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1" name="Oval 80"/>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2" name="Oval 81"/>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3" name="Oval 82"/>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4" name="Oval 83"/>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5" name="Oval 84"/>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86" name="Straight Arrow Connector 85"/>
                <p:cNvCxnSpPr>
                  <a:stCxn id="85" idx="3"/>
                  <a:endCxn id="80"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85" idx="5"/>
                  <a:endCxn id="83"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80" idx="3"/>
                  <a:endCxn id="81"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80" idx="5"/>
                  <a:endCxn id="82"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83" idx="3"/>
                  <a:endCxn id="84"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sp>
          <p:nvSpPr>
            <p:cNvPr id="91" name="TextBox 90"/>
            <p:cNvSpPr txBox="1"/>
            <p:nvPr/>
          </p:nvSpPr>
          <p:spPr>
            <a:xfrm>
              <a:off x="7687985" y="1275606"/>
              <a:ext cx="954098" cy="461665"/>
            </a:xfrm>
            <a:prstGeom prst="rect">
              <a:avLst/>
            </a:prstGeom>
            <a:noFill/>
          </p:spPr>
          <p:txBody>
            <a:bodyPr wrap="none" rtlCol="0">
              <a:spAutoFit/>
            </a:bodyPr>
            <a:lstStyle/>
            <a:p>
              <a:r>
                <a:rPr lang="en-GB" sz="2400" dirty="0" smtClean="0">
                  <a:latin typeface="Signika Bold"/>
                  <a:cs typeface="Signika Bold"/>
                </a:rPr>
                <a:t>HEAD</a:t>
              </a:r>
              <a:endParaRPr lang="en-GB" sz="2400" dirty="0">
                <a:latin typeface="Signika Bold"/>
                <a:cs typeface="Signika Bold"/>
              </a:endParaRPr>
            </a:p>
          </p:txBody>
        </p:sp>
      </p:grpSp>
      <p:grpSp>
        <p:nvGrpSpPr>
          <p:cNvPr id="115" name="Group 114"/>
          <p:cNvGrpSpPr/>
          <p:nvPr/>
        </p:nvGrpSpPr>
        <p:grpSpPr>
          <a:xfrm>
            <a:off x="1259632" y="2571749"/>
            <a:ext cx="5184578" cy="2016225"/>
            <a:chOff x="1259632" y="2571749"/>
            <a:chExt cx="5184578" cy="2016225"/>
          </a:xfrm>
        </p:grpSpPr>
        <p:sp>
          <p:nvSpPr>
            <p:cNvPr id="112" name="Bent Arrow 111"/>
            <p:cNvSpPr/>
            <p:nvPr/>
          </p:nvSpPr>
          <p:spPr>
            <a:xfrm rot="16200000">
              <a:off x="1367644" y="2463738"/>
              <a:ext cx="2016224" cy="2232248"/>
            </a:xfrm>
            <a:prstGeom prst="bentArrow">
              <a:avLst>
                <a:gd name="adj1" fmla="val 25000"/>
                <a:gd name="adj2" fmla="val 3895"/>
                <a:gd name="adj3" fmla="val 7143"/>
                <a:gd name="adj4" fmla="val 33361"/>
              </a:avLst>
            </a:prstGeom>
          </p:spPr>
          <p:style>
            <a:lnRef idx="1">
              <a:schemeClr val="dk1"/>
            </a:lnRef>
            <a:fillRef idx="2">
              <a:schemeClr val="dk1"/>
            </a:fillRef>
            <a:effectRef idx="1">
              <a:schemeClr val="dk1"/>
            </a:effectRef>
            <a:fontRef idx="minor">
              <a:schemeClr val="dk1"/>
            </a:fontRef>
          </p:style>
          <p:txBody>
            <a:bodyPr vert="vert" wrap="none" lIns="756000" tIns="234000" rtlCol="0" anchor="b" anchorCtr="0"/>
            <a:lstStyle/>
            <a:p>
              <a:r>
                <a:rPr lang="en-GB" dirty="0" smtClean="0">
                  <a:solidFill>
                    <a:schemeClr val="tx1"/>
                  </a:solidFill>
                  <a:latin typeface="Signika Bold"/>
                  <a:cs typeface="Signika Bold"/>
                </a:rPr>
                <a:t>Session 1</a:t>
              </a:r>
            </a:p>
          </p:txBody>
        </p:sp>
        <p:sp>
          <p:nvSpPr>
            <p:cNvPr id="113" name="Bent Arrow 112"/>
            <p:cNvSpPr/>
            <p:nvPr/>
          </p:nvSpPr>
          <p:spPr>
            <a:xfrm rot="16200000">
              <a:off x="2123728" y="2931791"/>
              <a:ext cx="1728193" cy="1008110"/>
            </a:xfrm>
            <a:prstGeom prst="bentArrow">
              <a:avLst>
                <a:gd name="adj1" fmla="val 25000"/>
                <a:gd name="adj2" fmla="val 7742"/>
                <a:gd name="adj3" fmla="val 7143"/>
                <a:gd name="adj4" fmla="val 33361"/>
              </a:avLst>
            </a:prstGeom>
          </p:spPr>
          <p:style>
            <a:lnRef idx="1">
              <a:schemeClr val="dk1"/>
            </a:lnRef>
            <a:fillRef idx="2">
              <a:schemeClr val="dk1"/>
            </a:fillRef>
            <a:effectRef idx="1">
              <a:schemeClr val="dk1"/>
            </a:effectRef>
            <a:fontRef idx="minor">
              <a:schemeClr val="dk1"/>
            </a:fontRef>
          </p:style>
          <p:txBody>
            <a:bodyPr vert="vert" wrap="none" lIns="468000" tIns="234000" rtlCol="0" anchor="b" anchorCtr="0"/>
            <a:lstStyle/>
            <a:p>
              <a:r>
                <a:rPr lang="en-GB" dirty="0" smtClean="0">
                  <a:solidFill>
                    <a:schemeClr val="tx1"/>
                  </a:solidFill>
                  <a:latin typeface="Signika Bold"/>
                  <a:cs typeface="Signika Bold"/>
                </a:rPr>
                <a:t>Session 2</a:t>
              </a:r>
              <a:endParaRPr lang="en-GB" dirty="0">
                <a:solidFill>
                  <a:schemeClr val="tx1"/>
                </a:solidFill>
                <a:latin typeface="Signika Bold"/>
                <a:cs typeface="Signika Bold"/>
              </a:endParaRPr>
            </a:p>
          </p:txBody>
        </p:sp>
        <p:sp>
          <p:nvSpPr>
            <p:cNvPr id="114" name="Bent Arrow 113"/>
            <p:cNvSpPr/>
            <p:nvPr/>
          </p:nvSpPr>
          <p:spPr>
            <a:xfrm rot="16200000" flipV="1">
              <a:off x="5112060" y="2967794"/>
              <a:ext cx="1728193" cy="936106"/>
            </a:xfrm>
            <a:prstGeom prst="bentArrow">
              <a:avLst>
                <a:gd name="adj1" fmla="val 25000"/>
                <a:gd name="adj2" fmla="val 7742"/>
                <a:gd name="adj3" fmla="val 7143"/>
                <a:gd name="adj4" fmla="val 33361"/>
              </a:avLst>
            </a:prstGeom>
          </p:spPr>
          <p:style>
            <a:lnRef idx="1">
              <a:schemeClr val="dk1"/>
            </a:lnRef>
            <a:fillRef idx="2">
              <a:schemeClr val="dk1"/>
            </a:fillRef>
            <a:effectRef idx="1">
              <a:schemeClr val="dk1"/>
            </a:effectRef>
            <a:fontRef idx="minor">
              <a:schemeClr val="dk1"/>
            </a:fontRef>
          </p:style>
          <p:txBody>
            <a:bodyPr vert="vert270" wrap="none" lIns="0" tIns="187200" rIns="468000" bIns="1263600" rtlCol="0" anchor="b" anchorCtr="0"/>
            <a:lstStyle/>
            <a:p>
              <a:r>
                <a:rPr lang="en-GB" dirty="0" smtClean="0">
                  <a:solidFill>
                    <a:schemeClr val="tx1"/>
                  </a:solidFill>
                  <a:latin typeface="Signika Bold"/>
                  <a:cs typeface="Signika Bold"/>
                </a:rPr>
                <a:t>Session 3</a:t>
              </a:r>
              <a:endParaRPr lang="en-GB" dirty="0">
                <a:solidFill>
                  <a:schemeClr val="tx1"/>
                </a:solidFill>
                <a:latin typeface="Signika Bold"/>
                <a:cs typeface="Signika Bold"/>
              </a:endParaRPr>
            </a:p>
          </p:txBody>
        </p:sp>
      </p:grpSp>
      <p:sp>
        <p:nvSpPr>
          <p:cNvPr id="93" name="Rounded Rectangle 92"/>
          <p:cNvSpPr/>
          <p:nvPr/>
        </p:nvSpPr>
        <p:spPr>
          <a:xfrm>
            <a:off x="3491880" y="4011910"/>
            <a:ext cx="2016224" cy="720080"/>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3600" dirty="0">
                <a:latin typeface="Signika Bold"/>
                <a:cs typeface="Signika Bold"/>
              </a:rPr>
              <a:t>JVM</a:t>
            </a:r>
            <a:endParaRPr lang="en-GB" dirty="0">
              <a:latin typeface="Signika Bold"/>
              <a:cs typeface="Signika Bold"/>
            </a:endParaRPr>
          </a:p>
        </p:txBody>
      </p:sp>
      <p:sp>
        <p:nvSpPr>
          <p:cNvPr id="97"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98" name="Picture 97"/>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1520957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10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p:cNvSpPr>
            <a:spLocks noGrp="1"/>
          </p:cNvSpPr>
          <p:nvPr>
            <p:ph type="subTitle" idx="1"/>
          </p:nvPr>
        </p:nvSpPr>
        <p:spPr/>
        <p:txBody>
          <a:bodyPr/>
          <a:lstStyle/>
          <a:p>
            <a:r>
              <a:rPr lang="en-US" dirty="0" smtClean="0"/>
              <a:t>Upcoming Improvements </a:t>
            </a:r>
            <a:endParaRPr lang="en-US" dirty="0"/>
          </a:p>
        </p:txBody>
      </p:sp>
      <p:sp>
        <p:nvSpPr>
          <p:cNvPr id="5"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7" name="Picture 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322740613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Online Revisions GC</a:t>
            </a:r>
            <a:endParaRPr lang="en-US" dirty="0"/>
          </a:p>
        </p:txBody>
      </p:sp>
      <p:sp>
        <p:nvSpPr>
          <p:cNvPr id="5" name="Textplatzhalter 4"/>
          <p:cNvSpPr>
            <a:spLocks noGrp="1"/>
          </p:cNvSpPr>
          <p:nvPr>
            <p:ph type="body" sz="quarter" idx="12"/>
          </p:nvPr>
        </p:nvSpPr>
        <p:spPr/>
        <p:txBody>
          <a:bodyPr/>
          <a:lstStyle/>
          <a:p>
            <a:r>
              <a:rPr lang="en-US" dirty="0" smtClean="0"/>
              <a:t>Retention by Generation</a:t>
            </a:r>
          </a:p>
          <a:p>
            <a:pPr lvl="1"/>
            <a:r>
              <a:rPr lang="en-US" dirty="0" smtClean="0"/>
              <a:t>No gc roots from compacted head</a:t>
            </a:r>
          </a:p>
          <a:p>
            <a:pPr lvl="1"/>
            <a:r>
              <a:rPr lang="en-US" dirty="0" smtClean="0"/>
              <a:t>Ignore gc roots from heap</a:t>
            </a:r>
          </a:p>
          <a:p>
            <a:pPr lvl="2"/>
            <a:r>
              <a:rPr lang="en-US" smtClean="0"/>
              <a:t>Based on </a:t>
            </a:r>
            <a:r>
              <a:rPr lang="en-US" smtClean="0">
                <a:solidFill>
                  <a:schemeClr val="accent1"/>
                </a:solidFill>
              </a:rPr>
              <a:t>retention </a:t>
            </a:r>
            <a:r>
              <a:rPr lang="en-US" dirty="0" smtClean="0">
                <a:solidFill>
                  <a:schemeClr val="accent1"/>
                </a:solidFill>
              </a:rPr>
              <a:t>time</a:t>
            </a:r>
            <a:r>
              <a:rPr lang="en-US" dirty="0" smtClean="0"/>
              <a:t> instead</a:t>
            </a:r>
          </a:p>
          <a:p>
            <a:pPr lvl="1"/>
            <a:r>
              <a:rPr lang="en-US" dirty="0" smtClean="0"/>
              <a:t>Cheaper than by reference</a:t>
            </a:r>
          </a:p>
          <a:p>
            <a:pPr lvl="1"/>
            <a:endParaRPr lang="en-US" dirty="0" smtClean="0"/>
          </a:p>
          <a:p>
            <a:pPr lvl="1"/>
            <a:endParaRPr lang="en-US" dirty="0"/>
          </a:p>
        </p:txBody>
      </p:sp>
      <p:sp>
        <p:nvSpPr>
          <p:cNvPr id="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7" name="Picture 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50612231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and beyond...</a:t>
            </a:r>
            <a:endParaRPr lang="en-US" dirty="0"/>
          </a:p>
        </p:txBody>
      </p:sp>
      <p:sp>
        <p:nvSpPr>
          <p:cNvPr id="5" name="Textplatzhalter 4"/>
          <p:cNvSpPr>
            <a:spLocks noGrp="1"/>
          </p:cNvSpPr>
          <p:nvPr>
            <p:ph type="body" sz="quarter" idx="12"/>
          </p:nvPr>
        </p:nvSpPr>
        <p:spPr/>
        <p:txBody>
          <a:bodyPr/>
          <a:lstStyle/>
          <a:p>
            <a:r>
              <a:rPr lang="en-US" dirty="0" smtClean="0"/>
              <a:t>Partial and background gc</a:t>
            </a:r>
          </a:p>
          <a:p>
            <a:pPr lvl="1"/>
            <a:r>
              <a:rPr lang="en-US" dirty="0" smtClean="0"/>
              <a:t>Scalable</a:t>
            </a:r>
          </a:p>
          <a:p>
            <a:pPr lvl="1"/>
            <a:r>
              <a:rPr lang="en-US" dirty="0" smtClean="0"/>
              <a:t>Resumable</a:t>
            </a:r>
          </a:p>
          <a:p>
            <a:pPr lvl="1"/>
            <a:r>
              <a:rPr lang="en-US" dirty="0" smtClean="0"/>
              <a:t>Tunable</a:t>
            </a:r>
          </a:p>
          <a:p>
            <a:endParaRPr lang="en-US" dirty="0" smtClean="0"/>
          </a:p>
          <a:p>
            <a:pPr lvl="1"/>
            <a:endParaRPr lang="en-US" dirty="0" smtClean="0"/>
          </a:p>
          <a:p>
            <a:pPr lvl="1"/>
            <a:endParaRPr lang="en-US" dirty="0"/>
          </a:p>
        </p:txBody>
      </p:sp>
      <p:sp>
        <p:nvSpPr>
          <p:cNvPr id="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7" name="Picture 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34767238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Conclusion</a:t>
            </a:r>
            <a:endParaRPr lang="en-US" dirty="0"/>
          </a:p>
        </p:txBody>
      </p:sp>
      <p:sp>
        <p:nvSpPr>
          <p:cNvPr id="5" name="Textplatzhalter 4"/>
          <p:cNvSpPr>
            <a:spLocks noGrp="1"/>
          </p:cNvSpPr>
          <p:nvPr>
            <p:ph type="body" sz="quarter" idx="12"/>
          </p:nvPr>
        </p:nvSpPr>
        <p:spPr/>
        <p:txBody>
          <a:bodyPr/>
          <a:lstStyle/>
          <a:p>
            <a:r>
              <a:rPr lang="en-US" dirty="0" smtClean="0"/>
              <a:t>Many improvements for gc</a:t>
            </a:r>
          </a:p>
          <a:p>
            <a:pPr lvl="2"/>
            <a:r>
              <a:rPr lang="en-US" dirty="0" smtClean="0"/>
              <a:t>Changed storage format</a:t>
            </a:r>
          </a:p>
          <a:p>
            <a:pPr lvl="2"/>
            <a:r>
              <a:rPr lang="en-US" dirty="0" smtClean="0"/>
              <a:t>Migration required</a:t>
            </a:r>
          </a:p>
          <a:p>
            <a:r>
              <a:rPr lang="en-US" dirty="0" smtClean="0"/>
              <a:t>Ground work for future improvements</a:t>
            </a:r>
          </a:p>
          <a:p>
            <a:pPr lvl="2"/>
            <a:r>
              <a:rPr lang="en-US" dirty="0" smtClean="0"/>
              <a:t>More scalable gc</a:t>
            </a:r>
          </a:p>
          <a:p>
            <a:pPr lvl="2"/>
            <a:r>
              <a:rPr lang="en-US" dirty="0" smtClean="0"/>
              <a:t>Bigger repositories</a:t>
            </a:r>
          </a:p>
          <a:p>
            <a:pPr lvl="2"/>
            <a:r>
              <a:rPr lang="en-US" dirty="0" smtClean="0"/>
              <a:t>More write throughput</a:t>
            </a:r>
          </a:p>
          <a:p>
            <a:pPr lvl="1"/>
            <a:endParaRPr lang="en-US" dirty="0" smtClean="0"/>
          </a:p>
          <a:p>
            <a:pPr lvl="1"/>
            <a:endParaRPr lang="en-US" dirty="0"/>
          </a:p>
        </p:txBody>
      </p:sp>
      <p:sp>
        <p:nvSpPr>
          <p:cNvPr id="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7" name="Picture 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3276838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p:cNvSpPr>
            <a:spLocks noGrp="1"/>
          </p:cNvSpPr>
          <p:nvPr>
            <p:ph type="subTitle" idx="1"/>
          </p:nvPr>
        </p:nvSpPr>
        <p:spPr/>
        <p:txBody>
          <a:bodyPr/>
          <a:lstStyle/>
          <a:p>
            <a:r>
              <a:rPr lang="en-US" dirty="0" smtClean="0"/>
              <a:t>Questions</a:t>
            </a:r>
            <a:endParaRPr lang="en-US" dirty="0"/>
          </a:p>
        </p:txBody>
      </p:sp>
      <p:sp>
        <p:nvSpPr>
          <p:cNvPr id="5"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7" name="Picture 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15973991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TarMK</a:t>
            </a:r>
            <a:endParaRPr lang="en-US" dirty="0"/>
          </a:p>
        </p:txBody>
      </p:sp>
      <p:sp>
        <p:nvSpPr>
          <p:cNvPr id="3" name="Datumsplatzhalter 2"/>
          <p:cNvSpPr>
            <a:spLocks noGrp="1"/>
          </p:cNvSpPr>
          <p:nvPr>
            <p:ph type="dt" sz="half" idx="4294967295"/>
          </p:nvPr>
        </p:nvSpPr>
        <p:spPr>
          <a:xfrm>
            <a:off x="179512" y="4840003"/>
            <a:ext cx="3826768" cy="180019"/>
          </a:xfrm>
        </p:spPr>
        <p:txBody>
          <a:bodyPr/>
          <a:lstStyle/>
          <a:p>
            <a:r>
              <a:rPr lang="en-US" sz="800" dirty="0">
                <a:solidFill>
                  <a:schemeClr val="tx1">
                    <a:lumMod val="75000"/>
                    <a:lumOff val="25000"/>
                  </a:schemeClr>
                </a:solidFill>
                <a:latin typeface="Adobe Clean" pitchFamily="-111" charset="0"/>
              </a:rPr>
              <a:t>© 2017 Adobe Systems Incorporated.  All Rights Reserved.  Adobe Confidential.</a:t>
            </a:r>
          </a:p>
        </p:txBody>
      </p:sp>
      <p:grpSp>
        <p:nvGrpSpPr>
          <p:cNvPr id="19" name="Group 18"/>
          <p:cNvGrpSpPr/>
          <p:nvPr/>
        </p:nvGrpSpPr>
        <p:grpSpPr>
          <a:xfrm>
            <a:off x="2699792" y="1347614"/>
            <a:ext cx="3240360" cy="2952328"/>
            <a:chOff x="5220072" y="1491630"/>
            <a:chExt cx="3240360" cy="2952328"/>
          </a:xfrm>
        </p:grpSpPr>
        <p:sp>
          <p:nvSpPr>
            <p:cNvPr id="11" name="Rounded Rectangle 10"/>
            <p:cNvSpPr/>
            <p:nvPr/>
          </p:nvSpPr>
          <p:spPr>
            <a:xfrm>
              <a:off x="5940152" y="3507854"/>
              <a:ext cx="2520280" cy="43204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Servlet Engine</a:t>
              </a:r>
              <a:endParaRPr lang="en-GB" dirty="0">
                <a:latin typeface="Signika Bold"/>
                <a:cs typeface="Signika Bold"/>
              </a:endParaRPr>
            </a:p>
          </p:txBody>
        </p:sp>
        <p:sp>
          <p:nvSpPr>
            <p:cNvPr id="13" name="Rounded Rectangle 12"/>
            <p:cNvSpPr/>
            <p:nvPr/>
          </p:nvSpPr>
          <p:spPr>
            <a:xfrm>
              <a:off x="5940152" y="3003798"/>
              <a:ext cx="2520280" cy="432048"/>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solidFill>
                    <a:schemeClr val="dk1"/>
                  </a:solidFill>
                  <a:latin typeface="Signika Bold"/>
                  <a:cs typeface="Signika Bold"/>
                </a:rPr>
                <a:t>Content Repository</a:t>
              </a:r>
            </a:p>
          </p:txBody>
        </p:sp>
        <p:sp>
          <p:nvSpPr>
            <p:cNvPr id="14" name="Rounded Rectangle 13"/>
            <p:cNvSpPr/>
            <p:nvPr/>
          </p:nvSpPr>
          <p:spPr>
            <a:xfrm>
              <a:off x="5940152" y="2499742"/>
              <a:ext cx="2520280" cy="43204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solidFill>
                    <a:schemeClr val="dk1"/>
                  </a:solidFill>
                  <a:latin typeface="Signika Bold"/>
                  <a:cs typeface="Signika Bold"/>
                </a:rPr>
                <a:t>Sling</a:t>
              </a:r>
            </a:p>
          </p:txBody>
        </p:sp>
        <p:sp>
          <p:nvSpPr>
            <p:cNvPr id="15" name="Rounded Rectangle 14"/>
            <p:cNvSpPr/>
            <p:nvPr/>
          </p:nvSpPr>
          <p:spPr>
            <a:xfrm>
              <a:off x="5940152" y="1995686"/>
              <a:ext cx="2520280" cy="43204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AEM</a:t>
              </a:r>
            </a:p>
          </p:txBody>
        </p:sp>
        <p:sp>
          <p:nvSpPr>
            <p:cNvPr id="16" name="Rounded Rectangle 15"/>
            <p:cNvSpPr/>
            <p:nvPr/>
          </p:nvSpPr>
          <p:spPr>
            <a:xfrm>
              <a:off x="5940152" y="1491630"/>
              <a:ext cx="2520280" cy="43204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Application</a:t>
              </a:r>
            </a:p>
          </p:txBody>
        </p:sp>
        <p:sp>
          <p:nvSpPr>
            <p:cNvPr id="17" name="Rounded Rectangle 16"/>
            <p:cNvSpPr/>
            <p:nvPr/>
          </p:nvSpPr>
          <p:spPr>
            <a:xfrm>
              <a:off x="5220072" y="1491630"/>
              <a:ext cx="648072" cy="2448272"/>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solidFill>
                    <a:schemeClr val="dk1"/>
                  </a:solidFill>
                  <a:latin typeface="Signika Bold"/>
                  <a:cs typeface="Signika Bold"/>
                </a:rPr>
                <a:t>OSGi</a:t>
              </a:r>
            </a:p>
          </p:txBody>
        </p:sp>
        <p:sp>
          <p:nvSpPr>
            <p:cNvPr id="18" name="Rounded Rectangle 17"/>
            <p:cNvSpPr/>
            <p:nvPr/>
          </p:nvSpPr>
          <p:spPr>
            <a:xfrm>
              <a:off x="5220072" y="4011910"/>
              <a:ext cx="3240360" cy="43204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JRE</a:t>
              </a:r>
            </a:p>
          </p:txBody>
        </p:sp>
      </p:grpSp>
      <p:grpSp>
        <p:nvGrpSpPr>
          <p:cNvPr id="28" name="Group 27"/>
          <p:cNvGrpSpPr/>
          <p:nvPr/>
        </p:nvGrpSpPr>
        <p:grpSpPr>
          <a:xfrm>
            <a:off x="2987824" y="1563638"/>
            <a:ext cx="2664296" cy="2952328"/>
            <a:chOff x="2195736" y="1851670"/>
            <a:chExt cx="2664296" cy="2808312"/>
          </a:xfrm>
          <a:effectLst/>
        </p:grpSpPr>
        <p:sp>
          <p:nvSpPr>
            <p:cNvPr id="27" name="Rounded Rectangle 26"/>
            <p:cNvSpPr/>
            <p:nvPr/>
          </p:nvSpPr>
          <p:spPr>
            <a:xfrm>
              <a:off x="2195736" y="1851670"/>
              <a:ext cx="2664296" cy="2808312"/>
            </a:xfrm>
            <a:prstGeom prst="roundRect">
              <a:avLst>
                <a:gd name="adj" fmla="val 4374"/>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GB" dirty="0">
                <a:solidFill>
                  <a:schemeClr val="dk1"/>
                </a:solidFill>
                <a:latin typeface="Signika Bold"/>
                <a:cs typeface="Signika Bold"/>
              </a:endParaRPr>
            </a:p>
          </p:txBody>
        </p:sp>
        <p:sp>
          <p:nvSpPr>
            <p:cNvPr id="22" name="Rounded Rectangle 21"/>
            <p:cNvSpPr/>
            <p:nvPr/>
          </p:nvSpPr>
          <p:spPr>
            <a:xfrm>
              <a:off x="2267744" y="4083918"/>
              <a:ext cx="792088" cy="43204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200" dirty="0" smtClean="0">
                  <a:solidFill>
                    <a:schemeClr val="dk1"/>
                  </a:solidFill>
                  <a:latin typeface="Signika Bold"/>
                  <a:cs typeface="Signika Bold"/>
                </a:rPr>
                <a:t>MongoMK</a:t>
              </a:r>
              <a:endParaRPr lang="en-GB" sz="1200" dirty="0">
                <a:solidFill>
                  <a:schemeClr val="dk1"/>
                </a:solidFill>
                <a:latin typeface="Signika Bold"/>
                <a:cs typeface="Signika Bold"/>
              </a:endParaRPr>
            </a:p>
          </p:txBody>
        </p:sp>
        <p:sp>
          <p:nvSpPr>
            <p:cNvPr id="23" name="Rounded Rectangle 22"/>
            <p:cNvSpPr/>
            <p:nvPr/>
          </p:nvSpPr>
          <p:spPr>
            <a:xfrm>
              <a:off x="2267744" y="2399633"/>
              <a:ext cx="2520280" cy="1612276"/>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solidFill>
                    <a:schemeClr val="dk1"/>
                  </a:solidFill>
                  <a:latin typeface="Signika Bold"/>
                  <a:cs typeface="Signika Bold"/>
                </a:rPr>
                <a:t>Oak Core</a:t>
              </a:r>
              <a:endParaRPr lang="en-GB" dirty="0">
                <a:solidFill>
                  <a:schemeClr val="dk1"/>
                </a:solidFill>
                <a:latin typeface="Signika Bold"/>
                <a:cs typeface="Signika Bold"/>
              </a:endParaRPr>
            </a:p>
          </p:txBody>
        </p:sp>
        <p:sp>
          <p:nvSpPr>
            <p:cNvPr id="24" name="Rounded Rectangle 23"/>
            <p:cNvSpPr/>
            <p:nvPr/>
          </p:nvSpPr>
          <p:spPr>
            <a:xfrm>
              <a:off x="2267744" y="1923678"/>
              <a:ext cx="2520280" cy="407460"/>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solidFill>
                    <a:schemeClr val="dk1"/>
                  </a:solidFill>
                  <a:latin typeface="Signika Bold"/>
                  <a:cs typeface="Signika Bold"/>
                </a:rPr>
                <a:t>Oak JCR</a:t>
              </a:r>
              <a:endParaRPr lang="en-GB" dirty="0">
                <a:solidFill>
                  <a:schemeClr val="dk1"/>
                </a:solidFill>
                <a:latin typeface="Signika Bold"/>
                <a:cs typeface="Signika Bold"/>
              </a:endParaRPr>
            </a:p>
          </p:txBody>
        </p:sp>
        <p:sp>
          <p:nvSpPr>
            <p:cNvPr id="25" name="Rounded Rectangle 24"/>
            <p:cNvSpPr/>
            <p:nvPr/>
          </p:nvSpPr>
          <p:spPr>
            <a:xfrm>
              <a:off x="3131840" y="4083918"/>
              <a:ext cx="792088" cy="432048"/>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200" dirty="0" smtClean="0">
                  <a:solidFill>
                    <a:schemeClr val="dk1"/>
                  </a:solidFill>
                  <a:latin typeface="Signika Bold"/>
                  <a:cs typeface="Signika Bold"/>
                </a:rPr>
                <a:t>RDBMK</a:t>
              </a:r>
              <a:endParaRPr lang="en-GB" sz="1200" dirty="0">
                <a:solidFill>
                  <a:schemeClr val="dk1"/>
                </a:solidFill>
                <a:latin typeface="Signika Bold"/>
                <a:cs typeface="Signika Bold"/>
              </a:endParaRPr>
            </a:p>
          </p:txBody>
        </p:sp>
        <p:sp>
          <p:nvSpPr>
            <p:cNvPr id="26" name="Rounded Rectangle 25"/>
            <p:cNvSpPr/>
            <p:nvPr/>
          </p:nvSpPr>
          <p:spPr>
            <a:xfrm>
              <a:off x="3995936" y="4083918"/>
              <a:ext cx="792088" cy="432048"/>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sz="1200" dirty="0" smtClean="0">
                  <a:solidFill>
                    <a:schemeClr val="dk1"/>
                  </a:solidFill>
                  <a:latin typeface="Signika Bold"/>
                  <a:cs typeface="Signika Bold"/>
                </a:rPr>
                <a:t>TarMK</a:t>
              </a:r>
              <a:endParaRPr lang="en-GB" sz="1200" dirty="0">
                <a:solidFill>
                  <a:schemeClr val="dk1"/>
                </a:solidFill>
                <a:latin typeface="Signika Bold"/>
                <a:cs typeface="Signika Bold"/>
              </a:endParaRPr>
            </a:p>
          </p:txBody>
        </p:sp>
      </p:grpSp>
      <p:pic>
        <p:nvPicPr>
          <p:cNvPr id="21" name="Picture 20"/>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2689439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childTnLst>
                                </p:cTn>
                              </p:par>
                              <p:par>
                                <p:cTn id="9" presetID="10" presetClass="exit" presetSubtype="0" fill="hold" nodeType="withEffect">
                                  <p:stCondLst>
                                    <p:cond delay="0"/>
                                  </p:stCondLst>
                                  <p:childTnLst>
                                    <p:animEffect transition="out" filter="fade">
                                      <p:cBhvr>
                                        <p:cTn id="10" dur="1000"/>
                                        <p:tgtEl>
                                          <p:spTgt spid="19"/>
                                        </p:tgtEl>
                                      </p:cBhvr>
                                    </p:animEffect>
                                    <p:set>
                                      <p:cBhvr>
                                        <p:cTn id="11"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TarMK</a:t>
            </a:r>
            <a:endParaRPr lang="en-US" dirty="0"/>
          </a:p>
        </p:txBody>
      </p:sp>
      <p:sp>
        <p:nvSpPr>
          <p:cNvPr id="5" name="Textplatzhalter 4"/>
          <p:cNvSpPr>
            <a:spLocks noGrp="1"/>
          </p:cNvSpPr>
          <p:nvPr>
            <p:ph type="body" sz="quarter" idx="12"/>
          </p:nvPr>
        </p:nvSpPr>
        <p:spPr/>
        <p:txBody>
          <a:bodyPr/>
          <a:lstStyle/>
          <a:p>
            <a:r>
              <a:rPr lang="en-US" dirty="0" smtClean="0"/>
              <a:t>Embedded Database</a:t>
            </a:r>
          </a:p>
          <a:p>
            <a:pPr lvl="1"/>
            <a:r>
              <a:rPr lang="en-US" dirty="0" smtClean="0"/>
              <a:t>Hierarchical</a:t>
            </a:r>
          </a:p>
          <a:p>
            <a:pPr lvl="1"/>
            <a:r>
              <a:rPr lang="en-US" dirty="0" smtClean="0"/>
              <a:t>Fast / Small</a:t>
            </a:r>
          </a:p>
          <a:p>
            <a:pPr lvl="1"/>
            <a:r>
              <a:rPr lang="en-US" dirty="0"/>
              <a:t>Limited scalability </a:t>
            </a:r>
            <a:endParaRPr lang="en-US" dirty="0" smtClean="0"/>
          </a:p>
          <a:p>
            <a:pPr lvl="1"/>
            <a:r>
              <a:rPr lang="en-US" dirty="0" smtClean="0"/>
              <a:t>MVCC / Append only</a:t>
            </a:r>
          </a:p>
        </p:txBody>
      </p:sp>
      <p:sp>
        <p:nvSpPr>
          <p:cNvPr id="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7" name="Picture 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13931023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5" name="Textplatzhalter 4"/>
          <p:cNvSpPr>
            <a:spLocks noGrp="1"/>
          </p:cNvSpPr>
          <p:nvPr>
            <p:ph type="body" sz="quarter" idx="12"/>
          </p:nvPr>
        </p:nvSpPr>
        <p:spPr/>
        <p:txBody>
          <a:bodyPr/>
          <a:lstStyle/>
          <a:p>
            <a:pPr lvl="2"/>
            <a:endParaRPr lang="en-US" dirty="0" smtClean="0"/>
          </a:p>
          <a:p>
            <a:r>
              <a:rPr lang="en-US" dirty="0" smtClean="0"/>
              <a:t>MVCC Persistence</a:t>
            </a:r>
          </a:p>
          <a:p>
            <a:r>
              <a:rPr lang="en-US" dirty="0" smtClean="0"/>
              <a:t>Revisions, Recovery, Rollback</a:t>
            </a:r>
          </a:p>
          <a:p>
            <a:r>
              <a:rPr lang="en-US" dirty="0"/>
              <a:t>Garbage Collection</a:t>
            </a:r>
          </a:p>
          <a:p>
            <a:r>
              <a:rPr lang="en-US" dirty="0"/>
              <a:t>Upcoming Improvements </a:t>
            </a:r>
          </a:p>
        </p:txBody>
      </p:sp>
      <p:sp>
        <p:nvSpPr>
          <p:cNvPr id="6"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7" name="Picture 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27059928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p:cNvSpPr>
            <a:spLocks noGrp="1"/>
          </p:cNvSpPr>
          <p:nvPr>
            <p:ph type="subTitle" idx="1"/>
          </p:nvPr>
        </p:nvSpPr>
        <p:spPr/>
        <p:txBody>
          <a:bodyPr/>
          <a:lstStyle/>
          <a:p>
            <a:r>
              <a:rPr lang="en-US" dirty="0" smtClean="0"/>
              <a:t>MVCC Persistence</a:t>
            </a:r>
            <a:endParaRPr lang="en-US" dirty="0"/>
          </a:p>
        </p:txBody>
      </p:sp>
      <p:sp>
        <p:nvSpPr>
          <p:cNvPr id="5"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7" name="Picture 6"/>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2631120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Updating Trees</a:t>
            </a:r>
            <a:endParaRPr lang="en-US" dirty="0"/>
          </a:p>
        </p:txBody>
      </p:sp>
      <p:grpSp>
        <p:nvGrpSpPr>
          <p:cNvPr id="69" name="Group 68"/>
          <p:cNvGrpSpPr/>
          <p:nvPr/>
        </p:nvGrpSpPr>
        <p:grpSpPr>
          <a:xfrm>
            <a:off x="971600" y="1563651"/>
            <a:ext cx="2808312" cy="2564111"/>
            <a:chOff x="539552" y="2211710"/>
            <a:chExt cx="1656184" cy="1512168"/>
          </a:xfrm>
        </p:grpSpPr>
        <p:sp>
          <p:nvSpPr>
            <p:cNvPr id="7" name="Oval 6"/>
            <p:cNvSpPr/>
            <p:nvPr/>
          </p:nvSpPr>
          <p:spPr>
            <a:xfrm>
              <a:off x="827584" y="2931790"/>
              <a:ext cx="216024" cy="216024"/>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B</a:t>
              </a:r>
            </a:p>
          </p:txBody>
        </p:sp>
        <p:sp>
          <p:nvSpPr>
            <p:cNvPr id="9" name="Oval 8"/>
            <p:cNvSpPr/>
            <p:nvPr/>
          </p:nvSpPr>
          <p:spPr>
            <a:xfrm>
              <a:off x="539552" y="3507854"/>
              <a:ext cx="216024" cy="216024"/>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D</a:t>
              </a:r>
            </a:p>
          </p:txBody>
        </p:sp>
        <p:sp>
          <p:nvSpPr>
            <p:cNvPr id="10" name="Oval 9"/>
            <p:cNvSpPr/>
            <p:nvPr/>
          </p:nvSpPr>
          <p:spPr>
            <a:xfrm>
              <a:off x="1115616" y="3507854"/>
              <a:ext cx="216024" cy="216024"/>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E</a:t>
              </a:r>
            </a:p>
          </p:txBody>
        </p:sp>
        <p:sp>
          <p:nvSpPr>
            <p:cNvPr id="11" name="Oval 10"/>
            <p:cNvSpPr/>
            <p:nvPr/>
          </p:nvSpPr>
          <p:spPr>
            <a:xfrm>
              <a:off x="1979712" y="2931790"/>
              <a:ext cx="216024" cy="216024"/>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C</a:t>
              </a:r>
            </a:p>
          </p:txBody>
        </p:sp>
        <p:sp>
          <p:nvSpPr>
            <p:cNvPr id="12" name="Oval 11"/>
            <p:cNvSpPr/>
            <p:nvPr/>
          </p:nvSpPr>
          <p:spPr>
            <a:xfrm>
              <a:off x="1691680" y="3507854"/>
              <a:ext cx="216024" cy="216024"/>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F</a:t>
              </a:r>
            </a:p>
          </p:txBody>
        </p:sp>
        <p:sp>
          <p:nvSpPr>
            <p:cNvPr id="14" name="Oval 13"/>
            <p:cNvSpPr/>
            <p:nvPr/>
          </p:nvSpPr>
          <p:spPr>
            <a:xfrm>
              <a:off x="1403648" y="2211710"/>
              <a:ext cx="216024" cy="216024"/>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A</a:t>
              </a:r>
            </a:p>
          </p:txBody>
        </p:sp>
        <p:cxnSp>
          <p:nvCxnSpPr>
            <p:cNvPr id="16" name="Straight Arrow Connector 15"/>
            <p:cNvCxnSpPr>
              <a:stCxn id="14" idx="3"/>
              <a:endCxn id="7" idx="0"/>
            </p:cNvCxnSpPr>
            <p:nvPr/>
          </p:nvCxnSpPr>
          <p:spPr>
            <a:xfrm flipH="1">
              <a:off x="935596" y="2396098"/>
              <a:ext cx="499688" cy="53569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5"/>
              <a:endCxn id="11" idx="0"/>
            </p:cNvCxnSpPr>
            <p:nvPr/>
          </p:nvCxnSpPr>
          <p:spPr>
            <a:xfrm>
              <a:off x="1588036" y="2396098"/>
              <a:ext cx="499688" cy="53569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a:endCxn id="9" idx="0"/>
            </p:cNvCxnSpPr>
            <p:nvPr/>
          </p:nvCxnSpPr>
          <p:spPr>
            <a:xfrm flipH="1">
              <a:off x="647564" y="3116178"/>
              <a:ext cx="211656" cy="39167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7" idx="5"/>
              <a:endCxn id="10" idx="0"/>
            </p:cNvCxnSpPr>
            <p:nvPr/>
          </p:nvCxnSpPr>
          <p:spPr>
            <a:xfrm>
              <a:off x="1011972" y="3116178"/>
              <a:ext cx="211656" cy="39167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1" idx="3"/>
              <a:endCxn id="12" idx="0"/>
            </p:cNvCxnSpPr>
            <p:nvPr/>
          </p:nvCxnSpPr>
          <p:spPr>
            <a:xfrm flipH="1">
              <a:off x="1799692" y="3116178"/>
              <a:ext cx="211656" cy="39167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cxnSp>
        <p:nvCxnSpPr>
          <p:cNvPr id="71" name="Straight Arrow Connector 70"/>
          <p:cNvCxnSpPr>
            <a:stCxn id="67" idx="5"/>
            <a:endCxn id="62" idx="0"/>
          </p:cNvCxnSpPr>
          <p:nvPr/>
        </p:nvCxnSpPr>
        <p:spPr>
          <a:xfrm>
            <a:off x="6493880" y="1876296"/>
            <a:ext cx="847297" cy="90834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4716016" y="1563638"/>
            <a:ext cx="2808312" cy="2564111"/>
            <a:chOff x="4716016" y="4040087"/>
            <a:chExt cx="2808312" cy="2564111"/>
          </a:xfrm>
        </p:grpSpPr>
        <p:sp>
          <p:nvSpPr>
            <p:cNvPr id="55" name="Oval 54"/>
            <p:cNvSpPr/>
            <p:nvPr/>
          </p:nvSpPr>
          <p:spPr>
            <a:xfrm>
              <a:off x="5204418" y="5261092"/>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B</a:t>
              </a:r>
            </a:p>
          </p:txBody>
        </p:sp>
        <p:sp>
          <p:nvSpPr>
            <p:cNvPr id="56" name="Oval 55"/>
            <p:cNvSpPr/>
            <p:nvPr/>
          </p:nvSpPr>
          <p:spPr>
            <a:xfrm>
              <a:off x="4716016" y="6237896"/>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D</a:t>
              </a:r>
            </a:p>
          </p:txBody>
        </p:sp>
        <p:sp>
          <p:nvSpPr>
            <p:cNvPr id="58" name="Oval 57"/>
            <p:cNvSpPr/>
            <p:nvPr/>
          </p:nvSpPr>
          <p:spPr>
            <a:xfrm>
              <a:off x="5692820" y="6237896"/>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E</a:t>
              </a:r>
            </a:p>
          </p:txBody>
        </p:sp>
        <p:sp>
          <p:nvSpPr>
            <p:cNvPr id="62" name="Oval 61"/>
            <p:cNvSpPr/>
            <p:nvPr/>
          </p:nvSpPr>
          <p:spPr>
            <a:xfrm>
              <a:off x="7158026" y="5261092"/>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C</a:t>
              </a:r>
            </a:p>
          </p:txBody>
        </p:sp>
        <p:sp>
          <p:nvSpPr>
            <p:cNvPr id="63" name="Oval 62"/>
            <p:cNvSpPr/>
            <p:nvPr/>
          </p:nvSpPr>
          <p:spPr>
            <a:xfrm>
              <a:off x="6669624" y="6237896"/>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F</a:t>
              </a:r>
            </a:p>
          </p:txBody>
        </p:sp>
        <p:sp>
          <p:nvSpPr>
            <p:cNvPr id="67" name="Oval 66"/>
            <p:cNvSpPr/>
            <p:nvPr/>
          </p:nvSpPr>
          <p:spPr>
            <a:xfrm>
              <a:off x="6181222" y="4040087"/>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A</a:t>
              </a:r>
            </a:p>
          </p:txBody>
        </p:sp>
        <p:cxnSp>
          <p:nvCxnSpPr>
            <p:cNvPr id="68" name="Straight Arrow Connector 67"/>
            <p:cNvCxnSpPr>
              <a:stCxn id="67" idx="3"/>
              <a:endCxn id="55" idx="0"/>
            </p:cNvCxnSpPr>
            <p:nvPr/>
          </p:nvCxnSpPr>
          <p:spPr>
            <a:xfrm flipH="1">
              <a:off x="5387569" y="4352745"/>
              <a:ext cx="847297" cy="90834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55" idx="3"/>
              <a:endCxn id="56" idx="0"/>
            </p:cNvCxnSpPr>
            <p:nvPr/>
          </p:nvCxnSpPr>
          <p:spPr>
            <a:xfrm flipH="1">
              <a:off x="4899167" y="5573750"/>
              <a:ext cx="358895" cy="66414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55" idx="5"/>
              <a:endCxn id="58" idx="0"/>
            </p:cNvCxnSpPr>
            <p:nvPr/>
          </p:nvCxnSpPr>
          <p:spPr>
            <a:xfrm>
              <a:off x="5517076" y="5573750"/>
              <a:ext cx="358895" cy="66414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2" idx="3"/>
              <a:endCxn id="63" idx="0"/>
            </p:cNvCxnSpPr>
            <p:nvPr/>
          </p:nvCxnSpPr>
          <p:spPr>
            <a:xfrm flipH="1">
              <a:off x="6852775" y="5573750"/>
              <a:ext cx="358895" cy="66414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6181935" y="1570936"/>
            <a:ext cx="1953609" cy="2564111"/>
            <a:chOff x="3563888" y="2211710"/>
            <a:chExt cx="1152128" cy="1512168"/>
          </a:xfrm>
        </p:grpSpPr>
        <p:sp>
          <p:nvSpPr>
            <p:cNvPr id="42" name="Oval 41"/>
            <p:cNvSpPr/>
            <p:nvPr/>
          </p:nvSpPr>
          <p:spPr>
            <a:xfrm>
              <a:off x="4139952" y="2931790"/>
              <a:ext cx="216024" cy="216024"/>
            </a:xfrm>
            <a:prstGeom prst="ellipse">
              <a:avLst/>
            </a:prstGeom>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a:rPr>
                <a:t>C’</a:t>
              </a:r>
              <a:endParaRPr lang="en-GB" dirty="0">
                <a:latin typeface="Signika"/>
              </a:endParaRPr>
            </a:p>
          </p:txBody>
        </p:sp>
        <p:sp>
          <p:nvSpPr>
            <p:cNvPr id="44" name="Oval 43"/>
            <p:cNvSpPr/>
            <p:nvPr/>
          </p:nvSpPr>
          <p:spPr>
            <a:xfrm>
              <a:off x="3563888" y="2211710"/>
              <a:ext cx="216024" cy="216024"/>
            </a:xfrm>
            <a:prstGeom prst="ellipse">
              <a:avLst/>
            </a:prstGeom>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a:rPr>
                <a:t>A’</a:t>
              </a:r>
            </a:p>
          </p:txBody>
        </p:sp>
        <p:sp>
          <p:nvSpPr>
            <p:cNvPr id="50" name="Oval 49"/>
            <p:cNvSpPr/>
            <p:nvPr/>
          </p:nvSpPr>
          <p:spPr>
            <a:xfrm>
              <a:off x="4499992" y="3507854"/>
              <a:ext cx="216024" cy="216024"/>
            </a:xfrm>
            <a:prstGeom prst="ellipse">
              <a:avLst/>
            </a:prstGeom>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a:rPr>
                <a:t>G</a:t>
              </a:r>
              <a:endParaRPr lang="en-GB" dirty="0">
                <a:latin typeface="Signika"/>
              </a:endParaRPr>
            </a:p>
          </p:txBody>
        </p:sp>
        <p:cxnSp>
          <p:nvCxnSpPr>
            <p:cNvPr id="51" name="Straight Arrow Connector 50"/>
            <p:cNvCxnSpPr>
              <a:stCxn id="42" idx="5"/>
              <a:endCxn id="50" idx="0"/>
            </p:cNvCxnSpPr>
            <p:nvPr/>
          </p:nvCxnSpPr>
          <p:spPr>
            <a:xfrm>
              <a:off x="4324340" y="3116178"/>
              <a:ext cx="283664" cy="39167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nvGrpSpPr>
          <p:cNvPr id="75" name="Group 74"/>
          <p:cNvGrpSpPr/>
          <p:nvPr/>
        </p:nvGrpSpPr>
        <p:grpSpPr>
          <a:xfrm>
            <a:off x="1721567" y="1858968"/>
            <a:ext cx="5476580" cy="1938808"/>
            <a:chOff x="-57447" y="2236322"/>
            <a:chExt cx="5476580" cy="1938808"/>
          </a:xfrm>
        </p:grpSpPr>
        <p:cxnSp>
          <p:nvCxnSpPr>
            <p:cNvPr id="60" name="Straight Arrow Connector 59"/>
            <p:cNvCxnSpPr>
              <a:endCxn id="7" idx="7"/>
            </p:cNvCxnSpPr>
            <p:nvPr/>
          </p:nvCxnSpPr>
          <p:spPr>
            <a:xfrm flipH="1">
              <a:off x="-57447" y="2236322"/>
              <a:ext cx="4499776" cy="96200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endCxn id="12" idx="7"/>
            </p:cNvCxnSpPr>
            <p:nvPr/>
          </p:nvCxnSpPr>
          <p:spPr>
            <a:xfrm flipH="1">
              <a:off x="1407759" y="3457327"/>
              <a:ext cx="4011374" cy="717803"/>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sp>
        <p:nvSpPr>
          <p:cNvPr id="37"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38" name="Picture 37"/>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27899650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10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fade">
                                      <p:cBhvr>
                                        <p:cTn id="20" dur="1000"/>
                                        <p:tgtEl>
                                          <p:spTgt spid="75"/>
                                        </p:tgtEl>
                                      </p:cBhvr>
                                    </p:animEffect>
                                  </p:childTnLst>
                                </p:cTn>
                              </p:par>
                              <p:par>
                                <p:cTn id="21" presetID="10" presetClass="exit" presetSubtype="0" fill="hold" nodeType="withEffect">
                                  <p:stCondLst>
                                    <p:cond delay="0"/>
                                  </p:stCondLst>
                                  <p:childTnLst>
                                    <p:animEffect transition="out" filter="fade">
                                      <p:cBhvr>
                                        <p:cTn id="22" dur="1000"/>
                                        <p:tgtEl>
                                          <p:spTgt spid="5"/>
                                        </p:tgtEl>
                                      </p:cBhvr>
                                    </p:animEffect>
                                    <p:set>
                                      <p:cBhvr>
                                        <p:cTn id="23"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Revisions</a:t>
            </a:r>
            <a:endParaRPr lang="en-US" dirty="0"/>
          </a:p>
        </p:txBody>
      </p:sp>
      <p:grpSp>
        <p:nvGrpSpPr>
          <p:cNvPr id="52" name="Group 51"/>
          <p:cNvGrpSpPr/>
          <p:nvPr/>
        </p:nvGrpSpPr>
        <p:grpSpPr>
          <a:xfrm>
            <a:off x="1187624" y="1779662"/>
            <a:ext cx="1440160" cy="1241517"/>
            <a:chOff x="5580112" y="3219822"/>
            <a:chExt cx="1440160" cy="1241517"/>
          </a:xfrm>
        </p:grpSpPr>
        <p:sp>
          <p:nvSpPr>
            <p:cNvPr id="53"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54" name="Group 53"/>
            <p:cNvGrpSpPr/>
            <p:nvPr/>
          </p:nvGrpSpPr>
          <p:grpSpPr>
            <a:xfrm>
              <a:off x="5830426" y="3579862"/>
              <a:ext cx="829806" cy="757649"/>
              <a:chOff x="5796136" y="1563638"/>
              <a:chExt cx="1656184" cy="1512168"/>
            </a:xfrm>
            <a:solidFill>
              <a:schemeClr val="bg2">
                <a:lumMod val="90000"/>
              </a:schemeClr>
            </a:solidFill>
          </p:grpSpPr>
          <p:sp>
            <p:nvSpPr>
              <p:cNvPr id="55" name="Oval 54"/>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6" name="Oval 55"/>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8" name="Oval 57"/>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2" name="Oval 61"/>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3" name="Oval 62"/>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7" name="Oval 66"/>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8" name="Straight Arrow Connector 67"/>
              <p:cNvCxnSpPr>
                <a:stCxn id="67" idx="3"/>
                <a:endCxn id="55"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67" idx="5"/>
                <a:endCxn id="62"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55" idx="3"/>
                <a:endCxn id="56"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55" idx="5"/>
                <a:endCxn id="58"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2" idx="3"/>
                <a:endCxn id="63"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sp>
        <p:nvSpPr>
          <p:cNvPr id="256" name="TextBox 255"/>
          <p:cNvSpPr txBox="1"/>
          <p:nvPr/>
        </p:nvSpPr>
        <p:spPr>
          <a:xfrm>
            <a:off x="1619672" y="1275606"/>
            <a:ext cx="532450" cy="461665"/>
          </a:xfrm>
          <a:prstGeom prst="rect">
            <a:avLst/>
          </a:prstGeom>
          <a:noFill/>
        </p:spPr>
        <p:txBody>
          <a:bodyPr wrap="none" rtlCol="0">
            <a:spAutoFit/>
          </a:bodyPr>
          <a:lstStyle/>
          <a:p>
            <a:r>
              <a:rPr lang="en-GB" sz="2400" dirty="0" smtClean="0">
                <a:latin typeface="Signika Bold"/>
                <a:cs typeface="Signika Bold"/>
              </a:rPr>
              <a:t>R1</a:t>
            </a:r>
            <a:endParaRPr lang="en-GB" sz="2400" dirty="0">
              <a:latin typeface="Signika Bold"/>
              <a:cs typeface="Signika Bold"/>
            </a:endParaRPr>
          </a:p>
        </p:txBody>
      </p:sp>
      <p:sp>
        <p:nvSpPr>
          <p:cNvPr id="257" name="TextBox 256"/>
          <p:cNvSpPr txBox="1"/>
          <p:nvPr/>
        </p:nvSpPr>
        <p:spPr>
          <a:xfrm>
            <a:off x="3365290" y="1275606"/>
            <a:ext cx="532450" cy="461665"/>
          </a:xfrm>
          <a:prstGeom prst="rect">
            <a:avLst/>
          </a:prstGeom>
          <a:noFill/>
        </p:spPr>
        <p:txBody>
          <a:bodyPr wrap="none" rtlCol="0">
            <a:spAutoFit/>
          </a:bodyPr>
          <a:lstStyle/>
          <a:p>
            <a:r>
              <a:rPr lang="en-GB" sz="2400" dirty="0" smtClean="0">
                <a:latin typeface="Signika Bold"/>
                <a:cs typeface="Signika Bold"/>
              </a:rPr>
              <a:t>R2</a:t>
            </a:r>
            <a:endParaRPr lang="en-GB" sz="2400" dirty="0">
              <a:latin typeface="Signika Bold"/>
              <a:cs typeface="Signika Bold"/>
            </a:endParaRPr>
          </a:p>
        </p:txBody>
      </p:sp>
      <p:sp>
        <p:nvSpPr>
          <p:cNvPr id="258" name="TextBox 257"/>
          <p:cNvSpPr txBox="1"/>
          <p:nvPr/>
        </p:nvSpPr>
        <p:spPr>
          <a:xfrm>
            <a:off x="5104361" y="1275606"/>
            <a:ext cx="532450" cy="461665"/>
          </a:xfrm>
          <a:prstGeom prst="rect">
            <a:avLst/>
          </a:prstGeom>
          <a:noFill/>
        </p:spPr>
        <p:txBody>
          <a:bodyPr wrap="none" rtlCol="0">
            <a:spAutoFit/>
          </a:bodyPr>
          <a:lstStyle/>
          <a:p>
            <a:r>
              <a:rPr lang="en-GB" sz="2400" dirty="0" smtClean="0">
                <a:latin typeface="Signika Bold"/>
                <a:cs typeface="Signika Bold"/>
              </a:rPr>
              <a:t>R3</a:t>
            </a:r>
            <a:endParaRPr lang="en-GB" sz="2400" dirty="0">
              <a:latin typeface="Signika Bold"/>
              <a:cs typeface="Signika Bold"/>
            </a:endParaRPr>
          </a:p>
        </p:txBody>
      </p:sp>
      <p:grpSp>
        <p:nvGrpSpPr>
          <p:cNvPr id="9" name="Group 8"/>
          <p:cNvGrpSpPr/>
          <p:nvPr/>
        </p:nvGrpSpPr>
        <p:grpSpPr>
          <a:xfrm>
            <a:off x="2267744" y="1779662"/>
            <a:ext cx="2088232" cy="1728192"/>
            <a:chOff x="2267744" y="1779662"/>
            <a:chExt cx="2088232" cy="1728192"/>
          </a:xfrm>
        </p:grpSpPr>
        <p:sp>
          <p:nvSpPr>
            <p:cNvPr id="250" name="Curved Up Arrow 249"/>
            <p:cNvSpPr/>
            <p:nvPr/>
          </p:nvSpPr>
          <p:spPr>
            <a:xfrm flipH="1">
              <a:off x="2267744" y="3003798"/>
              <a:ext cx="1080120" cy="504056"/>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nvGrpSpPr>
            <p:cNvPr id="153" name="Group 152"/>
            <p:cNvGrpSpPr/>
            <p:nvPr/>
          </p:nvGrpSpPr>
          <p:grpSpPr>
            <a:xfrm>
              <a:off x="2915816" y="1779662"/>
              <a:ext cx="1440160" cy="1241517"/>
              <a:chOff x="5580112" y="3219822"/>
              <a:chExt cx="1440160" cy="1241517"/>
            </a:xfrm>
          </p:grpSpPr>
          <p:sp>
            <p:nvSpPr>
              <p:cNvPr id="154"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155" name="Group 154"/>
              <p:cNvGrpSpPr/>
              <p:nvPr/>
            </p:nvGrpSpPr>
            <p:grpSpPr>
              <a:xfrm>
                <a:off x="5830426" y="3579862"/>
                <a:ext cx="829806" cy="757649"/>
                <a:chOff x="5796136" y="1563638"/>
                <a:chExt cx="1656184" cy="1512168"/>
              </a:xfrm>
              <a:solidFill>
                <a:schemeClr val="bg2">
                  <a:lumMod val="90000"/>
                </a:schemeClr>
              </a:solidFill>
            </p:grpSpPr>
            <p:sp>
              <p:nvSpPr>
                <p:cNvPr id="156" name="Oval 155"/>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7" name="Oval 156"/>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8" name="Oval 157"/>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9" name="Oval 158"/>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0" name="Oval 159"/>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1" name="Oval 160"/>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62" name="Straight Arrow Connector 161"/>
                <p:cNvCxnSpPr>
                  <a:stCxn id="161" idx="3"/>
                  <a:endCxn id="156"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61" idx="5"/>
                  <a:endCxn id="159"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a:stCxn id="156" idx="3"/>
                  <a:endCxn id="157"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56" idx="5"/>
                  <a:endCxn id="158"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a:stCxn id="159" idx="3"/>
                  <a:endCxn id="160"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grpSp>
      <p:grpSp>
        <p:nvGrpSpPr>
          <p:cNvPr id="10" name="Group 9"/>
          <p:cNvGrpSpPr/>
          <p:nvPr/>
        </p:nvGrpSpPr>
        <p:grpSpPr>
          <a:xfrm>
            <a:off x="1619672" y="1762281"/>
            <a:ext cx="4464496" cy="2177621"/>
            <a:chOff x="1619672" y="1762281"/>
            <a:chExt cx="4464496" cy="2177621"/>
          </a:xfrm>
        </p:grpSpPr>
        <p:sp>
          <p:nvSpPr>
            <p:cNvPr id="251" name="Curved Up Arrow 250"/>
            <p:cNvSpPr/>
            <p:nvPr/>
          </p:nvSpPr>
          <p:spPr>
            <a:xfrm flipH="1">
              <a:off x="3851920" y="3003798"/>
              <a:ext cx="1080120" cy="504056"/>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nvGrpSpPr>
            <p:cNvPr id="167" name="Group 166"/>
            <p:cNvGrpSpPr/>
            <p:nvPr/>
          </p:nvGrpSpPr>
          <p:grpSpPr>
            <a:xfrm>
              <a:off x="4644008" y="1762281"/>
              <a:ext cx="1440160" cy="1241517"/>
              <a:chOff x="5580112" y="3219822"/>
              <a:chExt cx="1440160" cy="1241517"/>
            </a:xfrm>
          </p:grpSpPr>
          <p:sp>
            <p:nvSpPr>
              <p:cNvPr id="168"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169" name="Group 168"/>
              <p:cNvGrpSpPr/>
              <p:nvPr/>
            </p:nvGrpSpPr>
            <p:grpSpPr>
              <a:xfrm>
                <a:off x="5830426" y="3579862"/>
                <a:ext cx="829806" cy="757649"/>
                <a:chOff x="5796136" y="1563638"/>
                <a:chExt cx="1656184" cy="1512168"/>
              </a:xfrm>
              <a:solidFill>
                <a:schemeClr val="bg2">
                  <a:lumMod val="90000"/>
                </a:schemeClr>
              </a:solidFill>
            </p:grpSpPr>
            <p:sp>
              <p:nvSpPr>
                <p:cNvPr id="170" name="Oval 169"/>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1" name="Oval 170"/>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2" name="Oval 171"/>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3" name="Oval 172"/>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4" name="Oval 173"/>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5" name="Oval 174"/>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76" name="Straight Arrow Connector 175"/>
                <p:cNvCxnSpPr>
                  <a:stCxn id="175" idx="3"/>
                  <a:endCxn id="170"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77" name="Straight Arrow Connector 176"/>
                <p:cNvCxnSpPr>
                  <a:stCxn id="175" idx="5"/>
                  <a:endCxn id="173"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a:stCxn id="170" idx="3"/>
                  <a:endCxn id="171"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a:stCxn id="170" idx="5"/>
                  <a:endCxn id="172"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a:stCxn id="173" idx="3"/>
                  <a:endCxn id="174"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sp>
          <p:nvSpPr>
            <p:cNvPr id="253" name="Curved Up Arrow 252"/>
            <p:cNvSpPr/>
            <p:nvPr/>
          </p:nvSpPr>
          <p:spPr>
            <a:xfrm flipH="1">
              <a:off x="1619672" y="3003798"/>
              <a:ext cx="3816424" cy="93610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grpSp>
        <p:nvGrpSpPr>
          <p:cNvPr id="11" name="Group 10"/>
          <p:cNvGrpSpPr/>
          <p:nvPr/>
        </p:nvGrpSpPr>
        <p:grpSpPr>
          <a:xfrm>
            <a:off x="1043608" y="1779662"/>
            <a:ext cx="6768752" cy="2520280"/>
            <a:chOff x="1043608" y="1779662"/>
            <a:chExt cx="6768752" cy="2520280"/>
          </a:xfrm>
        </p:grpSpPr>
        <p:sp>
          <p:nvSpPr>
            <p:cNvPr id="255" name="Curved Up Arrow 254"/>
            <p:cNvSpPr/>
            <p:nvPr/>
          </p:nvSpPr>
          <p:spPr>
            <a:xfrm flipH="1">
              <a:off x="1043608" y="3003798"/>
              <a:ext cx="6624736" cy="129614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52" name="Curved Up Arrow 251"/>
            <p:cNvSpPr/>
            <p:nvPr/>
          </p:nvSpPr>
          <p:spPr>
            <a:xfrm flipH="1">
              <a:off x="5652120" y="3003798"/>
              <a:ext cx="1080120" cy="504056"/>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54" name="Curved Up Arrow 253"/>
            <p:cNvSpPr/>
            <p:nvPr/>
          </p:nvSpPr>
          <p:spPr>
            <a:xfrm flipH="1">
              <a:off x="3347864" y="3003798"/>
              <a:ext cx="3816424" cy="93610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pSp>
          <p:nvGrpSpPr>
            <p:cNvPr id="181" name="Group 180"/>
            <p:cNvGrpSpPr/>
            <p:nvPr/>
          </p:nvGrpSpPr>
          <p:grpSpPr>
            <a:xfrm>
              <a:off x="6372200" y="1779662"/>
              <a:ext cx="1440160" cy="1241517"/>
              <a:chOff x="5580112" y="3219822"/>
              <a:chExt cx="1440160" cy="1241517"/>
            </a:xfrm>
          </p:grpSpPr>
          <p:sp>
            <p:nvSpPr>
              <p:cNvPr id="182" name="Isosceles Triangle 52"/>
              <p:cNvSpPr/>
              <p:nvPr/>
            </p:nvSpPr>
            <p:spPr>
              <a:xfrm>
                <a:off x="5580112" y="3219822"/>
                <a:ext cx="1440160" cy="1241517"/>
              </a:xfrm>
              <a:custGeom>
                <a:avLst/>
                <a:gdLst>
                  <a:gd name="connsiteX0" fmla="*/ 0 w 1440160"/>
                  <a:gd name="connsiteY0" fmla="*/ 1241517 h 1241517"/>
                  <a:gd name="connsiteX1" fmla="*/ 720080 w 1440160"/>
                  <a:gd name="connsiteY1" fmla="*/ 0 h 1241517"/>
                  <a:gd name="connsiteX2" fmla="*/ 1440160 w 1440160"/>
                  <a:gd name="connsiteY2" fmla="*/ 1241517 h 1241517"/>
                  <a:gd name="connsiteX3" fmla="*/ 0 w 1440160"/>
                  <a:gd name="connsiteY3"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331174 w 1440160"/>
                  <a:gd name="connsiteY3" fmla="*/ 1238023 h 1241517"/>
                  <a:gd name="connsiteX4" fmla="*/ 0 w 1440160"/>
                  <a:gd name="connsiteY4"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331174 w 1440160"/>
                  <a:gd name="connsiteY4" fmla="*/ 1238023 h 1241517"/>
                  <a:gd name="connsiteX5" fmla="*/ 0 w 1440160"/>
                  <a:gd name="connsiteY5" fmla="*/ 1241517 h 1241517"/>
                  <a:gd name="connsiteX0" fmla="*/ 0 w 1440160"/>
                  <a:gd name="connsiteY0" fmla="*/ 1241517 h 1241517"/>
                  <a:gd name="connsiteX1" fmla="*/ 720080 w 1440160"/>
                  <a:gd name="connsiteY1" fmla="*/ 0 h 1241517"/>
                  <a:gd name="connsiteX2" fmla="*/ 1440160 w 1440160"/>
                  <a:gd name="connsiteY2" fmla="*/ 1241517 h 1241517"/>
                  <a:gd name="connsiteX3" fmla="*/ 1018569 w 1440160"/>
                  <a:gd name="connsiteY3" fmla="*/ 1238023 h 1241517"/>
                  <a:gd name="connsiteX4" fmla="*/ 717425 w 1440160"/>
                  <a:gd name="connsiteY4" fmla="*/ 1231477 h 1241517"/>
                  <a:gd name="connsiteX5" fmla="*/ 331174 w 1440160"/>
                  <a:gd name="connsiteY5" fmla="*/ 1238023 h 1241517"/>
                  <a:gd name="connsiteX6" fmla="*/ 0 w 1440160"/>
                  <a:gd name="connsiteY6" fmla="*/ 1241517 h 124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160" h="1241517">
                    <a:moveTo>
                      <a:pt x="0" y="1241517"/>
                    </a:moveTo>
                    <a:lnTo>
                      <a:pt x="720080" y="0"/>
                    </a:lnTo>
                    <a:lnTo>
                      <a:pt x="1440160" y="1241517"/>
                    </a:lnTo>
                    <a:lnTo>
                      <a:pt x="1018569" y="1238023"/>
                    </a:lnTo>
                    <a:lnTo>
                      <a:pt x="717425" y="1231477"/>
                    </a:lnTo>
                    <a:lnTo>
                      <a:pt x="331174" y="1238023"/>
                    </a:lnTo>
                    <a:lnTo>
                      <a:pt x="0" y="1241517"/>
                    </a:lnTo>
                    <a:close/>
                  </a:path>
                </a:pathLst>
              </a:cu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183" name="Group 182"/>
              <p:cNvGrpSpPr/>
              <p:nvPr/>
            </p:nvGrpSpPr>
            <p:grpSpPr>
              <a:xfrm>
                <a:off x="5830426" y="3579862"/>
                <a:ext cx="829806" cy="757649"/>
                <a:chOff x="5796136" y="1563638"/>
                <a:chExt cx="1656184" cy="1512168"/>
              </a:xfrm>
              <a:solidFill>
                <a:schemeClr val="bg2">
                  <a:lumMod val="90000"/>
                </a:schemeClr>
              </a:solidFill>
            </p:grpSpPr>
            <p:sp>
              <p:nvSpPr>
                <p:cNvPr id="184" name="Oval 183"/>
                <p:cNvSpPr/>
                <p:nvPr/>
              </p:nvSpPr>
              <p:spPr>
                <a:xfrm>
                  <a:off x="6084168"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5" name="Oval 184"/>
                <p:cNvSpPr/>
                <p:nvPr/>
              </p:nvSpPr>
              <p:spPr>
                <a:xfrm>
                  <a:off x="5796136"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6" name="Oval 185"/>
                <p:cNvSpPr/>
                <p:nvPr/>
              </p:nvSpPr>
              <p:spPr>
                <a:xfrm>
                  <a:off x="6372200"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7" name="Oval 186"/>
                <p:cNvSpPr/>
                <p:nvPr/>
              </p:nvSpPr>
              <p:spPr>
                <a:xfrm>
                  <a:off x="7236296" y="228371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8" name="Oval 187"/>
                <p:cNvSpPr/>
                <p:nvPr/>
              </p:nvSpPr>
              <p:spPr>
                <a:xfrm>
                  <a:off x="6948264" y="2859782"/>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9" name="Oval 188"/>
                <p:cNvSpPr/>
                <p:nvPr/>
              </p:nvSpPr>
              <p:spPr>
                <a:xfrm>
                  <a:off x="6660232" y="1563638"/>
                  <a:ext cx="216024" cy="216024"/>
                </a:xfrm>
                <a:prstGeom prst="ellipse">
                  <a:avLst/>
                </a:prstGeom>
                <a:grp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90" name="Straight Arrow Connector 189"/>
                <p:cNvCxnSpPr>
                  <a:stCxn id="189" idx="3"/>
                  <a:endCxn id="184" idx="0"/>
                </p:cNvCxnSpPr>
                <p:nvPr/>
              </p:nvCxnSpPr>
              <p:spPr>
                <a:xfrm flipH="1">
                  <a:off x="619218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a:stCxn id="189" idx="5"/>
                  <a:endCxn id="187" idx="0"/>
                </p:cNvCxnSpPr>
                <p:nvPr/>
              </p:nvCxnSpPr>
              <p:spPr>
                <a:xfrm>
                  <a:off x="6844620" y="1748026"/>
                  <a:ext cx="499688" cy="535692"/>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184" idx="3"/>
                  <a:endCxn id="185" idx="0"/>
                </p:cNvCxnSpPr>
                <p:nvPr/>
              </p:nvCxnSpPr>
              <p:spPr>
                <a:xfrm flipH="1">
                  <a:off x="5904148"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93" name="Straight Arrow Connector 192"/>
                <p:cNvCxnSpPr>
                  <a:stCxn id="184" idx="5"/>
                  <a:endCxn id="186" idx="0"/>
                </p:cNvCxnSpPr>
                <p:nvPr/>
              </p:nvCxnSpPr>
              <p:spPr>
                <a:xfrm>
                  <a:off x="626855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94" name="Straight Arrow Connector 193"/>
                <p:cNvCxnSpPr>
                  <a:stCxn id="187" idx="3"/>
                  <a:endCxn id="188" idx="0"/>
                </p:cNvCxnSpPr>
                <p:nvPr/>
              </p:nvCxnSpPr>
              <p:spPr>
                <a:xfrm flipH="1">
                  <a:off x="7056276" y="2468106"/>
                  <a:ext cx="211656" cy="391676"/>
                </a:xfrm>
                <a:prstGeom prst="straightConnector1">
                  <a:avLst/>
                </a:prstGeom>
                <a:grpFill/>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grpSp>
      <p:sp>
        <p:nvSpPr>
          <p:cNvPr id="259" name="TextBox 258"/>
          <p:cNvSpPr txBox="1"/>
          <p:nvPr/>
        </p:nvSpPr>
        <p:spPr>
          <a:xfrm>
            <a:off x="6609503" y="1275606"/>
            <a:ext cx="954098" cy="461665"/>
          </a:xfrm>
          <a:prstGeom prst="rect">
            <a:avLst/>
          </a:prstGeom>
          <a:noFill/>
        </p:spPr>
        <p:txBody>
          <a:bodyPr wrap="none" rtlCol="0">
            <a:spAutoFit/>
          </a:bodyPr>
          <a:lstStyle/>
          <a:p>
            <a:r>
              <a:rPr lang="en-GB" sz="2400" dirty="0" smtClean="0">
                <a:latin typeface="Signika Bold"/>
                <a:cs typeface="Signika Bold"/>
              </a:rPr>
              <a:t>HEAD</a:t>
            </a:r>
            <a:endParaRPr lang="en-GB" sz="2400" dirty="0">
              <a:latin typeface="Signika Bold"/>
              <a:cs typeface="Signika Bold"/>
            </a:endParaRPr>
          </a:p>
        </p:txBody>
      </p:sp>
      <p:sp>
        <p:nvSpPr>
          <p:cNvPr id="5" name="TextBox 4"/>
          <p:cNvSpPr txBox="1"/>
          <p:nvPr/>
        </p:nvSpPr>
        <p:spPr>
          <a:xfrm>
            <a:off x="3164575" y="1275606"/>
            <a:ext cx="954098" cy="461665"/>
          </a:xfrm>
          <a:prstGeom prst="rect">
            <a:avLst/>
          </a:prstGeom>
          <a:noFill/>
        </p:spPr>
        <p:txBody>
          <a:bodyPr wrap="none" rtlCol="0">
            <a:spAutoFit/>
          </a:bodyPr>
          <a:lstStyle>
            <a:defPPr>
              <a:defRPr lang="de-DE"/>
            </a:defPPr>
            <a:lvl1pPr>
              <a:defRPr sz="2400">
                <a:latin typeface="Signika Bold"/>
                <a:cs typeface="Signika Bold"/>
              </a:defRPr>
            </a:lvl1pPr>
          </a:lstStyle>
          <a:p>
            <a:r>
              <a:rPr lang="en-GB" dirty="0"/>
              <a:t>HEAD</a:t>
            </a:r>
          </a:p>
        </p:txBody>
      </p:sp>
      <p:sp>
        <p:nvSpPr>
          <p:cNvPr id="77" name="TextBox 76"/>
          <p:cNvSpPr txBox="1"/>
          <p:nvPr/>
        </p:nvSpPr>
        <p:spPr>
          <a:xfrm>
            <a:off x="1431474" y="1275606"/>
            <a:ext cx="954098" cy="461665"/>
          </a:xfrm>
          <a:prstGeom prst="rect">
            <a:avLst/>
          </a:prstGeom>
          <a:noFill/>
        </p:spPr>
        <p:txBody>
          <a:bodyPr wrap="none" rtlCol="0">
            <a:spAutoFit/>
          </a:bodyPr>
          <a:lstStyle>
            <a:defPPr>
              <a:defRPr lang="de-DE"/>
            </a:defPPr>
            <a:lvl1pPr>
              <a:defRPr sz="2400">
                <a:latin typeface="Signika Bold"/>
                <a:cs typeface="Signika Bold"/>
              </a:defRPr>
            </a:lvl1pPr>
          </a:lstStyle>
          <a:p>
            <a:r>
              <a:rPr lang="en-GB" dirty="0"/>
              <a:t>HEAD</a:t>
            </a:r>
          </a:p>
        </p:txBody>
      </p:sp>
      <p:sp>
        <p:nvSpPr>
          <p:cNvPr id="78" name="TextBox 77"/>
          <p:cNvSpPr txBox="1"/>
          <p:nvPr/>
        </p:nvSpPr>
        <p:spPr>
          <a:xfrm>
            <a:off x="4887867" y="1275606"/>
            <a:ext cx="954098" cy="461665"/>
          </a:xfrm>
          <a:prstGeom prst="rect">
            <a:avLst/>
          </a:prstGeom>
          <a:noFill/>
        </p:spPr>
        <p:txBody>
          <a:bodyPr wrap="none" rtlCol="0">
            <a:spAutoFit/>
          </a:bodyPr>
          <a:lstStyle>
            <a:defPPr>
              <a:defRPr lang="de-DE"/>
            </a:defPPr>
            <a:lvl1pPr>
              <a:defRPr sz="2400">
                <a:latin typeface="Signika Bold"/>
                <a:cs typeface="Signika Bold"/>
              </a:defRPr>
            </a:lvl1pPr>
          </a:lstStyle>
          <a:p>
            <a:r>
              <a:rPr lang="en-GB" dirty="0"/>
              <a:t>HEAD</a:t>
            </a:r>
          </a:p>
        </p:txBody>
      </p:sp>
      <p:sp>
        <p:nvSpPr>
          <p:cNvPr id="79"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80" name="Picture 79"/>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1838000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xit" presetSubtype="0" fill="hold" grpId="1" nodeType="withEffect">
                                  <p:stCondLst>
                                    <p:cond delay="0"/>
                                  </p:stCondLst>
                                  <p:childTnLst>
                                    <p:animEffect transition="out" filter="fade">
                                      <p:cBhvr>
                                        <p:cTn id="9" dur="1000"/>
                                        <p:tgtEl>
                                          <p:spTgt spid="77"/>
                                        </p:tgtEl>
                                      </p:cBhvr>
                                    </p:animEffect>
                                    <p:set>
                                      <p:cBhvr>
                                        <p:cTn id="10" dur="1" fill="hold">
                                          <p:stCondLst>
                                            <p:cond delay="999"/>
                                          </p:stCondLst>
                                        </p:cTn>
                                        <p:tgtEl>
                                          <p:spTgt spid="77"/>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56"/>
                                        </p:tgtEl>
                                        <p:attrNameLst>
                                          <p:attrName>style.visibility</p:attrName>
                                        </p:attrNameLst>
                                      </p:cBhvr>
                                      <p:to>
                                        <p:strVal val="visible"/>
                                      </p:to>
                                    </p:set>
                                    <p:animEffect transition="in" filter="fade">
                                      <p:cBhvr>
                                        <p:cTn id="13" dur="1000"/>
                                        <p:tgtEl>
                                          <p:spTgt spid="2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par>
                                <p:cTn id="22" presetID="10" presetClass="exit" presetSubtype="0" fill="hold" grpId="1" nodeType="withEffect">
                                  <p:stCondLst>
                                    <p:cond delay="0"/>
                                  </p:stCondLst>
                                  <p:childTnLst>
                                    <p:animEffect transition="out" filter="fade">
                                      <p:cBhvr>
                                        <p:cTn id="23" dur="1000"/>
                                        <p:tgtEl>
                                          <p:spTgt spid="5"/>
                                        </p:tgtEl>
                                      </p:cBhvr>
                                    </p:animEffect>
                                    <p:set>
                                      <p:cBhvr>
                                        <p:cTn id="24" dur="1" fill="hold">
                                          <p:stCondLst>
                                            <p:cond delay="999"/>
                                          </p:stCondLst>
                                        </p:cTn>
                                        <p:tgtEl>
                                          <p:spTgt spid="5"/>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257"/>
                                        </p:tgtEl>
                                        <p:attrNameLst>
                                          <p:attrName>style.visibility</p:attrName>
                                        </p:attrNameLst>
                                      </p:cBhvr>
                                      <p:to>
                                        <p:strVal val="visible"/>
                                      </p:to>
                                    </p:set>
                                    <p:animEffect transition="in" filter="fade">
                                      <p:cBhvr>
                                        <p:cTn id="27" dur="1000"/>
                                        <p:tgtEl>
                                          <p:spTgt spid="25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10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childTnLst>
                                </p:cTn>
                              </p:par>
                              <p:par>
                                <p:cTn id="36" presetID="10" presetClass="exit" presetSubtype="0" fill="hold" grpId="1" nodeType="withEffect">
                                  <p:stCondLst>
                                    <p:cond delay="0"/>
                                  </p:stCondLst>
                                  <p:childTnLst>
                                    <p:animEffect transition="out" filter="fade">
                                      <p:cBhvr>
                                        <p:cTn id="37" dur="1000"/>
                                        <p:tgtEl>
                                          <p:spTgt spid="78"/>
                                        </p:tgtEl>
                                      </p:cBhvr>
                                    </p:animEffect>
                                    <p:set>
                                      <p:cBhvr>
                                        <p:cTn id="38" dur="1" fill="hold">
                                          <p:stCondLst>
                                            <p:cond delay="999"/>
                                          </p:stCondLst>
                                        </p:cTn>
                                        <p:tgtEl>
                                          <p:spTgt spid="78"/>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58"/>
                                        </p:tgtEl>
                                        <p:attrNameLst>
                                          <p:attrName>style.visibility</p:attrName>
                                        </p:attrNameLst>
                                      </p:cBhvr>
                                      <p:to>
                                        <p:strVal val="visible"/>
                                      </p:to>
                                    </p:set>
                                    <p:animEffect transition="in" filter="fade">
                                      <p:cBhvr>
                                        <p:cTn id="41" dur="1000"/>
                                        <p:tgtEl>
                                          <p:spTgt spid="2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9"/>
                                        </p:tgtEl>
                                        <p:attrNameLst>
                                          <p:attrName>style.visibility</p:attrName>
                                        </p:attrNameLst>
                                      </p:cBhvr>
                                      <p:to>
                                        <p:strVal val="visible"/>
                                      </p:to>
                                    </p:set>
                                    <p:animEffect transition="in" filter="fade">
                                      <p:cBhvr>
                                        <p:cTn id="44"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p:bldP spid="257" grpId="0"/>
      <p:bldP spid="258" grpId="0"/>
      <p:bldP spid="259" grpId="0"/>
      <p:bldP spid="5" grpId="0"/>
      <p:bldP spid="5" grpId="1"/>
      <p:bldP spid="77" grpId="1"/>
      <p:bldP spid="78" grpId="0"/>
      <p:bldP spid="7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Persisting Revisions</a:t>
            </a:r>
            <a:endParaRPr lang="en-US" dirty="0"/>
          </a:p>
        </p:txBody>
      </p:sp>
      <p:sp>
        <p:nvSpPr>
          <p:cNvPr id="7" name="Oval 6"/>
          <p:cNvSpPr/>
          <p:nvPr/>
        </p:nvSpPr>
        <p:spPr>
          <a:xfrm>
            <a:off x="1315986" y="2784656"/>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B</a:t>
            </a:r>
            <a:endParaRPr lang="en-GB" dirty="0">
              <a:latin typeface="Signika Bold"/>
              <a:cs typeface="Signika Bold"/>
            </a:endParaRPr>
          </a:p>
        </p:txBody>
      </p:sp>
      <p:sp>
        <p:nvSpPr>
          <p:cNvPr id="8" name="Oval 7"/>
          <p:cNvSpPr/>
          <p:nvPr/>
        </p:nvSpPr>
        <p:spPr>
          <a:xfrm>
            <a:off x="827584" y="3761460"/>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D</a:t>
            </a:r>
          </a:p>
        </p:txBody>
      </p:sp>
      <p:sp>
        <p:nvSpPr>
          <p:cNvPr id="9" name="Oval 8"/>
          <p:cNvSpPr/>
          <p:nvPr/>
        </p:nvSpPr>
        <p:spPr>
          <a:xfrm>
            <a:off x="1804388" y="3761460"/>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E</a:t>
            </a:r>
          </a:p>
        </p:txBody>
      </p:sp>
      <p:sp>
        <p:nvSpPr>
          <p:cNvPr id="10" name="Oval 9"/>
          <p:cNvSpPr/>
          <p:nvPr/>
        </p:nvSpPr>
        <p:spPr>
          <a:xfrm>
            <a:off x="3269594" y="2784656"/>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C</a:t>
            </a:r>
          </a:p>
        </p:txBody>
      </p:sp>
      <p:sp>
        <p:nvSpPr>
          <p:cNvPr id="11" name="Oval 10"/>
          <p:cNvSpPr/>
          <p:nvPr/>
        </p:nvSpPr>
        <p:spPr>
          <a:xfrm>
            <a:off x="2781192" y="3761460"/>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a:latin typeface="Signika Bold"/>
                <a:cs typeface="Signika Bold"/>
              </a:rPr>
              <a:t>F</a:t>
            </a:r>
          </a:p>
        </p:txBody>
      </p:sp>
      <p:sp>
        <p:nvSpPr>
          <p:cNvPr id="12" name="Oval 11"/>
          <p:cNvSpPr/>
          <p:nvPr/>
        </p:nvSpPr>
        <p:spPr>
          <a:xfrm>
            <a:off x="2292790" y="1563651"/>
            <a:ext cx="366302" cy="366302"/>
          </a:xfrm>
          <a:prstGeom prst="ellipse">
            <a:avLst/>
          </a:prstGeom>
          <a:ln>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dirty="0" smtClean="0">
                <a:latin typeface="Signika Bold"/>
                <a:cs typeface="Signika Bold"/>
              </a:rPr>
              <a:t>A</a:t>
            </a:r>
            <a:endParaRPr lang="en-GB" dirty="0">
              <a:latin typeface="Signika Bold"/>
              <a:cs typeface="Signika Bold"/>
            </a:endParaRPr>
          </a:p>
        </p:txBody>
      </p:sp>
      <p:cxnSp>
        <p:nvCxnSpPr>
          <p:cNvPr id="13" name="Straight Arrow Connector 12"/>
          <p:cNvCxnSpPr>
            <a:stCxn id="12" idx="3"/>
            <a:endCxn id="7" idx="0"/>
          </p:cNvCxnSpPr>
          <p:nvPr/>
        </p:nvCxnSpPr>
        <p:spPr>
          <a:xfrm flipH="1">
            <a:off x="1499137" y="1876309"/>
            <a:ext cx="847297" cy="90834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2" idx="5"/>
            <a:endCxn id="10" idx="0"/>
          </p:cNvCxnSpPr>
          <p:nvPr/>
        </p:nvCxnSpPr>
        <p:spPr>
          <a:xfrm>
            <a:off x="2605448" y="1876309"/>
            <a:ext cx="847297" cy="90834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a:endCxn id="8" idx="0"/>
          </p:cNvCxnSpPr>
          <p:nvPr/>
        </p:nvCxnSpPr>
        <p:spPr>
          <a:xfrm flipH="1">
            <a:off x="1010735" y="3097314"/>
            <a:ext cx="358895" cy="66414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7" idx="5"/>
            <a:endCxn id="9" idx="0"/>
          </p:cNvCxnSpPr>
          <p:nvPr/>
        </p:nvCxnSpPr>
        <p:spPr>
          <a:xfrm>
            <a:off x="1628644" y="3097314"/>
            <a:ext cx="358895" cy="66414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3"/>
            <a:endCxn id="11" idx="0"/>
          </p:cNvCxnSpPr>
          <p:nvPr/>
        </p:nvCxnSpPr>
        <p:spPr>
          <a:xfrm flipH="1">
            <a:off x="2964343" y="3097314"/>
            <a:ext cx="358895" cy="664146"/>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4860032" y="2787774"/>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D</a:t>
            </a:r>
            <a:endParaRPr lang="en-GB" dirty="0">
              <a:latin typeface="Signika Bold"/>
              <a:cs typeface="Signika Bold"/>
            </a:endParaRPr>
          </a:p>
        </p:txBody>
      </p:sp>
      <p:sp>
        <p:nvSpPr>
          <p:cNvPr id="23" name="Rectangle 22"/>
          <p:cNvSpPr/>
          <p:nvPr/>
        </p:nvSpPr>
        <p:spPr>
          <a:xfrm>
            <a:off x="5292080" y="2787774"/>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E</a:t>
            </a:r>
            <a:endParaRPr lang="en-GB" dirty="0">
              <a:latin typeface="Signika Bold"/>
              <a:cs typeface="Signika Bold"/>
            </a:endParaRPr>
          </a:p>
        </p:txBody>
      </p:sp>
      <p:sp>
        <p:nvSpPr>
          <p:cNvPr id="24" name="Rectangle 23"/>
          <p:cNvSpPr/>
          <p:nvPr/>
        </p:nvSpPr>
        <p:spPr>
          <a:xfrm>
            <a:off x="5724128" y="2787774"/>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B</a:t>
            </a:r>
            <a:endParaRPr lang="en-GB" dirty="0">
              <a:latin typeface="Signika Bold"/>
              <a:cs typeface="Signika Bold"/>
            </a:endParaRPr>
          </a:p>
        </p:txBody>
      </p:sp>
      <p:sp>
        <p:nvSpPr>
          <p:cNvPr id="25" name="Rectangle 24"/>
          <p:cNvSpPr/>
          <p:nvPr/>
        </p:nvSpPr>
        <p:spPr>
          <a:xfrm>
            <a:off x="6156176" y="2787774"/>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F</a:t>
            </a:r>
            <a:endParaRPr lang="en-GB" dirty="0">
              <a:latin typeface="Signika Bold"/>
              <a:cs typeface="Signika Bold"/>
            </a:endParaRPr>
          </a:p>
        </p:txBody>
      </p:sp>
      <p:sp>
        <p:nvSpPr>
          <p:cNvPr id="26" name="Rectangle 25"/>
          <p:cNvSpPr/>
          <p:nvPr/>
        </p:nvSpPr>
        <p:spPr>
          <a:xfrm>
            <a:off x="6588224" y="2787774"/>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C</a:t>
            </a:r>
            <a:endParaRPr lang="en-GB" dirty="0">
              <a:latin typeface="Signika Bold"/>
              <a:cs typeface="Signika Bold"/>
            </a:endParaRPr>
          </a:p>
        </p:txBody>
      </p:sp>
      <p:sp>
        <p:nvSpPr>
          <p:cNvPr id="27" name="Rectangle 26"/>
          <p:cNvSpPr/>
          <p:nvPr/>
        </p:nvSpPr>
        <p:spPr>
          <a:xfrm>
            <a:off x="7020272" y="2787774"/>
            <a:ext cx="360040" cy="360040"/>
          </a:xfrm>
          <a:prstGeom prst="rect">
            <a:avLst/>
          </a:prstGeom>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GB" dirty="0" smtClean="0">
                <a:latin typeface="Signika Bold"/>
                <a:cs typeface="Signika Bold"/>
              </a:rPr>
              <a:t>A</a:t>
            </a:r>
            <a:endParaRPr lang="en-GB" dirty="0">
              <a:latin typeface="Signika Bold"/>
              <a:cs typeface="Signika Bold"/>
            </a:endParaRPr>
          </a:p>
        </p:txBody>
      </p:sp>
      <p:sp>
        <p:nvSpPr>
          <p:cNvPr id="30" name="Pentagon 29"/>
          <p:cNvSpPr/>
          <p:nvPr/>
        </p:nvSpPr>
        <p:spPr>
          <a:xfrm>
            <a:off x="4716016" y="2643758"/>
            <a:ext cx="4032448" cy="1080120"/>
          </a:xfrm>
          <a:prstGeom prst="homePlate">
            <a:avLst/>
          </a:prstGeom>
          <a:noFill/>
          <a:ln w="3492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2" name="Group 41"/>
          <p:cNvGrpSpPr/>
          <p:nvPr/>
        </p:nvGrpSpPr>
        <p:grpSpPr>
          <a:xfrm>
            <a:off x="5046402" y="3141464"/>
            <a:ext cx="2189894" cy="19050"/>
            <a:chOff x="5046402" y="3141464"/>
            <a:chExt cx="2189894" cy="19050"/>
          </a:xfrm>
        </p:grpSpPr>
        <p:cxnSp>
          <p:nvCxnSpPr>
            <p:cNvPr id="28" name="Curved Connector 27"/>
            <p:cNvCxnSpPr/>
            <p:nvPr/>
          </p:nvCxnSpPr>
          <p:spPr>
            <a:xfrm rot="5400000">
              <a:off x="5681774" y="2902136"/>
              <a:ext cx="12700" cy="504056"/>
            </a:xfrm>
            <a:prstGeom prst="curvedConnector3">
              <a:avLst>
                <a:gd name="adj1" fmla="val 2317205"/>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24" idx="2"/>
              <a:endCxn id="19" idx="2"/>
            </p:cNvCxnSpPr>
            <p:nvPr/>
          </p:nvCxnSpPr>
          <p:spPr>
            <a:xfrm rot="5400000">
              <a:off x="5472100" y="2715766"/>
              <a:ext cx="12700" cy="864096"/>
            </a:xfrm>
            <a:prstGeom prst="curvedConnector3">
              <a:avLst>
                <a:gd name="adj1" fmla="val 3524016"/>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3" name="Curved Connector 32"/>
            <p:cNvCxnSpPr/>
            <p:nvPr/>
          </p:nvCxnSpPr>
          <p:spPr>
            <a:xfrm rot="5400000">
              <a:off x="6545870" y="2902136"/>
              <a:ext cx="12700" cy="504056"/>
            </a:xfrm>
            <a:prstGeom prst="curvedConnector3">
              <a:avLst>
                <a:gd name="adj1" fmla="val 2317205"/>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4" name="Curved Connector 33"/>
            <p:cNvCxnSpPr>
              <a:stCxn id="27" idx="2"/>
              <a:endCxn id="24" idx="2"/>
            </p:cNvCxnSpPr>
            <p:nvPr/>
          </p:nvCxnSpPr>
          <p:spPr>
            <a:xfrm rot="5400000">
              <a:off x="6552220" y="2499742"/>
              <a:ext cx="12700" cy="1296144"/>
            </a:xfrm>
            <a:prstGeom prst="curvedConnector3">
              <a:avLst>
                <a:gd name="adj1" fmla="val 3753890"/>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39" name="Curved Connector 38"/>
            <p:cNvCxnSpPr/>
            <p:nvPr/>
          </p:nvCxnSpPr>
          <p:spPr>
            <a:xfrm rot="5400000">
              <a:off x="6977918" y="2902136"/>
              <a:ext cx="12700" cy="504056"/>
            </a:xfrm>
            <a:prstGeom prst="curvedConnector3">
              <a:avLst>
                <a:gd name="adj1" fmla="val 2317205"/>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sp>
        <p:nvSpPr>
          <p:cNvPr id="31" name="Datumsplatzhalter 2"/>
          <p:cNvSpPr txBox="1">
            <a:spLocks/>
          </p:cNvSpPr>
          <p:nvPr/>
        </p:nvSpPr>
        <p:spPr>
          <a:xfrm>
            <a:off x="179512" y="4840003"/>
            <a:ext cx="3826768" cy="180019"/>
          </a:xfrm>
          <a:prstGeom prst="rect">
            <a:avLst/>
          </a:prstGeom>
        </p:spPr>
        <p:txBody>
          <a:bodyPr/>
          <a:lstStyle>
            <a:defPPr>
              <a:defRPr lang="de-DE"/>
            </a:defPPr>
            <a:lvl1pPr marL="0" algn="l" defTabSz="914400" rtl="0" eaLnBrk="1" latinLnBrk="0" hangingPunct="1">
              <a:defRPr sz="1400" kern="1200">
                <a:solidFill>
                  <a:schemeClr val="tx1"/>
                </a:solidFill>
                <a:latin typeface="Signika"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smtClean="0">
                <a:solidFill>
                  <a:schemeClr val="tx1">
                    <a:lumMod val="75000"/>
                    <a:lumOff val="25000"/>
                  </a:schemeClr>
                </a:solidFill>
                <a:latin typeface="Adobe Clean" pitchFamily="-111" charset="0"/>
              </a:rPr>
              <a:t>© 2017 Adobe Systems Incorporated.  All Rights Reserved.  Adobe Confidential.</a:t>
            </a:r>
            <a:endParaRPr lang="en-US" sz="800" dirty="0">
              <a:solidFill>
                <a:schemeClr val="tx1">
                  <a:lumMod val="75000"/>
                  <a:lumOff val="25000"/>
                </a:schemeClr>
              </a:solidFill>
              <a:latin typeface="Adobe Clean" pitchFamily="-111" charset="0"/>
            </a:endParaRPr>
          </a:p>
        </p:txBody>
      </p:sp>
      <p:pic>
        <p:nvPicPr>
          <p:cNvPr id="32" name="Picture 31"/>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820472" y="4876006"/>
            <a:ext cx="187408" cy="258055"/>
          </a:xfrm>
          <a:prstGeom prst="rect">
            <a:avLst/>
          </a:prstGeom>
        </p:spPr>
      </p:pic>
    </p:spTree>
    <p:extLst>
      <p:ext uri="{BB962C8B-B14F-4D97-AF65-F5344CB8AC3E}">
        <p14:creationId xmlns:p14="http://schemas.microsoft.com/office/powerpoint/2010/main" val="4099481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1000" fill="hold"/>
                                        <p:tgtEl>
                                          <p:spTgt spid="8"/>
                                        </p:tgtEl>
                                        <p:attrNameLst>
                                          <p:attrName>fillcolor</p:attrName>
                                        </p:attrNameLst>
                                      </p:cBhvr>
                                      <p:to>
                                        <a:srgbClr val="EE8A0F"/>
                                      </p:to>
                                    </p:animClr>
                                    <p:set>
                                      <p:cBhvr>
                                        <p:cTn id="7" dur="1000" fill="hold"/>
                                        <p:tgtEl>
                                          <p:spTgt spid="8"/>
                                        </p:tgtEl>
                                        <p:attrNameLst>
                                          <p:attrName>fill.type</p:attrName>
                                        </p:attrNameLst>
                                      </p:cBhvr>
                                      <p:to>
                                        <p:strVal val="solid"/>
                                      </p:to>
                                    </p:set>
                                    <p:set>
                                      <p:cBhvr>
                                        <p:cTn id="8" dur="1000" fill="hold"/>
                                        <p:tgtEl>
                                          <p:spTgt spid="8"/>
                                        </p:tgtEl>
                                        <p:attrNameLst>
                                          <p:attrName>fill.on</p:attrName>
                                        </p:attrNameLst>
                                      </p:cBhvr>
                                      <p:to>
                                        <p:strVal val="true"/>
                                      </p:to>
                                    </p:set>
                                  </p:childTnLst>
                                </p:cTn>
                              </p:par>
                              <p:par>
                                <p:cTn id="9" presetID="10"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mph" presetSubtype="2" fill="hold" nodeType="clickEffect">
                                  <p:stCondLst>
                                    <p:cond delay="0"/>
                                  </p:stCondLst>
                                  <p:childTnLst>
                                    <p:animClr clrSpc="rgb" dir="cw">
                                      <p:cBhvr>
                                        <p:cTn id="15" dur="1000" fill="hold"/>
                                        <p:tgtEl>
                                          <p:spTgt spid="9"/>
                                        </p:tgtEl>
                                        <p:attrNameLst>
                                          <p:attrName>fillcolor</p:attrName>
                                        </p:attrNameLst>
                                      </p:cBhvr>
                                      <p:to>
                                        <a:srgbClr val="EE8A0F"/>
                                      </p:to>
                                    </p:animClr>
                                    <p:set>
                                      <p:cBhvr>
                                        <p:cTn id="16" dur="1000" fill="hold"/>
                                        <p:tgtEl>
                                          <p:spTgt spid="9"/>
                                        </p:tgtEl>
                                        <p:attrNameLst>
                                          <p:attrName>fill.type</p:attrName>
                                        </p:attrNameLst>
                                      </p:cBhvr>
                                      <p:to>
                                        <p:strVal val="solid"/>
                                      </p:to>
                                    </p:set>
                                    <p:set>
                                      <p:cBhvr>
                                        <p:cTn id="17" dur="1000" fill="hold"/>
                                        <p:tgtEl>
                                          <p:spTgt spid="9"/>
                                        </p:tgtEl>
                                        <p:attrNameLst>
                                          <p:attrName>fill.on</p:attrName>
                                        </p:attrNameLst>
                                      </p:cBhvr>
                                      <p:to>
                                        <p:strVal val="true"/>
                                      </p:to>
                                    </p:se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00" fill="hold"/>
                                        <p:tgtEl>
                                          <p:spTgt spid="7"/>
                                        </p:tgtEl>
                                        <p:attrNameLst>
                                          <p:attrName>fillcolor</p:attrName>
                                        </p:attrNameLst>
                                      </p:cBhvr>
                                      <p:to>
                                        <a:srgbClr val="EE8A0F"/>
                                      </p:to>
                                    </p:animClr>
                                    <p:set>
                                      <p:cBhvr>
                                        <p:cTn id="25" dur="1000" fill="hold"/>
                                        <p:tgtEl>
                                          <p:spTgt spid="7"/>
                                        </p:tgtEl>
                                        <p:attrNameLst>
                                          <p:attrName>fill.type</p:attrName>
                                        </p:attrNameLst>
                                      </p:cBhvr>
                                      <p:to>
                                        <p:strVal val="solid"/>
                                      </p:to>
                                    </p:set>
                                    <p:set>
                                      <p:cBhvr>
                                        <p:cTn id="26" dur="1000" fill="hold"/>
                                        <p:tgtEl>
                                          <p:spTgt spid="7"/>
                                        </p:tgtEl>
                                        <p:attrNameLst>
                                          <p:attrName>fill.on</p:attrName>
                                        </p:attrNameLst>
                                      </p:cBhvr>
                                      <p:to>
                                        <p:strVal val="true"/>
                                      </p:to>
                                    </p:se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childTnLst>
                                </p:cTn>
                              </p:par>
                            </p:childTnLst>
                          </p:cTn>
                        </p:par>
                        <p:par>
                          <p:cTn id="30" fill="hold">
                            <p:stCondLst>
                              <p:cond delay="1000"/>
                            </p:stCondLst>
                            <p:childTnLst>
                              <p:par>
                                <p:cTn id="31" presetID="1" presetClass="emph" presetSubtype="2" fill="hold" nodeType="afterEffect">
                                  <p:stCondLst>
                                    <p:cond delay="300"/>
                                  </p:stCondLst>
                                  <p:childTnLst>
                                    <p:animClr clrSpc="rgb" dir="cw">
                                      <p:cBhvr>
                                        <p:cTn id="32" dur="1000" fill="hold"/>
                                        <p:tgtEl>
                                          <p:spTgt spid="11"/>
                                        </p:tgtEl>
                                        <p:attrNameLst>
                                          <p:attrName>fillcolor</p:attrName>
                                        </p:attrNameLst>
                                      </p:cBhvr>
                                      <p:to>
                                        <a:srgbClr val="EE8A0F"/>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childTnLst>
                                </p:cTn>
                              </p:par>
                            </p:childTnLst>
                          </p:cTn>
                        </p:par>
                        <p:par>
                          <p:cTn id="38" fill="hold">
                            <p:stCondLst>
                              <p:cond delay="2300"/>
                            </p:stCondLst>
                            <p:childTnLst>
                              <p:par>
                                <p:cTn id="39" presetID="1" presetClass="emph" presetSubtype="2" fill="hold" nodeType="afterEffect">
                                  <p:stCondLst>
                                    <p:cond delay="300"/>
                                  </p:stCondLst>
                                  <p:childTnLst>
                                    <p:animClr clrSpc="rgb" dir="cw">
                                      <p:cBhvr>
                                        <p:cTn id="40" dur="1000" fill="hold"/>
                                        <p:tgtEl>
                                          <p:spTgt spid="10"/>
                                        </p:tgtEl>
                                        <p:attrNameLst>
                                          <p:attrName>fillcolor</p:attrName>
                                        </p:attrNameLst>
                                      </p:cBhvr>
                                      <p:to>
                                        <a:srgbClr val="EE8A0F"/>
                                      </p:to>
                                    </p:animClr>
                                    <p:set>
                                      <p:cBhvr>
                                        <p:cTn id="41" dur="1000" fill="hold"/>
                                        <p:tgtEl>
                                          <p:spTgt spid="10"/>
                                        </p:tgtEl>
                                        <p:attrNameLst>
                                          <p:attrName>fill.type</p:attrName>
                                        </p:attrNameLst>
                                      </p:cBhvr>
                                      <p:to>
                                        <p:strVal val="solid"/>
                                      </p:to>
                                    </p:set>
                                    <p:set>
                                      <p:cBhvr>
                                        <p:cTn id="42" dur="1000" fill="hold"/>
                                        <p:tgtEl>
                                          <p:spTgt spid="10"/>
                                        </p:tgtEl>
                                        <p:attrNameLst>
                                          <p:attrName>fill.on</p:attrName>
                                        </p:attrNameLst>
                                      </p:cBhvr>
                                      <p:to>
                                        <p:strVal val="true"/>
                                      </p:to>
                                    </p:se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childTnLst>
                                </p:cTn>
                              </p:par>
                            </p:childTnLst>
                          </p:cTn>
                        </p:par>
                        <p:par>
                          <p:cTn id="46" fill="hold">
                            <p:stCondLst>
                              <p:cond delay="3600"/>
                            </p:stCondLst>
                            <p:childTnLst>
                              <p:par>
                                <p:cTn id="47" presetID="1" presetClass="emph" presetSubtype="2" fill="hold" nodeType="afterEffect">
                                  <p:stCondLst>
                                    <p:cond delay="300"/>
                                  </p:stCondLst>
                                  <p:childTnLst>
                                    <p:animClr clrSpc="rgb" dir="cw">
                                      <p:cBhvr>
                                        <p:cTn id="48" dur="1000" fill="hold"/>
                                        <p:tgtEl>
                                          <p:spTgt spid="12"/>
                                        </p:tgtEl>
                                        <p:attrNameLst>
                                          <p:attrName>fillcolor</p:attrName>
                                        </p:attrNameLst>
                                      </p:cBhvr>
                                      <p:to>
                                        <a:srgbClr val="EE8A0F"/>
                                      </p:to>
                                    </p:animClr>
                                    <p:set>
                                      <p:cBhvr>
                                        <p:cTn id="49" dur="1000" fill="hold"/>
                                        <p:tgtEl>
                                          <p:spTgt spid="12"/>
                                        </p:tgtEl>
                                        <p:attrNameLst>
                                          <p:attrName>fill.type</p:attrName>
                                        </p:attrNameLst>
                                      </p:cBhvr>
                                      <p:to>
                                        <p:strVal val="solid"/>
                                      </p:to>
                                    </p:set>
                                    <p:set>
                                      <p:cBhvr>
                                        <p:cTn id="50" dur="1000" fill="hold"/>
                                        <p:tgtEl>
                                          <p:spTgt spid="12"/>
                                        </p:tgtEl>
                                        <p:attrNameLst>
                                          <p:attrName>fill.on</p:attrName>
                                        </p:attrNameLst>
                                      </p:cBhvr>
                                      <p:to>
                                        <p:strVal val="true"/>
                                      </p:to>
                                    </p:se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23" grpId="0" animBg="1"/>
      <p:bldP spid="24" grpId="0" animBg="1"/>
      <p:bldP spid="25" grpId="0" animBg="1"/>
      <p:bldP spid="26" grpId="0" animBg="1"/>
      <p:bldP spid="27" grpId="0" animBg="1"/>
    </p:bldLst>
  </p:timing>
</p:sld>
</file>

<file path=ppt/theme/theme1.xml><?xml version="1.0" encoding="utf-8"?>
<a:theme xmlns:a="http://schemas.openxmlformats.org/drawingml/2006/main" name="adaptTo2015_Presentation">
  <a:themeElements>
    <a:clrScheme name="Benutzerdefiniert 2">
      <a:dk1>
        <a:srgbClr val="333333"/>
      </a:dk1>
      <a:lt1>
        <a:sysClr val="window" lastClr="FFFFFF"/>
      </a:lt1>
      <a:dk2>
        <a:srgbClr val="666666"/>
      </a:dk2>
      <a:lt2>
        <a:srgbClr val="CCCCCC"/>
      </a:lt2>
      <a:accent1>
        <a:srgbClr val="00ADEE"/>
      </a:accent1>
      <a:accent2>
        <a:srgbClr val="33BDF1"/>
      </a:accent2>
      <a:accent3>
        <a:srgbClr val="66CEF5"/>
      </a:accent3>
      <a:accent4>
        <a:srgbClr val="99DEF8"/>
      </a:accent4>
      <a:accent5>
        <a:srgbClr val="FF9D32"/>
      </a:accent5>
      <a:accent6>
        <a:srgbClr val="FFDA3B"/>
      </a:accent6>
      <a:hlink>
        <a:srgbClr val="00ADEE"/>
      </a:hlink>
      <a:folHlink>
        <a:srgbClr val="00ADE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adaptTo2012_Presentation</Template>
  <TotalTime>4630</TotalTime>
  <Words>3769</Words>
  <Application>Microsoft Macintosh PowerPoint</Application>
  <PresentationFormat>On-screen Show (16:9)</PresentationFormat>
  <Paragraphs>356</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adaptTo2015_Presentation</vt:lpstr>
      <vt:lpstr>Into the Tar Pit: A TarMK Deep Dive</vt:lpstr>
      <vt:lpstr>PowerPoint Presentation</vt:lpstr>
      <vt:lpstr>TarMK</vt:lpstr>
      <vt:lpstr>TarMK</vt:lpstr>
      <vt:lpstr>Agenda</vt:lpstr>
      <vt:lpstr>PowerPoint Presentation</vt:lpstr>
      <vt:lpstr>Updating Trees</vt:lpstr>
      <vt:lpstr>Revisions</vt:lpstr>
      <vt:lpstr>Persisting Revisions</vt:lpstr>
      <vt:lpstr>Records and Segments</vt:lpstr>
      <vt:lpstr>Tar Files</vt:lpstr>
      <vt:lpstr>PowerPoint Presentation</vt:lpstr>
      <vt:lpstr>Recovery</vt:lpstr>
      <vt:lpstr>Recovery</vt:lpstr>
      <vt:lpstr>Revisions</vt:lpstr>
      <vt:lpstr>Rollback</vt:lpstr>
      <vt:lpstr>Rollback</vt:lpstr>
      <vt:lpstr>Rollback</vt:lpstr>
      <vt:lpstr>PowerPoint Presentation</vt:lpstr>
      <vt:lpstr>Offline Revisions GC</vt:lpstr>
      <vt:lpstr>Offline Revision GC</vt:lpstr>
      <vt:lpstr>Offline Revision GC</vt:lpstr>
      <vt:lpstr>Online Revisions GC</vt:lpstr>
      <vt:lpstr>Online Revisions GC: Roots</vt:lpstr>
      <vt:lpstr>PowerPoint Presentation</vt:lpstr>
      <vt:lpstr>Online Revisions GC</vt:lpstr>
      <vt:lpstr>and beyond...</vt:lpstr>
      <vt:lpstr>Conclusion</vt:lpstr>
      <vt:lpstr>PowerPoint Presentation</vt:lpstr>
    </vt:vector>
  </TitlesOfParts>
  <Company>pro!vision GmbH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Michael Dürig</cp:lastModifiedBy>
  <cp:revision>559</cp:revision>
  <dcterms:created xsi:type="dcterms:W3CDTF">2012-07-31T11:30:35Z</dcterms:created>
  <dcterms:modified xsi:type="dcterms:W3CDTF">2017-02-13T12:07:46Z</dcterms:modified>
</cp:coreProperties>
</file>