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A091-40EC-4290-A8D6-07805723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948DD-3C4B-4CDE-B82B-7BCE606B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8F74B-B9CC-4809-A052-2B608FB0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DDD6-4BB0-4442-9C1F-E7ADA88F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9BEC-86AC-4319-9977-BE41BC1C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8BD8-DCA5-49A8-8CE2-B8EA32DD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38DCC-1C49-4A20-92DA-65C3F52A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291A-986B-4E93-B0A0-DC530452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3940-6354-4A08-8FDF-5D85E8B3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652E-41D1-4D7B-9D30-C44571E9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3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61FD3-CC24-4E0D-879F-585BAECD4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9BFB-FBB8-46BD-8118-8473D4761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4069-3468-40CA-B07D-822826F8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003E-1721-49A8-A61F-D0A26B29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5D3B-C991-4436-A298-FA7B97B1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5BA7-210D-4563-9EDB-5C5CB10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E4D8-3C18-4894-9897-99794E29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F10A-6DD7-40CF-8D20-36BC757D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E927-7352-4EDD-AC9C-0D1F9C1D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4CBD-9E7A-429F-B766-2FD838D5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F523-EF88-495F-82C6-F697C6C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8171B-0B70-4375-801E-6356D7F0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CD5F-D808-4A1B-B8F7-8D335637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6594-26CE-4818-95F7-BF161E48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31A4-36DB-494B-B529-63E554E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4B5A-F3D1-4BA1-93A0-BA2BD8E0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3209-3367-406A-BF12-5784BEE21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7FE53-30B1-40AA-9898-4F863D8A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4E0F-E845-4905-A43F-DD7D3860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102C7-4A8D-43F6-9DB6-47D01BF9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035E-7A8C-4809-882C-91A05C46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9A0F-4EDC-4643-8D92-560B519D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F16D-C5C9-476B-88DA-B3F53350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D8E71-2664-4AB2-9E2F-9447B89CF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08373-FDED-4309-8A6C-B1F940B4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24691-0777-435C-8ACA-9C3E7F33C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2FD10-070B-44BF-8F4B-260D638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CB2FF-C113-43DA-891A-E362BCD0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2335D-3E0D-4C59-ADDE-A158E20E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8858-6A85-407F-A70E-E936C4B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66845-85A6-4501-A590-CC24AE78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FF956-7FFA-41AF-B779-A464EEF5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7711-F5FF-43FC-AE38-AA1B2727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9A67A-8F8D-401A-9038-E25EFA54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DD421-0DE1-4411-97D1-2BB86224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2EDF6-205F-421D-9DF6-E35CFE98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FB41-F707-41D5-8C45-57F07F4E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2FF9-DE12-434D-85A0-327AD95B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629CC-CDBD-4BEB-B20C-1FBEEECF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FA945-3CD7-4E28-A7B9-9DAAA2FA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15AF-2F47-4B81-8669-BE9B9E6B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141E0-C0AC-4ED6-92F5-F56CF9F4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9486-9554-4EAA-85A3-0740F4E1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C02E7-5915-4831-A651-92796CF9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F5FD4-6272-45EA-AC4D-041881B3C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ED40-CB27-4CF1-A5E0-1D4D46BD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38E37-9016-4991-B40B-AAC01EEA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0E12-3D46-4838-87C8-8EA827A6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604FA-D3C7-495B-8DBA-AE94036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2DE01-1AE4-4674-9838-55746ADA9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AC74-09BB-4282-B7CF-C351E4170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E6BE-5738-43AC-86A9-0226CDF6F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34DB-9581-4756-9A2B-C740C2090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2DC9-20F6-4C8C-931E-0E7EC265A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EDCF6-AAD2-48A6-8122-CDBEB120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33DEC0-1BDC-4307-8A45-E76B5DCD6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26"/>
              </p:ext>
            </p:extLst>
          </p:nvPr>
        </p:nvGraphicFramePr>
        <p:xfrm>
          <a:off x="161945" y="1107481"/>
          <a:ext cx="5881124" cy="3051053"/>
        </p:xfrm>
        <a:graphic>
          <a:graphicData uri="http://schemas.openxmlformats.org/drawingml/2006/table">
            <a:tbl>
              <a:tblPr firstRow="1" bandRow="1"/>
              <a:tblGrid>
                <a:gridCol w="588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514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9pPr>
                    </a:lstStyle>
                    <a:p>
                      <a:pPr algn="l"/>
                      <a:r>
                        <a:rPr lang="en-US" sz="1300" dirty="0">
                          <a:latin typeface="+mj-lt"/>
                        </a:rPr>
                        <a:t>Project Overview</a:t>
                      </a:r>
                    </a:p>
                  </a:txBody>
                  <a:tcPr marL="82296" marR="82296" marT="54881" marB="54881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539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Background Information/ Problem Statement: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Goal:</a:t>
                      </a:r>
                      <a:r>
                        <a:rPr lang="en-US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 scope:</a:t>
                      </a:r>
                      <a:endParaRPr lang="en-US" sz="1000" b="0" i="1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Out of Scope:</a:t>
                      </a:r>
                      <a:endParaRPr lang="en-US" sz="12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7FC5DCA-B36E-40E2-AFFF-DC4268D94DAF}"/>
              </a:ext>
            </a:extLst>
          </p:cNvPr>
          <p:cNvSpPr txBox="1">
            <a:spLocks noChangeArrowheads="1"/>
          </p:cNvSpPr>
          <p:nvPr/>
        </p:nvSpPr>
        <p:spPr>
          <a:xfrm>
            <a:off x="161944" y="214629"/>
            <a:ext cx="11426039" cy="2731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4845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77720" indent="-2077720"/>
            <a:r>
              <a:rPr lang="en-US" sz="1800" dirty="0">
                <a:latin typeface="Calibri"/>
                <a:cs typeface="Calibri"/>
              </a:rPr>
              <a:t>Adobe Analytics Empowered community Project Charter Template</a:t>
            </a:r>
          </a:p>
        </p:txBody>
      </p:sp>
      <p:graphicFrame>
        <p:nvGraphicFramePr>
          <p:cNvPr id="6" name="Group 265">
            <a:extLst>
              <a:ext uri="{FF2B5EF4-FFF2-40B4-BE49-F238E27FC236}">
                <a16:creationId xmlns:a16="http://schemas.microsoft.com/office/drawing/2014/main" id="{114D8AE8-7FA7-4A57-861E-2B051C02F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121695"/>
              </p:ext>
            </p:extLst>
          </p:nvPr>
        </p:nvGraphicFramePr>
        <p:xfrm>
          <a:off x="6035386" y="1110747"/>
          <a:ext cx="5892948" cy="3334087"/>
        </p:xfrm>
        <a:graphic>
          <a:graphicData uri="http://schemas.openxmlformats.org/drawingml/2006/table">
            <a:tbl>
              <a:tblPr/>
              <a:tblGrid>
                <a:gridCol w="4841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919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itchFamily="2" charset="2"/>
                        <a:buNone/>
                      </a:pPr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Major Milestones – Deliverables </a:t>
                      </a:r>
                      <a:endParaRPr lang="en-US" sz="1100" b="0" i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0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Planned Date</a:t>
                      </a: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00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1" indent="0" algn="l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1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00">
                <a:tc>
                  <a:txBody>
                    <a:bodyPr/>
                    <a:lstStyle/>
                    <a:p>
                      <a:pPr marL="0" lvl="1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81007"/>
                  </a:ext>
                </a:extLst>
              </a:tr>
              <a:tr h="374584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1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</a:pPr>
                      <a:endParaRPr lang="en-US" sz="1000" b="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1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00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1" indent="0" algn="l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1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099527"/>
                  </a:ext>
                </a:extLst>
              </a:tr>
              <a:tr h="269500">
                <a:tc>
                  <a:txBody>
                    <a:bodyPr/>
                    <a:lstStyle/>
                    <a:p>
                      <a:pPr marL="0" marR="0" lvl="1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901775"/>
                  </a:ext>
                </a:extLst>
              </a:tr>
              <a:tr h="269500">
                <a:tc>
                  <a:txBody>
                    <a:bodyPr/>
                    <a:lstStyle/>
                    <a:p>
                      <a:pPr marL="0" marR="0" lvl="1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00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584">
                <a:tc>
                  <a:txBody>
                    <a:bodyPr/>
                    <a:lstStyle/>
                    <a:p>
                      <a:pPr marL="0" marR="0" lvl="1" indent="0" algn="l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00">
                <a:tc>
                  <a:txBody>
                    <a:bodyPr/>
                    <a:lstStyle/>
                    <a:p>
                      <a:pPr marL="0" marR="0" lvl="1" indent="0" algn="l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190202"/>
                  </a:ext>
                </a:extLst>
              </a:tr>
              <a:tr h="269500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1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1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ffra"/>
                        </a:defRPr>
                      </a:lvl9pPr>
                    </a:lstStyle>
                    <a:p>
                      <a:pPr marL="0" marR="0" lvl="1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1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47856"/>
                  </a:ext>
                </a:extLst>
              </a:tr>
              <a:tr h="269500">
                <a:tc>
                  <a:txBody>
                    <a:bodyPr/>
                    <a:lstStyle/>
                    <a:p>
                      <a:pPr marL="0" marR="0" lvl="1" indent="0" algn="l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91" marR="82291" marT="54839" marB="54839" anchor="ctr" horzOverflow="overflow">
                    <a:lnL w="1905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383692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839" marB="54839" anchor="ctr" horzOverflow="overflow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278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8CB302-EB15-450F-B082-7C1D20C46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27427"/>
              </p:ext>
            </p:extLst>
          </p:nvPr>
        </p:nvGraphicFramePr>
        <p:xfrm>
          <a:off x="6041932" y="4444830"/>
          <a:ext cx="5894991" cy="1054014"/>
        </p:xfrm>
        <a:graphic>
          <a:graphicData uri="http://schemas.openxmlformats.org/drawingml/2006/table">
            <a:tbl>
              <a:tblPr firstRow="1" bandRow="1"/>
              <a:tblGrid>
                <a:gridCol w="5894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547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9pPr>
                    </a:lstStyle>
                    <a:p>
                      <a:pPr algn="l"/>
                      <a:r>
                        <a:rPr lang="en-US" sz="1300" dirty="0">
                          <a:latin typeface="+mj-lt"/>
                        </a:rPr>
                        <a:t>Team Members</a:t>
                      </a:r>
                      <a:endParaRPr lang="en-US" sz="1100" b="0" i="1" dirty="0">
                        <a:latin typeface="+mj-lt"/>
                      </a:endParaRPr>
                    </a:p>
                  </a:txBody>
                  <a:tcPr marL="82291" marR="82291" marT="54782" marB="54782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467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9pPr>
                    </a:lstStyle>
                    <a:p>
                      <a:pPr marL="53975" lvl="1" indent="-53975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Core:</a:t>
                      </a:r>
                    </a:p>
                    <a:p>
                      <a:pPr marL="53975" lvl="1" indent="-53975" algn="l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53975" lvl="1" indent="-53975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Extended:</a:t>
                      </a:r>
                    </a:p>
                  </a:txBody>
                  <a:tcPr marL="82291" marR="82291" marT="54782" marB="54782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8D302D-A097-4B06-A9CD-5C0BE3CC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70695"/>
              </p:ext>
            </p:extLst>
          </p:nvPr>
        </p:nvGraphicFramePr>
        <p:xfrm>
          <a:off x="161944" y="3917487"/>
          <a:ext cx="5878129" cy="1482436"/>
        </p:xfrm>
        <a:graphic>
          <a:graphicData uri="http://schemas.openxmlformats.org/drawingml/2006/table">
            <a:tbl>
              <a:tblPr firstRow="1" bandRow="1"/>
              <a:tblGrid>
                <a:gridCol w="587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664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9pPr>
                    </a:lstStyle>
                    <a:p>
                      <a:pPr algn="l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Benefits/Costs</a:t>
                      </a:r>
                    </a:p>
                  </a:txBody>
                  <a:tcPr marL="82296" marR="82296" marT="54875" marB="54875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4772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Business Impact/ Benefit: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Metric to gauge success:</a:t>
                      </a:r>
                      <a:endParaRPr lang="en-US" sz="1000" b="0" i="1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i="1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Costs:</a:t>
                      </a:r>
                      <a:endParaRPr lang="en-US" sz="1000" b="0" i="1" kern="1200" baseline="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2296" marR="82296" marT="54875" marB="54875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D80B63-BBBE-499F-8236-3819DDE69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07942"/>
              </p:ext>
            </p:extLst>
          </p:nvPr>
        </p:nvGraphicFramePr>
        <p:xfrm>
          <a:off x="151648" y="5390696"/>
          <a:ext cx="5881124" cy="1179620"/>
        </p:xfrm>
        <a:graphic>
          <a:graphicData uri="http://schemas.openxmlformats.org/drawingml/2006/table">
            <a:tbl>
              <a:tblPr firstRow="1" bandRow="1"/>
              <a:tblGrid>
                <a:gridCol w="588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785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9pPr>
                    </a:lstStyle>
                    <a:p>
                      <a:pPr algn="l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Assumptions, Constraints, Risks</a:t>
                      </a:r>
                    </a:p>
                  </a:txBody>
                  <a:tcPr marL="82296" marR="82296" marT="54875" marB="54875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843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9pPr>
                    </a:lstStyle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Assumptions:</a:t>
                      </a: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383692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Constraints:</a:t>
                      </a:r>
                    </a:p>
                    <a:p>
                      <a:pPr marL="0" lvl="0" indent="0" algn="l" defTabSz="383692">
                        <a:buFont typeface="Arial" panose="020B0604020202020204" pitchFamily="34" charset="0"/>
                        <a:buNone/>
                      </a:pP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Risks:</a:t>
                      </a: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6" marR="82296" marT="54875" marB="54875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0765EC-B1E0-40D6-B024-CCCA9C9C4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91379"/>
              </p:ext>
            </p:extLst>
          </p:nvPr>
        </p:nvGraphicFramePr>
        <p:xfrm>
          <a:off x="6032771" y="5497108"/>
          <a:ext cx="5903373" cy="1073208"/>
        </p:xfrm>
        <a:graphic>
          <a:graphicData uri="http://schemas.openxmlformats.org/drawingml/2006/table">
            <a:tbl>
              <a:tblPr firstRow="1" bandRow="1"/>
              <a:tblGrid>
                <a:gridCol w="590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791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Effra"/>
                        </a:defRPr>
                      </a:lvl9pPr>
                    </a:lstStyle>
                    <a:p>
                      <a:pPr algn="l"/>
                      <a:r>
                        <a:rPr lang="en-US" sz="1300" dirty="0">
                          <a:latin typeface="+mj-lt"/>
                        </a:rPr>
                        <a:t>Approval Signature</a:t>
                      </a:r>
                    </a:p>
                  </a:txBody>
                  <a:tcPr marL="82291" marR="82291" marT="54782" marB="54782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17">
                <a:tc>
                  <a:txBody>
                    <a:bodyPr/>
                    <a:lstStyle>
                      <a:lvl1pPr marL="0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1pPr>
                      <a:lvl2pPr marL="544307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2pPr>
                      <a:lvl3pPr marL="108861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3pPr>
                      <a:lvl4pPr marL="163291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4pPr>
                      <a:lvl5pPr marL="2177225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5pPr>
                      <a:lvl6pPr marL="2721532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6pPr>
                      <a:lvl7pPr marL="3265839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7pPr>
                      <a:lvl8pPr marL="3810144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8pPr>
                      <a:lvl9pPr marL="4354451" algn="l" defTabSz="1088612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Effra"/>
                        </a:defRPr>
                      </a:lvl9pPr>
                    </a:lstStyle>
                    <a:p>
                      <a:pPr marL="53975" lvl="1" indent="-53975" algn="l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3975" lvl="1" indent="-53975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Sponsor: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2291" marR="82291" marT="54782" marB="54782">
                    <a:lnL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83B9AC40-417A-4370-B9A1-F21D0CB642C6}"/>
              </a:ext>
            </a:extLst>
          </p:cNvPr>
          <p:cNvGraphicFramePr>
            <a:graphicFrameLocks noGrp="1"/>
          </p:cNvGraphicFramePr>
          <p:nvPr/>
        </p:nvGraphicFramePr>
        <p:xfrm>
          <a:off x="120681" y="502384"/>
          <a:ext cx="1180708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5694">
                  <a:extLst>
                    <a:ext uri="{9D8B030D-6E8A-4147-A177-3AD203B41FA5}">
                      <a16:colId xmlns:a16="http://schemas.microsoft.com/office/drawing/2014/main" val="2187122221"/>
                    </a:ext>
                  </a:extLst>
                </a:gridCol>
                <a:gridCol w="3935694">
                  <a:extLst>
                    <a:ext uri="{9D8B030D-6E8A-4147-A177-3AD203B41FA5}">
                      <a16:colId xmlns:a16="http://schemas.microsoft.com/office/drawing/2014/main" val="2921967523"/>
                    </a:ext>
                  </a:extLst>
                </a:gridCol>
                <a:gridCol w="3935694">
                  <a:extLst>
                    <a:ext uri="{9D8B030D-6E8A-4147-A177-3AD203B41FA5}">
                      <a16:colId xmlns:a16="http://schemas.microsoft.com/office/drawing/2014/main" val="3721864516"/>
                    </a:ext>
                  </a:extLst>
                </a:gridCol>
              </a:tblGrid>
              <a:tr h="273595"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Sponsor: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Owner: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86097"/>
                  </a:ext>
                </a:extLst>
              </a:tr>
              <a:tr h="273595">
                <a:tc>
                  <a:txBody>
                    <a:bodyPr/>
                    <a:lstStyle/>
                    <a:p>
                      <a:pPr marL="0" algn="l" defTabSz="1088612" rtl="0" eaLnBrk="1" latinLnBrk="0" hangingPunct="1"/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Start 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8612" rtl="0" eaLnBrk="1" latinLnBrk="0" hangingPunct="1"/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End Data: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8612" rtl="0" eaLnBrk="1" latinLnBrk="0" hangingPunct="1"/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23232"/>
                  </a:ext>
                </a:extLst>
              </a:tr>
            </a:tbl>
          </a:graphicData>
        </a:graphic>
      </p:graphicFrame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12913C4-6B5B-584D-8B22-6133A336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410" y="178577"/>
            <a:ext cx="991353" cy="2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4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86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Pedersen, Kelsey</dc:creator>
  <cp:lastModifiedBy>Justin Swanson</cp:lastModifiedBy>
  <cp:revision>15</cp:revision>
  <dcterms:created xsi:type="dcterms:W3CDTF">2022-01-13T05:22:24Z</dcterms:created>
  <dcterms:modified xsi:type="dcterms:W3CDTF">2022-02-03T16:26:03Z</dcterms:modified>
</cp:coreProperties>
</file>