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61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376325D-2BBD-24A3-9FEE-692465B927D5}" name="Jaclyn Zalesky" initials="JZ" userId="S::zalesky@adobe.com::9c0b24b4-6ad7-45a7-a9a0-5ba404afed22" providerId="AD"/>
  <p188:author id="{DB1A11B9-3973-06DC-DBC2-EFEFEF087FED}" name="David Baker" initials="DB" userId="S::davbaker@adobe.com::da2b0875-9916-4d44-89d9-e651631ef4de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a Sood" initials="AS" lastIdx="2" clrIdx="0">
    <p:extLst>
      <p:ext uri="{19B8F6BF-5375-455C-9EA6-DF929625EA0E}">
        <p15:presenceInfo xmlns:p15="http://schemas.microsoft.com/office/powerpoint/2012/main" userId="S::asood@adobe.com::c93a62e3-2a47-429d-82c6-c2a8fd110ae7" providerId="AD"/>
      </p:ext>
    </p:extLst>
  </p:cmAuthor>
  <p:cmAuthor id="2" name="Ariel Tsui" initials="AT" lastIdx="3" clrIdx="1">
    <p:extLst>
      <p:ext uri="{19B8F6BF-5375-455C-9EA6-DF929625EA0E}">
        <p15:presenceInfo xmlns:p15="http://schemas.microsoft.com/office/powerpoint/2012/main" userId="Ariel Tsui" providerId="None"/>
      </p:ext>
    </p:extLst>
  </p:cmAuthor>
  <p:cmAuthor id="3" name="Jaclyn Zalesky" initials="JZ" lastIdx="1" clrIdx="2">
    <p:extLst>
      <p:ext uri="{19B8F6BF-5375-455C-9EA6-DF929625EA0E}">
        <p15:presenceInfo xmlns:p15="http://schemas.microsoft.com/office/powerpoint/2012/main" userId="S::zalesky@adobe.com::9c0b24b4-6ad7-45a7-a9a0-5ba404afed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6F6F"/>
    <a:srgbClr val="DFDFDF"/>
    <a:srgbClr val="D9D9D9"/>
    <a:srgbClr val="F2F2F2"/>
    <a:srgbClr val="7D7D7D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0F0D56-C414-F2B7-15F9-451AF6576368}" v="110" dt="2022-02-10T15:57:04.196"/>
    <p1510:client id="{A2DBF7B9-02E3-D244-B97A-39DF5B1FC26C}" v="2" dt="2022-01-27T18:11:30.494"/>
    <p1510:client id="{B48FD668-0CCC-025E-267E-538FB753C752}" v="2" dt="2022-02-09T19:19:31.362"/>
    <p1510:client id="{C9A7A18E-2CD6-D60F-0EAE-ADB272FCFFDF}" v="16" dt="2022-03-04T01:00:43.78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/>
    <p:restoredTop sz="95850"/>
  </p:normalViewPr>
  <p:slideViewPr>
    <p:cSldViewPr>
      <p:cViewPr>
        <p:scale>
          <a:sx n="70" d="100"/>
          <a:sy n="70" d="100"/>
        </p:scale>
        <p:origin x="3264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lyn Zalesky" userId="9c0b24b4-6ad7-45a7-a9a0-5ba404afed22" providerId="ADAL" clId="{A2DBF7B9-02E3-D244-B97A-39DF5B1FC26C}"/>
    <pc:docChg chg="custSel modSld modMainMaster">
      <pc:chgData name="Jaclyn Zalesky" userId="9c0b24b4-6ad7-45a7-a9a0-5ba404afed22" providerId="ADAL" clId="{A2DBF7B9-02E3-D244-B97A-39DF5B1FC26C}" dt="2022-01-27T18:11:43.660" v="13" actId="20577"/>
      <pc:docMkLst>
        <pc:docMk/>
      </pc:docMkLst>
      <pc:sldChg chg="addSp delSp modSp mod">
        <pc:chgData name="Jaclyn Zalesky" userId="9c0b24b4-6ad7-45a7-a9a0-5ba404afed22" providerId="ADAL" clId="{A2DBF7B9-02E3-D244-B97A-39DF5B1FC26C}" dt="2022-01-27T18:11:43.660" v="13" actId="20577"/>
        <pc:sldMkLst>
          <pc:docMk/>
          <pc:sldMk cId="0" sldId="256"/>
        </pc:sldMkLst>
        <pc:spChg chg="mod">
          <ac:chgData name="Jaclyn Zalesky" userId="9c0b24b4-6ad7-45a7-a9a0-5ba404afed22" providerId="ADAL" clId="{A2DBF7B9-02E3-D244-B97A-39DF5B1FC26C}" dt="2022-01-27T18:11:43.660" v="13" actId="20577"/>
          <ac:spMkLst>
            <pc:docMk/>
            <pc:sldMk cId="0" sldId="256"/>
            <ac:spMk id="5" creationId="{00000000-0000-0000-0000-000000000000}"/>
          </ac:spMkLst>
        </pc:spChg>
        <pc:spChg chg="del mod">
          <ac:chgData name="Jaclyn Zalesky" userId="9c0b24b4-6ad7-45a7-a9a0-5ba404afed22" providerId="ADAL" clId="{A2DBF7B9-02E3-D244-B97A-39DF5B1FC26C}" dt="2022-01-27T17:52:15.821" v="7" actId="478"/>
          <ac:spMkLst>
            <pc:docMk/>
            <pc:sldMk cId="0" sldId="256"/>
            <ac:spMk id="10" creationId="{00000000-0000-0000-0000-000000000000}"/>
          </ac:spMkLst>
        </pc:spChg>
        <pc:spChg chg="add mod">
          <ac:chgData name="Jaclyn Zalesky" userId="9c0b24b4-6ad7-45a7-a9a0-5ba404afed22" providerId="ADAL" clId="{A2DBF7B9-02E3-D244-B97A-39DF5B1FC26C}" dt="2022-01-27T18:11:27.956" v="10"/>
          <ac:spMkLst>
            <pc:docMk/>
            <pc:sldMk cId="0" sldId="256"/>
            <ac:spMk id="13" creationId="{30EDFB2E-B7BE-864D-B004-884C1838B536}"/>
          </ac:spMkLst>
        </pc:spChg>
      </pc:sldChg>
      <pc:sldChg chg="addSp delSp modSp mod">
        <pc:chgData name="Jaclyn Zalesky" userId="9c0b24b4-6ad7-45a7-a9a0-5ba404afed22" providerId="ADAL" clId="{A2DBF7B9-02E3-D244-B97A-39DF5B1FC26C}" dt="2022-01-27T18:11:30.494" v="11"/>
        <pc:sldMkLst>
          <pc:docMk/>
          <pc:sldMk cId="0" sldId="257"/>
        </pc:sldMkLst>
        <pc:spChg chg="add mod">
          <ac:chgData name="Jaclyn Zalesky" userId="9c0b24b4-6ad7-45a7-a9a0-5ba404afed22" providerId="ADAL" clId="{A2DBF7B9-02E3-D244-B97A-39DF5B1FC26C}" dt="2022-01-27T18:11:30.494" v="11"/>
          <ac:spMkLst>
            <pc:docMk/>
            <pc:sldMk cId="0" sldId="257"/>
            <ac:spMk id="56" creationId="{BED97B6A-F822-1148-9BC9-28714CACD837}"/>
          </ac:spMkLst>
        </pc:spChg>
        <pc:spChg chg="del mod">
          <ac:chgData name="Jaclyn Zalesky" userId="9c0b24b4-6ad7-45a7-a9a0-5ba404afed22" providerId="ADAL" clId="{A2DBF7B9-02E3-D244-B97A-39DF5B1FC26C}" dt="2022-01-27T17:51:41.043" v="6" actId="478"/>
          <ac:spMkLst>
            <pc:docMk/>
            <pc:sldMk cId="0" sldId="257"/>
            <ac:spMk id="84" creationId="{CBCF4964-CAC8-F146-B2E2-51ED8B3DC99A}"/>
          </ac:spMkLst>
        </pc:spChg>
      </pc:sldChg>
      <pc:sldMasterChg chg="delSp mod modSldLayout">
        <pc:chgData name="Jaclyn Zalesky" userId="9c0b24b4-6ad7-45a7-a9a0-5ba404afed22" providerId="ADAL" clId="{A2DBF7B9-02E3-D244-B97A-39DF5B1FC26C}" dt="2022-01-27T18:11:06.472" v="9" actId="478"/>
        <pc:sldMasterMkLst>
          <pc:docMk/>
          <pc:sldMasterMk cId="0" sldId="2147483648"/>
        </pc:sldMasterMkLst>
        <pc:picChg chg="del">
          <ac:chgData name="Jaclyn Zalesky" userId="9c0b24b4-6ad7-45a7-a9a0-5ba404afed22" providerId="ADAL" clId="{A2DBF7B9-02E3-D244-B97A-39DF5B1FC26C}" dt="2022-01-27T18:11:03.268" v="8" actId="478"/>
          <ac:picMkLst>
            <pc:docMk/>
            <pc:sldMasterMk cId="0" sldId="2147483648"/>
            <ac:picMk id="9" creationId="{40B595D3-F8FC-DA44-B170-015BD0590CFB}"/>
          </ac:picMkLst>
        </pc:picChg>
        <pc:sldLayoutChg chg="delSp mod">
          <pc:chgData name="Jaclyn Zalesky" userId="9c0b24b4-6ad7-45a7-a9a0-5ba404afed22" providerId="ADAL" clId="{A2DBF7B9-02E3-D244-B97A-39DF5B1FC26C}" dt="2022-01-27T18:11:06.472" v="9" actId="478"/>
          <pc:sldLayoutMkLst>
            <pc:docMk/>
            <pc:sldMasterMk cId="0" sldId="2147483648"/>
            <pc:sldLayoutMk cId="0" sldId="2147483662"/>
          </pc:sldLayoutMkLst>
          <pc:picChg chg="del">
            <ac:chgData name="Jaclyn Zalesky" userId="9c0b24b4-6ad7-45a7-a9a0-5ba404afed22" providerId="ADAL" clId="{A2DBF7B9-02E3-D244-B97A-39DF5B1FC26C}" dt="2022-01-27T18:11:06.472" v="9" actId="478"/>
            <ac:picMkLst>
              <pc:docMk/>
              <pc:sldMasterMk cId="0" sldId="2147483648"/>
              <pc:sldLayoutMk cId="0" sldId="2147483662"/>
              <ac:picMk id="12" creationId="{4388883E-79D4-2047-8C5E-37999ED2475C}"/>
            </ac:picMkLst>
          </pc:picChg>
        </pc:sldLayoutChg>
      </pc:sldMasterChg>
    </pc:docChg>
  </pc:docChgLst>
  <pc:docChgLst>
    <pc:chgData name="Jaclyn Zalesky" userId="S::zalesky@adobe.com::9c0b24b4-6ad7-45a7-a9a0-5ba404afed22" providerId="AD" clId="Web-{C9A7A18E-2CD6-D60F-0EAE-ADB272FCFFDF}"/>
    <pc:docChg chg="modSld">
      <pc:chgData name="Jaclyn Zalesky" userId="S::zalesky@adobe.com::9c0b24b4-6ad7-45a7-a9a0-5ba404afed22" providerId="AD" clId="Web-{C9A7A18E-2CD6-D60F-0EAE-ADB272FCFFDF}" dt="2022-03-04T01:00:42.113" v="1"/>
      <pc:docMkLst>
        <pc:docMk/>
      </pc:docMkLst>
      <pc:sldChg chg="modSp">
        <pc:chgData name="Jaclyn Zalesky" userId="S::zalesky@adobe.com::9c0b24b4-6ad7-45a7-a9a0-5ba404afed22" providerId="AD" clId="Web-{C9A7A18E-2CD6-D60F-0EAE-ADB272FCFFDF}" dt="2022-03-04T01:00:42.113" v="1"/>
        <pc:sldMkLst>
          <pc:docMk/>
          <pc:sldMk cId="0" sldId="256"/>
        </pc:sldMkLst>
        <pc:graphicFrameChg chg="mod modGraphic">
          <ac:chgData name="Jaclyn Zalesky" userId="S::zalesky@adobe.com::9c0b24b4-6ad7-45a7-a9a0-5ba404afed22" providerId="AD" clId="Web-{C9A7A18E-2CD6-D60F-0EAE-ADB272FCFFDF}" dt="2022-03-04T01:00:42.113" v="1"/>
          <ac:graphicFrameMkLst>
            <pc:docMk/>
            <pc:sldMk cId="0" sldId="256"/>
            <ac:graphicFrameMk id="11" creationId="{3AC7AEA2-E7A4-BD48-80EA-856168E207F6}"/>
          </ac:graphicFrameMkLst>
        </pc:graphicFrameChg>
      </pc:sldChg>
    </pc:docChg>
  </pc:docChgLst>
  <pc:docChgLst>
    <pc:chgData name="Jaclyn Zalesky" userId="S::zalesky@adobe.com::9c0b24b4-6ad7-45a7-a9a0-5ba404afed22" providerId="AD" clId="Web-{230F0D56-C414-F2B7-15F9-451AF6576368}"/>
    <pc:docChg chg="mod modSld">
      <pc:chgData name="Jaclyn Zalesky" userId="S::zalesky@adobe.com::9c0b24b4-6ad7-45a7-a9a0-5ba404afed22" providerId="AD" clId="Web-{230F0D56-C414-F2B7-15F9-451AF6576368}" dt="2022-02-10T15:57:01.008" v="107"/>
      <pc:docMkLst>
        <pc:docMk/>
      </pc:docMkLst>
      <pc:sldChg chg="modSp modCm">
        <pc:chgData name="Jaclyn Zalesky" userId="S::zalesky@adobe.com::9c0b24b4-6ad7-45a7-a9a0-5ba404afed22" providerId="AD" clId="Web-{230F0D56-C414-F2B7-15F9-451AF6576368}" dt="2022-02-10T15:57:01.008" v="107"/>
        <pc:sldMkLst>
          <pc:docMk/>
          <pc:sldMk cId="1050037809" sldId="261"/>
        </pc:sldMkLst>
        <pc:graphicFrameChg chg="mod modGraphic">
          <ac:chgData name="Jaclyn Zalesky" userId="S::zalesky@adobe.com::9c0b24b4-6ad7-45a7-a9a0-5ba404afed22" providerId="AD" clId="Web-{230F0D56-C414-F2B7-15F9-451AF6576368}" dt="2022-02-10T15:56:55.836" v="105"/>
          <ac:graphicFrameMkLst>
            <pc:docMk/>
            <pc:sldMk cId="1050037809" sldId="261"/>
            <ac:graphicFrameMk id="21" creationId="{776EB197-58B6-794D-94F8-90888006EC22}"/>
          </ac:graphicFrameMkLst>
        </pc:graphicFrameChg>
      </pc:sldChg>
    </pc:docChg>
  </pc:docChgLst>
  <pc:docChgLst>
    <pc:chgData name="Jaclyn Zalesky" userId="9c0b24b4-6ad7-45a7-a9a0-5ba404afed22" providerId="ADAL" clId="{60D74460-2E50-2042-85E4-B708F321906F}"/>
    <pc:docChg chg="modSld">
      <pc:chgData name="Jaclyn Zalesky" userId="9c0b24b4-6ad7-45a7-a9a0-5ba404afed22" providerId="ADAL" clId="{60D74460-2E50-2042-85E4-B708F321906F}" dt="2022-01-26T18:04:45.119" v="50" actId="1038"/>
      <pc:docMkLst>
        <pc:docMk/>
      </pc:docMkLst>
      <pc:sldChg chg="addSp delSp modSp mod">
        <pc:chgData name="Jaclyn Zalesky" userId="9c0b24b4-6ad7-45a7-a9a0-5ba404afed22" providerId="ADAL" clId="{60D74460-2E50-2042-85E4-B708F321906F}" dt="2022-01-26T18:04:45.119" v="50" actId="1038"/>
        <pc:sldMkLst>
          <pc:docMk/>
          <pc:sldMk cId="0" sldId="257"/>
        </pc:sldMkLst>
        <pc:spChg chg="add del mod">
          <ac:chgData name="Jaclyn Zalesky" userId="9c0b24b4-6ad7-45a7-a9a0-5ba404afed22" providerId="ADAL" clId="{60D74460-2E50-2042-85E4-B708F321906F}" dt="2022-01-26T18:03:13.223" v="3"/>
          <ac:spMkLst>
            <pc:docMk/>
            <pc:sldMk cId="0" sldId="257"/>
            <ac:spMk id="2" creationId="{F27DABC0-B86D-C44E-8E65-DB8B68A63744}"/>
          </ac:spMkLst>
        </pc:spChg>
        <pc:spChg chg="mod">
          <ac:chgData name="Jaclyn Zalesky" userId="9c0b24b4-6ad7-45a7-a9a0-5ba404afed22" providerId="ADAL" clId="{60D74460-2E50-2042-85E4-B708F321906F}" dt="2022-01-26T18:03:17.934" v="4" actId="1076"/>
          <ac:spMkLst>
            <pc:docMk/>
            <pc:sldMk cId="0" sldId="257"/>
            <ac:spMk id="41" creationId="{6BF87FDD-9EA3-6946-897D-7CB38BCFBCA5}"/>
          </ac:spMkLst>
        </pc:spChg>
        <pc:spChg chg="mod">
          <ac:chgData name="Jaclyn Zalesky" userId="9c0b24b4-6ad7-45a7-a9a0-5ba404afed22" providerId="ADAL" clId="{60D74460-2E50-2042-85E4-B708F321906F}" dt="2022-01-26T18:03:34.774" v="7" actId="14100"/>
          <ac:spMkLst>
            <pc:docMk/>
            <pc:sldMk cId="0" sldId="257"/>
            <ac:spMk id="45" creationId="{01E87837-5EB4-B843-BD72-4B2D6080F2ED}"/>
          </ac:spMkLst>
        </pc:spChg>
        <pc:spChg chg="mod">
          <ac:chgData name="Jaclyn Zalesky" userId="9c0b24b4-6ad7-45a7-a9a0-5ba404afed22" providerId="ADAL" clId="{60D74460-2E50-2042-85E4-B708F321906F}" dt="2022-01-26T18:03:37.126" v="8" actId="403"/>
          <ac:spMkLst>
            <pc:docMk/>
            <pc:sldMk cId="0" sldId="257"/>
            <ac:spMk id="47" creationId="{5376A096-B710-404A-B60D-9EE95FED4BF0}"/>
          </ac:spMkLst>
        </pc:spChg>
        <pc:spChg chg="mod">
          <ac:chgData name="Jaclyn Zalesky" userId="9c0b24b4-6ad7-45a7-a9a0-5ba404afed22" providerId="ADAL" clId="{60D74460-2E50-2042-85E4-B708F321906F}" dt="2022-01-26T18:04:45.119" v="50" actId="1038"/>
          <ac:spMkLst>
            <pc:docMk/>
            <pc:sldMk cId="0" sldId="257"/>
            <ac:spMk id="50" creationId="{13CF8017-46AE-C04F-8415-29133BE5B7BF}"/>
          </ac:spMkLst>
        </pc:spChg>
        <pc:spChg chg="mod">
          <ac:chgData name="Jaclyn Zalesky" userId="9c0b24b4-6ad7-45a7-a9a0-5ba404afed22" providerId="ADAL" clId="{60D74460-2E50-2042-85E4-B708F321906F}" dt="2022-01-26T18:03:48.927" v="10" actId="403"/>
          <ac:spMkLst>
            <pc:docMk/>
            <pc:sldMk cId="0" sldId="257"/>
            <ac:spMk id="51" creationId="{F7EA7F82-FD5A-1440-96EE-C08915F16D9E}"/>
          </ac:spMkLst>
        </pc:spChg>
        <pc:spChg chg="mod">
          <ac:chgData name="Jaclyn Zalesky" userId="9c0b24b4-6ad7-45a7-a9a0-5ba404afed22" providerId="ADAL" clId="{60D74460-2E50-2042-85E4-B708F321906F}" dt="2022-01-26T18:04:13.490" v="13" actId="14100"/>
          <ac:spMkLst>
            <pc:docMk/>
            <pc:sldMk cId="0" sldId="257"/>
            <ac:spMk id="53" creationId="{AECDB25D-EF0F-3345-81AB-77397D56CA87}"/>
          </ac:spMkLst>
        </pc:spChg>
        <pc:spChg chg="mod">
          <ac:chgData name="Jaclyn Zalesky" userId="9c0b24b4-6ad7-45a7-a9a0-5ba404afed22" providerId="ADAL" clId="{60D74460-2E50-2042-85E4-B708F321906F}" dt="2022-01-26T18:03:51.118" v="11" actId="403"/>
          <ac:spMkLst>
            <pc:docMk/>
            <pc:sldMk cId="0" sldId="257"/>
            <ac:spMk id="54" creationId="{147A0CC5-9478-2A4C-8E36-9690D8413CAC}"/>
          </ac:spMkLst>
        </pc:spChg>
        <pc:spChg chg="mod">
          <ac:chgData name="Jaclyn Zalesky" userId="9c0b24b4-6ad7-45a7-a9a0-5ba404afed22" providerId="ADAL" clId="{60D74460-2E50-2042-85E4-B708F321906F}" dt="2022-01-26T18:02:55.486" v="0" actId="20577"/>
          <ac:spMkLst>
            <pc:docMk/>
            <pc:sldMk cId="0" sldId="257"/>
            <ac:spMk id="88" creationId="{BDC8935C-27E9-A94B-ABF1-EFA84FB3D2BE}"/>
          </ac:spMkLst>
        </pc:spChg>
        <pc:spChg chg="mod">
          <ac:chgData name="Jaclyn Zalesky" userId="9c0b24b4-6ad7-45a7-a9a0-5ba404afed22" providerId="ADAL" clId="{60D74460-2E50-2042-85E4-B708F321906F}" dt="2022-01-26T18:03:25.107" v="5" actId="1076"/>
          <ac:spMkLst>
            <pc:docMk/>
            <pc:sldMk cId="0" sldId="257"/>
            <ac:spMk id="97" creationId="{1F390430-3ED2-1F47-8897-19279095D4E1}"/>
          </ac:spMkLst>
        </pc:spChg>
      </pc:sldChg>
    </pc:docChg>
  </pc:docChgLst>
  <pc:docChgLst>
    <pc:chgData name="David Baker" userId="S::davbaker@adobe.com::da2b0875-9916-4d44-89d9-e651631ef4de" providerId="AD" clId="Web-{B48FD668-0CCC-025E-267E-538FB753C752}"/>
    <pc:docChg chg="mod">
      <pc:chgData name="David Baker" userId="S::davbaker@adobe.com::da2b0875-9916-4d44-89d9-e651631ef4de" providerId="AD" clId="Web-{B48FD668-0CCC-025E-267E-538FB753C752}" dt="2022-02-09T19:19:31.362" v="1"/>
      <pc:docMkLst>
        <pc:docMk/>
      </pc:docMkLst>
      <pc:sldChg chg="addCm">
        <pc:chgData name="David Baker" userId="S::davbaker@adobe.com::da2b0875-9916-4d44-89d9-e651631ef4de" providerId="AD" clId="Web-{B48FD668-0CCC-025E-267E-538FB753C752}" dt="2022-02-09T19:19:31.362" v="1"/>
        <pc:sldMkLst>
          <pc:docMk/>
          <pc:sldMk cId="1050037809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1873C-0B24-F04A-98A1-90E0A78F7E8A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3AE6A-1303-D04D-9DBD-535BC102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90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3AE6A-1303-D04D-9DBD-535BC10217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7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3AE6A-1303-D04D-9DBD-535BC10217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58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F336C0EC-C908-0A4C-AD0F-1418E778FC6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181601" y="9857232"/>
            <a:ext cx="244341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</a:t>
            </a:r>
            <a:r>
              <a:rPr lang="en-US" spc="-5" dirty="0"/>
              <a:t>1 </a:t>
            </a:r>
            <a:r>
              <a:rPr spc="-5" dirty="0"/>
              <a:t>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004A8D36-CC65-B341-9E43-4A47F88C0D9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257801" y="9857232"/>
            <a:ext cx="236721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</a:t>
            </a:r>
            <a:r>
              <a:rPr lang="en-US" spc="-5" dirty="0"/>
              <a:t>1</a:t>
            </a:r>
            <a:r>
              <a:rPr spc="-5" dirty="0"/>
              <a:t>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5750" y="386153"/>
            <a:ext cx="6500898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57801" y="9865060"/>
            <a:ext cx="236721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</a:t>
            </a:r>
            <a:r>
              <a:rPr lang="en-US" spc="-5" dirty="0"/>
              <a:t>1</a:t>
            </a:r>
            <a:r>
              <a:rPr spc="-5" dirty="0"/>
              <a:t>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hyperlink" Target="https://helpx.adobe.com/de/enterprise.html" TargetMode="External"/><Relationship Id="rId3" Type="http://schemas.openxmlformats.org/officeDocument/2006/relationships/hyperlink" Target="http://www.adobe.com/" TargetMode="External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helpx.adobe.com/de/support/programs/support-policies-terms-condition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hyperlink" Target="https://status.adobe.com/" TargetMode="External"/><Relationship Id="rId10" Type="http://schemas.openxmlformats.org/officeDocument/2006/relationships/image" Target="../media/image19.svg"/><Relationship Id="rId4" Type="http://schemas.openxmlformats.org/officeDocument/2006/relationships/image" Target="../media/image4.jpg"/><Relationship Id="rId9" Type="http://schemas.openxmlformats.org/officeDocument/2006/relationships/image" Target="../media/image18.png"/><Relationship Id="rId14" Type="http://schemas.openxmlformats.org/officeDocument/2006/relationships/hyperlink" Target="https://community.adob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565" y="7162363"/>
            <a:ext cx="28003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1400" b="1" u="heavy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Service-Level-Ziele: Erste Reaktion</a:t>
            </a:r>
          </a:p>
        </p:txBody>
      </p:sp>
      <p:sp>
        <p:nvSpPr>
          <p:cNvPr id="3" name="object 3"/>
          <p:cNvSpPr/>
          <p:nvPr/>
        </p:nvSpPr>
        <p:spPr>
          <a:xfrm>
            <a:off x="-8467" y="23397"/>
            <a:ext cx="7772399" cy="20063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9022" y="54646"/>
            <a:ext cx="5229466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2300">
                <a:latin typeface="Adobe Clean" panose="020B0503020404020204" pitchFamily="34" charset="0"/>
              </a:rPr>
              <a:t>SUPPORT-PAKETE VON ADOBE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1147" y="547680"/>
            <a:ext cx="5865216" cy="1435008"/>
          </a:xfrm>
          <a:prstGeom prst="rect">
            <a:avLst/>
          </a:prstGeom>
        </p:spPr>
        <p:txBody>
          <a:bodyPr vert="horz" wrap="square" lIns="0" tIns="24130" rIns="0" bIns="0" rtlCol="0" anchor="t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de-DE" sz="1200" dirty="0">
                <a:solidFill>
                  <a:schemeClr val="bg1"/>
                </a:solidFill>
                <a:latin typeface="Adobe Clean Light" panose="020B0303020404020204" pitchFamily="34" charset="0"/>
              </a:rPr>
              <a:t>Standard | </a:t>
            </a:r>
            <a:r>
              <a:rPr lang="de-DE" sz="1200" b="1" dirty="0">
                <a:solidFill>
                  <a:schemeClr val="bg1"/>
                </a:solidFill>
                <a:latin typeface="Adobe Clean" panose="020B0503020404020204" pitchFamily="34" charset="0"/>
              </a:rPr>
              <a:t>Business</a:t>
            </a:r>
            <a:r>
              <a:rPr lang="de-DE" sz="1200" dirty="0">
                <a:solidFill>
                  <a:schemeClr val="bg1"/>
                </a:solidFill>
                <a:latin typeface="Adobe Clean Light" panose="020B0303020404020204" pitchFamily="34" charset="0"/>
              </a:rPr>
              <a:t> | Enterprise | Elite</a:t>
            </a:r>
          </a:p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de-DE" sz="1000" dirty="0">
                <a:solidFill>
                  <a:schemeClr val="bg1"/>
                </a:solidFill>
                <a:latin typeface="Adobe Clean SemiLight"/>
              </a:rPr>
              <a:t>Adobe bietet eine umfangreiche Palette an technischen Ressourcen zur Unterstützung Ihres Unternehmens. Diese sind Teil Ihres Adobe Enterprise-Abonnements. Dies wird durch den BUSINESS Support Plan ergänzt. </a:t>
            </a:r>
            <a:br>
              <a:rPr lang="de-DE" sz="1000" dirty="0">
                <a:solidFill>
                  <a:schemeClr val="bg1"/>
                </a:solidFill>
                <a:latin typeface="Adobe Clean SemiLight"/>
              </a:rPr>
            </a:br>
            <a:r>
              <a:rPr lang="de-DE" sz="1000" dirty="0">
                <a:solidFill>
                  <a:schemeClr val="bg1"/>
                </a:solidFill>
                <a:latin typeface="Adobe Clean SemiLight"/>
              </a:rPr>
              <a:t>Der BUSINESS-Support umfasst die vorrangige Weiterleitung von Support-Fällen, damit sie von erfahreneren Support-Mitarbeitern schneller bearbeitet werden. BUSINESS-Kunden haben außerdem die Möglichkeit, bei produktbezogenen Fragen unsere technischen Supportteams über Telefon oder das Support-Web-Portal zu kontaktieren. So ist Ihr Unternehmen in kritischen Zeiten geschützt. BUSINESS-Kunden können ihren Account Support Lead zum Eskalations-Management von Support-Fällen einsetzen, um regelmäßige Benachrichtigungen und Updates für ihre wichtigsten Support-Anfragen zu erhalten.</a:t>
            </a:r>
          </a:p>
        </p:txBody>
      </p:sp>
      <p:sp>
        <p:nvSpPr>
          <p:cNvPr id="7" name="object 7"/>
          <p:cNvSpPr/>
          <p:nvPr/>
        </p:nvSpPr>
        <p:spPr>
          <a:xfrm>
            <a:off x="67056" y="108204"/>
            <a:ext cx="289559" cy="3954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3AC7AEA2-E7A4-BD48-80EA-856168E20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888412"/>
              </p:ext>
            </p:extLst>
          </p:nvPr>
        </p:nvGraphicFramePr>
        <p:xfrm>
          <a:off x="127543" y="2074352"/>
          <a:ext cx="7500377" cy="50865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3599">
                  <a:extLst>
                    <a:ext uri="{9D8B030D-6E8A-4147-A177-3AD203B41FA5}">
                      <a16:colId xmlns:a16="http://schemas.microsoft.com/office/drawing/2014/main" val="1674920574"/>
                    </a:ext>
                  </a:extLst>
                </a:gridCol>
                <a:gridCol w="27022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63521174"/>
                    </a:ext>
                  </a:extLst>
                </a:gridCol>
                <a:gridCol w="2065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7625">
                <a:tc gridSpan="2">
                  <a:txBody>
                    <a:bodyPr/>
                    <a:lstStyle/>
                    <a:p>
                      <a:endParaRPr lang="en-US" sz="1200" spc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Standard Support</a:t>
                      </a:r>
                    </a:p>
                  </a:txBody>
                  <a:tcPr marL="0" marR="0" marT="7620" marB="0"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rgbClr val="7C7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12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Business Support</a:t>
                      </a:r>
                    </a:p>
                  </a:txBody>
                  <a:tcPr marL="0" marR="0" marT="762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 cap="flat" cmpd="sng" algn="ctr">
                      <a:solidFill>
                        <a:srgbClr val="AC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328">
                <a:tc gridSpan="2">
                  <a:txBody>
                    <a:bodyPr/>
                    <a:lstStyle/>
                    <a:p>
                      <a:endParaRPr lang="en-US" sz="1200" spc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1">
                        <a:solidFill>
                          <a:sysClr val="windowText" lastClr="000000"/>
                        </a:solidFill>
                        <a:latin typeface="Adobe Clean Light" panose="020B03030204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7C7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i="1" spc="0" baseline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</a:rPr>
                        <a:t>Kostenpflichtiger Support </a:t>
                      </a:r>
                      <a:r>
                        <a:rPr lang="de-DE" sz="1200" b="1" i="1" spc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</a:rPr>
                        <a:t>(€)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 cap="flat" cmpd="sng" algn="ctr">
                      <a:solidFill>
                        <a:srgbClr val="AC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650">
                <a:tc rowSpan="3"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de-DE" sz="1200" b="1" i="0" dirty="0">
                          <a:solidFill>
                            <a:schemeClr val="bg1"/>
                          </a:solidFill>
                          <a:latin typeface="Adobe Clean"/>
                          <a:cs typeface="AdobeClean-Light"/>
                        </a:rPr>
                        <a:t>Zugewiesene Experten</a:t>
                      </a:r>
                    </a:p>
                  </a:txBody>
                  <a:tcPr marL="0" marR="0" marT="58419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1100" b="0" i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Account Support Lead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5969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de-DE" sz="12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 anchor="ctr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650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1100" b="0" i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Spezifischer Support-Mitarbeiter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120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120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7390241"/>
                  </a:ext>
                </a:extLst>
              </a:tr>
              <a:tr h="236650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de-DE" sz="1100" b="0" i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Technical Account Manager</a:t>
                      </a: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120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1200">
                        <a:latin typeface="Wingdings"/>
                        <a:cs typeface="Wingdings"/>
                      </a:endParaRPr>
                    </a:p>
                  </a:txBody>
                  <a:tcPr marL="0" marR="0" marT="59690" marB="0" anchor="ctr">
                    <a:lnB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525360"/>
                  </a:ext>
                </a:extLst>
              </a:tr>
              <a:tr h="235410">
                <a:tc rowSpan="16"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12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Support-Services</a:t>
                      </a:r>
                    </a:p>
                  </a:txBody>
                  <a:tcPr marL="0" marR="0" marT="5715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1100" b="0" i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24x7 Selbsthilfe-Support 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12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12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T w="1270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410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1100" b="0" i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24x7 Support per Chat/Telefon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12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12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410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1100" b="0" i="0">
                          <a:latin typeface="Adobe Clean Light" panose="020B0303020404020204" pitchFamily="34" charset="0"/>
                          <a:cs typeface="AdobeClean-Light"/>
                        </a:rPr>
                        <a:t>Fallübermittlung über das Web 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12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12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6030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1100" b="0" i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Vorrangige Weiterleitung von Fällen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lang="en-US" sz="120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6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4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6145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dirty="0">
                          <a:latin typeface="Adobe Clean Light" panose="020B0303020404020204" pitchFamily="34" charset="0"/>
                          <a:cs typeface="AdobeClean-Light"/>
                        </a:rPr>
                        <a:t>Beschleunigte Priorisierung von Problemen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lang="en-US" sz="120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12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60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1100" b="0" i="0" dirty="0">
                          <a:latin typeface="Adobe Clean Light" panose="020B0303020404020204" pitchFamily="34" charset="0"/>
                          <a:cs typeface="AdobeClean-Light"/>
                        </a:rPr>
                        <a:t>Eskalations-Management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endParaRPr lang="en-US" sz="1200">
                        <a:latin typeface="Wingdings"/>
                        <a:cs typeface="Wingdings"/>
                      </a:endParaRPr>
                    </a:p>
                  </a:txBody>
                  <a:tcPr marL="0" marR="0" marT="59054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64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4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6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1100" b="0" i="0">
                          <a:latin typeface="Adobe Clean Light" panose="020B0303020404020204" pitchFamily="34" charset="0"/>
                          <a:cs typeface="AdobeClean-Light"/>
                        </a:rPr>
                        <a:t>Proaktive Überwachung von Fällen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lang="en-US" sz="120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lang="en-US" sz="120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6988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 lvl="0">
                        <a:lnSpc>
                          <a:spcPct val="100000"/>
                        </a:lnSpc>
                        <a:spcBef>
                          <a:spcPts val="459"/>
                        </a:spcBef>
                        <a:buNone/>
                      </a:pPr>
                      <a:r>
                        <a:rPr lang="de-DE" sz="1100" b="0" i="0" u="none" strike="noStrike" noProof="0">
                          <a:solidFill>
                            <a:srgbClr val="020302"/>
                          </a:solidFill>
                          <a:latin typeface="Adobe Clean Light"/>
                        </a:rPr>
                        <a:t>Option zum Support innerhalb der Region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lang="en-US"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1163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de-DE" sz="1100" b="0" i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Service-Prüfungen</a:t>
                      </a:r>
                    </a:p>
                  </a:txBody>
                  <a:tcPr marL="0" marR="0" marT="5905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99098"/>
                  </a:ext>
                </a:extLst>
              </a:tr>
              <a:tr h="225499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de-DE" sz="1100" b="0" i="0">
                          <a:latin typeface="Adobe Clean Light" panose="020B0303020404020204" pitchFamily="34" charset="0"/>
                          <a:cs typeface="AdobeClean-Light"/>
                        </a:rPr>
                        <a:t>Fallprüfungen</a:t>
                      </a: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42039"/>
                  </a:ext>
                </a:extLst>
              </a:tr>
              <a:tr h="2254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>
                          <a:latin typeface="Adobe Clean Light" panose="020B0303020404020204" pitchFamily="34" charset="0"/>
                          <a:cs typeface="AdobeClean-Light"/>
                        </a:rPr>
                        <a:t>Lösungsprüfung</a:t>
                      </a: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54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>
                          <a:latin typeface="Adobe Clean Light" panose="020B0303020404020204" pitchFamily="34" charset="0"/>
                          <a:cs typeface="AdobeClean-Light"/>
                        </a:rPr>
                        <a:t>Roadmap-Prüfung 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54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="0" i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Zusätzliche ernannte Support-Kontakte 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54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de-DE" sz="1100" b="0" i="0">
                          <a:latin typeface="Adobe Clean Light" panose="020B0303020404020204" pitchFamily="34" charset="0"/>
                          <a:cs typeface="AdobeClean-Light"/>
                        </a:rPr>
                        <a:t>Planung für Upgrades/Migration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6350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54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de-DE" sz="1100" b="0" i="0" dirty="0">
                          <a:latin typeface="Adobe Clean Light" panose="020B0303020404020204" pitchFamily="34" charset="0"/>
                          <a:cs typeface="AdobeClean-Light"/>
                        </a:rPr>
                        <a:t>Versionsvorbereitung und -planung</a:t>
                      </a: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752538"/>
                  </a:ext>
                </a:extLst>
              </a:tr>
              <a:tr h="229216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de-DE" sz="1100" b="0" i="0">
                          <a:latin typeface="Adobe Clean Light" panose="020B0303020404020204" pitchFamily="34" charset="0"/>
                          <a:cs typeface="AdobeClean-Light"/>
                        </a:rPr>
                        <a:t>Executive Sponsor</a:t>
                      </a:r>
                    </a:p>
                  </a:txBody>
                  <a:tcPr marL="0" marR="0" marT="6731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F4F7F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5244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69E35DE-6A5F-5549-904F-459C7D857BB2}"/>
              </a:ext>
            </a:extLst>
          </p:cNvPr>
          <p:cNvSpPr txBox="1"/>
          <p:nvPr/>
        </p:nvSpPr>
        <p:spPr>
          <a:xfrm>
            <a:off x="356614" y="358817"/>
            <a:ext cx="33099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>
                <a:solidFill>
                  <a:schemeClr val="bg1"/>
                </a:solidFill>
                <a:latin typeface="Adobe Clean" panose="020B0503020404020204" pitchFamily="34" charset="0"/>
              </a:rPr>
              <a:t>Adobe Creative Cloud / Adobe Document Cloud (einschließlich Adobe Sign)</a:t>
            </a:r>
          </a:p>
        </p:txBody>
      </p:sp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FD9DFC3A-8CD3-9648-A411-8459D01FF0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552089"/>
              </p:ext>
            </p:extLst>
          </p:nvPr>
        </p:nvGraphicFramePr>
        <p:xfrm>
          <a:off x="121146" y="7483227"/>
          <a:ext cx="7498851" cy="2406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9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7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973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100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Priorität</a:t>
                      </a: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Standard Support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Business Support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Enterprise Support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Elite Support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0068E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lang="de-DE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PRIORITÄT 1</a:t>
                      </a:r>
                    </a:p>
                    <a:p>
                      <a:pPr marL="50800" marR="387985" defTabSz="985838">
                        <a:lnSpc>
                          <a:spcPts val="1000"/>
                        </a:lnSpc>
                        <a:spcBef>
                          <a:spcPts val="420"/>
                        </a:spcBef>
                      </a:pPr>
                      <a:r>
                        <a:rPr lang="de-DE" sz="9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Die Produktionsfunktionen im Unternehmen des Kunden sind ausgefallen oder weisen einen erheblichen Datenverlust oder eine Beeinträchtigung des Service auf und ein sofortiges Eingreifen ist nötig, um Funktionalität und Nutzbarkeit wiederherzustellen. 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58445" indent="11557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 /</a:t>
                      </a:r>
                    </a:p>
                    <a:p>
                      <a:pPr marL="0" marR="258445" indent="11557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30 Minuten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rowSpan="4" gridSpan="3">
                  <a:txBody>
                    <a:bodyPr/>
                    <a:lstStyle/>
                    <a:p>
                      <a:pPr marL="231775" marR="325755" indent="0" algn="ctr">
                        <a:lnSpc>
                          <a:spcPct val="100000"/>
                        </a:lnSpc>
                        <a:spcBef>
                          <a:spcPts val="670"/>
                        </a:spcBef>
                        <a:tabLst/>
                      </a:pPr>
                      <a:r>
                        <a:rPr lang="de-DE" sz="1000" i="0" dirty="0">
                          <a:latin typeface="AdobeClean-Light"/>
                        </a:rPr>
                        <a:t>Kunden, die einen Support-Plan für die entsprechenden Adobe-Produkte und -Services erwerben, erhalten eine bevorzugte Weiterleitung von Fällen an die Support-Techniker von Adobe.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ACD2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marL="0" marR="258445" indent="11557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highlight>
                            <a:srgbClr val="FFFF00"/>
                          </a:highlight>
                          <a:latin typeface="AdobeClean-Light"/>
                          <a:cs typeface="AdobeClean-Light"/>
                        </a:rPr>
                        <a:t>24x7/30 Minuten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2E8F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marL="0" marR="271780" indent="10350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highlight>
                            <a:srgbClr val="FFFF00"/>
                          </a:highlight>
                          <a:latin typeface="AdobeClean-Light"/>
                          <a:cs typeface="AdobeClean-Light"/>
                        </a:rPr>
                        <a:t>24x7/15 Minuten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0068E1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de-DE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PRIORITÄT 2</a:t>
                      </a:r>
                    </a:p>
                    <a:p>
                      <a:pPr marL="50165" marR="203200" indent="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Die Unternehmensfunktionen des Kunden weisen erhebliche Beeinträchtigungen des Service oder möglichen Datenverlust auf oder eine zentrale Funktion ist betroffen. 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25755" indent="-5715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    24x7 /</a:t>
                      </a:r>
                    </a:p>
                    <a:p>
                      <a:pPr marL="0" marR="325755" indent="-5715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   1 Stunde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marL="0" marR="184785" indent="-194310" algn="l" rtl="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325755" indent="-5715" algn="l" rtl="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259079" indent="111760" algn="l" rtl="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56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de-DE" sz="900" b="1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PRIORITÄT 3</a:t>
                      </a:r>
                    </a:p>
                    <a:p>
                      <a:pPr marL="49530" marR="212090" indent="-254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9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Die Unternehmensfunktionen des Kunden weisen eine geringfügige Beeinträchtigung des Service auf, es gibt jedoch eine Lösung/Problemumgehung, mit der die Unternehmensfunktionen weiterhin normal genutzt werden können 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5263" marR="184785" indent="-195263" algn="ctr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911225" algn="l"/>
                        </a:tabLst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Geschäftstag /   </a:t>
                      </a:r>
                    </a:p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DE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 Stunden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marL="0" marR="185420" indent="-193675" algn="l" rtl="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184785" indent="-194310" algn="l" rtl="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326390" indent="-5715" algn="l" rtl="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de-DE" sz="900" b="1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PRIORITÄT 4</a:t>
                      </a:r>
                    </a:p>
                    <a:p>
                      <a:pPr marL="4889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Allgemeine Frage zur aktuellen Produktfunktionalität oder Anfrage zu einer Erweiterung.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5263" marR="184785" indent="-195263" algn="ctr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911225" algn="l"/>
                        </a:tabLst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Geschäftstag /   </a:t>
                      </a:r>
                    </a:p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de-DE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 Tag 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marL="0" marR="223520" indent="-202565" algn="l" rtl="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223520" indent="-202565" algn="l" rtl="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223520" indent="-202565" algn="l" rtl="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11">
            <a:extLst>
              <a:ext uri="{FF2B5EF4-FFF2-40B4-BE49-F238E27FC236}">
                <a16:creationId xmlns:a16="http://schemas.microsoft.com/office/drawing/2014/main" id="{30EDFB2E-B7BE-864D-B004-884C1838B536}"/>
              </a:ext>
            </a:extLst>
          </p:cNvPr>
          <p:cNvSpPr txBox="1">
            <a:spLocks/>
          </p:cNvSpPr>
          <p:nvPr/>
        </p:nvSpPr>
        <p:spPr>
          <a:xfrm>
            <a:off x="97788" y="9906000"/>
            <a:ext cx="4093212" cy="1333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6D6D6D"/>
                </a:solidFill>
                <a:latin typeface="Adobe Clean"/>
                <a:ea typeface="+mn-ea"/>
                <a:cs typeface="Adobe Cle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80"/>
              </a:spcBef>
            </a:pPr>
            <a:r>
              <a:rPr lang="de-DE" dirty="0"/>
              <a:t>©2022 Adobe. All Rights Reserved. Adobe Confidential.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 rot="5400000">
            <a:off x="1339850" y="-1393467"/>
            <a:ext cx="5198897" cy="7971002"/>
            <a:chOff x="180403" y="415099"/>
            <a:chExt cx="3479165" cy="7679055"/>
          </a:xfrm>
        </p:grpSpPr>
        <p:sp>
          <p:nvSpPr>
            <p:cNvPr id="4" name="object 4"/>
            <p:cNvSpPr/>
            <p:nvPr/>
          </p:nvSpPr>
          <p:spPr>
            <a:xfrm>
              <a:off x="3628262" y="576453"/>
              <a:ext cx="0" cy="7486650"/>
            </a:xfrm>
            <a:custGeom>
              <a:avLst/>
              <a:gdLst/>
              <a:ahLst/>
              <a:cxnLst/>
              <a:rect l="l" t="t" r="r" b="b"/>
              <a:pathLst>
                <a:path h="7486650">
                  <a:moveTo>
                    <a:pt x="0" y="0"/>
                  </a:moveTo>
                  <a:lnTo>
                    <a:pt x="0" y="7486408"/>
                  </a:lnTo>
                </a:path>
              </a:pathLst>
            </a:custGeom>
            <a:ln w="61722">
              <a:solidFill>
                <a:srgbClr val="EA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7070" y="421767"/>
              <a:ext cx="3409950" cy="7600950"/>
            </a:xfrm>
            <a:custGeom>
              <a:avLst/>
              <a:gdLst/>
              <a:ahLst/>
              <a:cxnLst/>
              <a:rect l="l" t="t" r="r" b="b"/>
              <a:pathLst>
                <a:path w="3409950" h="7600950">
                  <a:moveTo>
                    <a:pt x="0" y="7600569"/>
                  </a:moveTo>
                  <a:lnTo>
                    <a:pt x="3409492" y="7600569"/>
                  </a:lnTo>
                  <a:lnTo>
                    <a:pt x="3409492" y="0"/>
                  </a:lnTo>
                  <a:lnTo>
                    <a:pt x="0" y="0"/>
                  </a:lnTo>
                  <a:lnTo>
                    <a:pt x="0" y="7600569"/>
                  </a:lnTo>
                  <a:close/>
                </a:path>
              </a:pathLst>
            </a:custGeom>
            <a:ln w="1295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2215194" y="596295"/>
            <a:ext cx="355091" cy="355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71909" y="1607065"/>
            <a:ext cx="2054276" cy="921471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60"/>
              </a:spcBef>
            </a:pPr>
            <a:r>
              <a:rPr lang="de-DE" sz="1000" dirty="0">
                <a:latin typeface="Adobe Clean Light" panose="020B0303020404020204" pitchFamily="34" charset="0"/>
              </a:rPr>
              <a:t>Ein zugewiesener Account Support Lead überwacht den Fortschritt des Falles und fungiert als Ihre zentrale Anlaufstelle und interner Ansprechpartner im Adobe-Support.</a:t>
            </a:r>
          </a:p>
        </p:txBody>
      </p:sp>
      <p:sp>
        <p:nvSpPr>
          <p:cNvPr id="52" name="object 52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BF87FDD-9EA3-6946-897D-7CB38BCFBCA5}"/>
              </a:ext>
            </a:extLst>
          </p:cNvPr>
          <p:cNvSpPr>
            <a:spLocks/>
          </p:cNvSpPr>
          <p:nvPr/>
        </p:nvSpPr>
        <p:spPr>
          <a:xfrm>
            <a:off x="792529" y="1318056"/>
            <a:ext cx="172616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>
                <a:solidFill>
                  <a:srgbClr val="020302"/>
                </a:solidFill>
                <a:latin typeface="Adobe Clean" panose="020B0503020404020204" pitchFamily="34" charset="0"/>
              </a:rPr>
              <a:t>Account Support Lead</a:t>
            </a:r>
          </a:p>
        </p:txBody>
      </p:sp>
      <p:sp>
        <p:nvSpPr>
          <p:cNvPr id="42" name="object 26">
            <a:extLst>
              <a:ext uri="{FF2B5EF4-FFF2-40B4-BE49-F238E27FC236}">
                <a16:creationId xmlns:a16="http://schemas.microsoft.com/office/drawing/2014/main" id="{44EDA522-BD84-1947-A820-5069D704753E}"/>
              </a:ext>
            </a:extLst>
          </p:cNvPr>
          <p:cNvSpPr/>
          <p:nvPr/>
        </p:nvSpPr>
        <p:spPr>
          <a:xfrm>
            <a:off x="430064" y="5732304"/>
            <a:ext cx="2617936" cy="45719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47009FB-1B8D-6D4F-87DF-41B5DE49EFE5}"/>
              </a:ext>
            </a:extLst>
          </p:cNvPr>
          <p:cNvSpPr/>
          <p:nvPr/>
        </p:nvSpPr>
        <p:spPr>
          <a:xfrm>
            <a:off x="318713" y="5432541"/>
            <a:ext cx="319416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de-DE" sz="1400" b="1">
                <a:solidFill>
                  <a:srgbClr val="020302"/>
                </a:solidFill>
                <a:latin typeface="Adobe Clean"/>
                <a:cs typeface="Adobe Clean"/>
              </a:rPr>
              <a:t>Standardfunktionen des Supports</a:t>
            </a:r>
          </a:p>
        </p:txBody>
      </p:sp>
      <p:sp>
        <p:nvSpPr>
          <p:cNvPr id="87" name="object 26">
            <a:extLst>
              <a:ext uri="{FF2B5EF4-FFF2-40B4-BE49-F238E27FC236}">
                <a16:creationId xmlns:a16="http://schemas.microsoft.com/office/drawing/2014/main" id="{ED3EAB14-8A43-9244-93BB-BE321FE4250C}"/>
              </a:ext>
            </a:extLst>
          </p:cNvPr>
          <p:cNvSpPr/>
          <p:nvPr/>
        </p:nvSpPr>
        <p:spPr>
          <a:xfrm>
            <a:off x="401995" y="736964"/>
            <a:ext cx="2388546" cy="45719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DC8935C-27E9-A94B-ABF1-EFA84FB3D2BE}"/>
              </a:ext>
            </a:extLst>
          </p:cNvPr>
          <p:cNvSpPr/>
          <p:nvPr/>
        </p:nvSpPr>
        <p:spPr>
          <a:xfrm>
            <a:off x="318713" y="429188"/>
            <a:ext cx="283758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de-DE" sz="1400" b="1" dirty="0">
                <a:solidFill>
                  <a:srgbClr val="020302"/>
                </a:solidFill>
                <a:latin typeface="Adobe Clean"/>
                <a:cs typeface="Adobe Clean"/>
              </a:rPr>
              <a:t>Umfang von Business Support</a:t>
            </a:r>
          </a:p>
        </p:txBody>
      </p:sp>
      <p:sp>
        <p:nvSpPr>
          <p:cNvPr id="94" name="object 39">
            <a:extLst>
              <a:ext uri="{FF2B5EF4-FFF2-40B4-BE49-F238E27FC236}">
                <a16:creationId xmlns:a16="http://schemas.microsoft.com/office/drawing/2014/main" id="{56FA5DB6-2107-7245-9FC4-96BFB9E344C1}"/>
              </a:ext>
            </a:extLst>
          </p:cNvPr>
          <p:cNvSpPr txBox="1"/>
          <p:nvPr/>
        </p:nvSpPr>
        <p:spPr>
          <a:xfrm>
            <a:off x="2793313" y="1712228"/>
            <a:ext cx="2148840" cy="49757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spcBef>
                <a:spcPts val="60"/>
              </a:spcBef>
            </a:pPr>
            <a:r>
              <a:rPr lang="de-DE" sz="1000" dirty="0">
                <a:latin typeface="Adobe Clean Light" panose="020B0303020404020204" pitchFamily="34" charset="0"/>
                <a:cs typeface="AdobeClean-Light"/>
              </a:rPr>
              <a:t>Umfasst die vorrangige Weiterleitung von Support-Fällen, damit sie von erfahreneren Support-Mitarbeitern schneller bearbeitet werden. 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6E9F521-1218-D44D-8A7A-CA9808D1171B}"/>
              </a:ext>
            </a:extLst>
          </p:cNvPr>
          <p:cNvSpPr>
            <a:spLocks/>
          </p:cNvSpPr>
          <p:nvPr/>
        </p:nvSpPr>
        <p:spPr>
          <a:xfrm>
            <a:off x="3218164" y="1320426"/>
            <a:ext cx="197624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solidFill>
                  <a:srgbClr val="020302"/>
                </a:solidFill>
                <a:latin typeface="Adobe Clean" panose="020B0503020404020204" pitchFamily="34" charset="0"/>
              </a:rPr>
              <a:t>Vorrangige Weiterleitung </a:t>
            </a:r>
            <a:br>
              <a:rPr lang="de-DE" sz="1200" b="1" dirty="0">
                <a:solidFill>
                  <a:srgbClr val="020302"/>
                </a:solidFill>
                <a:latin typeface="Adobe Clean" panose="020B0503020404020204" pitchFamily="34" charset="0"/>
              </a:rPr>
            </a:br>
            <a:r>
              <a:rPr lang="de-DE" sz="1200" b="1" dirty="0">
                <a:solidFill>
                  <a:srgbClr val="020302"/>
                </a:solidFill>
                <a:latin typeface="Adobe Clean" panose="020B0503020404020204" pitchFamily="34" charset="0"/>
              </a:rPr>
              <a:t>von Fällen</a:t>
            </a:r>
          </a:p>
        </p:txBody>
      </p:sp>
      <p:sp>
        <p:nvSpPr>
          <p:cNvPr id="96" name="object 39">
            <a:extLst>
              <a:ext uri="{FF2B5EF4-FFF2-40B4-BE49-F238E27FC236}">
                <a16:creationId xmlns:a16="http://schemas.microsoft.com/office/drawing/2014/main" id="{61C3FC5E-C90C-3046-9504-57A1CE7913F9}"/>
              </a:ext>
            </a:extLst>
          </p:cNvPr>
          <p:cNvSpPr txBox="1"/>
          <p:nvPr/>
        </p:nvSpPr>
        <p:spPr>
          <a:xfrm>
            <a:off x="5346216" y="1596236"/>
            <a:ext cx="2273784" cy="80534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lang="de-DE" sz="1000" dirty="0">
                <a:latin typeface="Adobe Clean Light" panose="020B0303020404020204" pitchFamily="34" charset="0"/>
              </a:rPr>
              <a:t>Ein spezifischer Ansprechpartner innerhalb von Adobe, der Unterstützung bei Eskalation und regelmäßigen Updates bietet und sicherstellt, dass die wichtigsten offenen Support-Anfragen priorisiert werden.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F390430-3ED2-1F47-8897-19279095D4E1}"/>
              </a:ext>
            </a:extLst>
          </p:cNvPr>
          <p:cNvSpPr>
            <a:spLocks/>
          </p:cNvSpPr>
          <p:nvPr/>
        </p:nvSpPr>
        <p:spPr>
          <a:xfrm>
            <a:off x="5801128" y="1318056"/>
            <a:ext cx="176691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solidFill>
                  <a:srgbClr val="020302"/>
                </a:solidFill>
                <a:latin typeface="Adobe Clean" panose="020B0503020404020204" pitchFamily="34" charset="0"/>
              </a:rPr>
              <a:t>Eskalations-Management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360C4F-3C10-B641-8B6D-C8AF4943F81E}"/>
              </a:ext>
            </a:extLst>
          </p:cNvPr>
          <p:cNvSpPr txBox="1"/>
          <p:nvPr/>
        </p:nvSpPr>
        <p:spPr>
          <a:xfrm>
            <a:off x="3183539" y="3615388"/>
            <a:ext cx="207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Adobe Clean" panose="020B0503020404020204" pitchFamily="34" charset="0"/>
              </a:rPr>
              <a:t>Beschleunigte Priorisierung von Problemen</a:t>
            </a:r>
          </a:p>
        </p:txBody>
      </p:sp>
      <p:sp>
        <p:nvSpPr>
          <p:cNvPr id="86" name="object 39">
            <a:extLst>
              <a:ext uri="{FF2B5EF4-FFF2-40B4-BE49-F238E27FC236}">
                <a16:creationId xmlns:a16="http://schemas.microsoft.com/office/drawing/2014/main" id="{3003AB67-9A7C-614D-8006-83CEA36B6A65}"/>
              </a:ext>
            </a:extLst>
          </p:cNvPr>
          <p:cNvSpPr txBox="1"/>
          <p:nvPr/>
        </p:nvSpPr>
        <p:spPr>
          <a:xfrm>
            <a:off x="2850510" y="4074428"/>
            <a:ext cx="2343895" cy="49757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lvl="0">
              <a:spcBef>
                <a:spcPts val="60"/>
              </a:spcBef>
              <a:defRPr/>
            </a:pPr>
            <a:r>
              <a:rPr lang="de-DE" sz="1000" dirty="0">
                <a:latin typeface="Adobe Clean Light" panose="020B0303020404020204" pitchFamily="34" charset="0"/>
                <a:cs typeface="Adobe Clean Light"/>
              </a:rPr>
              <a:t>Höhere Priorisierung von Support-Fällen durch einfachere Kontaktaufnahme mit dem Engineering-Team.</a:t>
            </a:r>
          </a:p>
        </p:txBody>
      </p:sp>
      <p:sp>
        <p:nvSpPr>
          <p:cNvPr id="90" name="object 38">
            <a:extLst>
              <a:ext uri="{FF2B5EF4-FFF2-40B4-BE49-F238E27FC236}">
                <a16:creationId xmlns:a16="http://schemas.microsoft.com/office/drawing/2014/main" id="{365702EE-FA18-9544-B462-9958849596A3}"/>
              </a:ext>
            </a:extLst>
          </p:cNvPr>
          <p:cNvSpPr/>
          <p:nvPr/>
        </p:nvSpPr>
        <p:spPr>
          <a:xfrm rot="5400000" flipH="1">
            <a:off x="3833255" y="151975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38">
            <a:extLst>
              <a:ext uri="{FF2B5EF4-FFF2-40B4-BE49-F238E27FC236}">
                <a16:creationId xmlns:a16="http://schemas.microsoft.com/office/drawing/2014/main" id="{BEBE4631-BCA4-DC4F-9CD3-21AEE25FC99A}"/>
              </a:ext>
            </a:extLst>
          </p:cNvPr>
          <p:cNvSpPr/>
          <p:nvPr/>
        </p:nvSpPr>
        <p:spPr>
          <a:xfrm rot="5400000" flipH="1">
            <a:off x="3863232" y="5234940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1E87837-5EB4-B843-BD72-4B2D6080F2ED}"/>
              </a:ext>
            </a:extLst>
          </p:cNvPr>
          <p:cNvSpPr>
            <a:spLocks/>
          </p:cNvSpPr>
          <p:nvPr/>
        </p:nvSpPr>
        <p:spPr>
          <a:xfrm>
            <a:off x="869249" y="6535770"/>
            <a:ext cx="13459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Community-Foren</a:t>
            </a:r>
          </a:p>
        </p:txBody>
      </p:sp>
      <p:sp>
        <p:nvSpPr>
          <p:cNvPr id="46" name="object 39">
            <a:extLst>
              <a:ext uri="{FF2B5EF4-FFF2-40B4-BE49-F238E27FC236}">
                <a16:creationId xmlns:a16="http://schemas.microsoft.com/office/drawing/2014/main" id="{407F59CA-FC0A-8543-BF2A-BE6D7F554057}"/>
              </a:ext>
            </a:extLst>
          </p:cNvPr>
          <p:cNvSpPr txBox="1"/>
          <p:nvPr/>
        </p:nvSpPr>
        <p:spPr>
          <a:xfrm>
            <a:off x="441718" y="6777939"/>
            <a:ext cx="2148840" cy="111312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Kontinuierlicher Online-Zugriff auf </a:t>
            </a:r>
            <a:b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eine wachsende Datenbank technischer Lösungen, Produktdokumentationen, FAQs und mehr. Tauschen Sie sich mit anderen Kunden in der Adobe-Community über Best Practices </a:t>
            </a:r>
            <a:b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und Erfahrungen aus.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376A096-B710-404A-B60D-9EE95FED4BF0}"/>
              </a:ext>
            </a:extLst>
          </p:cNvPr>
          <p:cNvSpPr>
            <a:spLocks/>
          </p:cNvSpPr>
          <p:nvPr/>
        </p:nvSpPr>
        <p:spPr>
          <a:xfrm>
            <a:off x="3375964" y="6534116"/>
            <a:ext cx="1013098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Selbsthilfe-Portal</a:t>
            </a:r>
          </a:p>
        </p:txBody>
      </p:sp>
      <p:sp>
        <p:nvSpPr>
          <p:cNvPr id="48" name="object 39">
            <a:extLst>
              <a:ext uri="{FF2B5EF4-FFF2-40B4-BE49-F238E27FC236}">
                <a16:creationId xmlns:a16="http://schemas.microsoft.com/office/drawing/2014/main" id="{F10CB5FB-EB8C-104E-BCDA-6A33E111FFBC}"/>
              </a:ext>
            </a:extLst>
          </p:cNvPr>
          <p:cNvSpPr txBox="1"/>
          <p:nvPr/>
        </p:nvSpPr>
        <p:spPr>
          <a:xfrm>
            <a:off x="2930461" y="6767810"/>
            <a:ext cx="1946340" cy="111312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On-Demand-Zugriff auf das </a:t>
            </a:r>
            <a:b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Online-Selbsthilfe-Support-Portal, </a:t>
            </a:r>
            <a:b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um den Fallstatus zu überprüfen und andere Ressourcen zu durchsuchen, </a:t>
            </a:r>
            <a:b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z. B. unsere Neuigkeiten und Hinweise, Wissensdatenbank, spezielle Tipps und mehr.</a:t>
            </a:r>
          </a:p>
        </p:txBody>
      </p:sp>
      <p:sp>
        <p:nvSpPr>
          <p:cNvPr id="49" name="object 46">
            <a:extLst>
              <a:ext uri="{FF2B5EF4-FFF2-40B4-BE49-F238E27FC236}">
                <a16:creationId xmlns:a16="http://schemas.microsoft.com/office/drawing/2014/main" id="{4B992E10-194A-084C-B2D5-1BE41C6F6CD6}"/>
              </a:ext>
            </a:extLst>
          </p:cNvPr>
          <p:cNvSpPr txBox="1"/>
          <p:nvPr/>
        </p:nvSpPr>
        <p:spPr>
          <a:xfrm>
            <a:off x="5419204" y="6743263"/>
            <a:ext cx="2148840" cy="11028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de-DE" sz="1000" dirty="0">
                <a:solidFill>
                  <a:srgbClr val="020302"/>
                </a:solidFill>
                <a:latin typeface="AdobeClean-Light"/>
                <a:cs typeface="AdobeClean-Light"/>
              </a:rPr>
              <a:t>Autorisierte Benutzer (Administratoren) können eine </a:t>
            </a:r>
            <a:br>
              <a:rPr lang="de-DE" sz="1000" dirty="0">
                <a:solidFill>
                  <a:srgbClr val="020302"/>
                </a:solidFill>
                <a:latin typeface="AdobeClean-Light"/>
                <a:cs typeface="AdobeClean-Light"/>
              </a:rPr>
            </a:br>
            <a:r>
              <a:rPr lang="de-DE" sz="1000" dirty="0">
                <a:solidFill>
                  <a:srgbClr val="020302"/>
                </a:solidFill>
                <a:latin typeface="AdobeClean-Light"/>
                <a:cs typeface="AdobeClean-Light"/>
              </a:rPr>
              <a:t>Chat-Sitzung mit dem Adobe-Support beginnen, um Antworten und Hilfe </a:t>
            </a:r>
            <a:br>
              <a:rPr lang="de-DE" sz="1000" dirty="0">
                <a:solidFill>
                  <a:srgbClr val="020302"/>
                </a:solidFill>
                <a:latin typeface="AdobeClean-Light"/>
                <a:cs typeface="AdobeClean-Light"/>
              </a:rPr>
            </a:br>
            <a:r>
              <a:rPr lang="de-DE" sz="1000" dirty="0">
                <a:solidFill>
                  <a:srgbClr val="020302"/>
                </a:solidFill>
                <a:latin typeface="AdobeClean-Light"/>
                <a:cs typeface="AdobeClean-Light"/>
              </a:rPr>
              <a:t>bei der Einreichung von Fällen </a:t>
            </a:r>
            <a:br>
              <a:rPr lang="de-DE" sz="1000" dirty="0">
                <a:solidFill>
                  <a:srgbClr val="020302"/>
                </a:solidFill>
                <a:latin typeface="AdobeClean-Light"/>
                <a:cs typeface="AdobeClean-Light"/>
              </a:rPr>
            </a:br>
            <a:r>
              <a:rPr lang="de-DE" sz="1000" dirty="0">
                <a:solidFill>
                  <a:srgbClr val="020302"/>
                </a:solidFill>
                <a:latin typeface="AdobeClean-Light"/>
                <a:cs typeface="AdobeClean-Light"/>
              </a:rPr>
              <a:t>zu erhalten.</a:t>
            </a:r>
          </a:p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de-DE" sz="1000" i="1" dirty="0">
                <a:solidFill>
                  <a:srgbClr val="7A7A7A"/>
                </a:solidFill>
                <a:latin typeface="AdobeClean-LightIt"/>
                <a:cs typeface="AdobeClean-LightIt"/>
              </a:rPr>
              <a:t>Je nach lokalen Öffnungszeiten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CF8017-46AE-C04F-8415-29133BE5B7BF}"/>
              </a:ext>
            </a:extLst>
          </p:cNvPr>
          <p:cNvSpPr>
            <a:spLocks/>
          </p:cNvSpPr>
          <p:nvPr/>
        </p:nvSpPr>
        <p:spPr>
          <a:xfrm>
            <a:off x="5940223" y="6534116"/>
            <a:ext cx="84157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Chat-Support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7EA7F82-FD5A-1440-96EE-C08915F16D9E}"/>
              </a:ext>
            </a:extLst>
          </p:cNvPr>
          <p:cNvSpPr>
            <a:spLocks/>
          </p:cNvSpPr>
          <p:nvPr/>
        </p:nvSpPr>
        <p:spPr>
          <a:xfrm>
            <a:off x="2253559" y="8275043"/>
            <a:ext cx="96340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Telefonischer Support</a:t>
            </a:r>
          </a:p>
        </p:txBody>
      </p:sp>
      <p:sp>
        <p:nvSpPr>
          <p:cNvPr id="53" name="object 39">
            <a:extLst>
              <a:ext uri="{FF2B5EF4-FFF2-40B4-BE49-F238E27FC236}">
                <a16:creationId xmlns:a16="http://schemas.microsoft.com/office/drawing/2014/main" id="{AECDB25D-EF0F-3345-81AB-77397D56CA87}"/>
              </a:ext>
            </a:extLst>
          </p:cNvPr>
          <p:cNvSpPr txBox="1"/>
          <p:nvPr/>
        </p:nvSpPr>
        <p:spPr>
          <a:xfrm>
            <a:off x="1930373" y="8569418"/>
            <a:ext cx="1955827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20302"/>
                </a:solidFill>
                <a:latin typeface="AdobeClean-Light"/>
              </a:rPr>
              <a:t>Autorisierte Benutzer (Administratoren) </a:t>
            </a:r>
            <a:r>
              <a:rPr lang="de-DE" sz="1000" dirty="0">
                <a:latin typeface="Adobe Clean Light"/>
              </a:rPr>
              <a:t>können den Adobe-Support telefonisch kontaktieren, </a:t>
            </a:r>
            <a:r>
              <a:rPr lang="de-DE" sz="1000" dirty="0">
                <a:solidFill>
                  <a:srgbClr val="020302"/>
                </a:solidFill>
                <a:latin typeface="AdobeClean-Light"/>
                <a:cs typeface="AdobeClean-Light"/>
              </a:rPr>
              <a:t>um Antworten und Hilfe bei der Einreichung von Fällen zu erhalten.</a:t>
            </a:r>
          </a:p>
          <a:p>
            <a:r>
              <a:rPr lang="de-DE" sz="1000" i="1" dirty="0">
                <a:solidFill>
                  <a:srgbClr val="7A7A7A"/>
                </a:solidFill>
                <a:latin typeface="Adobe Clean Light" panose="020B0303020404020204" pitchFamily="34" charset="0"/>
                <a:cs typeface="AdobeClean-LightIt"/>
              </a:rPr>
              <a:t>Je nach lokalen Öffnungszeiten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7A0CC5-9478-2A4C-8E36-9690D8413CAC}"/>
              </a:ext>
            </a:extLst>
          </p:cNvPr>
          <p:cNvSpPr>
            <a:spLocks/>
          </p:cNvSpPr>
          <p:nvPr/>
        </p:nvSpPr>
        <p:spPr>
          <a:xfrm>
            <a:off x="4704154" y="8269897"/>
            <a:ext cx="1402628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Fallübermittlung über das Web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59945CA-3AB6-CA4B-ABBC-E376700A84AF}"/>
              </a:ext>
            </a:extLst>
          </p:cNvPr>
          <p:cNvSpPr/>
          <p:nvPr/>
        </p:nvSpPr>
        <p:spPr>
          <a:xfrm>
            <a:off x="4206461" y="8522198"/>
            <a:ext cx="2148840" cy="70788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de-DE" sz="1000">
                <a:solidFill>
                  <a:srgbClr val="020302"/>
                </a:solidFill>
                <a:latin typeface="AdobeClean-Light"/>
              </a:rPr>
              <a:t>Autorisierte Benutzer (Administratoren) </a:t>
            </a:r>
            <a:r>
              <a:rPr lang="de-DE" sz="1000">
                <a:latin typeface="Adobe Clean Light"/>
              </a:rPr>
              <a:t>können jederzeit eine unbegrenzte Anzahl von Web-Fällen zur Überprüfung durch unser technisches Support-Team einreichen.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56518687-A902-4544-8A13-C1A466DD7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0614" y="8216462"/>
            <a:ext cx="365760" cy="36576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C382B21-69F4-C346-8314-F2A905BDE0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6620" y="8152943"/>
            <a:ext cx="365760" cy="36576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75C5FC6-7C9E-E742-A3F2-1DC503978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9424" y="6371978"/>
            <a:ext cx="365760" cy="36576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DF56F057-839B-AD41-94B9-BD93E9369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8430" y="6427947"/>
            <a:ext cx="365760" cy="36576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58A730E-D49C-FA45-9E5A-12A648BAB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6191" y="6427947"/>
            <a:ext cx="365760" cy="36576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5C1EA0ED-472A-C94B-A3C5-BB19ED19B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63790" y="1182392"/>
            <a:ext cx="365760" cy="365760"/>
          </a:xfrm>
          <a:prstGeom prst="rect">
            <a:avLst/>
          </a:prstGeom>
          <a:ln>
            <a:noFill/>
          </a:ln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BB620EF8-4FD2-FE40-947D-76A0A08C9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0541" y="1214068"/>
            <a:ext cx="365760" cy="365760"/>
          </a:xfrm>
          <a:prstGeom prst="rect">
            <a:avLst/>
          </a:prstGeom>
          <a:ln>
            <a:noFill/>
          </a:ln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F9B7F835-3BCB-4043-9C74-877C70A35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0511" y="3577947"/>
            <a:ext cx="365760" cy="365760"/>
          </a:xfrm>
          <a:prstGeom prst="rect">
            <a:avLst/>
          </a:prstGeom>
          <a:ln>
            <a:noFill/>
          </a:ln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8681EA4-5E47-8149-AA5B-D1A040A10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4906" y="1214068"/>
            <a:ext cx="365760" cy="365760"/>
          </a:xfrm>
          <a:prstGeom prst="rect">
            <a:avLst/>
          </a:prstGeom>
        </p:spPr>
      </p:pic>
      <p:sp>
        <p:nvSpPr>
          <p:cNvPr id="56" name="object 11">
            <a:extLst>
              <a:ext uri="{FF2B5EF4-FFF2-40B4-BE49-F238E27FC236}">
                <a16:creationId xmlns:a16="http://schemas.microsoft.com/office/drawing/2014/main" id="{BED97B6A-F822-1148-9BC9-28714CACD837}"/>
              </a:ext>
            </a:extLst>
          </p:cNvPr>
          <p:cNvSpPr txBox="1">
            <a:spLocks/>
          </p:cNvSpPr>
          <p:nvPr/>
        </p:nvSpPr>
        <p:spPr>
          <a:xfrm>
            <a:off x="97787" y="9906000"/>
            <a:ext cx="3194163" cy="1333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6D6D6D"/>
                </a:solidFill>
                <a:latin typeface="Adobe Clean"/>
                <a:ea typeface="+mn-ea"/>
                <a:cs typeface="Adobe Cle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80"/>
              </a:spcBef>
            </a:pPr>
            <a:r>
              <a:rPr lang="de-DE" dirty="0"/>
              <a:t>©2022 Adobe. All Rights Reserved. Adobe Confidential.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89" y="9667609"/>
            <a:ext cx="735520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85"/>
              </a:lnSpc>
            </a:pPr>
            <a:r>
              <a:rPr lang="de-DE" sz="500">
                <a:solidFill>
                  <a:srgbClr val="6C6C6C"/>
                </a:solidFill>
                <a:latin typeface="Adobe Clean"/>
                <a:cs typeface="Adobe Clean"/>
              </a:rPr>
              <a:t>©2020 Adobe. All Rights Reserved. Adobe Confidential.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de-DE" sz="800">
                <a:solidFill>
                  <a:srgbClr val="6D6D6D"/>
                </a:solidFill>
                <a:latin typeface="Adobe Clean"/>
                <a:cs typeface="Adobe Clean"/>
              </a:rPr>
              <a:t>©2020 Adobe. All Rights Reserved. Adobe Confidential.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214091"/>
            <a:ext cx="7772400" cy="843915"/>
          </a:xfrm>
          <a:custGeom>
            <a:avLst/>
            <a:gdLst/>
            <a:ahLst/>
            <a:cxnLst/>
            <a:rect l="l" t="t" r="r" b="b"/>
            <a:pathLst>
              <a:path w="7772400" h="843915">
                <a:moveTo>
                  <a:pt x="7772260" y="0"/>
                </a:moveTo>
                <a:lnTo>
                  <a:pt x="0" y="0"/>
                </a:lnTo>
                <a:lnTo>
                  <a:pt x="0" y="843826"/>
                </a:lnTo>
                <a:lnTo>
                  <a:pt x="7772260" y="843826"/>
                </a:lnTo>
                <a:lnTo>
                  <a:pt x="7772260" y="0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4237" y="545148"/>
            <a:ext cx="3476626" cy="33278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5"/>
              </a:spcBef>
            </a:pPr>
            <a:r>
              <a:rPr lang="de-DE" sz="1400" b="1">
                <a:solidFill>
                  <a:srgbClr val="020302"/>
                </a:solidFill>
                <a:latin typeface="Adobe Clean"/>
                <a:cs typeface="Adobe Clean"/>
              </a:rPr>
              <a:t>Ressourcen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754821" y="9283729"/>
            <a:ext cx="930275" cy="66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lang="de-DE" sz="800">
                <a:solidFill>
                  <a:srgbClr val="777879"/>
                </a:solidFill>
                <a:latin typeface="Adobe Clean"/>
                <a:cs typeface="Adobe Clean"/>
              </a:rPr>
              <a:t>Adobe</a:t>
            </a:r>
          </a:p>
          <a:p>
            <a:pPr marL="12700">
              <a:lnSpc>
                <a:spcPts val="915"/>
              </a:lnSpc>
            </a:pPr>
            <a:r>
              <a:rPr lang="de-DE" sz="800">
                <a:solidFill>
                  <a:srgbClr val="777879"/>
                </a:solidFill>
                <a:latin typeface="Adobe Clean"/>
                <a:cs typeface="Adobe Clean"/>
              </a:rPr>
              <a:t>345 Park Avenue</a:t>
            </a:r>
          </a:p>
          <a:p>
            <a:pPr marL="12700">
              <a:lnSpc>
                <a:spcPts val="944"/>
              </a:lnSpc>
            </a:pPr>
            <a:r>
              <a:rPr lang="de-DE" sz="800">
                <a:solidFill>
                  <a:srgbClr val="777879"/>
                </a:solidFill>
                <a:latin typeface="Adobe Clean"/>
                <a:cs typeface="Adobe Clean"/>
              </a:rPr>
              <a:t>San Jose, CA95110-2704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de-DE" sz="800">
                <a:solidFill>
                  <a:srgbClr val="777879"/>
                </a:solidFill>
                <a:latin typeface="Adobe Clean"/>
                <a:cs typeface="Adobe Clean"/>
              </a:rPr>
              <a:t>USA</a:t>
            </a: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de-DE" sz="800" u="sng">
                <a:solidFill>
                  <a:srgbClr val="5F5F5F"/>
                </a:solidFill>
                <a:uFill>
                  <a:solidFill>
                    <a:srgbClr val="0000FF"/>
                  </a:solidFill>
                </a:uFill>
                <a:latin typeface="Adobe Clean"/>
                <a:cs typeface="Adobe Clean"/>
                <a:hlinkClick r:id="rId3"/>
              </a:rPr>
              <a:t>www.adobe.com</a:t>
            </a: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92012" y="9304781"/>
            <a:ext cx="475615" cy="419734"/>
          </a:xfrm>
          <a:custGeom>
            <a:avLst/>
            <a:gdLst/>
            <a:ahLst/>
            <a:cxnLst/>
            <a:rect l="l" t="t" r="r" b="b"/>
            <a:pathLst>
              <a:path w="475615" h="419734">
                <a:moveTo>
                  <a:pt x="176491" y="0"/>
                </a:moveTo>
                <a:lnTo>
                  <a:pt x="0" y="0"/>
                </a:lnTo>
                <a:lnTo>
                  <a:pt x="0" y="419011"/>
                </a:lnTo>
                <a:lnTo>
                  <a:pt x="176491" y="0"/>
                </a:lnTo>
                <a:close/>
              </a:path>
              <a:path w="475615" h="419734">
                <a:moveTo>
                  <a:pt x="351586" y="419341"/>
                </a:moveTo>
                <a:lnTo>
                  <a:pt x="238963" y="153162"/>
                </a:lnTo>
                <a:lnTo>
                  <a:pt x="161544" y="334543"/>
                </a:lnTo>
                <a:lnTo>
                  <a:pt x="244068" y="334543"/>
                </a:lnTo>
                <a:lnTo>
                  <a:pt x="277660" y="419341"/>
                </a:lnTo>
                <a:lnTo>
                  <a:pt x="351586" y="419341"/>
                </a:lnTo>
                <a:close/>
              </a:path>
              <a:path w="475615" h="419734">
                <a:moveTo>
                  <a:pt x="475043" y="0"/>
                </a:moveTo>
                <a:lnTo>
                  <a:pt x="301752" y="0"/>
                </a:lnTo>
                <a:lnTo>
                  <a:pt x="475043" y="414185"/>
                </a:lnTo>
                <a:lnTo>
                  <a:pt x="475043" y="0"/>
                </a:lnTo>
                <a:close/>
              </a:path>
            </a:pathLst>
          </a:custGeom>
          <a:solidFill>
            <a:srgbClr val="F80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92011" y="9797795"/>
            <a:ext cx="477011" cy="160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5947" y="9340896"/>
            <a:ext cx="5410453" cy="717504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635">
              <a:lnSpc>
                <a:spcPts val="1200"/>
              </a:lnSpc>
              <a:spcBef>
                <a:spcPts val="235"/>
              </a:spcBef>
            </a:pPr>
            <a:r>
              <a:rPr lang="de-DE" sz="1100" i="1" dirty="0">
                <a:solidFill>
                  <a:srgbClr val="777879"/>
                </a:solidFill>
                <a:latin typeface="AdobeClean-LightIt"/>
                <a:cs typeface="AdobeClean-LightIt"/>
              </a:rPr>
              <a:t>Weitere Informationen zum Support-Angebot von Adobe sowie zum für Ihre Bedürfnisse geeigneten Support-Level erhalten Sie bei Ihrem spezifischen Account-Manager (NAM) oder Ihrem Customer Success Manager (CSM).</a:t>
            </a:r>
          </a:p>
          <a:p>
            <a:pPr marL="34290">
              <a:lnSpc>
                <a:spcPct val="100000"/>
              </a:lnSpc>
              <a:spcBef>
                <a:spcPts val="795"/>
              </a:spcBef>
            </a:pPr>
            <a:r>
              <a:rPr lang="de-DE" sz="800" dirty="0">
                <a:solidFill>
                  <a:srgbClr val="6D6D6D"/>
                </a:solidFill>
                <a:latin typeface="Adobe Clean"/>
                <a:cs typeface="Adobe Clean"/>
              </a:rPr>
              <a:t>©2022 Adobe. All Rights Reserved. Adobe Confidential.</a:t>
            </a:r>
          </a:p>
        </p:txBody>
      </p:sp>
      <p:sp>
        <p:nvSpPr>
          <p:cNvPr id="64" name="object 23">
            <a:extLst>
              <a:ext uri="{FF2B5EF4-FFF2-40B4-BE49-F238E27FC236}">
                <a16:creationId xmlns:a16="http://schemas.microsoft.com/office/drawing/2014/main" id="{41467BDC-3D83-D844-B922-CD07E94E5AAB}"/>
              </a:ext>
            </a:extLst>
          </p:cNvPr>
          <p:cNvSpPr txBox="1"/>
          <p:nvPr/>
        </p:nvSpPr>
        <p:spPr>
          <a:xfrm>
            <a:off x="171129" y="5057379"/>
            <a:ext cx="6476646" cy="602088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lvl="0">
              <a:spcBef>
                <a:spcPts val="915"/>
              </a:spcBef>
            </a:pPr>
            <a:r>
              <a:rPr lang="de-DE" sz="1400" b="1">
                <a:solidFill>
                  <a:srgbClr val="020302"/>
                </a:solidFill>
                <a:latin typeface="Adobe Clean"/>
                <a:cs typeface="Adobe Clean"/>
              </a:rPr>
              <a:t>Regionale Betriebszeiten und Sprachunterstützung</a:t>
            </a:r>
          </a:p>
          <a:p>
            <a:pPr lvl="0">
              <a:spcBef>
                <a:spcPts val="915"/>
              </a:spcBef>
            </a:pPr>
            <a:r>
              <a:rPr lang="de-DE" sz="1000">
                <a:solidFill>
                  <a:srgbClr val="1F1F1F"/>
                </a:solidFill>
                <a:latin typeface="AdobeClean-Light"/>
              </a:rPr>
              <a:t>Die örtlichen Geschäftszeiten von Adobe richten sich nach der Region der Kundenabrechnung.</a:t>
            </a: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3A91F5B0-3974-A14D-A146-FB590F2AA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104941"/>
              </p:ext>
            </p:extLst>
          </p:nvPr>
        </p:nvGraphicFramePr>
        <p:xfrm>
          <a:off x="171128" y="5907213"/>
          <a:ext cx="7391400" cy="133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416521825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15044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Nord- und Südamerika </a:t>
                      </a:r>
                      <a:r>
                        <a:rPr lang="de-DE" sz="1100" baseline="300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Europa, Naher Osten und Afrika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Asien-Pazifik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Japan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24x7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9:00–17:00 Uhr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9:00–17:00 Uhr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9:00–17:30 Uhr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96478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baseline="300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</a:t>
                      </a:r>
                      <a:r>
                        <a:rPr lang="de-DE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Für Nord- und Südamerika ist der Support nur auf Englisch verfügbar.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762220"/>
                  </a:ext>
                </a:extLst>
              </a:tr>
            </a:tbl>
          </a:graphicData>
        </a:graphic>
      </p:graphicFrame>
      <p:sp>
        <p:nvSpPr>
          <p:cNvPr id="50" name="object 30">
            <a:extLst>
              <a:ext uri="{FF2B5EF4-FFF2-40B4-BE49-F238E27FC236}">
                <a16:creationId xmlns:a16="http://schemas.microsoft.com/office/drawing/2014/main" id="{043050D0-21FC-0C42-8484-7FE7C0DB771F}"/>
              </a:ext>
            </a:extLst>
          </p:cNvPr>
          <p:cNvSpPr/>
          <p:nvPr/>
        </p:nvSpPr>
        <p:spPr>
          <a:xfrm>
            <a:off x="171128" y="7483367"/>
            <a:ext cx="7391400" cy="1610360"/>
          </a:xfrm>
          <a:custGeom>
            <a:avLst/>
            <a:gdLst/>
            <a:ahLst/>
            <a:cxnLst/>
            <a:rect l="l" t="t" r="r" b="b"/>
            <a:pathLst>
              <a:path w="7391400" h="1610359">
                <a:moveTo>
                  <a:pt x="7391400" y="0"/>
                </a:moveTo>
                <a:lnTo>
                  <a:pt x="0" y="0"/>
                </a:lnTo>
                <a:lnTo>
                  <a:pt x="0" y="1610361"/>
                </a:lnTo>
                <a:lnTo>
                  <a:pt x="7391400" y="1610361"/>
                </a:lnTo>
                <a:lnTo>
                  <a:pt x="73914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3" name="object 56">
            <a:extLst>
              <a:ext uri="{FF2B5EF4-FFF2-40B4-BE49-F238E27FC236}">
                <a16:creationId xmlns:a16="http://schemas.microsoft.com/office/drawing/2014/main" id="{488FF0A5-3931-B14A-A256-9BD5C4AB39D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091" y="7483366"/>
            <a:ext cx="2212084" cy="1595099"/>
          </a:xfrm>
          <a:prstGeom prst="rect">
            <a:avLst/>
          </a:prstGeom>
        </p:spPr>
      </p:pic>
      <p:sp>
        <p:nvSpPr>
          <p:cNvPr id="84" name="object 64">
            <a:extLst>
              <a:ext uri="{FF2B5EF4-FFF2-40B4-BE49-F238E27FC236}">
                <a16:creationId xmlns:a16="http://schemas.microsoft.com/office/drawing/2014/main" id="{21E0A3A6-11B9-E44E-A4F0-18AED6E614AE}"/>
              </a:ext>
            </a:extLst>
          </p:cNvPr>
          <p:cNvSpPr txBox="1"/>
          <p:nvPr/>
        </p:nvSpPr>
        <p:spPr>
          <a:xfrm>
            <a:off x="2667001" y="8528519"/>
            <a:ext cx="1143000" cy="3827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065" marR="5080" indent="-139065">
              <a:lnSpc>
                <a:spcPts val="1390"/>
              </a:lnSpc>
              <a:spcBef>
                <a:spcPts val="185"/>
              </a:spcBef>
            </a:pPr>
            <a:r>
              <a:rPr lang="de-DE" sz="1200" b="1" dirty="0">
                <a:solidFill>
                  <a:srgbClr val="FFFFFF"/>
                </a:solidFill>
                <a:latin typeface="Adobe Clean"/>
                <a:cs typeface="Adobe Clean"/>
              </a:rPr>
              <a:t>Unübertroffenes Know-how</a:t>
            </a:r>
          </a:p>
        </p:txBody>
      </p:sp>
      <p:sp>
        <p:nvSpPr>
          <p:cNvPr id="85" name="object 64">
            <a:extLst>
              <a:ext uri="{FF2B5EF4-FFF2-40B4-BE49-F238E27FC236}">
                <a16:creationId xmlns:a16="http://schemas.microsoft.com/office/drawing/2014/main" id="{3921F04C-B61B-A948-947F-C33BBFF39A32}"/>
              </a:ext>
            </a:extLst>
          </p:cNvPr>
          <p:cNvSpPr txBox="1"/>
          <p:nvPr/>
        </p:nvSpPr>
        <p:spPr>
          <a:xfrm>
            <a:off x="4419600" y="8541244"/>
            <a:ext cx="1219200" cy="203261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065" marR="5080" indent="-139065" algn="ctr">
              <a:lnSpc>
                <a:spcPts val="1390"/>
              </a:lnSpc>
              <a:spcBef>
                <a:spcPts val="185"/>
              </a:spcBef>
            </a:pPr>
            <a:r>
              <a:rPr lang="de-DE" sz="1200" b="1" dirty="0">
                <a:solidFill>
                  <a:srgbClr val="FFFFFF"/>
                </a:solidFill>
                <a:latin typeface="Adobe Clean"/>
                <a:cs typeface="Adobe Clean"/>
              </a:rPr>
              <a:t>Schneller Support</a:t>
            </a:r>
          </a:p>
        </p:txBody>
      </p:sp>
      <p:sp>
        <p:nvSpPr>
          <p:cNvPr id="86" name="object 32">
            <a:extLst>
              <a:ext uri="{FF2B5EF4-FFF2-40B4-BE49-F238E27FC236}">
                <a16:creationId xmlns:a16="http://schemas.microsoft.com/office/drawing/2014/main" id="{73055FA1-8180-F44A-A86E-2B1D4C7C6B5E}"/>
              </a:ext>
            </a:extLst>
          </p:cNvPr>
          <p:cNvSpPr txBox="1"/>
          <p:nvPr/>
        </p:nvSpPr>
        <p:spPr>
          <a:xfrm>
            <a:off x="6429819" y="8542699"/>
            <a:ext cx="886260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0800" marR="5080" indent="-51435" algn="ctr">
              <a:lnSpc>
                <a:spcPts val="1390"/>
              </a:lnSpc>
              <a:spcBef>
                <a:spcPts val="185"/>
              </a:spcBef>
            </a:pPr>
            <a:r>
              <a:rPr lang="de-DE" sz="1200" b="1" dirty="0">
                <a:solidFill>
                  <a:srgbClr val="FFFFFF"/>
                </a:solidFill>
                <a:latin typeface="Adobe Clean"/>
                <a:cs typeface="Adobe Clean"/>
              </a:rPr>
              <a:t>Strategische Beratung</a:t>
            </a:r>
          </a:p>
        </p:txBody>
      </p:sp>
      <p:pic>
        <p:nvPicPr>
          <p:cNvPr id="8" name="Graphic 7" descr="Target outline">
            <a:extLst>
              <a:ext uri="{FF2B5EF4-FFF2-40B4-BE49-F238E27FC236}">
                <a16:creationId xmlns:a16="http://schemas.microsoft.com/office/drawing/2014/main" id="{1EAA263E-04A7-0D46-952E-EA3033B451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05069" y="7754465"/>
            <a:ext cx="548640" cy="548640"/>
          </a:xfrm>
          <a:prstGeom prst="rect">
            <a:avLst/>
          </a:prstGeom>
        </p:spPr>
      </p:pic>
      <p:pic>
        <p:nvPicPr>
          <p:cNvPr id="10" name="Graphic 9" descr="Rocket outline">
            <a:extLst>
              <a:ext uri="{FF2B5EF4-FFF2-40B4-BE49-F238E27FC236}">
                <a16:creationId xmlns:a16="http://schemas.microsoft.com/office/drawing/2014/main" id="{A068EBC3-B418-4E4A-A520-101CA4B39F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12464" y="7751776"/>
            <a:ext cx="548640" cy="548640"/>
          </a:xfrm>
          <a:prstGeom prst="rect">
            <a:avLst/>
          </a:prstGeom>
        </p:spPr>
      </p:pic>
      <p:pic>
        <p:nvPicPr>
          <p:cNvPr id="12" name="Graphic 11" descr="Medal outline">
            <a:extLst>
              <a:ext uri="{FF2B5EF4-FFF2-40B4-BE49-F238E27FC236}">
                <a16:creationId xmlns:a16="http://schemas.microsoft.com/office/drawing/2014/main" id="{C7BEFC2D-0CA6-0448-B9FA-6E1581CA6D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71998" y="7751776"/>
            <a:ext cx="548640" cy="548640"/>
          </a:xfrm>
          <a:prstGeom prst="rect">
            <a:avLst/>
          </a:prstGeom>
        </p:spPr>
      </p:pic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776EB197-58B6-794D-94F8-90888006EC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737908"/>
              </p:ext>
            </p:extLst>
          </p:nvPr>
        </p:nvGraphicFramePr>
        <p:xfrm>
          <a:off x="194237" y="1272353"/>
          <a:ext cx="7368291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964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3676327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57150">
                        <a:buNone/>
                      </a:pPr>
                      <a:r>
                        <a:rPr lang="de-DE" sz="1200" b="0" strike="noStrike">
                          <a:solidFill>
                            <a:srgbClr val="5F5F5F"/>
                          </a:solidFill>
                          <a:latin typeface="Adobe Clean"/>
                          <a:ea typeface="+mn-ea"/>
                          <a:cs typeface="+mn-cs"/>
                          <a:hlinkClick r:id="rId13"/>
                        </a:rPr>
                        <a:t>Enterprise: Lernen und Support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de-DE" sz="1000" b="0" strike="noStrike">
                          <a:solidFill>
                            <a:schemeClr val="tx1"/>
                          </a:solidFill>
                          <a:latin typeface="Adobe Clean Light"/>
                          <a:ea typeface="+mn-ea"/>
                          <a:cs typeface="+mn-cs"/>
                        </a:rPr>
                        <a:t>Enterprise: Lernen und Support ist ein Ort, an dem Adobe-Kunden Selbsthilfe-Tutorials, Produktdokumentation, von Kursleitern geführte Schulungen sowie eine Community und Support für ausgewählte Adobe Creative Cloud- und Document-Produkte finden.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strike="noStrike">
                          <a:solidFill>
                            <a:srgbClr val="5F5F5F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Adobe Support Community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strike="noStrike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In der Adobe Support Community können Sie Fragen stellen, Antworten finden, von Experten lernen und Erfahrungen austauschen.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52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>
                          <a:solidFill>
                            <a:srgbClr val="5F5F5F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Produktionsprobleme und Systemausfälle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Status.adobe.com übermittelt die Statusinformationen sämtlicher Adobe-Produkte und -Services, die in Umgebungen mit mehreren Mandanten implementiert sind. Kunden können Voreinstellungen für ihr Abonnement auswählen und E-Mail-Benachrichtigungen erhalten, wenn Adobe ein Produktereignis erstellt, aktualisiert oder löst. Dies kann geplante Wartungen oder Service-Probleme unterschiedlichen Schweregrads umfassen.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2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>
                          <a:solidFill>
                            <a:srgbClr val="5F5F5F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Geschäftsbedingungen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Allgemeine Geschäftsbedingungen mit detaillierten Informationen zu den angebotenen Support-Services.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862379"/>
                  </a:ext>
                </a:extLst>
              </a:tr>
            </a:tbl>
          </a:graphicData>
        </a:graphic>
      </p:graphicFrame>
      <p:sp>
        <p:nvSpPr>
          <p:cNvPr id="22" name="object 26">
            <a:extLst>
              <a:ext uri="{FF2B5EF4-FFF2-40B4-BE49-F238E27FC236}">
                <a16:creationId xmlns:a16="http://schemas.microsoft.com/office/drawing/2014/main" id="{DD730664-994E-4A4A-9E5F-6FA0DCE7A544}"/>
              </a:ext>
            </a:extLst>
          </p:cNvPr>
          <p:cNvSpPr/>
          <p:nvPr/>
        </p:nvSpPr>
        <p:spPr>
          <a:xfrm flipV="1">
            <a:off x="197402" y="859201"/>
            <a:ext cx="869397" cy="45719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003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23269C2B3A1A408FE719AA0C68584E" ma:contentTypeVersion="12" ma:contentTypeDescription="Create a new document." ma:contentTypeScope="" ma:versionID="bb0e62b6784238cdabe687d3bb80e52e">
  <xsd:schema xmlns:xsd="http://www.w3.org/2001/XMLSchema" xmlns:xs="http://www.w3.org/2001/XMLSchema" xmlns:p="http://schemas.microsoft.com/office/2006/metadata/properties" xmlns:ns2="01e63850-2818-4a9f-a0cd-2d4201ad5cd5" xmlns:ns3="281057cd-4f7e-4aa3-94a7-05201549cd15" targetNamespace="http://schemas.microsoft.com/office/2006/metadata/properties" ma:root="true" ma:fieldsID="8056aed6c30138b1a2c5f47f967a193a" ns2:_="" ns3:_="">
    <xsd:import namespace="01e63850-2818-4a9f-a0cd-2d4201ad5cd5"/>
    <xsd:import namespace="281057cd-4f7e-4aa3-94a7-05201549cd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63850-2818-4a9f-a0cd-2d4201ad5c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1057cd-4f7e-4aa3-94a7-05201549cd1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AE3B0B-E909-400C-B0B3-909FB50E07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FC3CAF-E6F1-40E3-87D4-6B781C97D6B4}">
  <ds:schemaRefs>
    <ds:schemaRef ds:uri="01e63850-2818-4a9f-a0cd-2d4201ad5cd5"/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281057cd-4f7e-4aa3-94a7-05201549cd15"/>
  </ds:schemaRefs>
</ds:datastoreItem>
</file>

<file path=customXml/itemProps3.xml><?xml version="1.0" encoding="utf-8"?>
<ds:datastoreItem xmlns:ds="http://schemas.openxmlformats.org/officeDocument/2006/customXml" ds:itemID="{34D96EB5-5D0B-4E9E-8068-E6D7C70133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63850-2818-4a9f-a0cd-2d4201ad5cd5"/>
    <ds:schemaRef ds:uri="281057cd-4f7e-4aa3-94a7-05201549cd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35599</TotalTime>
  <Words>898</Words>
  <Application>Microsoft Office PowerPoint</Application>
  <PresentationFormat>Custom</PresentationFormat>
  <Paragraphs>122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Adobe Clean</vt:lpstr>
      <vt:lpstr>Adobe Clean Light</vt:lpstr>
      <vt:lpstr>Adobe Clean SemiLight</vt:lpstr>
      <vt:lpstr>AdobeClean-Light</vt:lpstr>
      <vt:lpstr>AdobeClean-LightIt</vt:lpstr>
      <vt:lpstr>Arial</vt:lpstr>
      <vt:lpstr>Calibri</vt:lpstr>
      <vt:lpstr>Times New Roman</vt:lpstr>
      <vt:lpstr>Wingdings</vt:lpstr>
      <vt:lpstr>Office Theme</vt:lpstr>
      <vt:lpstr>SUPPORT-PAKETE VON ADOBE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Hanh Hoang</cp:lastModifiedBy>
  <cp:revision>155</cp:revision>
  <dcterms:created xsi:type="dcterms:W3CDTF">2020-11-03T06:32:09Z</dcterms:created>
  <dcterms:modified xsi:type="dcterms:W3CDTF">2022-03-24T09:25:40Z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2020-07-21T00:00:00Z</vt:filetime>
  </property>
  <property fmtid="{D5CDD505-2E9C-101B-9397-08002B2CF9AE}" pid="3" name="Creator">
    <vt:lpwstr>Adobe InDesign 15.0 (Windows)</vt:lpwstr>
  </property>
  <property fmtid="{D5CDD505-2E9C-101B-9397-08002B2CF9AE}" pid="4" name="LastSaved">
    <vt:filetime>2020-11-03T00:00:00Z</vt:filetime>
  </property>
  <property fmtid="{D5CDD505-2E9C-101B-9397-08002B2CF9AE}" pid="5" name="ContentTypeId">
    <vt:lpwstr>0x0101009423269C2B3A1A408FE719AA0C68584E</vt:lpwstr>
  </property>
</Properties>
</file>