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67" r:id="rId5"/>
    <p:sldId id="259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8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68E3"/>
    <a:srgbClr val="2E8FFF"/>
    <a:srgbClr val="585959"/>
    <a:srgbClr val="F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B95D0-0A44-9528-1BEA-48A789637FFE}" v="16" dt="2022-03-04T01:01:28.772"/>
    <p1510:client id="{6BD15537-A10F-677D-2005-CC2304369B8B}" v="2" dt="2022-02-09T19:17:48.735"/>
    <p1510:client id="{9DBA0F9D-2089-8E5D-3226-C91786127D1D}" v="70" dt="2022-02-10T15:55:44.875"/>
    <p1510:client id="{D0512FCB-B045-1245-8DF3-C54E99082CA0}" v="6" dt="2022-01-26T18:22:28.552"/>
    <p1510:client id="{D69136EB-5A5F-EE49-A108-44971954154D}" v="3" dt="2022-01-27T18:16:17.25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/>
    <p:restoredTop sz="94626"/>
  </p:normalViewPr>
  <p:slideViewPr>
    <p:cSldViewPr snapToGrid="0">
      <p:cViewPr>
        <p:scale>
          <a:sx n="70" d="100"/>
          <a:sy n="70" d="100"/>
        </p:scale>
        <p:origin x="2922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S::zalesky@adobe.com::9c0b24b4-6ad7-45a7-a9a0-5ba404afed22" providerId="AD" clId="Web-{9DBA0F9D-2089-8E5D-3226-C91786127D1D}"/>
    <pc:docChg chg="mod modSld">
      <pc:chgData name="Jaclyn Zalesky" userId="S::zalesky@adobe.com::9c0b24b4-6ad7-45a7-a9a0-5ba404afed22" providerId="AD" clId="Web-{9DBA0F9D-2089-8E5D-3226-C91786127D1D}" dt="2022-02-10T15:55:38.656" v="67"/>
      <pc:docMkLst>
        <pc:docMk/>
      </pc:docMkLst>
      <pc:sldChg chg="modSp modCm">
        <pc:chgData name="Jaclyn Zalesky" userId="S::zalesky@adobe.com::9c0b24b4-6ad7-45a7-a9a0-5ba404afed22" providerId="AD" clId="Web-{9DBA0F9D-2089-8E5D-3226-C91786127D1D}" dt="2022-02-10T15:55:38.656" v="6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9DBA0F9D-2089-8E5D-3226-C91786127D1D}" dt="2022-02-10T15:55:38.656" v="67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David Baker" userId="S::davbaker@adobe.com::da2b0875-9916-4d44-89d9-e651631ef4de" providerId="AD" clId="Web-{6BD15537-A10F-677D-2005-CC2304369B8B}"/>
    <pc:docChg chg="mod">
      <pc:chgData name="David Baker" userId="S::davbaker@adobe.com::da2b0875-9916-4d44-89d9-e651631ef4de" providerId="AD" clId="Web-{6BD15537-A10F-677D-2005-CC2304369B8B}" dt="2022-02-09T19:17:48.735" v="1"/>
      <pc:docMkLst>
        <pc:docMk/>
      </pc:docMkLst>
      <pc:sldChg chg="addCm">
        <pc:chgData name="David Baker" userId="S::davbaker@adobe.com::da2b0875-9916-4d44-89d9-e651631ef4de" providerId="AD" clId="Web-{6BD15537-A10F-677D-2005-CC2304369B8B}" dt="2022-02-09T19:17:48.735" v="1"/>
        <pc:sldMkLst>
          <pc:docMk/>
          <pc:sldMk cId="1050037809" sldId="261"/>
        </pc:sldMkLst>
      </pc:sldChg>
    </pc:docChg>
  </pc:docChgLst>
  <pc:docChgLst>
    <pc:chgData name="Jaclyn Zalesky" userId="9c0b24b4-6ad7-45a7-a9a0-5ba404afed22" providerId="ADAL" clId="{D0512FCB-B045-1245-8DF3-C54E99082CA0}"/>
    <pc:docChg chg="undo custSel modSld">
      <pc:chgData name="Jaclyn Zalesky" userId="9c0b24b4-6ad7-45a7-a9a0-5ba404afed22" providerId="ADAL" clId="{D0512FCB-B045-1245-8DF3-C54E99082CA0}" dt="2022-01-26T19:11:35.786" v="5" actId="1076"/>
      <pc:docMkLst>
        <pc:docMk/>
      </pc:docMkLst>
      <pc:sldChg chg="modSp mod">
        <pc:chgData name="Jaclyn Zalesky" userId="9c0b24b4-6ad7-45a7-a9a0-5ba404afed22" providerId="ADAL" clId="{D0512FCB-B045-1245-8DF3-C54E99082CA0}" dt="2022-01-26T19:11:35.786" v="5" actId="1076"/>
        <pc:sldMkLst>
          <pc:docMk/>
          <pc:sldMk cId="5960377" sldId="259"/>
        </pc:sldMkLst>
        <pc:spChg chg="mod">
          <ac:chgData name="Jaclyn Zalesky" userId="9c0b24b4-6ad7-45a7-a9a0-5ba404afed22" providerId="ADAL" clId="{D0512FCB-B045-1245-8DF3-C54E99082CA0}" dt="2022-01-26T19:11:15.447" v="3" actId="14100"/>
          <ac:spMkLst>
            <pc:docMk/>
            <pc:sldMk cId="5960377" sldId="259"/>
            <ac:spMk id="50" creationId="{96F6C916-70C7-F646-9255-620156B1938E}"/>
          </ac:spMkLst>
        </pc:spChg>
        <pc:spChg chg="mod">
          <ac:chgData name="Jaclyn Zalesky" userId="9c0b24b4-6ad7-45a7-a9a0-5ba404afed22" providerId="ADAL" clId="{D0512FCB-B045-1245-8DF3-C54E99082CA0}" dt="2022-01-26T18:40:27.796" v="0" actId="1076"/>
          <ac:spMkLst>
            <pc:docMk/>
            <pc:sldMk cId="5960377" sldId="259"/>
            <ac:spMk id="76" creationId="{4FC3D018-1158-A849-B6C1-E429A1F8B354}"/>
          </ac:spMkLst>
        </pc:spChg>
        <pc:spChg chg="mod">
          <ac:chgData name="Jaclyn Zalesky" userId="9c0b24b4-6ad7-45a7-a9a0-5ba404afed22" providerId="ADAL" clId="{D0512FCB-B045-1245-8DF3-C54E99082CA0}" dt="2022-01-26T19:11:35.786" v="5" actId="1076"/>
          <ac:spMkLst>
            <pc:docMk/>
            <pc:sldMk cId="5960377" sldId="259"/>
            <ac:spMk id="78" creationId="{9CCA5960-8B3A-4A49-BAD4-2D24B8AA00D8}"/>
          </ac:spMkLst>
        </pc:spChg>
        <pc:spChg chg="mod">
          <ac:chgData name="Jaclyn Zalesky" userId="9c0b24b4-6ad7-45a7-a9a0-5ba404afed22" providerId="ADAL" clId="{D0512FCB-B045-1245-8DF3-C54E99082CA0}" dt="2022-01-26T19:11:35.786" v="5" actId="1076"/>
          <ac:spMkLst>
            <pc:docMk/>
            <pc:sldMk cId="5960377" sldId="259"/>
            <ac:spMk id="79" creationId="{0AE93525-7B13-D34F-A0A5-6F084F732C57}"/>
          </ac:spMkLst>
        </pc:spChg>
        <pc:spChg chg="mod">
          <ac:chgData name="Jaclyn Zalesky" userId="9c0b24b4-6ad7-45a7-a9a0-5ba404afed22" providerId="ADAL" clId="{D0512FCB-B045-1245-8DF3-C54E99082CA0}" dt="2022-01-26T19:11:10.790" v="2" actId="14100"/>
          <ac:spMkLst>
            <pc:docMk/>
            <pc:sldMk cId="5960377" sldId="259"/>
            <ac:spMk id="121" creationId="{3419AAD6-8F78-6A4E-92B4-499B303969C2}"/>
          </ac:spMkLst>
        </pc:spChg>
        <pc:picChg chg="mod">
          <ac:chgData name="Jaclyn Zalesky" userId="9c0b24b4-6ad7-45a7-a9a0-5ba404afed22" providerId="ADAL" clId="{D0512FCB-B045-1245-8DF3-C54E99082CA0}" dt="2022-01-26T19:11:35.786" v="5" actId="1076"/>
          <ac:picMkLst>
            <pc:docMk/>
            <pc:sldMk cId="5960377" sldId="259"/>
            <ac:picMk id="99" creationId="{94BF0EA8-0582-E444-B2EF-D9812C7E2C98}"/>
          </ac:picMkLst>
        </pc:picChg>
      </pc:sldChg>
    </pc:docChg>
  </pc:docChgLst>
  <pc:docChgLst>
    <pc:chgData name="Jaclyn Zalesky" userId="9c0b24b4-6ad7-45a7-a9a0-5ba404afed22" providerId="ADAL" clId="{D69136EB-5A5F-EE49-A108-44971954154D}"/>
    <pc:docChg chg="custSel modSld">
      <pc:chgData name="Jaclyn Zalesky" userId="9c0b24b4-6ad7-45a7-a9a0-5ba404afed22" providerId="ADAL" clId="{D69136EB-5A5F-EE49-A108-44971954154D}" dt="2022-01-27T18:16:17.258" v="26"/>
      <pc:docMkLst>
        <pc:docMk/>
      </pc:docMkLst>
      <pc:sldChg chg="addSp delSp modSp mod">
        <pc:chgData name="Jaclyn Zalesky" userId="9c0b24b4-6ad7-45a7-a9a0-5ba404afed22" providerId="ADAL" clId="{D69136EB-5A5F-EE49-A108-44971954154D}" dt="2022-01-27T18:16:17.258" v="26"/>
        <pc:sldMkLst>
          <pc:docMk/>
          <pc:sldMk cId="5960377" sldId="259"/>
        </pc:sldMkLst>
        <pc:spChg chg="add del mod">
          <ac:chgData name="Jaclyn Zalesky" userId="9c0b24b4-6ad7-45a7-a9a0-5ba404afed22" providerId="ADAL" clId="{D69136EB-5A5F-EE49-A108-44971954154D}" dt="2022-01-27T18:16:17.258" v="26"/>
          <ac:spMkLst>
            <pc:docMk/>
            <pc:sldMk cId="5960377" sldId="259"/>
            <ac:spMk id="2" creationId="{7BF1B471-FD25-CA4A-A815-C327DF7AC608}"/>
          </ac:spMkLst>
        </pc:spChg>
        <pc:spChg chg="mod">
          <ac:chgData name="Jaclyn Zalesky" userId="9c0b24b4-6ad7-45a7-a9a0-5ba404afed22" providerId="ADAL" clId="{D69136EB-5A5F-EE49-A108-44971954154D}" dt="2022-01-27T18:02:42.431" v="21" actId="1076"/>
          <ac:spMkLst>
            <pc:docMk/>
            <pc:sldMk cId="5960377" sldId="259"/>
            <ac:spMk id="50" creationId="{96F6C916-70C7-F646-9255-620156B1938E}"/>
          </ac:spMkLst>
        </pc:spChg>
        <pc:spChg chg="mod">
          <ac:chgData name="Jaclyn Zalesky" userId="9c0b24b4-6ad7-45a7-a9a0-5ba404afed22" providerId="ADAL" clId="{D69136EB-5A5F-EE49-A108-44971954154D}" dt="2022-01-27T18:01:17.596" v="8" actId="1076"/>
          <ac:spMkLst>
            <pc:docMk/>
            <pc:sldMk cId="5960377" sldId="259"/>
            <ac:spMk id="61" creationId="{617B1137-C66B-C040-8DDC-65022470FBF2}"/>
          </ac:spMkLst>
        </pc:spChg>
        <pc:spChg chg="mod">
          <ac:chgData name="Jaclyn Zalesky" userId="9c0b24b4-6ad7-45a7-a9a0-5ba404afed22" providerId="ADAL" clId="{D69136EB-5A5F-EE49-A108-44971954154D}" dt="2022-01-27T18:00:34.921" v="5" actId="1076"/>
          <ac:spMkLst>
            <pc:docMk/>
            <pc:sldMk cId="5960377" sldId="259"/>
            <ac:spMk id="66" creationId="{FFC37365-14D1-2C4B-97CC-3896ADF5B05F}"/>
          </ac:spMkLst>
        </pc:spChg>
        <pc:spChg chg="add mod">
          <ac:chgData name="Jaclyn Zalesky" userId="9c0b24b4-6ad7-45a7-a9a0-5ba404afed22" providerId="ADAL" clId="{D69136EB-5A5F-EE49-A108-44971954154D}" dt="2022-01-27T18:16:05.708" v="24"/>
          <ac:spMkLst>
            <pc:docMk/>
            <pc:sldMk cId="5960377" sldId="259"/>
            <ac:spMk id="74" creationId="{8CF77401-FD6D-8C4A-AE13-826F9AA0E0C6}"/>
          </ac:spMkLst>
        </pc:spChg>
        <pc:spChg chg="del">
          <ac:chgData name="Jaclyn Zalesky" userId="9c0b24b4-6ad7-45a7-a9a0-5ba404afed22" providerId="ADAL" clId="{D69136EB-5A5F-EE49-A108-44971954154D}" dt="2022-01-27T18:16:04.895" v="23" actId="478"/>
          <ac:spMkLst>
            <pc:docMk/>
            <pc:sldMk cId="5960377" sldId="259"/>
            <ac:spMk id="113" creationId="{2860E159-CE71-E147-9ED2-5C004530291D}"/>
          </ac:spMkLst>
        </pc:spChg>
        <pc:spChg chg="mod">
          <ac:chgData name="Jaclyn Zalesky" userId="9c0b24b4-6ad7-45a7-a9a0-5ba404afed22" providerId="ADAL" clId="{D69136EB-5A5F-EE49-A108-44971954154D}" dt="2022-01-27T18:01:13.571" v="7" actId="1076"/>
          <ac:spMkLst>
            <pc:docMk/>
            <pc:sldMk cId="5960377" sldId="259"/>
            <ac:spMk id="119" creationId="{F212414A-B558-6049-A316-B7EFC3678B28}"/>
          </ac:spMkLst>
        </pc:spChg>
        <pc:spChg chg="mod">
          <ac:chgData name="Jaclyn Zalesky" userId="9c0b24b4-6ad7-45a7-a9a0-5ba404afed22" providerId="ADAL" clId="{D69136EB-5A5F-EE49-A108-44971954154D}" dt="2022-01-27T18:00:17.525" v="4" actId="1076"/>
          <ac:spMkLst>
            <pc:docMk/>
            <pc:sldMk cId="5960377" sldId="259"/>
            <ac:spMk id="127" creationId="{4EF527CD-128E-B44B-A01C-7B9489E006FB}"/>
          </ac:spMkLst>
        </pc:spChg>
        <pc:picChg chg="mod">
          <ac:chgData name="Jaclyn Zalesky" userId="9c0b24b4-6ad7-45a7-a9a0-5ba404afed22" providerId="ADAL" clId="{D69136EB-5A5F-EE49-A108-44971954154D}" dt="2022-01-27T18:00:34.921" v="5" actId="1076"/>
          <ac:picMkLst>
            <pc:docMk/>
            <pc:sldMk cId="5960377" sldId="259"/>
            <ac:picMk id="104" creationId="{D1DFB071-3C1C-0147-9D37-E77FD381A239}"/>
          </ac:picMkLst>
        </pc:picChg>
        <pc:picChg chg="mod">
          <ac:chgData name="Jaclyn Zalesky" userId="9c0b24b4-6ad7-45a7-a9a0-5ba404afed22" providerId="ADAL" clId="{D69136EB-5A5F-EE49-A108-44971954154D}" dt="2022-01-27T18:00:17.525" v="4" actId="1076"/>
          <ac:picMkLst>
            <pc:docMk/>
            <pc:sldMk cId="5960377" sldId="259"/>
            <ac:picMk id="130" creationId="{B9A2CF88-1D6E-294A-ACD8-5518804B44A1}"/>
          </ac:picMkLst>
        </pc:picChg>
      </pc:sldChg>
      <pc:sldChg chg="modSp mod">
        <pc:chgData name="Jaclyn Zalesky" userId="9c0b24b4-6ad7-45a7-a9a0-5ba404afed22" providerId="ADAL" clId="{D69136EB-5A5F-EE49-A108-44971954154D}" dt="2022-01-27T17:59:35.111" v="0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69136EB-5A5F-EE49-A108-44971954154D}" dt="2022-01-27T17:59:35.111" v="0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modSp mod">
        <pc:chgData name="Jaclyn Zalesky" userId="9c0b24b4-6ad7-45a7-a9a0-5ba404afed22" providerId="ADAL" clId="{D69136EB-5A5F-EE49-A108-44971954154D}" dt="2022-01-27T18:15:55.561" v="22" actId="1076"/>
        <pc:sldMkLst>
          <pc:docMk/>
          <pc:sldMk cId="2161849182" sldId="267"/>
        </pc:sldMkLst>
        <pc:spChg chg="mod">
          <ac:chgData name="Jaclyn Zalesky" userId="9c0b24b4-6ad7-45a7-a9a0-5ba404afed22" providerId="ADAL" clId="{D69136EB-5A5F-EE49-A108-44971954154D}" dt="2022-01-27T18:15:55.561" v="22" actId="1076"/>
          <ac:spMkLst>
            <pc:docMk/>
            <pc:sldMk cId="2161849182" sldId="267"/>
            <ac:spMk id="11" creationId="{00000000-0000-0000-0000-000000000000}"/>
          </ac:spMkLst>
        </pc:spChg>
        <pc:spChg chg="mod">
          <ac:chgData name="Jaclyn Zalesky" userId="9c0b24b4-6ad7-45a7-a9a0-5ba404afed22" providerId="ADAL" clId="{D69136EB-5A5F-EE49-A108-44971954154D}" dt="2022-01-27T18:02:09.227" v="20" actId="20577"/>
          <ac:spMkLst>
            <pc:docMk/>
            <pc:sldMk cId="2161849182" sldId="267"/>
            <ac:spMk id="12" creationId="{B5B9BF51-8921-A94B-954A-82B5B5874814}"/>
          </ac:spMkLst>
        </pc:spChg>
      </pc:sldChg>
    </pc:docChg>
  </pc:docChgLst>
  <pc:docChgLst>
    <pc:chgData name="Jaclyn Zalesky" userId="S::zalesky@adobe.com::9c0b24b4-6ad7-45a7-a9a0-5ba404afed22" providerId="AD" clId="Web-{029B95D0-0A44-9528-1BEA-48A789637FFE}"/>
    <pc:docChg chg="modSld">
      <pc:chgData name="Jaclyn Zalesky" userId="S::zalesky@adobe.com::9c0b24b4-6ad7-45a7-a9a0-5ba404afed22" providerId="AD" clId="Web-{029B95D0-0A44-9528-1BEA-48A789637FFE}" dt="2022-03-04T01:01:28.772" v="7" actId="20577"/>
      <pc:docMkLst>
        <pc:docMk/>
      </pc:docMkLst>
      <pc:sldChg chg="modSp">
        <pc:chgData name="Jaclyn Zalesky" userId="S::zalesky@adobe.com::9c0b24b4-6ad7-45a7-a9a0-5ba404afed22" providerId="AD" clId="Web-{029B95D0-0A44-9528-1BEA-48A789637FFE}" dt="2022-03-04T01:01:28.772" v="7" actId="20577"/>
        <pc:sldMkLst>
          <pc:docMk/>
          <pc:sldMk cId="5960377" sldId="259"/>
        </pc:sldMkLst>
        <pc:spChg chg="mod">
          <ac:chgData name="Jaclyn Zalesky" userId="S::zalesky@adobe.com::9c0b24b4-6ad7-45a7-a9a0-5ba404afed22" providerId="AD" clId="Web-{029B95D0-0A44-9528-1BEA-48A789637FFE}" dt="2022-03-04T01:01:28.772" v="7" actId="20577"/>
          <ac:spMkLst>
            <pc:docMk/>
            <pc:sldMk cId="5960377" sldId="259"/>
            <ac:spMk id="48" creationId="{5D509D19-B7E8-854C-A645-DFEABAF81FC2}"/>
          </ac:spMkLst>
        </pc:spChg>
      </pc:sldChg>
      <pc:sldChg chg="modSp">
        <pc:chgData name="Jaclyn Zalesky" userId="S::zalesky@adobe.com::9c0b24b4-6ad7-45a7-a9a0-5ba404afed22" providerId="AD" clId="Web-{029B95D0-0A44-9528-1BEA-48A789637FFE}" dt="2022-03-04T01:00:37.427" v="1"/>
        <pc:sldMkLst>
          <pc:docMk/>
          <pc:sldMk cId="2161849182" sldId="267"/>
        </pc:sldMkLst>
        <pc:graphicFrameChg chg="mod modGraphic">
          <ac:chgData name="Jaclyn Zalesky" userId="S::zalesky@adobe.com::9c0b24b4-6ad7-45a7-a9a0-5ba404afed22" providerId="AD" clId="Web-{029B95D0-0A44-9528-1BEA-48A789637FFE}" dt="2022-03-04T01:00:37.427" v="1"/>
          <ac:graphicFrameMkLst>
            <pc:docMk/>
            <pc:sldMk cId="2161849182" sldId="267"/>
            <ac:graphicFrameMk id="13" creationId="{63DBC3ED-EEDC-974A-82A2-F5182CF1254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A597-803A-C244-97E2-A01066125D19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84E-BC3F-7D4F-A7DC-121CE042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7" y="468883"/>
            <a:ext cx="679450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unity.adobe.com/" TargetMode="External"/><Relationship Id="rId13" Type="http://schemas.openxmlformats.org/officeDocument/2006/relationships/image" Target="../media/image22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helpx.adobe.com/de/enterprise.html" TargetMode="External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g"/><Relationship Id="rId11" Type="http://schemas.openxmlformats.org/officeDocument/2006/relationships/image" Target="../media/image20.png"/><Relationship Id="rId5" Type="http://schemas.openxmlformats.org/officeDocument/2006/relationships/image" Target="../media/image18.png"/><Relationship Id="rId15" Type="http://schemas.openxmlformats.org/officeDocument/2006/relationships/image" Target="../media/image24.png"/><Relationship Id="rId10" Type="http://schemas.openxmlformats.org/officeDocument/2006/relationships/hyperlink" Target="https://helpx.adobe.com/de/support/programs/support-policies-terms-conditions.html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4" y="85417"/>
            <a:ext cx="5534275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SUPPORT-PAKETE VON ADOBE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146" y="7104105"/>
            <a:ext cx="2785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 u="sng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8" cy="3954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21146" y="9839613"/>
            <a:ext cx="23774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D1A-A268-194E-B5D2-94B9C3BA3A24}"/>
              </a:ext>
            </a:extLst>
          </p:cNvPr>
          <p:cNvSpPr txBox="1"/>
          <p:nvPr/>
        </p:nvSpPr>
        <p:spPr>
          <a:xfrm>
            <a:off x="431833" y="396996"/>
            <a:ext cx="3206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(einschließlich Adobe Sign)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B9BF51-8921-A94B-954A-82B5B5874814}"/>
              </a:ext>
            </a:extLst>
          </p:cNvPr>
          <p:cNvSpPr txBox="1"/>
          <p:nvPr/>
        </p:nvSpPr>
        <p:spPr>
          <a:xfrm>
            <a:off x="122477" y="593716"/>
            <a:ext cx="5973523" cy="139999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Light"/>
              </a:rPr>
              <a:t>Standard | Business |</a:t>
            </a:r>
            <a:r>
              <a:rPr lang="de-DE" sz="900" b="1" dirty="0">
                <a:solidFill>
                  <a:schemeClr val="bg1"/>
                </a:solidFill>
                <a:latin typeface="Adobe Clean Light"/>
              </a:rPr>
              <a:t> </a:t>
            </a:r>
            <a:r>
              <a:rPr lang="de-DE" sz="900" b="1" dirty="0">
                <a:solidFill>
                  <a:schemeClr val="bg1"/>
                </a:solidFill>
              </a:rPr>
              <a:t>Enterprise</a:t>
            </a:r>
            <a:r>
              <a:rPr lang="de-DE" sz="900" b="1" dirty="0">
                <a:solidFill>
                  <a:schemeClr val="bg1"/>
                </a:solidFill>
                <a:latin typeface="Adobe Clean Light"/>
              </a:rPr>
              <a:t> </a:t>
            </a:r>
            <a:r>
              <a:rPr lang="de-DE" sz="900" dirty="0">
                <a:solidFill>
                  <a:schemeClr val="bg1"/>
                </a:solidFill>
                <a:latin typeface="Adobe Clean Light"/>
              </a:rPr>
              <a:t>| Elite</a:t>
            </a:r>
            <a:br>
              <a:rPr lang="de-DE" sz="900" dirty="0">
                <a:latin typeface="Adobe Clean Light" panose="020B0303020404020204" pitchFamily="34" charset="0"/>
              </a:rPr>
            </a:br>
            <a:r>
              <a:rPr lang="de-DE" sz="900" dirty="0">
                <a:solidFill>
                  <a:schemeClr val="bg1"/>
                </a:solidFill>
                <a:latin typeface="Adobe Clean SemiLight"/>
              </a:rPr>
              <a:t>Adobe bietet eine umfangreiche Palette an technischen Ressourcen zur Unterstützung Ihres Unternehmens. Diese sind Teil Ihres Adobe Enterprise-Abonnements. Dies wird durch den ENTERPRISE Support Plan ergänzt. ENTERPRISE-Kunden erhalten Kontakt zu einem spezifischen Support-Mitarbeiter, der als Ihr Ansprechpartner für technische Fragen im Adobe-Supportteam fungiert. Er verfügt über umfassende Erfahrung mit Ihrer Lösung und gewährleistet durch die Zusammenarbeit mit Ihnen und Ihren technischen Teams eine zeitnahe Lösung aller Support-Anfragen. Das Support-Team kann auch bei der Koordination und Bereitstellung zusätzlicher ENTERPRISE-Vorteile helfen und so minimale Unterbrechungen Ihres Geschäfts zu den wichtigsten Zeiten sicherstellen.  Kunden des ENTERPRISE-Support-Plans stehen außerdem unsere umfangreiche technische Produktdokumentation sowie aktuelle Versionshinweise zur Verfügung. 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3DBC3ED-EEDC-974A-82A2-F5182CF1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49732"/>
              </p:ext>
            </p:extLst>
          </p:nvPr>
        </p:nvGraphicFramePr>
        <p:xfrm>
          <a:off x="136774" y="2144486"/>
          <a:ext cx="7498851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502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212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44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i="1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Kostenpflichtiger Support (€)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99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533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Selbsthilfe-Support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20302"/>
                          </a:solidFill>
                          <a:uLnTx/>
                          <a:uFillTx/>
                          <a:latin typeface="Wingdings"/>
                          <a:ea typeface="+mn-ea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16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Support per Chat/Telefon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116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Fallübermittlung über das Web 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Vorrangige Weiterleitung von Fällen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latin typeface="AdobeClean-Light"/>
                          <a:cs typeface="AdobeClean-Light"/>
                        </a:rPr>
                        <a:t>Beschleunigte Priorisierung von Problemen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65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Proaktive Überwachung von Fällen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07699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48895" lvl="0">
                        <a:lnSpc>
                          <a:spcPct val="100000"/>
                        </a:lnSpc>
                        <a:spcBef>
                          <a:spcPts val="459"/>
                        </a:spcBef>
                        <a:buNone/>
                      </a:pPr>
                      <a:r>
                        <a:rPr lang="de-DE" sz="1100" b="0" i="0" u="none" strike="noStrike" noProof="0">
                          <a:solidFill>
                            <a:srgbClr val="020302"/>
                          </a:solidFill>
                          <a:latin typeface="Adobe Clean Light"/>
                        </a:rPr>
                        <a:t>Option zum Support innerhalb der Region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51537"/>
                  </a:ext>
                </a:extLst>
              </a:tr>
              <a:tr h="208283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Service-Prüfungen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Jahre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1 Monate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Lösungsprüfung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Roadmap-Prüfung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Zusätzliche ernannte Support-Kontakte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Planung für Upgrades/Migration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213487"/>
                  </a:ext>
                </a:extLst>
              </a:tr>
              <a:tr h="2123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Versionsvorbereitung und -planung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776932"/>
                  </a:ext>
                </a:extLst>
              </a:tr>
              <a:tr h="21586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1100">
                          <a:latin typeface="AdobeClean-Light"/>
                          <a:cs typeface="AdobeClean-Light"/>
                        </a:rPr>
                        <a:t>Executive Sponsor</a:t>
                      </a: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1EF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10306"/>
                  </a:ext>
                </a:extLst>
              </a:tr>
            </a:tbl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E893A5EF-597A-B54A-9365-078BFDCF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99737"/>
              </p:ext>
            </p:extLst>
          </p:nvPr>
        </p:nvGraphicFramePr>
        <p:xfrm>
          <a:off x="121146" y="7384167"/>
          <a:ext cx="7498851" cy="2353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7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45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 defTabSz="94297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875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Produktionsfunktionen im Unternehmen des Kunden sind ausgefallen oder weisen einen erheblichen Datenverlust oder eine Beeinträchtigung des Service auf und ein sofortiges Eingreifen ist nötig, um Funktionalität und Nutzbarkeit wiederherzustellen.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25844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1000" i="0" dirty="0">
                          <a:latin typeface="AdobeClean-Light"/>
                        </a:rPr>
                        <a:t>Kunden, die einen Support-Plan für die entsprechenden Adobe-Produkte und -Services erwerben, erhalten eine bevorzugte Weiterleitung von Fällen an die Support-Techniker von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24x7/15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75" b="0" i="0" spc="-1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Unternehmensfunktionen des Kunden weisen erhebliche Beeinträchtigungen des Service oder möglichen Datenverlust auf oder eine zentrale Funktion ist betroffen.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32575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24x7/</a:t>
                      </a:r>
                    </a:p>
                    <a:p>
                      <a:pPr marL="114300" marR="325755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Stunde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875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Beeinträchtigung des Service auf, es gibt jedoch eine Lösung/Problemumgehung, mit der die Unternehmensfunktionen weiterhin normal genutzt werden können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75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Allgemeine Frage zur aktuellen Produktfunktionalität oder Anfrage zu einer Erweiterung.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Geschäftstag/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Tag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 dirty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2BDA6231-3DD1-8A43-B0D1-0426CE38EFB1}"/>
              </a:ext>
            </a:extLst>
          </p:cNvPr>
          <p:cNvSpPr/>
          <p:nvPr/>
        </p:nvSpPr>
        <p:spPr>
          <a:xfrm>
            <a:off x="406513" y="437523"/>
            <a:ext cx="215924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Umfang von Enterprise Support</a:t>
            </a:r>
          </a:p>
        </p:txBody>
      </p:sp>
      <p:sp>
        <p:nvSpPr>
          <p:cNvPr id="120" name="object 62">
            <a:extLst>
              <a:ext uri="{FF2B5EF4-FFF2-40B4-BE49-F238E27FC236}">
                <a16:creationId xmlns:a16="http://schemas.microsoft.com/office/drawing/2014/main" id="{1DE9F4C6-6FBC-7048-980D-2E4B9151D17A}"/>
              </a:ext>
            </a:extLst>
          </p:cNvPr>
          <p:cNvSpPr txBox="1"/>
          <p:nvPr/>
        </p:nvSpPr>
        <p:spPr>
          <a:xfrm>
            <a:off x="1068276" y="4468981"/>
            <a:ext cx="1545078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/>
                <a:cs typeface="Adobe Clean"/>
              </a:rPr>
              <a:t>Service-Prüfungen</a:t>
            </a: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419AAD6-8F78-6A4E-92B4-499B303969C2}"/>
              </a:ext>
            </a:extLst>
          </p:cNvPr>
          <p:cNvSpPr txBox="1"/>
          <p:nvPr/>
        </p:nvSpPr>
        <p:spPr>
          <a:xfrm>
            <a:off x="572477" y="4776362"/>
            <a:ext cx="327277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Eine halbjährliche umfassende Prüfung der Services, Vorteile und Support-Leistungen des Enterprise-Programms. Kann mit anderen in Zusammenarbeit mit Adobe durchgeführten strategischen Unternehmensüberprüfungen kombiniert werden.</a:t>
            </a:r>
          </a:p>
        </p:txBody>
      </p:sp>
      <p:sp>
        <p:nvSpPr>
          <p:cNvPr id="61" name="object 62">
            <a:extLst>
              <a:ext uri="{FF2B5EF4-FFF2-40B4-BE49-F238E27FC236}">
                <a16:creationId xmlns:a16="http://schemas.microsoft.com/office/drawing/2014/main" id="{617B1137-C66B-C040-8DDC-65022470FBF2}"/>
              </a:ext>
            </a:extLst>
          </p:cNvPr>
          <p:cNvSpPr txBox="1"/>
          <p:nvPr/>
        </p:nvSpPr>
        <p:spPr>
          <a:xfrm>
            <a:off x="5784382" y="2687853"/>
            <a:ext cx="1036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>
                <a:solidFill>
                  <a:srgbClr val="020302"/>
                </a:solidFill>
                <a:latin typeface="Adobe Clean"/>
                <a:cs typeface="Adobe Clean"/>
              </a:rPr>
              <a:t>Fallprüfungen</a:t>
            </a:r>
          </a:p>
        </p:txBody>
      </p:sp>
      <p:sp>
        <p:nvSpPr>
          <p:cNvPr id="66" name="object 63">
            <a:extLst>
              <a:ext uri="{FF2B5EF4-FFF2-40B4-BE49-F238E27FC236}">
                <a16:creationId xmlns:a16="http://schemas.microsoft.com/office/drawing/2014/main" id="{FFC37365-14D1-2C4B-97CC-3896ADF5B05F}"/>
              </a:ext>
            </a:extLst>
          </p:cNvPr>
          <p:cNvSpPr txBox="1"/>
          <p:nvPr/>
        </p:nvSpPr>
        <p:spPr>
          <a:xfrm>
            <a:off x="5356260" y="3033091"/>
            <a:ext cx="205155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Fortlaufende planmäßige Prüfung offener Support-Anfragen, um sicherzustellen, dass Kunden über Fallbeschreibung, geschäftliche Auswirkungen, Status, Priorität und die nächsten Schritte für eine zeitnahe Lösung auf dem Laufenden sind</a:t>
            </a:r>
            <a:r>
              <a:rPr lang="de-DE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C539739D-1D3E-204D-9819-C44D9AE36DE8}"/>
              </a:ext>
            </a:extLst>
          </p:cNvPr>
          <p:cNvGrpSpPr/>
          <p:nvPr/>
        </p:nvGrpSpPr>
        <p:grpSpPr>
          <a:xfrm rot="5400000">
            <a:off x="1259174" y="-1343113"/>
            <a:ext cx="5277287" cy="8526783"/>
            <a:chOff x="-204157" y="491902"/>
            <a:chExt cx="3844040" cy="7600950"/>
          </a:xfrm>
        </p:grpSpPr>
        <p:sp>
          <p:nvSpPr>
            <p:cNvPr id="63" name="object 4">
              <a:extLst>
                <a:ext uri="{FF2B5EF4-FFF2-40B4-BE49-F238E27FC236}">
                  <a16:creationId xmlns:a16="http://schemas.microsoft.com/office/drawing/2014/main" id="{F41DD51E-EC9C-7B44-BE42-FA9C42B94675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">
              <a:extLst>
                <a:ext uri="{FF2B5EF4-FFF2-40B4-BE49-F238E27FC236}">
                  <a16:creationId xmlns:a16="http://schemas.microsoft.com/office/drawing/2014/main" id="{6E97A2E1-56BC-2B46-9873-F675D66FF621}"/>
                </a:ext>
              </a:extLst>
            </p:cNvPr>
            <p:cNvSpPr/>
            <p:nvPr/>
          </p:nvSpPr>
          <p:spPr>
            <a:xfrm>
              <a:off x="-204157" y="491902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26">
            <a:extLst>
              <a:ext uri="{FF2B5EF4-FFF2-40B4-BE49-F238E27FC236}">
                <a16:creationId xmlns:a16="http://schemas.microsoft.com/office/drawing/2014/main" id="{5C89643D-6C7D-B34B-8777-9CF3E0F19953}"/>
              </a:ext>
            </a:extLst>
          </p:cNvPr>
          <p:cNvSpPr/>
          <p:nvPr/>
        </p:nvSpPr>
        <p:spPr>
          <a:xfrm>
            <a:off x="449714" y="6221752"/>
            <a:ext cx="2606040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3FAD3E8-EA8B-5949-BE22-6CC7E7AFCB68}"/>
              </a:ext>
            </a:extLst>
          </p:cNvPr>
          <p:cNvSpPr/>
          <p:nvPr/>
        </p:nvSpPr>
        <p:spPr>
          <a:xfrm>
            <a:off x="338363" y="5907208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Standardfunktionen des Supports</a:t>
            </a:r>
          </a:p>
        </p:txBody>
      </p:sp>
      <p:sp>
        <p:nvSpPr>
          <p:cNvPr id="105" name="object 36">
            <a:extLst>
              <a:ext uri="{FF2B5EF4-FFF2-40B4-BE49-F238E27FC236}">
                <a16:creationId xmlns:a16="http://schemas.microsoft.com/office/drawing/2014/main" id="{504AB8CD-8914-9945-9644-A43BF8B82585}"/>
              </a:ext>
            </a:extLst>
          </p:cNvPr>
          <p:cNvSpPr/>
          <p:nvPr/>
        </p:nvSpPr>
        <p:spPr>
          <a:xfrm>
            <a:off x="2406736" y="642436"/>
            <a:ext cx="355091" cy="355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38">
            <a:extLst>
              <a:ext uri="{FF2B5EF4-FFF2-40B4-BE49-F238E27FC236}">
                <a16:creationId xmlns:a16="http://schemas.microsoft.com/office/drawing/2014/main" id="{C501E2BC-92C4-FD4E-811F-B5051FA615A4}"/>
              </a:ext>
            </a:extLst>
          </p:cNvPr>
          <p:cNvSpPr/>
          <p:nvPr/>
        </p:nvSpPr>
        <p:spPr>
          <a:xfrm rot="5400000" flipH="1">
            <a:off x="3826797" y="-35123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64E7DF0F-05A8-104A-B8C8-328349295124}"/>
              </a:ext>
            </a:extLst>
          </p:cNvPr>
          <p:cNvSpPr/>
          <p:nvPr/>
        </p:nvSpPr>
        <p:spPr>
          <a:xfrm rot="5400000" flipH="1">
            <a:off x="3874957" y="143478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62">
            <a:extLst>
              <a:ext uri="{FF2B5EF4-FFF2-40B4-BE49-F238E27FC236}">
                <a16:creationId xmlns:a16="http://schemas.microsoft.com/office/drawing/2014/main" id="{5D509D19-B7E8-854C-A645-DFEABAF81FC2}"/>
              </a:ext>
            </a:extLst>
          </p:cNvPr>
          <p:cNvSpPr txBox="1"/>
          <p:nvPr/>
        </p:nvSpPr>
        <p:spPr>
          <a:xfrm>
            <a:off x="4599025" y="4465860"/>
            <a:ext cx="2687600" cy="1821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/>
                <a:cs typeface="Adobe Clean"/>
              </a:rPr>
              <a:t>Option zum Support innerhalb der Region</a:t>
            </a:r>
          </a:p>
        </p:txBody>
      </p:sp>
      <p:sp>
        <p:nvSpPr>
          <p:cNvPr id="50" name="object 63">
            <a:extLst>
              <a:ext uri="{FF2B5EF4-FFF2-40B4-BE49-F238E27FC236}">
                <a16:creationId xmlns:a16="http://schemas.microsoft.com/office/drawing/2014/main" id="{96F6C916-70C7-F646-9255-620156B1938E}"/>
              </a:ext>
            </a:extLst>
          </p:cNvPr>
          <p:cNvSpPr txBox="1"/>
          <p:nvPr/>
        </p:nvSpPr>
        <p:spPr>
          <a:xfrm>
            <a:off x="4206873" y="4774177"/>
            <a:ext cx="30797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Unterstützung von Mitgliedern des Adobe-Supportteams, </a:t>
            </a:r>
            <a:br>
              <a:rPr lang="de-DE" sz="1000" dirty="0">
                <a:latin typeface="Adobe Clean Light" panose="020B0303020404020204" pitchFamily="34" charset="0"/>
              </a:rPr>
            </a:br>
            <a:r>
              <a:rPr lang="de-DE" sz="1000" dirty="0">
                <a:latin typeface="Adobe Clean Light" panose="020B0303020404020204" pitchFamily="34" charset="0"/>
              </a:rPr>
              <a:t>die in Ihrer Region ansässig sind. Dies kann Unterstützung </a:t>
            </a:r>
            <a:br>
              <a:rPr lang="de-DE" sz="1000" dirty="0">
                <a:latin typeface="Adobe Clean Light" panose="020B0303020404020204" pitchFamily="34" charset="0"/>
              </a:rPr>
            </a:br>
            <a:r>
              <a:rPr lang="de-DE" sz="1000" dirty="0">
                <a:latin typeface="Adobe Clean Light" panose="020B0303020404020204" pitchFamily="34" charset="0"/>
              </a:rPr>
              <a:t>im Land und/oder in der Landessprache beinhalten. </a:t>
            </a:r>
          </a:p>
        </p:txBody>
      </p:sp>
      <p:sp>
        <p:nvSpPr>
          <p:cNvPr id="51" name="object 38">
            <a:extLst>
              <a:ext uri="{FF2B5EF4-FFF2-40B4-BE49-F238E27FC236}">
                <a16:creationId xmlns:a16="http://schemas.microsoft.com/office/drawing/2014/main" id="{21019CAF-6CD9-2F4F-82BC-AA60A514704E}"/>
              </a:ext>
            </a:extLst>
          </p:cNvPr>
          <p:cNvSpPr/>
          <p:nvPr/>
        </p:nvSpPr>
        <p:spPr>
          <a:xfrm rot="5400000" flipH="1">
            <a:off x="3826796" y="5278196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42361C-87C2-0A43-9CAF-A87B3BEFD73C}"/>
              </a:ext>
            </a:extLst>
          </p:cNvPr>
          <p:cNvSpPr>
            <a:spLocks/>
          </p:cNvSpPr>
          <p:nvPr/>
        </p:nvSpPr>
        <p:spPr>
          <a:xfrm>
            <a:off x="832813" y="6542886"/>
            <a:ext cx="1326203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Community-Foren</a:t>
            </a: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3144B5F2-F1B8-5143-97B5-3528FB2103FF}"/>
              </a:ext>
            </a:extLst>
          </p:cNvPr>
          <p:cNvSpPr txBox="1"/>
          <p:nvPr/>
        </p:nvSpPr>
        <p:spPr>
          <a:xfrm>
            <a:off x="405282" y="6785055"/>
            <a:ext cx="2243492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Kontinuierlicher Online-Zugriff auf eine wachsende Datenbank technischer Lösungen, Produktdokumentationen, FAQs und mehr. Tauschen Sie sich mit anderen Kunden in der Adobe-Community über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Best Practices und Erfahrungen aus.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E5EF50-B9D6-4144-9D61-B7BAB54C56FA}"/>
              </a:ext>
            </a:extLst>
          </p:cNvPr>
          <p:cNvSpPr>
            <a:spLocks/>
          </p:cNvSpPr>
          <p:nvPr/>
        </p:nvSpPr>
        <p:spPr>
          <a:xfrm>
            <a:off x="3339528" y="6541232"/>
            <a:ext cx="105637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Selbsthilfe-Portal</a:t>
            </a:r>
          </a:p>
        </p:txBody>
      </p:sp>
      <p:sp>
        <p:nvSpPr>
          <p:cNvPr id="55" name="object 39">
            <a:extLst>
              <a:ext uri="{FF2B5EF4-FFF2-40B4-BE49-F238E27FC236}">
                <a16:creationId xmlns:a16="http://schemas.microsoft.com/office/drawing/2014/main" id="{8730254D-F879-524D-9BAE-40CBA951629A}"/>
              </a:ext>
            </a:extLst>
          </p:cNvPr>
          <p:cNvSpPr txBox="1"/>
          <p:nvPr/>
        </p:nvSpPr>
        <p:spPr>
          <a:xfrm>
            <a:off x="2894025" y="6774926"/>
            <a:ext cx="2236774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On-Demand-Zugriff auf das Online-Selbsthilfe-Support-Portal, um den Fallstatus zu überprüfen und andere Ressourcen zu durchsuchen, z. B. unsere Neuigkeiten und Hinweise, Wissensdatenbank, spezielle Tipps und mehr.</a:t>
            </a:r>
          </a:p>
        </p:txBody>
      </p:sp>
      <p:sp>
        <p:nvSpPr>
          <p:cNvPr id="56" name="object 46">
            <a:extLst>
              <a:ext uri="{FF2B5EF4-FFF2-40B4-BE49-F238E27FC236}">
                <a16:creationId xmlns:a16="http://schemas.microsoft.com/office/drawing/2014/main" id="{A8666A9F-BC8F-A641-B03A-E4CFF38223C2}"/>
              </a:ext>
            </a:extLst>
          </p:cNvPr>
          <p:cNvSpPr txBox="1"/>
          <p:nvPr/>
        </p:nvSpPr>
        <p:spPr>
          <a:xfrm>
            <a:off x="5382768" y="6750379"/>
            <a:ext cx="2236774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Autorisierte Benutzer (Administratoren) können eine Chat-Sitzung mit dem Adobe-Support beginnen, um Antworten und Hilfe bei der Einreichung von Fällen zu erhalten.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Je nach lokalen Öffnungszeiten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48428D-2D76-7C4F-A339-0FCD75DE1915}"/>
              </a:ext>
            </a:extLst>
          </p:cNvPr>
          <p:cNvSpPr>
            <a:spLocks/>
          </p:cNvSpPr>
          <p:nvPr/>
        </p:nvSpPr>
        <p:spPr>
          <a:xfrm>
            <a:off x="5897720" y="6529000"/>
            <a:ext cx="82234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85907C-6089-F446-B6DF-E3392F01BCF5}"/>
              </a:ext>
            </a:extLst>
          </p:cNvPr>
          <p:cNvSpPr>
            <a:spLocks/>
          </p:cNvSpPr>
          <p:nvPr/>
        </p:nvSpPr>
        <p:spPr>
          <a:xfrm>
            <a:off x="2179023" y="8459959"/>
            <a:ext cx="1346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60" name="object 39">
            <a:extLst>
              <a:ext uri="{FF2B5EF4-FFF2-40B4-BE49-F238E27FC236}">
                <a16:creationId xmlns:a16="http://schemas.microsoft.com/office/drawing/2014/main" id="{0BF58FD4-AE2D-8C41-8A72-7C4F19669271}"/>
              </a:ext>
            </a:extLst>
          </p:cNvPr>
          <p:cNvSpPr txBox="1"/>
          <p:nvPr/>
        </p:nvSpPr>
        <p:spPr>
          <a:xfrm>
            <a:off x="1830184" y="8707114"/>
            <a:ext cx="2092837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 dirty="0">
                <a:latin typeface="Adobe Clean Light"/>
              </a:rPr>
              <a:t>können den Adobe-Support telefonisch kontaktieren, </a:t>
            </a: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Antworten und Hilfe bei der Einreichung von Fällen zu erhalten.</a:t>
            </a:r>
          </a:p>
          <a:p>
            <a:r>
              <a:rPr lang="de-DE" sz="1000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Je nach lokalen Öffnungszeiten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263BB69-F7BC-974C-BDC9-97755880EB42}"/>
              </a:ext>
            </a:extLst>
          </p:cNvPr>
          <p:cNvSpPr>
            <a:spLocks/>
          </p:cNvSpPr>
          <p:nvPr/>
        </p:nvSpPr>
        <p:spPr>
          <a:xfrm>
            <a:off x="4681454" y="8454869"/>
            <a:ext cx="1894749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Fallübermittlung über das Web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567E22-EAF1-9247-96B0-02DF92A8370A}"/>
              </a:ext>
            </a:extLst>
          </p:cNvPr>
          <p:cNvSpPr/>
          <p:nvPr/>
        </p:nvSpPr>
        <p:spPr>
          <a:xfrm>
            <a:off x="4170024" y="8707114"/>
            <a:ext cx="2468552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 dirty="0">
                <a:latin typeface="Adobe Clean Light"/>
              </a:rPr>
              <a:t>können jederzeit eine unbegrenzte Anzahl von Web-Fällen zur Überprüfung durch unser technisches Support-Team einreichen.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11CF8E1-9C58-C746-9E60-377476CC9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178" y="8401378"/>
            <a:ext cx="365760" cy="36576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B0FCD316-40D4-FC4E-A50D-FEF5353F1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2084" y="8337859"/>
            <a:ext cx="365760" cy="36576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E682CB-EF0E-9F43-A428-8D1875660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2988" y="6379094"/>
            <a:ext cx="365760" cy="36576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9C26432-8239-334B-A17A-29E3F0493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94" y="6435063"/>
            <a:ext cx="365760" cy="36576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06F0A07-28C6-D340-87F8-CD825908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55" y="6435063"/>
            <a:ext cx="365760" cy="365760"/>
          </a:xfrm>
          <a:prstGeom prst="rect">
            <a:avLst/>
          </a:prstGeom>
        </p:spPr>
      </p:pic>
      <p:sp>
        <p:nvSpPr>
          <p:cNvPr id="76" name="object 39">
            <a:extLst>
              <a:ext uri="{FF2B5EF4-FFF2-40B4-BE49-F238E27FC236}">
                <a16:creationId xmlns:a16="http://schemas.microsoft.com/office/drawing/2014/main" id="{4FC3D018-1158-A849-B6C1-E429A1F8B354}"/>
              </a:ext>
            </a:extLst>
          </p:cNvPr>
          <p:cNvSpPr txBox="1"/>
          <p:nvPr/>
        </p:nvSpPr>
        <p:spPr>
          <a:xfrm>
            <a:off x="449714" y="1271858"/>
            <a:ext cx="214884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190"/>
              </a:spcBef>
              <a:defRPr/>
            </a:pPr>
            <a:r>
              <a:rPr lang="de-DE" sz="1000" dirty="0">
                <a:latin typeface="Adobe Clean Light" panose="020B0303020404020204" pitchFamily="34" charset="0"/>
              </a:rPr>
              <a:t>Ein spezifischer Support-Mitarbeiter, der sich mit Ihrer Lösungsumgebung und Ihren Unternehmenszielen vertraut macht. Der spezifische Support-Mitarbeiter ist ein erfahrener Support-Engineer, der Sie bei der Koordination Ihres Enterprise Support-Erlebnisses unterstützt.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44E26FE-BDAE-714D-ACC7-72D368285DD0}"/>
              </a:ext>
            </a:extLst>
          </p:cNvPr>
          <p:cNvSpPr>
            <a:spLocks/>
          </p:cNvSpPr>
          <p:nvPr/>
        </p:nvSpPr>
        <p:spPr>
          <a:xfrm>
            <a:off x="872389" y="1010962"/>
            <a:ext cx="1776385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Ernannter Support-Techniker</a:t>
            </a:r>
          </a:p>
        </p:txBody>
      </p:sp>
      <p:sp>
        <p:nvSpPr>
          <p:cNvPr id="78" name="object 39">
            <a:extLst>
              <a:ext uri="{FF2B5EF4-FFF2-40B4-BE49-F238E27FC236}">
                <a16:creationId xmlns:a16="http://schemas.microsoft.com/office/drawing/2014/main" id="{9CCA5960-8B3A-4A49-BAD4-2D24B8AA00D8}"/>
              </a:ext>
            </a:extLst>
          </p:cNvPr>
          <p:cNvSpPr txBox="1"/>
          <p:nvPr/>
        </p:nvSpPr>
        <p:spPr>
          <a:xfrm>
            <a:off x="2930356" y="1336001"/>
            <a:ext cx="2200443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  <a:cs typeface="AdobeClean-Light"/>
              </a:rPr>
              <a:t>Umfasst die vorrangige Weiterleitung von Support-Fällen, damit sie von erfahreneren Support-Mitarbeitern schneller bearbeitet werden.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AE93525-7B13-D34F-A0A5-6F084F732C57}"/>
              </a:ext>
            </a:extLst>
          </p:cNvPr>
          <p:cNvSpPr>
            <a:spLocks/>
          </p:cNvSpPr>
          <p:nvPr/>
        </p:nvSpPr>
        <p:spPr>
          <a:xfrm>
            <a:off x="3355208" y="1011671"/>
            <a:ext cx="1976242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Vorrangige Weiterleitung </a:t>
            </a:r>
          </a:p>
          <a:p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von Fällen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360AF423-8467-9A48-B2FE-24BAB9D2B6FC}"/>
              </a:ext>
            </a:extLst>
          </p:cNvPr>
          <p:cNvSpPr txBox="1"/>
          <p:nvPr/>
        </p:nvSpPr>
        <p:spPr>
          <a:xfrm>
            <a:off x="5356260" y="1287481"/>
            <a:ext cx="205155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Ein spezifischer Ansprechpartner innerhalb von Adobe, der Unterstützung bei Eskalation und regelmäßigen Updates bietet und sicherstellt, dass die wichtigsten offenen Support-Anfragen priorisiert werden.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35AF9DC-007A-F941-BE71-BD5269722F58}"/>
              </a:ext>
            </a:extLst>
          </p:cNvPr>
          <p:cNvSpPr>
            <a:spLocks/>
          </p:cNvSpPr>
          <p:nvPr/>
        </p:nvSpPr>
        <p:spPr>
          <a:xfrm>
            <a:off x="5818748" y="1006325"/>
            <a:ext cx="1608472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>
                <a:solidFill>
                  <a:srgbClr val="020302"/>
                </a:solidFill>
                <a:latin typeface="Adobe Clean" panose="020B0503020404020204" pitchFamily="34" charset="0"/>
              </a:rPr>
              <a:t>Eskalations-Management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78DE0A16-DCE5-9D43-8A69-7D8BC4CB6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0864" y="911331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94BF0EA8-0582-E444-B2EF-D9812C7E2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7585" y="905313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6D8C5646-0F9B-824D-A22B-1A2642849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652" y="916762"/>
            <a:ext cx="365760" cy="365760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CE88B8AB-8DB7-2B4F-AC66-C6E1A803EAC4}"/>
              </a:ext>
            </a:extLst>
          </p:cNvPr>
          <p:cNvSpPr txBox="1"/>
          <p:nvPr/>
        </p:nvSpPr>
        <p:spPr>
          <a:xfrm>
            <a:off x="816240" y="2576177"/>
            <a:ext cx="2148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dobe Clean" panose="020B0503020404020204" pitchFamily="34" charset="0"/>
              </a:rPr>
              <a:t>Beschleunigte Priorisierung </a:t>
            </a:r>
            <a:br>
              <a:rPr lang="de-DE" sz="1100" b="1" dirty="0">
                <a:latin typeface="Adobe Clean" panose="020B0503020404020204" pitchFamily="34" charset="0"/>
              </a:rPr>
            </a:br>
            <a:r>
              <a:rPr lang="de-DE" sz="1100" b="1" dirty="0">
                <a:latin typeface="Adobe Clean" panose="020B0503020404020204" pitchFamily="34" charset="0"/>
              </a:rPr>
              <a:t>von Problemen</a:t>
            </a:r>
          </a:p>
        </p:txBody>
      </p:sp>
      <p:sp>
        <p:nvSpPr>
          <p:cNvPr id="102" name="object 39">
            <a:extLst>
              <a:ext uri="{FF2B5EF4-FFF2-40B4-BE49-F238E27FC236}">
                <a16:creationId xmlns:a16="http://schemas.microsoft.com/office/drawing/2014/main" id="{551D8EA5-A945-954A-8D5B-9E30F2E66618}"/>
              </a:ext>
            </a:extLst>
          </p:cNvPr>
          <p:cNvSpPr txBox="1"/>
          <p:nvPr/>
        </p:nvSpPr>
        <p:spPr>
          <a:xfrm>
            <a:off x="430064" y="3050824"/>
            <a:ext cx="205155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de-DE" sz="1000" dirty="0">
                <a:latin typeface="Adobe Clean Light" panose="020B0303020404020204" pitchFamily="34" charset="0"/>
                <a:cs typeface="Adobe Clean Light"/>
              </a:rPr>
              <a:t>Höhere Priorisierung von Support-Fällen durch einfachere Kontaktaufnahme mit dem Engineering-Team.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05B655EB-46CF-0945-A1CF-1271045A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64" y="2627865"/>
            <a:ext cx="355787" cy="355787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1DFB071-3C1C-0147-9D37-E77FD381A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6260" y="2604125"/>
            <a:ext cx="365760" cy="36576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0EA11D7-A578-7E4C-94D3-EDC00171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667" y="4369322"/>
            <a:ext cx="365760" cy="365760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4D5FD97-6084-1C45-8B8D-FA4334BA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540" y="4382743"/>
            <a:ext cx="365760" cy="365760"/>
          </a:xfrm>
          <a:prstGeom prst="rect">
            <a:avLst/>
          </a:prstGeom>
        </p:spPr>
      </p:pic>
      <p:sp>
        <p:nvSpPr>
          <p:cNvPr id="118" name="object 26">
            <a:extLst>
              <a:ext uri="{FF2B5EF4-FFF2-40B4-BE49-F238E27FC236}">
                <a16:creationId xmlns:a16="http://schemas.microsoft.com/office/drawing/2014/main" id="{0B58435B-D5E9-9241-8FA4-82580D0AE83C}"/>
              </a:ext>
            </a:extLst>
          </p:cNvPr>
          <p:cNvSpPr/>
          <p:nvPr/>
        </p:nvSpPr>
        <p:spPr>
          <a:xfrm>
            <a:off x="430064" y="745300"/>
            <a:ext cx="242316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212414A-B558-6049-A316-B7EFC3678B28}"/>
              </a:ext>
            </a:extLst>
          </p:cNvPr>
          <p:cNvSpPr txBox="1"/>
          <p:nvPr/>
        </p:nvSpPr>
        <p:spPr>
          <a:xfrm>
            <a:off x="3222604" y="2650593"/>
            <a:ext cx="2148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>
                <a:latin typeface="Adobe Clean" panose="020B0503020404020204" pitchFamily="34" charset="0"/>
              </a:rPr>
              <a:t>Proaktive Überwachung </a:t>
            </a:r>
            <a:br>
              <a:rPr lang="de-DE" sz="1100" b="1" dirty="0">
                <a:latin typeface="Adobe Clean" panose="020B0503020404020204" pitchFamily="34" charset="0"/>
              </a:rPr>
            </a:br>
            <a:r>
              <a:rPr lang="de-DE" sz="1100" b="1" dirty="0">
                <a:latin typeface="Adobe Clean" panose="020B0503020404020204" pitchFamily="34" charset="0"/>
              </a:rPr>
              <a:t>von Fällen</a:t>
            </a: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4EF527CD-128E-B44B-A01C-7B9489E006FB}"/>
              </a:ext>
            </a:extLst>
          </p:cNvPr>
          <p:cNvSpPr txBox="1"/>
          <p:nvPr/>
        </p:nvSpPr>
        <p:spPr>
          <a:xfrm>
            <a:off x="2888827" y="3033782"/>
            <a:ext cx="205155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de-DE" sz="1000" dirty="0">
                <a:latin typeface="Adobe Clean Light" panose="020B0303020404020204" pitchFamily="34" charset="0"/>
              </a:rPr>
              <a:t>Ein ernannter Ansprechpartner bei Adobe überwacht aktiv die offenen Fälle und ergreift proaktive und präventive Maßnahmen, um eine zeitnahe Lösung zu gewährleisten.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A2CF88-1D6E-294A-ACD8-5518804B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88211" y="2626679"/>
            <a:ext cx="365760" cy="365760"/>
          </a:xfrm>
          <a:prstGeom prst="rect">
            <a:avLst/>
          </a:prstGeom>
        </p:spPr>
      </p:pic>
      <p:sp>
        <p:nvSpPr>
          <p:cNvPr id="74" name="object 11">
            <a:extLst>
              <a:ext uri="{FF2B5EF4-FFF2-40B4-BE49-F238E27FC236}">
                <a16:creationId xmlns:a16="http://schemas.microsoft.com/office/drawing/2014/main" id="{8CF77401-FD6D-8C4A-AE13-826F9AA0E0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21146" y="9839613"/>
            <a:ext cx="23774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59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410" y="575594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8647" y="92720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0706" y="4913781"/>
            <a:ext cx="7368291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Regionales Support-Angebot von Adobe, örtliche Geschäftszeiten und unterstützte Sprachen</a:t>
            </a:r>
          </a:p>
          <a:p>
            <a:pPr lvl="0">
              <a:spcBef>
                <a:spcPts val="915"/>
              </a:spcBef>
            </a:pPr>
            <a:r>
              <a:rPr lang="de-DE" sz="1000" dirty="0">
                <a:solidFill>
                  <a:srgbClr val="1F1F1F"/>
                </a:solidFill>
                <a:latin typeface="AdobeClean-Light"/>
              </a:rPr>
              <a:t>Die örtlichen Geschäftszeiten von Adobe richten sich nach der Region der Kundenabrechnung.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60587"/>
              </p:ext>
            </p:extLst>
          </p:nvPr>
        </p:nvGraphicFramePr>
        <p:xfrm>
          <a:off x="171128" y="5907213"/>
          <a:ext cx="7391400" cy="122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Nord- und Südamerika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Naher Osten 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9:00–17:30 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Für Nord- und Südamerika ist der Support nur auf Englisch verfügbar.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649857" y="8528519"/>
            <a:ext cx="1172843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324350" y="8541244"/>
            <a:ext cx="1361913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 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00800" y="8543943"/>
            <a:ext cx="850900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717800"/>
              </p:ext>
            </p:extLst>
          </p:nvPr>
        </p:nvGraphicFramePr>
        <p:xfrm>
          <a:off x="194237" y="1272353"/>
          <a:ext cx="736829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5288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743003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lvl="0" indent="0">
                        <a:buNone/>
                      </a:pPr>
                      <a:r>
                        <a:rPr lang="de-DE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Enterprise: Lernen und Support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Enterprise: Lernen und Support ist ein Ort, an dem Adobe-Kunden Selbsthilfe-Tutorials, Produktdokumentation, von Kursleitern geführte Schulungen sowie eine Community und Support für ausgewählte Adobe Creative Cloud- und Document-Produkte finden.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Support Community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In der Adobe Support Community können Sie Fragen stellen, Antworten finden, von Experten lernen und Erfahrungen austauschen.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zu den angebotenen Support-Services.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sp>
        <p:nvSpPr>
          <p:cNvPr id="21" name="object 26">
            <a:extLst>
              <a:ext uri="{FF2B5EF4-FFF2-40B4-BE49-F238E27FC236}">
                <a16:creationId xmlns:a16="http://schemas.microsoft.com/office/drawing/2014/main" id="{B0DDCD88-C255-2E48-916E-2EC8EED67585}"/>
              </a:ext>
            </a:extLst>
          </p:cNvPr>
          <p:cNvSpPr/>
          <p:nvPr/>
        </p:nvSpPr>
        <p:spPr>
          <a:xfrm>
            <a:off x="177091" y="957075"/>
            <a:ext cx="901082" cy="7166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88342C-4DFE-4E47-A40D-C772A567C9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1989CE-20BB-4A6A-A33F-71A1AE469C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4099BE-EDEC-4FF1-8378-446617236015}">
  <ds:schemaRefs>
    <ds:schemaRef ds:uri="http://schemas.openxmlformats.org/package/2006/metadata/core-properties"/>
    <ds:schemaRef ds:uri="01e63850-2818-4a9f-a0cd-2d4201ad5cd5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1057cd-4f7e-4aa3-94a7-05201549cd1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1048</Words>
  <Application>Microsoft Office PowerPoint</Application>
  <PresentationFormat>Custom</PresentationFormat>
  <Paragraphs>133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SUPPORT-PAKETE VON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DX CUSTOMER SUPPORT</dc:title>
  <cp:lastModifiedBy>Hanh Hoang</cp:lastModifiedBy>
  <cp:revision>53</cp:revision>
  <dcterms:created xsi:type="dcterms:W3CDTF">2021-05-05T02:01:37Z</dcterms:created>
  <dcterms:modified xsi:type="dcterms:W3CDTF">2022-03-24T09:39:33Z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LastSaved">
    <vt:filetime>2021-05-05T00:00:00Z</vt:filetime>
  </property>
  <property fmtid="{D5CDD505-2E9C-101B-9397-08002B2CF9AE}" pid="4" name="ContentTypeId">
    <vt:lpwstr>0x0101009423269C2B3A1A408FE719AA0C68584E</vt:lpwstr>
  </property>
</Properties>
</file>