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0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606925-8FFA-293A-236A-86226561A643}" name="Steven Chaganis" initials="SC" userId="S::chaganis@adobe.com::ad274b6c-2f40-48d4-9b74-a20778203c3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lyn Zalesky" initials="JZ" lastIdx="6" clrIdx="0">
    <p:extLst>
      <p:ext uri="{19B8F6BF-5375-455C-9EA6-DF929625EA0E}">
        <p15:presenceInfo xmlns:p15="http://schemas.microsoft.com/office/powerpoint/2012/main" userId="S::zalesky@adobe.com::9c0b24b4-6ad7-45a7-a9a0-5ba404afed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88CF7A-3805-1362-58B8-10A28D9DAA34}" v="29" dt="2022-03-04T01:02:46.334"/>
    <p1510:client id="{FD498FBB-EDE3-9F48-9F6B-88A988F91449}" v="3" dt="2022-01-27T18:10:38.69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4635"/>
  </p:normalViewPr>
  <p:slideViewPr>
    <p:cSldViewPr>
      <p:cViewPr>
        <p:scale>
          <a:sx n="70" d="100"/>
          <a:sy n="70" d="100"/>
        </p:scale>
        <p:origin x="3114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lyn Zalesky" userId="9c0b24b4-6ad7-45a7-a9a0-5ba404afed22" providerId="ADAL" clId="{FD498FBB-EDE3-9F48-9F6B-88A988F91449}"/>
    <pc:docChg chg="undo custSel modSld modMainMaster">
      <pc:chgData name="Jaclyn Zalesky" userId="9c0b24b4-6ad7-45a7-a9a0-5ba404afed22" providerId="ADAL" clId="{FD498FBB-EDE3-9F48-9F6B-88A988F91449}" dt="2022-01-27T18:10:38.694" v="20"/>
      <pc:docMkLst>
        <pc:docMk/>
      </pc:docMkLst>
      <pc:sldChg chg="addSp delSp modSp mod">
        <pc:chgData name="Jaclyn Zalesky" userId="9c0b24b4-6ad7-45a7-a9a0-5ba404afed22" providerId="ADAL" clId="{FD498FBB-EDE3-9F48-9F6B-88A988F91449}" dt="2022-01-27T18:10:38.694" v="20"/>
        <pc:sldMkLst>
          <pc:docMk/>
          <pc:sldMk cId="0" sldId="256"/>
        </pc:sldMkLst>
        <pc:spChg chg="add del mod">
          <ac:chgData name="Jaclyn Zalesky" userId="9c0b24b4-6ad7-45a7-a9a0-5ba404afed22" providerId="ADAL" clId="{FD498FBB-EDE3-9F48-9F6B-88A988F91449}" dt="2022-01-27T18:07:39.868" v="3"/>
          <ac:spMkLst>
            <pc:docMk/>
            <pc:sldMk cId="0" sldId="256"/>
            <ac:spMk id="4" creationId="{79B63198-08FE-C147-BE66-98D3147ACEAA}"/>
          </ac:spMkLst>
        </pc:spChg>
        <pc:spChg chg="mod">
          <ac:chgData name="Jaclyn Zalesky" userId="9c0b24b4-6ad7-45a7-a9a0-5ba404afed22" providerId="ADAL" clId="{FD498FBB-EDE3-9F48-9F6B-88A988F91449}" dt="2022-01-27T18:08:06.731" v="9" actId="20577"/>
          <ac:spMkLst>
            <pc:docMk/>
            <pc:sldMk cId="0" sldId="256"/>
            <ac:spMk id="10" creationId="{00000000-0000-0000-0000-000000000000}"/>
          </ac:spMkLst>
        </pc:spChg>
        <pc:graphicFrameChg chg="modGraphic">
          <ac:chgData name="Jaclyn Zalesky" userId="9c0b24b4-6ad7-45a7-a9a0-5ba404afed22" providerId="ADAL" clId="{FD498FBB-EDE3-9F48-9F6B-88A988F91449}" dt="2022-01-27T18:08:36.006" v="17" actId="20577"/>
          <ac:graphicFrameMkLst>
            <pc:docMk/>
            <pc:sldMk cId="0" sldId="256"/>
            <ac:graphicFrameMk id="8" creationId="{00000000-0000-0000-0000-000000000000}"/>
          </ac:graphicFrameMkLst>
        </pc:graphicFrameChg>
        <pc:graphicFrameChg chg="mod">
          <ac:chgData name="Jaclyn Zalesky" userId="9c0b24b4-6ad7-45a7-a9a0-5ba404afed22" providerId="ADAL" clId="{FD498FBB-EDE3-9F48-9F6B-88A988F91449}" dt="2022-01-27T18:10:38.694" v="20"/>
          <ac:graphicFrameMkLst>
            <pc:docMk/>
            <pc:sldMk cId="0" sldId="256"/>
            <ac:graphicFrameMk id="9" creationId="{00000000-0000-0000-0000-000000000000}"/>
          </ac:graphicFrameMkLst>
        </pc:graphicFrameChg>
      </pc:sldChg>
      <pc:sldChg chg="addSp delSp modSp mod">
        <pc:chgData name="Jaclyn Zalesky" userId="9c0b24b4-6ad7-45a7-a9a0-5ba404afed22" providerId="ADAL" clId="{FD498FBB-EDE3-9F48-9F6B-88A988F91449}" dt="2022-01-27T18:09:25.787" v="19" actId="1076"/>
        <pc:sldMkLst>
          <pc:docMk/>
          <pc:sldMk cId="0" sldId="257"/>
        </pc:sldMkLst>
        <pc:spChg chg="add mod">
          <ac:chgData name="Jaclyn Zalesky" userId="9c0b24b4-6ad7-45a7-a9a0-5ba404afed22" providerId="ADAL" clId="{FD498FBB-EDE3-9F48-9F6B-88A988F91449}" dt="2022-01-27T18:08:20.194" v="11"/>
          <ac:spMkLst>
            <pc:docMk/>
            <pc:sldMk cId="0" sldId="257"/>
            <ac:spMk id="23" creationId="{732CD17C-F249-EA4C-B716-35D7409EDBDC}"/>
          </ac:spMkLst>
        </pc:spChg>
        <pc:spChg chg="mod">
          <ac:chgData name="Jaclyn Zalesky" userId="9c0b24b4-6ad7-45a7-a9a0-5ba404afed22" providerId="ADAL" clId="{FD498FBB-EDE3-9F48-9F6B-88A988F91449}" dt="2022-01-27T18:09:25.787" v="19" actId="1076"/>
          <ac:spMkLst>
            <pc:docMk/>
            <pc:sldMk cId="0" sldId="257"/>
            <ac:spMk id="46" creationId="{00000000-0000-0000-0000-000000000000}"/>
          </ac:spMkLst>
        </pc:spChg>
        <pc:spChg chg="mod">
          <ac:chgData name="Jaclyn Zalesky" userId="9c0b24b4-6ad7-45a7-a9a0-5ba404afed22" providerId="ADAL" clId="{FD498FBB-EDE3-9F48-9F6B-88A988F91449}" dt="2022-01-27T18:09:14.620" v="18" actId="14100"/>
          <ac:spMkLst>
            <pc:docMk/>
            <pc:sldMk cId="0" sldId="257"/>
            <ac:spMk id="63" creationId="{5FDB276C-3505-C748-B612-64E8B08A71CB}"/>
          </ac:spMkLst>
        </pc:spChg>
        <pc:spChg chg="del">
          <ac:chgData name="Jaclyn Zalesky" userId="9c0b24b4-6ad7-45a7-a9a0-5ba404afed22" providerId="ADAL" clId="{FD498FBB-EDE3-9F48-9F6B-88A988F91449}" dt="2022-01-27T18:08:19.684" v="10" actId="478"/>
          <ac:spMkLst>
            <pc:docMk/>
            <pc:sldMk cId="0" sldId="257"/>
            <ac:spMk id="84" creationId="{CBCF4964-CAC8-F146-B2E2-51ED8B3DC99A}"/>
          </ac:spMkLst>
        </pc:spChg>
      </pc:sldChg>
      <pc:sldMasterChg chg="delSp mod modSldLayout">
        <pc:chgData name="Jaclyn Zalesky" userId="9c0b24b4-6ad7-45a7-a9a0-5ba404afed22" providerId="ADAL" clId="{FD498FBB-EDE3-9F48-9F6B-88A988F91449}" dt="2022-01-27T18:07:47.083" v="6" actId="478"/>
        <pc:sldMasterMkLst>
          <pc:docMk/>
          <pc:sldMasterMk cId="0" sldId="2147483648"/>
        </pc:sldMasterMkLst>
        <pc:picChg chg="del">
          <ac:chgData name="Jaclyn Zalesky" userId="9c0b24b4-6ad7-45a7-a9a0-5ba404afed22" providerId="ADAL" clId="{FD498FBB-EDE3-9F48-9F6B-88A988F91449}" dt="2022-01-27T18:07:47.083" v="6" actId="478"/>
          <ac:picMkLst>
            <pc:docMk/>
            <pc:sldMasterMk cId="0" sldId="2147483648"/>
            <ac:picMk id="9" creationId="{40B595D3-F8FC-DA44-B170-015BD0590CFB}"/>
          </ac:picMkLst>
        </pc:picChg>
        <pc:sldLayoutChg chg="delSp mod">
          <pc:chgData name="Jaclyn Zalesky" userId="9c0b24b4-6ad7-45a7-a9a0-5ba404afed22" providerId="ADAL" clId="{FD498FBB-EDE3-9F48-9F6B-88A988F91449}" dt="2022-01-27T18:07:37.410" v="1" actId="478"/>
          <pc:sldLayoutMkLst>
            <pc:docMk/>
            <pc:sldMasterMk cId="0" sldId="2147483648"/>
            <pc:sldLayoutMk cId="0" sldId="2147483662"/>
          </pc:sldLayoutMkLst>
          <pc:picChg chg="del">
            <ac:chgData name="Jaclyn Zalesky" userId="9c0b24b4-6ad7-45a7-a9a0-5ba404afed22" providerId="ADAL" clId="{FD498FBB-EDE3-9F48-9F6B-88A988F91449}" dt="2022-01-27T18:07:37.410" v="1" actId="478"/>
            <ac:picMkLst>
              <pc:docMk/>
              <pc:sldMasterMk cId="0" sldId="2147483648"/>
              <pc:sldLayoutMk cId="0" sldId="2147483662"/>
              <ac:picMk id="12" creationId="{4388883E-79D4-2047-8C5E-37999ED2475C}"/>
            </ac:picMkLst>
          </pc:picChg>
        </pc:sldLayoutChg>
        <pc:sldLayoutChg chg="addSp delSp mod">
          <pc:chgData name="Jaclyn Zalesky" userId="9c0b24b4-6ad7-45a7-a9a0-5ba404afed22" providerId="ADAL" clId="{FD498FBB-EDE3-9F48-9F6B-88A988F91449}" dt="2022-01-27T18:07:41.655" v="5" actId="478"/>
          <pc:sldLayoutMkLst>
            <pc:docMk/>
            <pc:sldMasterMk cId="0" sldId="2147483648"/>
            <pc:sldLayoutMk cId="0" sldId="2147483665"/>
          </pc:sldLayoutMkLst>
          <pc:spChg chg="add del">
            <ac:chgData name="Jaclyn Zalesky" userId="9c0b24b4-6ad7-45a7-a9a0-5ba404afed22" providerId="ADAL" clId="{FD498FBB-EDE3-9F48-9F6B-88A988F91449}" dt="2022-01-27T18:07:41.655" v="5" actId="478"/>
            <ac:spMkLst>
              <pc:docMk/>
              <pc:sldMasterMk cId="0" sldId="2147483648"/>
              <pc:sldLayoutMk cId="0" sldId="2147483665"/>
              <ac:spMk id="3" creationId="{00000000-0000-0000-0000-000000000000}"/>
            </ac:spMkLst>
          </pc:spChg>
        </pc:sldLayoutChg>
      </pc:sldMasterChg>
    </pc:docChg>
  </pc:docChgLst>
  <pc:docChgLst>
    <pc:chgData name="Jaclyn Zalesky" userId="S::zalesky@adobe.com::9c0b24b4-6ad7-45a7-a9a0-5ba404afed22" providerId="AD" clId="Web-{F988CF7A-3805-1362-58B8-10A28D9DAA34}"/>
    <pc:docChg chg="modSld">
      <pc:chgData name="Jaclyn Zalesky" userId="S::zalesky@adobe.com::9c0b24b4-6ad7-45a7-a9a0-5ba404afed22" providerId="AD" clId="Web-{F988CF7A-3805-1362-58B8-10A28D9DAA34}" dt="2022-03-04T01:02:41.100" v="1"/>
      <pc:docMkLst>
        <pc:docMk/>
      </pc:docMkLst>
      <pc:sldChg chg="modSp">
        <pc:chgData name="Jaclyn Zalesky" userId="S::zalesky@adobe.com::9c0b24b4-6ad7-45a7-a9a0-5ba404afed22" providerId="AD" clId="Web-{F988CF7A-3805-1362-58B8-10A28D9DAA34}" dt="2022-03-04T01:02:41.100" v="1"/>
        <pc:sldMkLst>
          <pc:docMk/>
          <pc:sldMk cId="0" sldId="256"/>
        </pc:sldMkLst>
        <pc:graphicFrameChg chg="mod modGraphic">
          <ac:chgData name="Jaclyn Zalesky" userId="S::zalesky@adobe.com::9c0b24b4-6ad7-45a7-a9a0-5ba404afed22" providerId="AD" clId="Web-{F988CF7A-3805-1362-58B8-10A28D9DAA34}" dt="2022-03-04T01:02:41.100" v="1"/>
          <ac:graphicFrameMkLst>
            <pc:docMk/>
            <pc:sldMk cId="0" sldId="256"/>
            <ac:graphicFrameMk id="8" creationId="{00000000-0000-0000-0000-000000000000}"/>
          </ac:graphicFrameMkLst>
        </pc:graphicFrameChg>
      </pc:sldChg>
    </pc:docChg>
  </pc:docChgLst>
  <pc:docChgLst>
    <pc:chgData name="Jaclyn Zalesky" userId="9c0b24b4-6ad7-45a7-a9a0-5ba404afed22" providerId="ADAL" clId="{4E2C6ECA-79BE-6040-A905-34CE2ACF5549}"/>
    <pc:docChg chg="undo custSel modSld">
      <pc:chgData name="Jaclyn Zalesky" userId="9c0b24b4-6ad7-45a7-a9a0-5ba404afed22" providerId="ADAL" clId="{4E2C6ECA-79BE-6040-A905-34CE2ACF5549}" dt="2022-01-26T18:02:05.897" v="30"/>
      <pc:docMkLst>
        <pc:docMk/>
      </pc:docMkLst>
      <pc:sldChg chg="addSp delSp modSp mod">
        <pc:chgData name="Jaclyn Zalesky" userId="9c0b24b4-6ad7-45a7-a9a0-5ba404afed22" providerId="ADAL" clId="{4E2C6ECA-79BE-6040-A905-34CE2ACF5549}" dt="2022-01-26T18:02:05.897" v="30"/>
        <pc:sldMkLst>
          <pc:docMk/>
          <pc:sldMk cId="0" sldId="256"/>
        </pc:sldMkLst>
        <pc:spChg chg="add del mod">
          <ac:chgData name="Jaclyn Zalesky" userId="9c0b24b4-6ad7-45a7-a9a0-5ba404afed22" providerId="ADAL" clId="{4E2C6ECA-79BE-6040-A905-34CE2ACF5549}" dt="2022-01-26T18:02:05.897" v="30"/>
          <ac:spMkLst>
            <pc:docMk/>
            <pc:sldMk cId="0" sldId="256"/>
            <ac:spMk id="4" creationId="{117456CE-3239-7440-9DF6-E4FE6B08F2C2}"/>
          </ac:spMkLst>
        </pc:spChg>
        <pc:graphicFrameChg chg="modGraphic">
          <ac:chgData name="Jaclyn Zalesky" userId="9c0b24b4-6ad7-45a7-a9a0-5ba404afed22" providerId="ADAL" clId="{4E2C6ECA-79BE-6040-A905-34CE2ACF5549}" dt="2022-01-26T18:01:56.161" v="25" actId="403"/>
          <ac:graphicFrameMkLst>
            <pc:docMk/>
            <pc:sldMk cId="0" sldId="256"/>
            <ac:graphicFrameMk id="8" creationId="{00000000-0000-0000-0000-000000000000}"/>
          </ac:graphicFrameMkLst>
        </pc:graphicFrameChg>
        <pc:graphicFrameChg chg="modGraphic">
          <ac:chgData name="Jaclyn Zalesky" userId="9c0b24b4-6ad7-45a7-a9a0-5ba404afed22" providerId="ADAL" clId="{4E2C6ECA-79BE-6040-A905-34CE2ACF5549}" dt="2022-01-26T18:02:05.323" v="28" actId="403"/>
          <ac:graphicFrameMkLst>
            <pc:docMk/>
            <pc:sldMk cId="0" sldId="256"/>
            <ac:graphicFrameMk id="9" creationId="{00000000-0000-0000-0000-000000000000}"/>
          </ac:graphicFrameMkLst>
        </pc:graphicFrameChg>
      </pc:sldChg>
      <pc:sldChg chg="modSp mod">
        <pc:chgData name="Jaclyn Zalesky" userId="9c0b24b4-6ad7-45a7-a9a0-5ba404afed22" providerId="ADAL" clId="{4E2C6ECA-79BE-6040-A905-34CE2ACF5549}" dt="2022-01-26T18:01:19.405" v="21" actId="2711"/>
        <pc:sldMkLst>
          <pc:docMk/>
          <pc:sldMk cId="0" sldId="257"/>
        </pc:sldMkLst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6" creationId="{5EBF9B27-8EA2-E341-9043-80D952738B7F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26" creationId="{00000000-0000-0000-0000-000000000000}"/>
          </ac:spMkLst>
        </pc:spChg>
        <pc:spChg chg="mod">
          <ac:chgData name="Jaclyn Zalesky" userId="9c0b24b4-6ad7-45a7-a9a0-5ba404afed22" providerId="ADAL" clId="{4E2C6ECA-79BE-6040-A905-34CE2ACF5549}" dt="2022-01-26T18:01:19.405" v="21" actId="2711"/>
          <ac:spMkLst>
            <pc:docMk/>
            <pc:sldMk cId="0" sldId="257"/>
            <ac:spMk id="35" creationId="{B4234558-BCCC-B94B-B075-5CA309B46EBF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38" creationId="{00000000-0000-0000-0000-000000000000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39" creationId="{00000000-0000-0000-0000-000000000000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46" creationId="{00000000-0000-0000-0000-000000000000}"/>
          </ac:spMkLst>
        </pc:spChg>
        <pc:spChg chg="mod">
          <ac:chgData name="Jaclyn Zalesky" userId="9c0b24b4-6ad7-45a7-a9a0-5ba404afed22" providerId="ADAL" clId="{4E2C6ECA-79BE-6040-A905-34CE2ACF5549}" dt="2022-01-26T18:00:55.824" v="17" actId="2711"/>
          <ac:spMkLst>
            <pc:docMk/>
            <pc:sldMk cId="0" sldId="257"/>
            <ac:spMk id="61" creationId="{8F4C73CC-314D-8744-A9C8-6CE3C69810AD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63" creationId="{5FDB276C-3505-C748-B612-64E8B08A71CB}"/>
          </ac:spMkLst>
        </pc:spChg>
        <pc:spChg chg="mod">
          <ac:chgData name="Jaclyn Zalesky" userId="9c0b24b4-6ad7-45a7-a9a0-5ba404afed22" providerId="ADAL" clId="{4E2C6ECA-79BE-6040-A905-34CE2ACF5549}" dt="2022-01-26T18:01:02.641" v="18" actId="2711"/>
          <ac:spMkLst>
            <pc:docMk/>
            <pc:sldMk cId="0" sldId="257"/>
            <ac:spMk id="73" creationId="{54CB0472-0ABB-194C-8704-0BEA64FA03BF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75" creationId="{C2C0178A-612A-E74E-A0F8-532A89A66F0C}"/>
          </ac:spMkLst>
        </pc:spChg>
        <pc:spChg chg="mod">
          <ac:chgData name="Jaclyn Zalesky" userId="9c0b24b4-6ad7-45a7-a9a0-5ba404afed22" providerId="ADAL" clId="{4E2C6ECA-79BE-6040-A905-34CE2ACF5549}" dt="2022-01-26T18:01:16.005" v="20" actId="2711"/>
          <ac:spMkLst>
            <pc:docMk/>
            <pc:sldMk cId="0" sldId="257"/>
            <ac:spMk id="78" creationId="{3FD5E5E8-A228-E646-A72D-9542B6773A8E}"/>
          </ac:spMkLst>
        </pc:spChg>
        <pc:spChg chg="mod">
          <ac:chgData name="Jaclyn Zalesky" userId="9c0b24b4-6ad7-45a7-a9a0-5ba404afed22" providerId="ADAL" clId="{4E2C6ECA-79BE-6040-A905-34CE2ACF5549}" dt="2022-01-26T18:01:10.237" v="19" actId="2711"/>
          <ac:spMkLst>
            <pc:docMk/>
            <pc:sldMk cId="0" sldId="257"/>
            <ac:spMk id="81" creationId="{075E4356-C31F-674D-B927-91CC2C099FA3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82" creationId="{95A83EB9-E8E1-7547-BBE3-E1F42C56BF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8815C-EDE5-F947-A55F-7634403F36C4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5456A-CFED-AD4E-BEFF-9A08095B3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5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4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9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www.adobe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hyperlink" Target="https://experienceleague.adobe.com/?support-solution=General&amp;lang=de#support" TargetMode="External"/><Relationship Id="rId3" Type="http://schemas.openxmlformats.org/officeDocument/2006/relationships/hyperlink" Target="http://www.adobe.com/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helpx.adobe.com/de/support/programs/support-policies-terms-condit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hyperlink" Target="https://status.adobe.com/" TargetMode="External"/><Relationship Id="rId10" Type="http://schemas.openxmlformats.org/officeDocument/2006/relationships/image" Target="../media/image14.svg"/><Relationship Id="rId4" Type="http://schemas.openxmlformats.org/officeDocument/2006/relationships/image" Target="../media/image3.jpg"/><Relationship Id="rId9" Type="http://schemas.openxmlformats.org/officeDocument/2006/relationships/image" Target="../media/image13.png"/><Relationship Id="rId14" Type="http://schemas.openxmlformats.org/officeDocument/2006/relationships/hyperlink" Target="https://community.adob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7239974"/>
            <a:ext cx="409575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1400" b="1" u="heavy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Service-Level-Ziele: Erste Reaktion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7772399" cy="1902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02031" y="580032"/>
            <a:ext cx="5765369" cy="1273426"/>
          </a:xfrm>
          <a:prstGeom prst="rect">
            <a:avLst/>
          </a:prstGeom>
        </p:spPr>
        <p:txBody>
          <a:bodyPr vert="horz" wrap="square" lIns="0" tIns="24130" rIns="0" bIns="0" rtlCol="0" anchor="t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de-DE" sz="1200" b="1" dirty="0">
                <a:solidFill>
                  <a:schemeClr val="bg1"/>
                </a:solidFill>
              </a:rPr>
              <a:t>Standard</a:t>
            </a:r>
            <a:r>
              <a:rPr lang="de-DE" sz="1200" dirty="0">
                <a:solidFill>
                  <a:schemeClr val="bg1"/>
                </a:solidFill>
                <a:latin typeface="Adobe Clean Light" panose="020B0303020404020204" pitchFamily="34" charset="0"/>
              </a:rPr>
              <a:t> | Business | Enterprise | Elite</a:t>
            </a:r>
          </a:p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de-DE" sz="950" dirty="0">
                <a:solidFill>
                  <a:schemeClr val="bg1"/>
                </a:solidFill>
                <a:latin typeface="Adobe Clean SemiLight"/>
              </a:rPr>
              <a:t>Adobe bietet eine umfangreiche Palette an technischen Ressourcen zur Unterstützung Ihres Unternehmens. Diese sind Teil Ihres Adobe Enterprise-Abonnements. Der Standard-Support umfasst den 24x7-Zugang zu unseren Selbsthilfe-Ressourcen, einschließlich Artikeln auf HelpX und dem Erfahrungsaustausch mit anderen Kunden in der Adobe Community. Ihnen stehen unsere umfangreiche technische Produktdokumentation sowie aktuelle Versionshinweise unter </a:t>
            </a:r>
            <a:r>
              <a:rPr lang="de-DE" sz="950" u="sng" dirty="0">
                <a:solidFill>
                  <a:schemeClr val="bg1"/>
                </a:solidFill>
                <a:latin typeface="Adobe Clean Semi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http://www.adobe.com</a:t>
            </a:r>
            <a:r>
              <a:rPr lang="de-DE" sz="950" dirty="0">
                <a:solidFill>
                  <a:schemeClr val="bg1"/>
                </a:solidFill>
                <a:latin typeface="Adobe Clean SemiLight"/>
              </a:rPr>
              <a:t> zur Verfügung.</a:t>
            </a:r>
            <a:r>
              <a:rPr lang="de-DE" sz="950" u="sng" dirty="0">
                <a:solidFill>
                  <a:schemeClr val="bg1"/>
                </a:solidFill>
                <a:latin typeface="Adobe Clean SemiLight"/>
              </a:rPr>
              <a:t> </a:t>
            </a:r>
            <a:r>
              <a:rPr lang="de-DE" sz="950" dirty="0">
                <a:solidFill>
                  <a:schemeClr val="bg1"/>
                </a:solidFill>
                <a:latin typeface="Adobe Clean SemiLight"/>
              </a:rPr>
              <a:t>Unser Standard-Support beinhaltet auch einen 24x7-Zugang für autorisierte Benutzer (Administratoren) zu unseren technischen Supportteams per Chat oder Telefon sowie die Möglichkeit, Anfragen über unser Support-Webportal einzureichen. </a:t>
            </a: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899107"/>
              </p:ext>
            </p:extLst>
          </p:nvPr>
        </p:nvGraphicFramePr>
        <p:xfrm>
          <a:off x="95250" y="2013716"/>
          <a:ext cx="7600951" cy="5104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61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2538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811">
                  <a:extLst>
                    <a:ext uri="{9D8B030D-6E8A-4147-A177-3AD203B41FA5}">
                      <a16:colId xmlns:a16="http://schemas.microsoft.com/office/drawing/2014/main" val="4086914696"/>
                    </a:ext>
                  </a:extLst>
                </a:gridCol>
                <a:gridCol w="810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0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178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100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Standard Support</a:t>
                      </a:r>
                    </a:p>
                  </a:txBody>
                  <a:tcPr marL="0" marR="0" marT="762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10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Business Support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10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Enterprise Support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Enterprise Support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10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Elite Support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endParaRPr lang="en-US" sz="1100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904" marR="248920" indent="-25400" algn="l" rtl="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800" spc="0" dirty="0">
                        <a:latin typeface="AdobeClean-LightIt"/>
                        <a:cs typeface="AdobeClean-LightIt"/>
                      </a:endParaRPr>
                    </a:p>
                  </a:txBody>
                  <a:tcPr marL="0" marR="0" marT="2159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54864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DE" sz="1000" b="1" i="1" dirty="0">
                          <a:solidFill>
                            <a:srgbClr val="FFFFFF"/>
                          </a:solidFill>
                          <a:latin typeface="Adobe Clean" panose="020B0503020404020204" pitchFamily="34" charset="0"/>
                          <a:cs typeface="Adobe Clean"/>
                        </a:rPr>
                        <a:t>Kostenpflichtiges Support-Level (€)</a:t>
                      </a:r>
                    </a:p>
                  </a:txBody>
                  <a:tcPr marL="0" marR="0" marT="8255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761">
                <a:tc rowSpan="3"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1150" b="1" i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Zugewiesene Experten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Account Support Lead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100" b="0" i="0" dirty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Spezifischer Support-Mitarbeiter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1100" b="0" i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Technical Account Manager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761">
                <a:tc rowSpan="16">
                  <a:txBody>
                    <a:bodyPr/>
                    <a:lstStyle/>
                    <a:p>
                      <a:pPr marL="50800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150" b="1" i="0" spc="-10" baseline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Support-Services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1100" b="0" i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24x7 Selbsthilfe-Support 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1100" b="0" i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24x7 Support per Chat/Telefon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1100" b="0" i="0">
                          <a:latin typeface="Adobe Clean Light"/>
                          <a:cs typeface="AdobeClean-Light"/>
                        </a:rPr>
                        <a:t>Fallübermittlung über das Web 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100" b="0" i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Vorrangige Weiterleitung von Fällen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dirty="0">
                          <a:latin typeface="Adobe Clean Light"/>
                          <a:cs typeface="AdobeClean-Light"/>
                        </a:rPr>
                        <a:t>Beschleunigte Priorisierung von Problemen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1100" b="0" i="0">
                          <a:latin typeface="Adobe Clean Light"/>
                          <a:cs typeface="AdobeClean-Light"/>
                        </a:rPr>
                        <a:t>Eskalations-Management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7097922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1100" b="0" i="0">
                          <a:latin typeface="Adobe Clean Light"/>
                          <a:cs typeface="AdobeClean-Light"/>
                        </a:rPr>
                        <a:t>Proaktive Überwachung von Fällen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226743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100" b="0" i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Option zum Support innerhalb der Region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1100" b="0" i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Service-Prüfungen</a:t>
                      </a: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 Jahre</a:t>
                      </a: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 Jahre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1100" b="0" i="0">
                          <a:latin typeface="Adobe Clean Light"/>
                          <a:cs typeface="AdobeClean-Light"/>
                        </a:rPr>
                        <a:t>Fallprüfungen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1100">
                          <a:latin typeface="AdobeClean-Light"/>
                          <a:cs typeface="AdobeClean-Light"/>
                        </a:rPr>
                        <a:t>1 Monate</a:t>
                      </a: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1100">
                          <a:latin typeface="AdobeClean-Light"/>
                          <a:cs typeface="AdobeClean-Light"/>
                        </a:rPr>
                        <a:t>2 Monate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>
                          <a:latin typeface="Adobe Clean Light" panose="020B0303020404020204" pitchFamily="34" charset="0"/>
                          <a:cs typeface="AdobeClean-Light"/>
                        </a:rPr>
                        <a:t>Lösungsprüfung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06520546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de-DE" sz="1100" b="0" i="0">
                          <a:latin typeface="Adobe Clean Light"/>
                          <a:cs typeface="AdobeClean-Light"/>
                        </a:rPr>
                        <a:t>Roadmap-Prüfung 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59038008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de-DE" sz="1100" b="0" i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Zusätzliche ernannte Support-Kontakte 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789421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1100" b="0" i="0">
                          <a:latin typeface="Adobe Clean Light"/>
                          <a:cs typeface="AdobeClean-Light"/>
                        </a:rPr>
                        <a:t>Planung für Upgrades/Migration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94748902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1100" b="0" i="0">
                          <a:latin typeface="Adobe Clean Light"/>
                          <a:cs typeface="AdobeClean-Light"/>
                        </a:rPr>
                        <a:t>Versionsvorbereitung und -planung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86690016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de-DE" sz="1100" b="0" i="0">
                          <a:latin typeface="Adobe Clean Light" panose="020B0303020404020204" pitchFamily="34" charset="0"/>
                          <a:cs typeface="AdobeClean-Light"/>
                        </a:rPr>
                        <a:t>Executive Sponsor</a:t>
                      </a:r>
                    </a:p>
                  </a:txBody>
                  <a:tcPr marL="0" marR="0" marT="6731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6223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de-DE" sz="11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223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37889" y="9852238"/>
            <a:ext cx="2377440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de-DE" dirty="0"/>
              <a:t>©2022 Adobe. All Rights Reserved. Adobe Confidential.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330521"/>
              </p:ext>
            </p:extLst>
          </p:nvPr>
        </p:nvGraphicFramePr>
        <p:xfrm>
          <a:off x="95250" y="7542327"/>
          <a:ext cx="7600951" cy="2287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100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Priorität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Standard Support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Business Support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Enterprise Support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Elite Support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PRIORITÄT 1</a:t>
                      </a:r>
                    </a:p>
                    <a:p>
                      <a:pPr marL="50800" marR="387985">
                        <a:lnSpc>
                          <a:spcPts val="1000"/>
                        </a:lnSpc>
                        <a:spcBef>
                          <a:spcPts val="215"/>
                        </a:spcBef>
                      </a:pPr>
                      <a:r>
                        <a:rPr lang="de-DE" sz="85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Die Produktionsfunktionen im Unternehmen des Kunden sind ausgefallen oder weisen einen erheblichen Datenverlust oder eine Beeinträchtigung des Service auf und ein sofortiges Eingreifen ist nötig, um Funktionalität und Nutzbarkeit wiederherzustellen.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 marR="25844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30 Minuten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gridSpan="3">
                  <a:txBody>
                    <a:bodyPr/>
                    <a:lstStyle/>
                    <a:p>
                      <a:pPr marL="231775" marR="32575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de-DE" sz="900" i="0">
                          <a:latin typeface="AdobeClean-Light"/>
                        </a:rPr>
                        <a:t>Kunden, die einen Support-Plan für die entsprechenden Adobe-Produkte und -Services erwerben, erhalten eine bevorzugte Weiterleitung von Fällen an die Support-Techniker von Adobe.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highlight>
                            <a:srgbClr val="FFFF00"/>
                          </a:highlight>
                          <a:latin typeface="AdobeClean-Light"/>
                          <a:cs typeface="AdobeClean-Light"/>
                        </a:rPr>
                        <a:t>24x7/30 Minuten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2E8F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271780" indent="10350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highlight>
                            <a:srgbClr val="FFFF00"/>
                          </a:highlight>
                          <a:latin typeface="AdobeClean-Light"/>
                          <a:cs typeface="AdobeClean-Light"/>
                        </a:rPr>
                        <a:t>24x7/15 Minuten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PRIORITÄT 2</a:t>
                      </a: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5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Die Unternehmensfunktionen des Kunden weisen erhebliche Beeinträchtigungen des Service oder möglichen Datenverlust auf oder eine zentrale Funktion ist betroffen.  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   24x7 /</a:t>
                      </a:r>
                    </a:p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  1 Stunde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184785" indent="-194310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325755" indent="-5715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59079" indent="111760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PRIORITÄT 3</a:t>
                      </a: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85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Die Unternehmensfunktionen des Kunden weisen eine geringfügige Beeinträchtigung des Service auf, es gibt jedoch eine Lösung/Problemumgehung, mit der die Unternehmensfunktionen weiterhin normal genutzt werden können 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-193675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911225" algn="l"/>
                        </a:tabLst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Geschäftstag /  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 Stunden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185420" indent="-193675" algn="l" rtl="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184785" indent="-194310" algn="l" rtl="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326390" indent="-5715" algn="l" rtl="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de-DE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PRIORITÄT 4</a:t>
                      </a: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5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Allgemeine Frage zur aktuellen Produktfunktionalität oder Anfrage zu einer Erweiterung.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263" marR="184785" indent="-195263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911225" algn="l"/>
                        </a:tabLst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Geschäftstag /  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 Tag 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223520" indent="-202565" algn="l" rtl="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23520" indent="-202565" algn="l" rtl="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23520" indent="-202565" algn="l" rtl="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4">
            <a:extLst>
              <a:ext uri="{FF2B5EF4-FFF2-40B4-BE49-F238E27FC236}">
                <a16:creationId xmlns:a16="http://schemas.microsoft.com/office/drawing/2014/main" id="{7979C0CC-523E-844A-96DC-75FC662E01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2300">
                <a:latin typeface="Adobe Clean" panose="020B0503020404020204" pitchFamily="34" charset="0"/>
              </a:rPr>
              <a:t>SUPPORT-PAKETE VON ADOBE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E055B-62C1-4041-84B5-EEB041BE12EF}"/>
              </a:ext>
            </a:extLst>
          </p:cNvPr>
          <p:cNvSpPr txBox="1"/>
          <p:nvPr/>
        </p:nvSpPr>
        <p:spPr>
          <a:xfrm>
            <a:off x="356614" y="358817"/>
            <a:ext cx="3834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>
                <a:solidFill>
                  <a:schemeClr val="bg1"/>
                </a:solidFill>
                <a:latin typeface="Adobe Clean" panose="020B0503020404020204" pitchFamily="34" charset="0"/>
              </a:rPr>
              <a:t>Adobe Creative Cloud / Adobe Document Cloud (einschließlich Adobe Sign)</a:t>
            </a:r>
          </a:p>
          <a:p>
            <a:endParaRPr lang="en-US" sz="700" i="1" dirty="0">
              <a:solidFill>
                <a:schemeClr val="bg1"/>
              </a:solidFill>
              <a:latin typeface="Adobe Clean" panose="020B05030204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317646" y="1345469"/>
            <a:ext cx="137160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3733800" y="2166161"/>
            <a:ext cx="0" cy="548640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288978" y="1484661"/>
            <a:ext cx="7070597" cy="37946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de-DE" sz="1100" dirty="0">
                <a:solidFill>
                  <a:srgbClr val="020302"/>
                </a:solidFill>
                <a:latin typeface="AdobeClean-Light"/>
                <a:cs typeface="AdobeClean-Light"/>
              </a:rPr>
              <a:t>Der Adobe-Kunden-Support bietet Zugang zu Ressourcen für die Dokumentation und den Kontakt mit anderen Experten und Kunden über Best Practices. Für Fragen und Fallübermittlungen</a:t>
            </a:r>
            <a:r>
              <a:rPr lang="de-DE" sz="1100" dirty="0">
                <a:latin typeface="AdobeClean-Light"/>
                <a:cs typeface="AdobeClean-Light"/>
              </a:rPr>
              <a:t> </a:t>
            </a:r>
            <a:r>
              <a:rPr lang="de-DE" sz="1100" dirty="0">
                <a:solidFill>
                  <a:srgbClr val="020302"/>
                </a:solidFill>
                <a:latin typeface="AdobeClean-Light"/>
                <a:cs typeface="AdobeClean-Light"/>
              </a:rPr>
              <a:t>stehen ebenfalls verschiedene Kanäle zur Verfügung.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42047" y="5400954"/>
            <a:ext cx="3270885" cy="8720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de-DE" sz="1100" dirty="0">
                <a:solidFill>
                  <a:srgbClr val="020302"/>
                </a:solidFill>
                <a:latin typeface="AdobeClean-Light"/>
                <a:cs typeface="AdobeClean-Light"/>
              </a:rPr>
              <a:t>Autorisierte Benutzer (Administratoren) können eine Chat-Sitzung mit dem Adobe-Support beginnen, um Antworten und Hilfe bei der Einreichung von Fällen zu erhalten.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de-DE" sz="1100" i="1" dirty="0">
                <a:solidFill>
                  <a:srgbClr val="7A7A7A"/>
                </a:solidFill>
                <a:latin typeface="AdobeClean-LightIt"/>
                <a:cs typeface="AdobeClean-LightIt"/>
              </a:rPr>
              <a:t>Je nach lokalen Öffnungszeiten</a:t>
            </a: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57BBA0-B07E-174D-93A4-C6FF07571950}"/>
              </a:ext>
            </a:extLst>
          </p:cNvPr>
          <p:cNvSpPr/>
          <p:nvPr/>
        </p:nvSpPr>
        <p:spPr>
          <a:xfrm>
            <a:off x="228600" y="1037692"/>
            <a:ext cx="16459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de-DE" sz="1400" b="1" dirty="0">
                <a:solidFill>
                  <a:srgbClr val="020302"/>
                </a:solidFill>
                <a:latin typeface="Adobe Clean"/>
                <a:cs typeface="Adobe Clean"/>
              </a:rPr>
              <a:t>Standard Support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C73CC-314D-8744-A9C8-6CE3C69810AD}"/>
              </a:ext>
            </a:extLst>
          </p:cNvPr>
          <p:cNvSpPr>
            <a:spLocks/>
          </p:cNvSpPr>
          <p:nvPr/>
        </p:nvSpPr>
        <p:spPr>
          <a:xfrm>
            <a:off x="308312" y="3141943"/>
            <a:ext cx="162500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400" b="1">
                <a:latin typeface="+mj-lt"/>
                <a:ea typeface="Open Sans" pitchFamily="34" charset="0"/>
                <a:cs typeface="Open Sans" pitchFamily="34" charset="0"/>
              </a:rPr>
              <a:t>Community-</a:t>
            </a:r>
            <a:r>
              <a:rPr lang="de-DE" sz="14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Foren</a:t>
            </a:r>
          </a:p>
        </p:txBody>
      </p:sp>
      <p:sp>
        <p:nvSpPr>
          <p:cNvPr id="63" name="object 39">
            <a:extLst>
              <a:ext uri="{FF2B5EF4-FFF2-40B4-BE49-F238E27FC236}">
                <a16:creationId xmlns:a16="http://schemas.microsoft.com/office/drawing/2014/main" id="{5FDB276C-3505-C748-B612-64E8B08A71CB}"/>
              </a:ext>
            </a:extLst>
          </p:cNvPr>
          <p:cNvSpPr txBox="1"/>
          <p:nvPr/>
        </p:nvSpPr>
        <p:spPr>
          <a:xfrm>
            <a:off x="317647" y="3349382"/>
            <a:ext cx="3148178" cy="71301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100">
                <a:solidFill>
                  <a:srgbClr val="000000"/>
                </a:solidFill>
                <a:latin typeface="Adobe Clean Light" panose="020B0303020404020204" pitchFamily="34" charset="0"/>
              </a:rPr>
              <a:t>Kontinuierlicher Online-Zugriff auf eine wachsende Datenbank technischer Lösungen, Produktdokumentationen, FAQs und mehr. Tauschen Sie sich mit anderen Kunden in der Adobe-Community über Best Practices und Erfahrungen aus.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CB0472-0ABB-194C-8704-0BEA64FA03BF}"/>
              </a:ext>
            </a:extLst>
          </p:cNvPr>
          <p:cNvSpPr>
            <a:spLocks/>
          </p:cNvSpPr>
          <p:nvPr/>
        </p:nvSpPr>
        <p:spPr>
          <a:xfrm>
            <a:off x="3883640" y="3141943"/>
            <a:ext cx="119103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4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Selbsthilfe-Portal</a:t>
            </a:r>
          </a:p>
        </p:txBody>
      </p:sp>
      <p:sp>
        <p:nvSpPr>
          <p:cNvPr id="75" name="object 39">
            <a:extLst>
              <a:ext uri="{FF2B5EF4-FFF2-40B4-BE49-F238E27FC236}">
                <a16:creationId xmlns:a16="http://schemas.microsoft.com/office/drawing/2014/main" id="{C2C0178A-612A-E74E-A0F8-532A89A66F0C}"/>
              </a:ext>
            </a:extLst>
          </p:cNvPr>
          <p:cNvSpPr txBox="1"/>
          <p:nvPr/>
        </p:nvSpPr>
        <p:spPr>
          <a:xfrm>
            <a:off x="3883640" y="3327259"/>
            <a:ext cx="3403500" cy="5437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100">
                <a:solidFill>
                  <a:srgbClr val="000000"/>
                </a:solidFill>
                <a:latin typeface="Adobe Clean Light" panose="020B0303020404020204" pitchFamily="34" charset="0"/>
              </a:rPr>
              <a:t>On-Demand-Zugriff auf das Online-Selbsthilfe-Support-Portal, um den Fallstatus zu überprüfen und andere Ressourcen zu durchsuchen, z. B. unsere Wissensdatenbank, Neuigkeiten und Hinweise, spezielle Tipps und mehr.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D5E5E8-A228-E646-A72D-9542B6773A8E}"/>
              </a:ext>
            </a:extLst>
          </p:cNvPr>
          <p:cNvSpPr>
            <a:spLocks/>
          </p:cNvSpPr>
          <p:nvPr/>
        </p:nvSpPr>
        <p:spPr>
          <a:xfrm>
            <a:off x="269309" y="5162889"/>
            <a:ext cx="985847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4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Chat-Support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5E4356-C31F-674D-B927-91CC2C099FA3}"/>
              </a:ext>
            </a:extLst>
          </p:cNvPr>
          <p:cNvSpPr>
            <a:spLocks/>
          </p:cNvSpPr>
          <p:nvPr/>
        </p:nvSpPr>
        <p:spPr>
          <a:xfrm>
            <a:off x="3884182" y="5130772"/>
            <a:ext cx="1130118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4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Telefonischer Support</a:t>
            </a:r>
          </a:p>
        </p:txBody>
      </p:sp>
      <p:sp>
        <p:nvSpPr>
          <p:cNvPr id="82" name="object 39">
            <a:extLst>
              <a:ext uri="{FF2B5EF4-FFF2-40B4-BE49-F238E27FC236}">
                <a16:creationId xmlns:a16="http://schemas.microsoft.com/office/drawing/2014/main" id="{95A83EB9-E8E1-7547-BBE3-E1F42C56BF6A}"/>
              </a:ext>
            </a:extLst>
          </p:cNvPr>
          <p:cNvSpPr txBox="1"/>
          <p:nvPr/>
        </p:nvSpPr>
        <p:spPr>
          <a:xfrm>
            <a:off x="3874139" y="5352333"/>
            <a:ext cx="3286720" cy="543739"/>
          </a:xfrm>
          <a:prstGeom prst="rect">
            <a:avLst/>
          </a:prstGeom>
        </p:spPr>
        <p:txBody>
          <a:bodyPr vert="horz" wrap="square" lIns="0" tIns="35560" rIns="0" bIns="0" rtlCol="0" anchor="t">
            <a:spAutoFit/>
          </a:bodyPr>
          <a:lstStyle/>
          <a:p>
            <a:r>
              <a:rPr lang="de-DE" sz="1100">
                <a:solidFill>
                  <a:srgbClr val="020302"/>
                </a:solidFill>
                <a:latin typeface="AdobeClean-Light"/>
              </a:rPr>
              <a:t>Autorisierte Benutzer (Administratoren) </a:t>
            </a:r>
            <a:r>
              <a:rPr lang="de-DE" sz="1100">
                <a:latin typeface="Adobe Clean Light"/>
              </a:rPr>
              <a:t>können den Adobe-Support telefonisch kontaktieren, </a:t>
            </a:r>
            <a:r>
              <a:rPr lang="de-DE" sz="1100">
                <a:solidFill>
                  <a:srgbClr val="020302"/>
                </a:solidFill>
                <a:latin typeface="AdobeClean-Light"/>
                <a:cs typeface="AdobeClean-Light"/>
              </a:rPr>
              <a:t>um Antworten und Hilfe bei der Einreichung von Fällen zu erhalten.</a:t>
            </a:r>
          </a:p>
          <a:p>
            <a:r>
              <a:rPr lang="de-DE" sz="1100" i="1">
                <a:solidFill>
                  <a:srgbClr val="7A7A7A"/>
                </a:solidFill>
                <a:latin typeface="Adobe Clean Light" panose="020B0303020404020204" pitchFamily="34" charset="0"/>
                <a:cs typeface="AdobeClean-LightIt"/>
              </a:rPr>
              <a:t>Je nach lokalen Öffnungszeiten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234558-BCCC-B94B-B075-5CA309B46EBF}"/>
              </a:ext>
            </a:extLst>
          </p:cNvPr>
          <p:cNvSpPr>
            <a:spLocks/>
          </p:cNvSpPr>
          <p:nvPr/>
        </p:nvSpPr>
        <p:spPr>
          <a:xfrm>
            <a:off x="303620" y="6896420"/>
            <a:ext cx="164468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4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Fallübermittlung über das Web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BF9B27-8EA2-E341-9043-80D952738B7F}"/>
              </a:ext>
            </a:extLst>
          </p:cNvPr>
          <p:cNvSpPr/>
          <p:nvPr/>
        </p:nvSpPr>
        <p:spPr>
          <a:xfrm>
            <a:off x="228600" y="7098563"/>
            <a:ext cx="3237228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1100" dirty="0">
                <a:solidFill>
                  <a:srgbClr val="020302"/>
                </a:solidFill>
                <a:latin typeface="AdobeClean-Light"/>
              </a:rPr>
              <a:t>Autorisierte Benutzer (Administratoren) </a:t>
            </a:r>
            <a:r>
              <a:rPr lang="de-DE" sz="1100" dirty="0">
                <a:latin typeface="Adobe Clean Light"/>
              </a:rPr>
              <a:t>können jederzeit eine unbegrenzte Anzahl von Web-Fällen zur Überprüfung durch unser technisches Support-Team einreichen.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2E77F6C-AF72-6B47-93C7-AAFF9593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978" y="2707043"/>
            <a:ext cx="365760" cy="3657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EAB8B7-3512-7148-9446-8D1BD5962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3640" y="2703126"/>
            <a:ext cx="365760" cy="3657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0BB1EA2-FE4F-2541-905F-D1155246E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620" y="6521866"/>
            <a:ext cx="365760" cy="3657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238FF0-3279-C349-B16F-06587C5EC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4139" y="4749772"/>
            <a:ext cx="365760" cy="3657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B102AE2-1023-1041-BEDB-83AB48DBA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120" y="4799748"/>
            <a:ext cx="365760" cy="365760"/>
          </a:xfrm>
          <a:prstGeom prst="rect">
            <a:avLst/>
          </a:prstGeom>
        </p:spPr>
      </p:pic>
      <p:sp>
        <p:nvSpPr>
          <p:cNvPr id="23" name="object 10">
            <a:extLst>
              <a:ext uri="{FF2B5EF4-FFF2-40B4-BE49-F238E27FC236}">
                <a16:creationId xmlns:a16="http://schemas.microsoft.com/office/drawing/2014/main" id="{732CD17C-F249-EA4C-B716-35D7409EDBD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37889" y="9852238"/>
            <a:ext cx="2377440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de-DE"/>
              <a:t>©2022 Adobe. All Rights Reserved. Adobe Confidential.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de-DE" sz="5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 dirty="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de-DE" sz="8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de-DE" sz="1400" b="1">
                <a:solidFill>
                  <a:srgbClr val="020302"/>
                </a:solidFill>
                <a:latin typeface="Adobe Clean"/>
                <a:cs typeface="Adobe Clean"/>
              </a:rPr>
              <a:t>Ressourcen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de-DE" sz="800" dirty="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de-DE" sz="800" dirty="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de-DE" sz="800" dirty="0">
                <a:solidFill>
                  <a:srgbClr val="777879"/>
                </a:solidFill>
                <a:latin typeface="Adobe Clean"/>
                <a:cs typeface="Adobe Clean"/>
              </a:rPr>
              <a:t>San Jose, </a:t>
            </a:r>
            <a:br>
              <a:rPr lang="de-DE" sz="800" dirty="0">
                <a:solidFill>
                  <a:srgbClr val="777879"/>
                </a:solidFill>
                <a:latin typeface="Adobe Clean"/>
                <a:cs typeface="Adobe Clean"/>
              </a:rPr>
            </a:br>
            <a:r>
              <a:rPr lang="de-DE" sz="800" dirty="0">
                <a:solidFill>
                  <a:srgbClr val="777879"/>
                </a:solidFill>
                <a:latin typeface="Adobe Clean"/>
                <a:cs typeface="Adobe Clean"/>
              </a:rPr>
              <a:t>CA95110-2704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de-DE" sz="800" dirty="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de-DE" sz="800" u="sng" dirty="0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75947" y="929640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de-DE" sz="1100" i="1" dirty="0">
                <a:solidFill>
                  <a:srgbClr val="777879"/>
                </a:solidFill>
                <a:latin typeface="AdobeClean-LightIt"/>
                <a:cs typeface="AdobeClean-LightIt"/>
              </a:rPr>
              <a:t>Weitere Informationen zum Support-Angebot von Adobe sowie zum für Ihre Bedürfnisse geeigneten Support-Level erhalten Sie bei Ihrem spezifischen Account-Manager (NAM) oder Ihrem Customer Success Manager (CSM).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de-DE" sz="800" dirty="0">
                <a:solidFill>
                  <a:srgbClr val="6D6D6D"/>
                </a:solidFill>
                <a:latin typeface="Adobe Clean"/>
                <a:cs typeface="Adobe Clean"/>
              </a:rPr>
              <a:t>©2022 Adobe. All Rights Reserved. Adobe Confidential.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71129" y="4736515"/>
            <a:ext cx="6476646" cy="602088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lvl="0">
              <a:spcBef>
                <a:spcPts val="915"/>
              </a:spcBef>
            </a:pPr>
            <a:r>
              <a:rPr lang="de-DE" sz="1400" b="1" dirty="0">
                <a:solidFill>
                  <a:srgbClr val="020302"/>
                </a:solidFill>
                <a:latin typeface="Adobe Clean"/>
                <a:cs typeface="Adobe Clean"/>
              </a:rPr>
              <a:t>Regionale Betriebszeiten und Sprachunterstützung</a:t>
            </a:r>
          </a:p>
          <a:p>
            <a:pPr lvl="0">
              <a:spcBef>
                <a:spcPts val="915"/>
              </a:spcBef>
            </a:pPr>
            <a:r>
              <a:rPr lang="de-DE" sz="1000" dirty="0">
                <a:solidFill>
                  <a:srgbClr val="1F1F1F"/>
                </a:solidFill>
                <a:latin typeface="AdobeClean-Light"/>
              </a:rPr>
              <a:t>Die örtlichen Geschäftszeiten von Adobe richten sich nach der Region der Kundenabrechnung.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365317"/>
              </p:ext>
            </p:extLst>
          </p:nvPr>
        </p:nvGraphicFramePr>
        <p:xfrm>
          <a:off x="171128" y="5586349"/>
          <a:ext cx="73914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203837"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Nord- und Südamerika </a:t>
                      </a:r>
                      <a:r>
                        <a:rPr lang="de-DE" sz="1100" baseline="300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Europa, Naher Osten und Afrika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Asien-Pazifik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Japan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188915"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24x7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9:00–17:00 Uhr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9:00–17:00 Uhr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9:00–17:30 Uhr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33184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300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Für Nord- und Südamerika ist der Support nur auf Englisch verfügbar.</a:t>
                      </a:r>
                    </a:p>
                    <a:p>
                      <a:pPr algn="l" rtl="0"/>
                      <a:endParaRPr lang="en-US" sz="1100" b="1" i="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590800" y="8528519"/>
            <a:ext cx="1295399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8113" marR="5080" indent="-23813" algn="ctr">
              <a:lnSpc>
                <a:spcPts val="1390"/>
              </a:lnSpc>
              <a:spcBef>
                <a:spcPts val="185"/>
              </a:spcBef>
            </a:pP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Unübertroffenes Know-how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495800" y="8541244"/>
            <a:ext cx="1219199" cy="203261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Schneller Support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389686" y="8543943"/>
            <a:ext cx="925514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Strategische Beratung</a:t>
            </a:r>
          </a:p>
        </p:txBody>
      </p:sp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4A393B-B900-3347-8AA4-229E55CC7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220186"/>
              </p:ext>
            </p:extLst>
          </p:nvPr>
        </p:nvGraphicFramePr>
        <p:xfrm>
          <a:off x="202054" y="1222225"/>
          <a:ext cx="736829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7946">
                  <a:extLst>
                    <a:ext uri="{9D8B030D-6E8A-4147-A177-3AD203B41FA5}">
                      <a16:colId xmlns:a16="http://schemas.microsoft.com/office/drawing/2014/main" val="2170848118"/>
                    </a:ext>
                  </a:extLst>
                </a:gridCol>
                <a:gridCol w="3760345">
                  <a:extLst>
                    <a:ext uri="{9D8B030D-6E8A-4147-A177-3AD203B41FA5}">
                      <a16:colId xmlns:a16="http://schemas.microsoft.com/office/drawing/2014/main" val="3885359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60325" indent="0">
                        <a:tabLst/>
                      </a:pPr>
                      <a:r>
                        <a:rPr lang="de-DE" sz="1200" b="0" strike="noStrike">
                          <a:solidFill>
                            <a:srgbClr val="5F5F5F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Experience League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strike="noStrike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Experience League ist ein Ort, an dem Adobe-Kunden Selbsthilfe-Tutorials, Produktdokumentation, von Kursleitern geführte Schulungen sowie eine Community und Support für ausgewählte Adobe Creative Cloud- und Document-Produkte finden.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71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strike="noStrike">
                          <a:solidFill>
                            <a:srgbClr val="5F5F5F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Adobe Support Community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strike="noStrike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In der Adobe Support Community können Sie Fragen stellen, Antworten finden, von Experten lernen und Erfahrungen austauschen.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10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solidFill>
                            <a:srgbClr val="5F5F5F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Produktionsprobleme und Systemausfälle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 übermittelt die Statusinformationen sämtlicher Adobe-Produkte und -Services, die in Umgebungen mit mehreren Mandanten implementiert sind. Kunden können Voreinstellungen für ihr Abonnement auswählen und E-Mail-Benachrichtigungen erhalten, wenn Adobe ein Produktereignis erstellt, aktualisiert oder löst. Dies kann geplante Wartungen oder Service-Probleme unterschiedlichen Schweregrads umfassen.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98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solidFill>
                            <a:srgbClr val="5F5F5F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Geschäftsbedingungen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Allgemeine Geschäftsbedingungen mit detaillierten Informationen zu den angebotenen Support-Services.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555031"/>
                  </a:ext>
                </a:extLst>
              </a:tr>
            </a:tbl>
          </a:graphicData>
        </a:graphic>
      </p:graphicFrame>
      <p:sp>
        <p:nvSpPr>
          <p:cNvPr id="22" name="object 26">
            <a:extLst>
              <a:ext uri="{FF2B5EF4-FFF2-40B4-BE49-F238E27FC236}">
                <a16:creationId xmlns:a16="http://schemas.microsoft.com/office/drawing/2014/main" id="{827FBB8B-1074-3E4E-88DE-5E9A9942ACCB}"/>
              </a:ext>
            </a:extLst>
          </p:cNvPr>
          <p:cNvSpPr/>
          <p:nvPr/>
        </p:nvSpPr>
        <p:spPr>
          <a:xfrm>
            <a:off x="194237" y="914400"/>
            <a:ext cx="91440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951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23269C2B3A1A408FE719AA0C68584E" ma:contentTypeVersion="12" ma:contentTypeDescription="Create a new document." ma:contentTypeScope="" ma:versionID="bb0e62b6784238cdabe687d3bb80e52e">
  <xsd:schema xmlns:xsd="http://www.w3.org/2001/XMLSchema" xmlns:xs="http://www.w3.org/2001/XMLSchema" xmlns:p="http://schemas.microsoft.com/office/2006/metadata/properties" xmlns:ns2="01e63850-2818-4a9f-a0cd-2d4201ad5cd5" xmlns:ns3="281057cd-4f7e-4aa3-94a7-05201549cd15" targetNamespace="http://schemas.microsoft.com/office/2006/metadata/properties" ma:root="true" ma:fieldsID="8056aed6c30138b1a2c5f47f967a193a" ns2:_="" ns3:_="">
    <xsd:import namespace="01e63850-2818-4a9f-a0cd-2d4201ad5cd5"/>
    <xsd:import namespace="281057cd-4f7e-4aa3-94a7-05201549c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63850-2818-4a9f-a0cd-2d4201ad5c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1057cd-4f7e-4aa3-94a7-05201549cd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12BD98-169B-4BEE-86DF-4C9641DF23C4}">
  <ds:schemaRefs>
    <ds:schemaRef ds:uri="01e63850-2818-4a9f-a0cd-2d4201ad5cd5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281057cd-4f7e-4aa3-94a7-05201549cd1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3D697C7-8900-4A9E-A95D-28A96A3A30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63850-2818-4a9f-a0cd-2d4201ad5cd5"/>
    <ds:schemaRef ds:uri="281057cd-4f7e-4aa3-94a7-05201549c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92E7FA-19A2-4675-9C77-2C92D8A268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45814</TotalTime>
  <Words>855</Words>
  <Application>Microsoft Office PowerPoint</Application>
  <PresentationFormat>Custom</PresentationFormat>
  <Paragraphs>144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SUPPORT-PAKETE VON ADOBE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Witt</dc:creator>
  <cp:lastModifiedBy>Hanh Hoang</cp:lastModifiedBy>
  <cp:revision>85</cp:revision>
  <dcterms:created xsi:type="dcterms:W3CDTF">2020-11-03T06:32:09Z</dcterms:created>
  <dcterms:modified xsi:type="dcterms:W3CDTF">2022-03-24T09:45:32Z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0x0101009423269C2B3A1A408FE719AA0C68584E</vt:lpwstr>
  </property>
</Properties>
</file>