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630BD6-9AE9-064C-B39F-AFA945B82B3E}" v="202" dt="2021-10-13T19:21:08.267"/>
    <p1510:client id="{AC30C20D-1316-8ECC-DADD-39CCEC6A7FCF}" v="9" dt="2021-10-13T19:03:35.03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2979" y="3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4D8E0410-E0CE-85E2-0F84-C1BF4F647622}"/>
    <pc:docChg chg="modSld">
      <pc:chgData name="Akilah Johnson" userId="S::akjohnso@adobe.com::2fa3aa60-0c9c-4d06-bae2-795983241227" providerId="AD" clId="Web-{4D8E0410-E0CE-85E2-0F84-C1BF4F647622}" dt="2021-09-22T22:57:04.802" v="5"/>
      <pc:docMkLst>
        <pc:docMk/>
      </pc:docMkLst>
      <pc:sldChg chg="modSp">
        <pc:chgData name="Akilah Johnson" userId="S::akjohnso@adobe.com::2fa3aa60-0c9c-4d06-bae2-795983241227" providerId="AD" clId="Web-{4D8E0410-E0CE-85E2-0F84-C1BF4F647622}" dt="2021-09-22T22:57:04.802" v="5"/>
        <pc:sldMkLst>
          <pc:docMk/>
          <pc:sldMk cId="1050037809" sldId="261"/>
        </pc:sldMkLst>
        <pc:graphicFrameChg chg="mod modGraphic">
          <ac:chgData name="Akilah Johnson" userId="S::akjohnso@adobe.com::2fa3aa60-0c9c-4d06-bae2-795983241227" providerId="AD" clId="Web-{4D8E0410-E0CE-85E2-0F84-C1BF4F647622}" dt="2021-09-22T22:57:04.802" v="5"/>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19F6A09-DCDA-BB53-9E3C-5BA3B13E26BB}"/>
    <pc:docChg chg="modSld">
      <pc:chgData name="Akilah Johnson" userId="S::akjohnso@adobe.com::2fa3aa60-0c9c-4d06-bae2-795983241227" providerId="AD" clId="Web-{019F6A09-DCDA-BB53-9E3C-5BA3B13E26BB}" dt="2021-10-12T17:10:36.752" v="17" actId="20577"/>
      <pc:docMkLst>
        <pc:docMk/>
      </pc:docMkLst>
      <pc:sldChg chg="modSp">
        <pc:chgData name="Akilah Johnson" userId="S::akjohnso@adobe.com::2fa3aa60-0c9c-4d06-bae2-795983241227" providerId="AD" clId="Web-{019F6A09-DCDA-BB53-9E3C-5BA3B13E26BB}" dt="2021-10-12T17:09:32.112" v="2" actId="20577"/>
        <pc:sldMkLst>
          <pc:docMk/>
          <pc:sldMk cId="0" sldId="257"/>
        </pc:sldMkLst>
        <pc:spChg chg="mod">
          <ac:chgData name="Akilah Johnson" userId="S::akjohnso@adobe.com::2fa3aa60-0c9c-4d06-bae2-795983241227" providerId="AD" clId="Web-{019F6A09-DCDA-BB53-9E3C-5BA3B13E26BB}" dt="2021-10-12T17:09:32.112" v="2" actId="20577"/>
          <ac:spMkLst>
            <pc:docMk/>
            <pc:sldMk cId="0" sldId="257"/>
            <ac:spMk id="46" creationId="{00000000-0000-0000-0000-000000000000}"/>
          </ac:spMkLst>
        </pc:spChg>
      </pc:sldChg>
      <pc:sldChg chg="modSp">
        <pc:chgData name="Akilah Johnson" userId="S::akjohnso@adobe.com::2fa3aa60-0c9c-4d06-bae2-795983241227" providerId="AD" clId="Web-{019F6A09-DCDA-BB53-9E3C-5BA3B13E26BB}" dt="2021-10-12T17:10:36.752" v="17" actId="20577"/>
        <pc:sldMkLst>
          <pc:docMk/>
          <pc:sldMk cId="1050037809" sldId="261"/>
        </pc:sldMkLst>
        <pc:spChg chg="mod">
          <ac:chgData name="Akilah Johnson" userId="S::akjohnso@adobe.com::2fa3aa60-0c9c-4d06-bae2-795983241227" providerId="AD" clId="Web-{019F6A09-DCDA-BB53-9E3C-5BA3B13E26BB}" dt="2021-10-12T17:10:36.752" v="17" actId="20577"/>
          <ac:spMkLst>
            <pc:docMk/>
            <pc:sldMk cId="1050037809" sldId="261"/>
            <ac:spMk id="56" creationId="{00000000-0000-0000-0000-000000000000}"/>
          </ac:spMkLst>
        </pc:spChg>
        <pc:graphicFrameChg chg="mod modGraphic">
          <ac:chgData name="Akilah Johnson" userId="S::akjohnso@adobe.com::2fa3aa60-0c9c-4d06-bae2-795983241227" providerId="AD" clId="Web-{019F6A09-DCDA-BB53-9E3C-5BA3B13E26BB}" dt="2021-10-12T17:09:41.471" v="6"/>
          <ac:graphicFrameMkLst>
            <pc:docMk/>
            <pc:sldMk cId="1050037809" sldId="261"/>
            <ac:graphicFrameMk id="111" creationId="{D8653CEC-4213-DE40-9BAF-D1E3318FF89C}"/>
          </ac:graphicFrameMkLst>
        </pc:graphicFrameChg>
      </pc:sldChg>
    </pc:docChg>
  </pc:docChgLst>
  <pc:docChgLst>
    <pc:chgData name="Andy Witt" userId="S::awitt@adobe.com::e9157bdf-53b2-40e4-9459-936793d75696" providerId="AD" clId="Web-{06B13378-B080-7F0F-51A5-F9203CEE57ED}"/>
    <pc:docChg chg="modSld">
      <pc:chgData name="Andy Witt" userId="S::awitt@adobe.com::e9157bdf-53b2-40e4-9459-936793d75696" providerId="AD" clId="Web-{06B13378-B080-7F0F-51A5-F9203CEE57ED}" dt="2021-08-25T22:25:13.647" v="363"/>
      <pc:docMkLst>
        <pc:docMk/>
      </pc:docMkLst>
      <pc:sldChg chg="modSp">
        <pc:chgData name="Andy Witt" userId="S::awitt@adobe.com::e9157bdf-53b2-40e4-9459-936793d75696" providerId="AD" clId="Web-{06B13378-B080-7F0F-51A5-F9203CEE57ED}" dt="2021-08-25T22:25:13.647" v="363"/>
        <pc:sldMkLst>
          <pc:docMk/>
          <pc:sldMk cId="1050037809" sldId="261"/>
        </pc:sldMkLst>
        <pc:graphicFrameChg chg="mod modGraphic">
          <ac:chgData name="Andy Witt" userId="S::awitt@adobe.com::e9157bdf-53b2-40e4-9459-936793d75696" providerId="AD" clId="Web-{06B13378-B080-7F0F-51A5-F9203CEE57ED}" dt="2021-08-25T22:25:13.647" v="36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71D6CFBF-0EA2-99B0-93F4-22F19EF0AE4E}"/>
    <pc:docChg chg="modSld">
      <pc:chgData name="Akilah Johnson" userId="S::akjohnso@adobe.com::2fa3aa60-0c9c-4d06-bae2-795983241227" providerId="AD" clId="Web-{71D6CFBF-0EA2-99B0-93F4-22F19EF0AE4E}" dt="2021-09-22T19:06:58.732" v="1" actId="1076"/>
      <pc:docMkLst>
        <pc:docMk/>
      </pc:docMkLst>
      <pc:sldChg chg="modSp">
        <pc:chgData name="Akilah Johnson" userId="S::akjohnso@adobe.com::2fa3aa60-0c9c-4d06-bae2-795983241227" providerId="AD" clId="Web-{71D6CFBF-0EA2-99B0-93F4-22F19EF0AE4E}" dt="2021-09-22T19:06:58.732" v="1" actId="1076"/>
        <pc:sldMkLst>
          <pc:docMk/>
          <pc:sldMk cId="1050037809" sldId="261"/>
        </pc:sldMkLst>
        <pc:spChg chg="mod">
          <ac:chgData name="Akilah Johnson" userId="S::akjohnso@adobe.com::2fa3aa60-0c9c-4d06-bae2-795983241227" providerId="AD" clId="Web-{71D6CFBF-0EA2-99B0-93F4-22F19EF0AE4E}" dt="2021-09-22T19:06:58.732" v="1" actId="1076"/>
          <ac:spMkLst>
            <pc:docMk/>
            <pc:sldMk cId="1050037809" sldId="261"/>
            <ac:spMk id="64" creationId="{41467BDC-3D83-D844-B922-CD07E94E5AAB}"/>
          </ac:spMkLst>
        </pc:spChg>
      </pc:sldChg>
    </pc:docChg>
  </pc:docChgLst>
  <pc:docChgLst>
    <pc:chgData name="Akilah Johnson" userId="S::akjohnso@adobe.com::2fa3aa60-0c9c-4d06-bae2-795983241227" providerId="AD" clId="Web-{D428A0AE-54E2-30D2-C574-7A0742876CCF}"/>
    <pc:docChg chg="modSld">
      <pc:chgData name="Akilah Johnson" userId="S::akjohnso@adobe.com::2fa3aa60-0c9c-4d06-bae2-795983241227" providerId="AD" clId="Web-{D428A0AE-54E2-30D2-C574-7A0742876CCF}" dt="2021-10-12T19:11:25.330" v="0" actId="20577"/>
      <pc:docMkLst>
        <pc:docMk/>
      </pc:docMkLst>
      <pc:sldChg chg="modSp">
        <pc:chgData name="Akilah Johnson" userId="S::akjohnso@adobe.com::2fa3aa60-0c9c-4d06-bae2-795983241227" providerId="AD" clId="Web-{D428A0AE-54E2-30D2-C574-7A0742876CCF}" dt="2021-10-12T19:11:25.330" v="0" actId="20577"/>
        <pc:sldMkLst>
          <pc:docMk/>
          <pc:sldMk cId="0" sldId="256"/>
        </pc:sldMkLst>
        <pc:spChg chg="mod">
          <ac:chgData name="Akilah Johnson" userId="S::akjohnso@adobe.com::2fa3aa60-0c9c-4d06-bae2-795983241227" providerId="AD" clId="Web-{D428A0AE-54E2-30D2-C574-7A0742876CCF}" dt="2021-10-12T19:11:25.330" v="0" actId="20577"/>
          <ac:spMkLst>
            <pc:docMk/>
            <pc:sldMk cId="0" sldId="256"/>
            <ac:spMk id="4" creationId="{00000000-0000-0000-0000-000000000000}"/>
          </ac:spMkLst>
        </pc:spChg>
      </pc:sldChg>
    </pc:docChg>
  </pc:docChgLst>
  <pc:docChgLst>
    <pc:chgData name="Lauren Schutte" userId="S::schutte@adobe.com::6e08b2d3-447a-4d66-86be-444d50df187f" providerId="AD" clId="Web-{AC30C20D-1316-8ECC-DADD-39CCEC6A7FCF}"/>
    <pc:docChg chg="modSld">
      <pc:chgData name="Lauren Schutte" userId="S::schutte@adobe.com::6e08b2d3-447a-4d66-86be-444d50df187f" providerId="AD" clId="Web-{AC30C20D-1316-8ECC-DADD-39CCEC6A7FCF}" dt="2021-10-13T19:03:35.035" v="8" actId="1076"/>
      <pc:docMkLst>
        <pc:docMk/>
      </pc:docMkLst>
      <pc:sldChg chg="modSp">
        <pc:chgData name="Lauren Schutte" userId="S::schutte@adobe.com::6e08b2d3-447a-4d66-86be-444d50df187f" providerId="AD" clId="Web-{AC30C20D-1316-8ECC-DADD-39CCEC6A7FCF}" dt="2021-10-13T19:03:35.035" v="8" actId="1076"/>
        <pc:sldMkLst>
          <pc:docMk/>
          <pc:sldMk cId="0" sldId="256"/>
        </pc:sldMkLst>
        <pc:spChg chg="mod">
          <ac:chgData name="Lauren Schutte" userId="S::schutte@adobe.com::6e08b2d3-447a-4d66-86be-444d50df187f" providerId="AD" clId="Web-{AC30C20D-1316-8ECC-DADD-39CCEC6A7FCF}" dt="2021-10-13T19:03:27.878" v="7" actId="14100"/>
          <ac:spMkLst>
            <pc:docMk/>
            <pc:sldMk cId="0" sldId="256"/>
            <ac:spMk id="3" creationId="{00000000-0000-0000-0000-000000000000}"/>
          </ac:spMkLst>
        </pc:spChg>
        <pc:spChg chg="mod">
          <ac:chgData name="Lauren Schutte" userId="S::schutte@adobe.com::6e08b2d3-447a-4d66-86be-444d50df187f" providerId="AD" clId="Web-{AC30C20D-1316-8ECC-DADD-39CCEC6A7FCF}" dt="2021-10-13T19:03:35.035" v="8" actId="1076"/>
          <ac:spMkLst>
            <pc:docMk/>
            <pc:sldMk cId="0" sldId="256"/>
            <ac:spMk id="5" creationId="{00000000-0000-0000-0000-000000000000}"/>
          </ac:spMkLst>
        </pc:spChg>
      </pc:sldChg>
    </pc:docChg>
  </pc:docChgLst>
  <pc:docChgLst>
    <pc:chgData name="Akilah Johnson" userId="S::akjohnso@adobe.com::2fa3aa60-0c9c-4d06-bae2-795983241227" providerId="AD" clId="Web-{AFB92C2B-405E-C597-0988-18F97C53104C}"/>
    <pc:docChg chg="modSld">
      <pc:chgData name="Akilah Johnson" userId="S::akjohnso@adobe.com::2fa3aa60-0c9c-4d06-bae2-795983241227" providerId="AD" clId="Web-{AFB92C2B-405E-C597-0988-18F97C53104C}" dt="2021-09-22T18:53:26.184" v="29"/>
      <pc:docMkLst>
        <pc:docMk/>
      </pc:docMkLst>
      <pc:sldChg chg="modSp">
        <pc:chgData name="Akilah Johnson" userId="S::akjohnso@adobe.com::2fa3aa60-0c9c-4d06-bae2-795983241227" providerId="AD" clId="Web-{AFB92C2B-405E-C597-0988-18F97C53104C}" dt="2021-09-22T18:53:26.184" v="29"/>
        <pc:sldMkLst>
          <pc:docMk/>
          <pc:sldMk cId="1050037809" sldId="261"/>
        </pc:sldMkLst>
        <pc:spChg chg="mod">
          <ac:chgData name="Akilah Johnson" userId="S::akjohnso@adobe.com::2fa3aa60-0c9c-4d06-bae2-795983241227" providerId="AD" clId="Web-{AFB92C2B-405E-C597-0988-18F97C53104C}" dt="2021-09-22T18:53:05.841" v="5" actId="20577"/>
          <ac:spMkLst>
            <pc:docMk/>
            <pc:sldMk cId="1050037809" sldId="261"/>
            <ac:spMk id="64" creationId="{41467BDC-3D83-D844-B922-CD07E94E5AAB}"/>
          </ac:spMkLst>
        </pc:spChg>
        <pc:graphicFrameChg chg="mod modGraphic">
          <ac:chgData name="Akilah Johnson" userId="S::akjohnso@adobe.com::2fa3aa60-0c9c-4d06-bae2-795983241227" providerId="AD" clId="Web-{AFB92C2B-405E-C597-0988-18F97C53104C}" dt="2021-09-22T18:53:26.184" v="29"/>
          <ac:graphicFrameMkLst>
            <pc:docMk/>
            <pc:sldMk cId="1050037809" sldId="261"/>
            <ac:graphicFrameMk id="25" creationId="{3A91F5B0-3974-A14D-A146-FB590F2AAD18}"/>
          </ac:graphicFrameMkLst>
        </pc:graphicFrameChg>
      </pc:sldChg>
    </pc:docChg>
  </pc:docChgLst>
  <pc:docChgLst>
    <pc:chgData name="Lauren Schutte" userId="6e08b2d3-447a-4d66-86be-444d50df187f" providerId="ADAL" clId="{61630BD6-9AE9-064C-B39F-AFA945B82B3E}"/>
    <pc:docChg chg="undo custSel modSld">
      <pc:chgData name="Lauren Schutte" userId="6e08b2d3-447a-4d66-86be-444d50df187f" providerId="ADAL" clId="{61630BD6-9AE9-064C-B39F-AFA945B82B3E}" dt="2021-10-13T19:21:08.267" v="201" actId="20577"/>
      <pc:docMkLst>
        <pc:docMk/>
      </pc:docMkLst>
      <pc:sldChg chg="modSp mod">
        <pc:chgData name="Lauren Schutte" userId="6e08b2d3-447a-4d66-86be-444d50df187f" providerId="ADAL" clId="{61630BD6-9AE9-064C-B39F-AFA945B82B3E}" dt="2021-10-13T19:21:08.267" v="201" actId="20577"/>
        <pc:sldMkLst>
          <pc:docMk/>
          <pc:sldMk cId="0" sldId="256"/>
        </pc:sldMkLst>
        <pc:spChg chg="mod">
          <ac:chgData name="Lauren Schutte" userId="6e08b2d3-447a-4d66-86be-444d50df187f" providerId="ADAL" clId="{61630BD6-9AE9-064C-B39F-AFA945B82B3E}" dt="2021-10-13T19:03:44.344" v="3" actId="1076"/>
          <ac:spMkLst>
            <pc:docMk/>
            <pc:sldMk cId="0" sldId="256"/>
            <ac:spMk id="3" creationId="{00000000-0000-0000-0000-000000000000}"/>
          </ac:spMkLst>
        </pc:spChg>
        <pc:graphicFrameChg chg="mod modGraphic">
          <ac:chgData name="Lauren Schutte" userId="6e08b2d3-447a-4d66-86be-444d50df187f" providerId="ADAL" clId="{61630BD6-9AE9-064C-B39F-AFA945B82B3E}" dt="2021-10-13T19:21:08.267" v="201" actId="20577"/>
          <ac:graphicFrameMkLst>
            <pc:docMk/>
            <pc:sldMk cId="0" sldId="256"/>
            <ac:graphicFrameMk id="9" creationId="{00000000-0000-0000-0000-000000000000}"/>
          </ac:graphicFrameMkLst>
        </pc:graphicFrameChg>
      </pc:sldChg>
    </pc:docChg>
  </pc:docChgLst>
  <pc:docChgLst>
    <pc:chgData name="Andy Witt" userId="S::awitt@adobe.com::e9157bdf-53b2-40e4-9459-936793d75696" providerId="AD" clId="Web-{CA5D33DF-AE75-BCA1-B9BC-A7CD44D2F3C7}"/>
    <pc:docChg chg="modSld">
      <pc:chgData name="Andy Witt" userId="S::awitt@adobe.com::e9157bdf-53b2-40e4-9459-936793d75696" providerId="AD" clId="Web-{CA5D33DF-AE75-BCA1-B9BC-A7CD44D2F3C7}" dt="2021-08-25T22:38:18.624" v="1" actId="1076"/>
      <pc:docMkLst>
        <pc:docMk/>
      </pc:docMkLst>
      <pc:sldChg chg="modSp">
        <pc:chgData name="Andy Witt" userId="S::awitt@adobe.com::e9157bdf-53b2-40e4-9459-936793d75696" providerId="AD" clId="Web-{CA5D33DF-AE75-BCA1-B9BC-A7CD44D2F3C7}" dt="2021-08-25T22:38:18.624" v="1" actId="1076"/>
        <pc:sldMkLst>
          <pc:docMk/>
          <pc:sldMk cId="1050037809" sldId="261"/>
        </pc:sldMkLst>
        <pc:spChg chg="mod">
          <ac:chgData name="Andy Witt" userId="S::awitt@adobe.com::e9157bdf-53b2-40e4-9459-936793d75696" providerId="AD" clId="Web-{CA5D33DF-AE75-BCA1-B9BC-A7CD44D2F3C7}" dt="2021-08-25T22:38:18.624" v="1" actId="1076"/>
          <ac:spMkLst>
            <pc:docMk/>
            <pc:sldMk cId="1050037809" sldId="261"/>
            <ac:spMk id="50" creationId="{043050D0-21FC-0C42-8484-7FE7C0DB77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11/12/2021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 </a:t>
            </a:r>
            <a:r>
              <a:rPr spc="-5"/>
              <a:t>Adobe. All Rights Reserved. Adobe</a:t>
            </a:r>
            <a:r>
              <a:rPr spc="60"/>
              <a:t> </a:t>
            </a:r>
            <a:r>
              <a:rPr spc="-5"/>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9.sv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de#support" TargetMode="External"/><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3.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jpg"/><Relationship Id="rId11" Type="http://schemas.openxmlformats.org/officeDocument/2006/relationships/hyperlink" Target="https://helpx.adobe.com/de/support/programs/support-policies-terms-conditions.html" TargetMode="External"/><Relationship Id="rId5" Type="http://schemas.openxmlformats.org/officeDocument/2006/relationships/image" Target="../media/image26.png"/><Relationship Id="rId15" Type="http://schemas.openxmlformats.org/officeDocument/2006/relationships/image" Target="../media/image31.svg"/><Relationship Id="rId10" Type="http://schemas.openxmlformats.org/officeDocument/2006/relationships/hyperlink" Target="https://helpx.adobe.com/de/support/programs/enterprise-support-programs/premier-support-business.html" TargetMode="External"/><Relationship Id="rId4" Type="http://schemas.openxmlformats.org/officeDocument/2006/relationships/image" Target="../media/image5.jpg"/><Relationship Id="rId9" Type="http://schemas.openxmlformats.org/officeDocument/2006/relationships/hyperlink" Target="https://status.adobe.com/" TargetMode="External"/><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5" y="7054413"/>
            <a:ext cx="2800350" cy="238760"/>
          </a:xfrm>
          <a:prstGeom prst="rect">
            <a:avLst/>
          </a:prstGeom>
        </p:spPr>
        <p:txBody>
          <a:bodyPr vert="horz" wrap="square" lIns="0" tIns="12065" rIns="0" bIns="0" rtlCol="0">
            <a:spAutoFit/>
          </a:bodyPr>
          <a:lstStyle/>
          <a:p>
            <a:pPr marL="12700">
              <a:lnSpc>
                <a:spcPct val="100000"/>
              </a:lnSpc>
              <a:spcBef>
                <a:spcPts val="95"/>
              </a:spcBef>
            </a:pPr>
            <a:r>
              <a:rPr lang="de-DE" sz="1400" b="1" u="heavy">
                <a:solidFill>
                  <a:srgbClr val="020302"/>
                </a:solidFill>
                <a:uFill>
                  <a:solidFill>
                    <a:srgbClr val="020302"/>
                  </a:solidFill>
                </a:uFill>
                <a:latin typeface="Adobe Clean"/>
                <a:cs typeface="Adobe Clean"/>
              </a:rPr>
              <a:t>Service-Level-Ziele: Erste Reaktion</a:t>
            </a:r>
          </a:p>
        </p:txBody>
      </p:sp>
      <p:sp>
        <p:nvSpPr>
          <p:cNvPr id="3" name="object 3"/>
          <p:cNvSpPr/>
          <p:nvPr/>
        </p:nvSpPr>
        <p:spPr>
          <a:xfrm>
            <a:off x="-8467" y="23397"/>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nchor="t">
            <a:spAutoFit/>
          </a:bodyPr>
          <a:lstStyle/>
          <a:p>
            <a:pPr marL="12700">
              <a:lnSpc>
                <a:spcPct val="100000"/>
              </a:lnSpc>
              <a:spcBef>
                <a:spcPts val="100"/>
              </a:spcBef>
            </a:pPr>
            <a:r>
              <a:rPr lang="de-DE" sz="2300" dirty="0">
                <a:latin typeface="Adobe Clean"/>
              </a:rPr>
              <a:t>SUPPORT-PAKETE VON ADOBE</a:t>
            </a:r>
          </a:p>
        </p:txBody>
      </p:sp>
      <p:sp>
        <p:nvSpPr>
          <p:cNvPr id="5" name="object 5"/>
          <p:cNvSpPr txBox="1"/>
          <p:nvPr/>
        </p:nvSpPr>
        <p:spPr>
          <a:xfrm>
            <a:off x="121147" y="531160"/>
            <a:ext cx="5865216" cy="1424364"/>
          </a:xfrm>
          <a:prstGeom prst="rect">
            <a:avLst/>
          </a:prstGeom>
        </p:spPr>
        <p:txBody>
          <a:bodyPr vert="horz" wrap="square" lIns="0" tIns="24130" rIns="0" bIns="0" rtlCol="0">
            <a:spAutoFit/>
          </a:bodyPr>
          <a:lstStyle/>
          <a:p>
            <a:pPr marL="12700" marR="5080">
              <a:lnSpc>
                <a:spcPts val="1200"/>
              </a:lnSpc>
              <a:spcBef>
                <a:spcPts val="240"/>
              </a:spcBef>
            </a:pPr>
            <a:r>
              <a:rPr lang="de-DE" sz="900" dirty="0">
                <a:solidFill>
                  <a:schemeClr val="bg1"/>
                </a:solidFill>
                <a:latin typeface="Adobe Clean Light" panose="020B0303020404020204" pitchFamily="34" charset="0"/>
              </a:rPr>
              <a:t>Online | </a:t>
            </a:r>
            <a:r>
              <a:rPr lang="de-DE" sz="900" b="1" dirty="0">
                <a:solidFill>
                  <a:schemeClr val="bg1"/>
                </a:solidFill>
                <a:latin typeface="Adobe Clean" panose="020B0503020404020204" pitchFamily="34" charset="0"/>
              </a:rPr>
              <a:t>Business</a:t>
            </a:r>
            <a:r>
              <a:rPr lang="de-DE" sz="900" dirty="0">
                <a:solidFill>
                  <a:schemeClr val="bg1"/>
                </a:solidFill>
                <a:latin typeface="Adobe Clean Light" panose="020B0303020404020204" pitchFamily="34" charset="0"/>
              </a:rPr>
              <a:t> | Enterprise | Elite</a:t>
            </a:r>
          </a:p>
          <a:p>
            <a:pPr marL="12700" marR="5080">
              <a:lnSpc>
                <a:spcPts val="1200"/>
              </a:lnSpc>
              <a:spcBef>
                <a:spcPts val="240"/>
              </a:spcBef>
            </a:pPr>
            <a:r>
              <a:rPr lang="de-DE" sz="900" dirty="0">
                <a:solidFill>
                  <a:schemeClr val="bg1"/>
                </a:solidFill>
                <a:latin typeface="Adobe Clean SemiLight" panose="020B0403020404020204" pitchFamily="34" charset="0"/>
              </a:rPr>
              <a:t>Adobe bietet eine umfangreiche Palette an technischen Ressourcen zur Unterstützung Ihres Unternehmens. Diese sind Teil </a:t>
            </a:r>
            <a:br>
              <a:rPr lang="de-DE" sz="900" dirty="0">
                <a:solidFill>
                  <a:schemeClr val="bg1"/>
                </a:solidFill>
                <a:latin typeface="Adobe Clean SemiLight" panose="020B0403020404020204" pitchFamily="34" charset="0"/>
              </a:rPr>
            </a:br>
            <a:r>
              <a:rPr lang="de-DE" sz="900" dirty="0">
                <a:solidFill>
                  <a:schemeClr val="bg1"/>
                </a:solidFill>
                <a:latin typeface="Adobe Clean SemiLight" panose="020B0403020404020204" pitchFamily="34" charset="0"/>
              </a:rPr>
              <a:t>des Experience Cloud-Lizenzabonnements und werden durch das BUSINESS Support-Paket ergänzt. BUSINESS Support bietet über die Adobe Experience League Zugang zu personalisierten Lernpfaden und von Moderatoren betreuten Community-Foren. Darüber hinaus stehen Ihnen unsere umfangreiche technische Produktdokumentation sowie aktuelle Versionshinweise </a:t>
            </a:r>
            <a:br>
              <a:rPr lang="de-DE" sz="900" dirty="0">
                <a:solidFill>
                  <a:schemeClr val="bg1"/>
                </a:solidFill>
                <a:latin typeface="Adobe Clean SemiLight" panose="020B0403020404020204" pitchFamily="34" charset="0"/>
              </a:rPr>
            </a:br>
            <a:r>
              <a:rPr lang="de-DE" sz="900" dirty="0">
                <a:solidFill>
                  <a:schemeClr val="bg1"/>
                </a:solidFill>
                <a:latin typeface="Adobe Clean SemiLight" panose="020B0403020404020204" pitchFamily="34" charset="0"/>
              </a:rPr>
              <a:t>zur Verfügung. BUSINESS-Kunden haben außerdem die Möglichkeit, bei produktbezogenen Fragen unsere technischen Supportteams über Telefon oder das Support-Web-Portal zu kontaktieren. So ist Ihr Unternehmen in kritischen Zeiten geschützt. BUSINESS-Kunden erhalten regelmäßige Informationen und Updates von ihrem Account Support Lead sowie Eskalations-Management für Support-Fälle bei besonders kritischen Support-Anfragen. </a:t>
            </a: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xfrm>
            <a:off x="5307201" y="9862966"/>
            <a:ext cx="2465198" cy="132729"/>
          </a:xfrm>
          <a:prstGeom prst="rect">
            <a:avLst/>
          </a:prstGeom>
        </p:spPr>
        <p:txBody>
          <a:bodyPr vert="horz" wrap="square" lIns="0" tIns="9525" rIns="0" bIns="0" rtlCol="0">
            <a:spAutoFit/>
          </a:bodyPr>
          <a:lstStyle/>
          <a:p>
            <a:pPr marL="12700">
              <a:lnSpc>
                <a:spcPct val="100000"/>
              </a:lnSpc>
              <a:spcBef>
                <a:spcPts val="75"/>
              </a:spcBef>
            </a:pPr>
            <a:r>
              <a:rPr lang="de-DE"/>
              <a:t>©2021 Adobe. All Rights Reserved. Adobe Confidential.</a:t>
            </a:r>
          </a:p>
        </p:txBody>
      </p:sp>
      <p:graphicFrame>
        <p:nvGraphicFramePr>
          <p:cNvPr id="9" name="object 9"/>
          <p:cNvGraphicFramePr>
            <a:graphicFrameLocks noGrp="1"/>
          </p:cNvGraphicFramePr>
          <p:nvPr>
            <p:extLst>
              <p:ext uri="{D42A27DB-BD31-4B8C-83A1-F6EECF244321}">
                <p14:modId xmlns:p14="http://schemas.microsoft.com/office/powerpoint/2010/main" val="3044149855"/>
              </p:ext>
            </p:extLst>
          </p:nvPr>
        </p:nvGraphicFramePr>
        <p:xfrm>
          <a:off x="118872" y="7368035"/>
          <a:ext cx="7498851" cy="2375793"/>
        </p:xfrm>
        <a:graphic>
          <a:graphicData uri="http://schemas.openxmlformats.org/drawingml/2006/table">
            <a:tbl>
              <a:tblPr firstRow="1" bandRow="1">
                <a:tableStyleId>{2D5ABB26-0587-4C30-8999-92F81FD0307C}</a:tableStyleId>
              </a:tblPr>
              <a:tblGrid>
                <a:gridCol w="4698744">
                  <a:extLst>
                    <a:ext uri="{9D8B030D-6E8A-4147-A177-3AD203B41FA5}">
                      <a16:colId xmlns:a16="http://schemas.microsoft.com/office/drawing/2014/main" val="20000"/>
                    </a:ext>
                  </a:extLst>
                </a:gridCol>
                <a:gridCol w="1400053">
                  <a:extLst>
                    <a:ext uri="{9D8B030D-6E8A-4147-A177-3AD203B41FA5}">
                      <a16:colId xmlns:a16="http://schemas.microsoft.com/office/drawing/2014/main" val="20001"/>
                    </a:ext>
                  </a:extLst>
                </a:gridCol>
                <a:gridCol w="1400054">
                  <a:extLst>
                    <a:ext uri="{9D8B030D-6E8A-4147-A177-3AD203B41FA5}">
                      <a16:colId xmlns:a16="http://schemas.microsoft.com/office/drawing/2014/main" val="20002"/>
                    </a:ext>
                  </a:extLst>
                </a:gridCol>
              </a:tblGrid>
              <a:tr h="291248">
                <a:tc>
                  <a:txBody>
                    <a:bodyPr/>
                    <a:lstStyle/>
                    <a:p>
                      <a:pPr marL="50800">
                        <a:lnSpc>
                          <a:spcPct val="100000"/>
                        </a:lnSpc>
                        <a:spcBef>
                          <a:spcPts val="60"/>
                        </a:spcBef>
                      </a:pPr>
                      <a:r>
                        <a:rPr lang="de-DE" sz="900">
                          <a:solidFill>
                            <a:srgbClr val="020302"/>
                          </a:solidFill>
                          <a:latin typeface="Adobe Clean"/>
                          <a:cs typeface="Adobe Clean"/>
                        </a:rPr>
                        <a:t>Priorität</a:t>
                      </a:r>
                    </a:p>
                  </a:txBody>
                  <a:tcPr marL="0" marR="0" marT="762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1588" marR="0" lvl="0" indent="141288" algn="l" defTabSz="914400" eaLnBrk="1" fontAlgn="auto" latinLnBrk="0" hangingPunct="1">
                        <a:lnSpc>
                          <a:spcPct val="100000"/>
                        </a:lnSpc>
                        <a:spcBef>
                          <a:spcPts val="60"/>
                        </a:spcBef>
                        <a:spcAft>
                          <a:spcPts val="0"/>
                        </a:spcAft>
                        <a:buClrTx/>
                        <a:buSzTx/>
                        <a:buFontTx/>
                        <a:buNone/>
                        <a:tabLst/>
                        <a:defRPr/>
                      </a:pPr>
                      <a:r>
                        <a:rPr lang="de-DE" sz="900" dirty="0">
                          <a:solidFill>
                            <a:srgbClr val="404040"/>
                          </a:solidFill>
                          <a:latin typeface="Adobe Clean"/>
                          <a:ea typeface="+mn-ea"/>
                          <a:cs typeface="Adobe Clean"/>
                        </a:rPr>
                        <a:t>Online Support</a:t>
                      </a:r>
                    </a:p>
                  </a:txBody>
                  <a:tcPr marL="182880" marT="91440"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92710">
                        <a:lnSpc>
                          <a:spcPct val="100000"/>
                        </a:lnSpc>
                        <a:spcBef>
                          <a:spcPts val="60"/>
                        </a:spcBef>
                      </a:pPr>
                      <a:r>
                        <a:rPr lang="de-DE" sz="900">
                          <a:solidFill>
                            <a:srgbClr val="FFFFFF"/>
                          </a:solidFill>
                          <a:latin typeface="Adobe Clean"/>
                          <a:cs typeface="Adobe Clean"/>
                        </a:rPr>
                        <a:t>Business Support</a:t>
                      </a:r>
                    </a:p>
                  </a:txBody>
                  <a:tcPr marL="182880" marT="9144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extLst>
                  <a:ext uri="{0D108BD9-81ED-4DB2-BD59-A6C34878D82A}">
                    <a16:rowId xmlns:a16="http://schemas.microsoft.com/office/drawing/2014/main" val="10000"/>
                  </a:ext>
                </a:extLst>
              </a:tr>
              <a:tr h="514672">
                <a:tc>
                  <a:txBody>
                    <a:bodyPr/>
                    <a:lstStyle/>
                    <a:p>
                      <a:pPr marL="50800">
                        <a:lnSpc>
                          <a:spcPct val="100000"/>
                        </a:lnSpc>
                        <a:spcBef>
                          <a:spcPts val="30"/>
                        </a:spcBef>
                      </a:pPr>
                      <a:r>
                        <a:rPr lang="de-DE" sz="900" b="1" dirty="0">
                          <a:solidFill>
                            <a:srgbClr val="020302"/>
                          </a:solidFill>
                          <a:latin typeface="Adobe Clean"/>
                          <a:cs typeface="Adobe Clean"/>
                        </a:rPr>
                        <a:t>PRIORITÄT 1</a:t>
                      </a:r>
                    </a:p>
                    <a:p>
                      <a:pPr marL="50800" marR="387985" lvl="0" indent="0" algn="l" defTabSz="914400" rtl="0" eaLnBrk="1" fontAlgn="auto" latinLnBrk="0" hangingPunct="1">
                        <a:lnSpc>
                          <a:spcPts val="1000"/>
                        </a:lnSpc>
                        <a:spcBef>
                          <a:spcPts val="420"/>
                        </a:spcBef>
                        <a:spcAft>
                          <a:spcPts val="600"/>
                        </a:spcAft>
                        <a:buClrTx/>
                        <a:buSzTx/>
                        <a:buFontTx/>
                        <a:buNone/>
                        <a:tabLst/>
                        <a:defRPr/>
                      </a:pPr>
                      <a:r>
                        <a:rPr lang="de-DE" sz="900" b="0" i="0" dirty="0">
                          <a:solidFill>
                            <a:srgbClr val="000000"/>
                          </a:solidFill>
                          <a:latin typeface="Adobe Clean Light" panose="020B0303020404020204" pitchFamily="34" charset="0"/>
                        </a:rPr>
                        <a:t>Die Produktionsfunktionen im Unternehmen des Kunden sind ausgefallen oder weisen </a:t>
                      </a:r>
                      <a:br>
                        <a:rPr lang="de-DE" sz="900" b="0" i="0" dirty="0">
                          <a:solidFill>
                            <a:srgbClr val="000000"/>
                          </a:solidFill>
                          <a:latin typeface="Adobe Clean Light" panose="020B0303020404020204" pitchFamily="34" charset="0"/>
                        </a:rPr>
                      </a:br>
                      <a:r>
                        <a:rPr lang="de-DE" sz="900" b="0" i="0" dirty="0">
                          <a:solidFill>
                            <a:srgbClr val="000000"/>
                          </a:solidFill>
                          <a:latin typeface="Adobe Clean Light" panose="020B0303020404020204" pitchFamily="34" charset="0"/>
                        </a:rPr>
                        <a:t>einen erheblichen Datenverlust oder eine Beeinträchtigung des Service auf und ein sofortiges Eingreifen ist nötig, um Funktionalität und Nutzbarkeit wiederherzustellen</a:t>
                      </a:r>
                    </a:p>
                  </a:txBody>
                  <a:tcPr marL="0" marR="0" marT="3810" marB="3600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4015" marR="325120" indent="-3810" algn="ctr">
                        <a:lnSpc>
                          <a:spcPct val="100000"/>
                        </a:lnSpc>
                        <a:spcBef>
                          <a:spcPts val="670"/>
                        </a:spcBef>
                      </a:pPr>
                      <a:r>
                        <a:rPr lang="de-DE" sz="900" dirty="0">
                          <a:solidFill>
                            <a:srgbClr val="020302"/>
                          </a:solidFill>
                          <a:latin typeface="AdobeClean-Light"/>
                          <a:cs typeface="AdobeClean-Light"/>
                        </a:rPr>
                        <a:t>24x7/1 Stunde</a:t>
                      </a:r>
                    </a:p>
                  </a:txBody>
                  <a:tcPr marL="0" marR="0" marT="91440" marB="91440" anchor="ctr" anchorCtr="1">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373380" marR="325755" indent="-3810" algn="ctr">
                        <a:lnSpc>
                          <a:spcPct val="100000"/>
                        </a:lnSpc>
                        <a:spcBef>
                          <a:spcPts val="670"/>
                        </a:spcBef>
                      </a:pPr>
                      <a:r>
                        <a:rPr lang="de-DE" sz="900" dirty="0">
                          <a:solidFill>
                            <a:srgbClr val="020302"/>
                          </a:solidFill>
                          <a:latin typeface="AdobeClean-Light"/>
                          <a:cs typeface="AdobeClean-Light"/>
                        </a:rPr>
                        <a:t>24x7/1 Stunde</a:t>
                      </a:r>
                    </a:p>
                  </a:txBody>
                  <a:tcPr marL="0" marR="0" marT="91440" marB="91440" anchor="ctr" anchorCtr="1">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4672">
                <a:tc>
                  <a:txBody>
                    <a:bodyPr/>
                    <a:lstStyle/>
                    <a:p>
                      <a:pPr marL="50165">
                        <a:lnSpc>
                          <a:spcPct val="100000"/>
                        </a:lnSpc>
                        <a:spcBef>
                          <a:spcPts val="30"/>
                        </a:spcBef>
                      </a:pPr>
                      <a:r>
                        <a:rPr lang="de-DE" sz="900" b="1" dirty="0">
                          <a:solidFill>
                            <a:srgbClr val="020302"/>
                          </a:solidFill>
                          <a:latin typeface="Adobe Clean"/>
                          <a:cs typeface="Adobe Clean"/>
                        </a:rPr>
                        <a:t>PRIORITÄT 2</a:t>
                      </a:r>
                    </a:p>
                    <a:p>
                      <a:pPr marL="50165" marR="203200">
                        <a:lnSpc>
                          <a:spcPts val="1000"/>
                        </a:lnSpc>
                        <a:spcBef>
                          <a:spcPts val="415"/>
                        </a:spcBef>
                      </a:pPr>
                      <a:r>
                        <a:rPr lang="de-DE" sz="900" b="0" i="0" dirty="0">
                          <a:solidFill>
                            <a:srgbClr val="000000"/>
                          </a:solidFill>
                          <a:latin typeface="Adobe Clean Light" panose="020B0303020404020204" pitchFamily="34" charset="0"/>
                        </a:rPr>
                        <a:t>Die Unternehmensfunktionen des Kunden weisen eine erhebliche Beeinträchtigung des Service </a:t>
                      </a:r>
                      <a:br>
                        <a:rPr lang="de-DE" sz="900" b="0" i="0" dirty="0">
                          <a:solidFill>
                            <a:srgbClr val="000000"/>
                          </a:solidFill>
                          <a:latin typeface="Adobe Clean Light" panose="020B0303020404020204" pitchFamily="34" charset="0"/>
                        </a:rPr>
                      </a:br>
                      <a:r>
                        <a:rPr lang="de-DE" sz="900" b="0" i="0" dirty="0">
                          <a:solidFill>
                            <a:srgbClr val="000000"/>
                          </a:solidFill>
                          <a:latin typeface="Adobe Clean Light" panose="020B0303020404020204" pitchFamily="34" charset="0"/>
                        </a:rPr>
                        <a:t>oder möglichen Datenverlust auf oder eine zentrale Funktion ist betroffen </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180975" marR="184785" indent="0" algn="ctr">
                        <a:lnSpc>
                          <a:spcPct val="100000"/>
                        </a:lnSpc>
                        <a:spcBef>
                          <a:spcPts val="670"/>
                        </a:spcBef>
                      </a:pPr>
                      <a:r>
                        <a:rPr lang="de-DE" sz="900" dirty="0">
                          <a:solidFill>
                            <a:srgbClr val="020302"/>
                          </a:solidFill>
                          <a:latin typeface="AdobeClean-Light"/>
                          <a:ea typeface="+mn-ea"/>
                          <a:cs typeface="AdobeClean-Light"/>
                        </a:rPr>
                        <a:t>Geschäftszeiten/</a:t>
                      </a:r>
                      <a:br>
                        <a:rPr lang="de-DE" sz="900" dirty="0">
                          <a:solidFill>
                            <a:srgbClr val="020302"/>
                          </a:solidFill>
                          <a:latin typeface="AdobeClean-Light"/>
                          <a:ea typeface="+mn-ea"/>
                          <a:cs typeface="AdobeClean-Light"/>
                        </a:rPr>
                      </a:br>
                      <a:r>
                        <a:rPr lang="de-DE" sz="900" dirty="0">
                          <a:solidFill>
                            <a:srgbClr val="020302"/>
                          </a:solidFill>
                          <a:latin typeface="AdobeClean-Light"/>
                          <a:ea typeface="+mn-ea"/>
                          <a:cs typeface="AdobeClean-Light"/>
                        </a:rPr>
                        <a:t>4 Stunden</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180975" marR="184150" indent="0" algn="ctr">
                        <a:lnSpc>
                          <a:spcPct val="100000"/>
                        </a:lnSpc>
                        <a:spcBef>
                          <a:spcPts val="645"/>
                        </a:spcBef>
                      </a:pPr>
                      <a:r>
                        <a:rPr lang="de-DE" sz="900" dirty="0">
                          <a:solidFill>
                            <a:srgbClr val="020302"/>
                          </a:solidFill>
                          <a:latin typeface="AdobeClean-Light"/>
                          <a:ea typeface="+mn-ea"/>
                          <a:cs typeface="AdobeClean-Light"/>
                        </a:rPr>
                        <a:t>Geschäftszeiten/</a:t>
                      </a:r>
                      <a:br>
                        <a:rPr lang="de-DE" sz="900" dirty="0">
                          <a:solidFill>
                            <a:srgbClr val="020302"/>
                          </a:solidFill>
                          <a:latin typeface="AdobeClean-Light"/>
                          <a:ea typeface="+mn-ea"/>
                          <a:cs typeface="AdobeClean-Light"/>
                        </a:rPr>
                      </a:br>
                      <a:r>
                        <a:rPr lang="de-DE" sz="900" dirty="0">
                          <a:solidFill>
                            <a:srgbClr val="020302"/>
                          </a:solidFill>
                          <a:latin typeface="AdobeClean-Light"/>
                          <a:ea typeface="+mn-ea"/>
                          <a:cs typeface="AdobeClean-Light"/>
                        </a:rPr>
                        <a:t>2 Stunden</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14673">
                <a:tc>
                  <a:txBody>
                    <a:bodyPr/>
                    <a:lstStyle/>
                    <a:p>
                      <a:pPr marL="50165">
                        <a:lnSpc>
                          <a:spcPct val="100000"/>
                        </a:lnSpc>
                        <a:spcBef>
                          <a:spcPts val="30"/>
                        </a:spcBef>
                      </a:pPr>
                      <a:r>
                        <a:rPr lang="de-DE" sz="900" b="1" dirty="0">
                          <a:solidFill>
                            <a:srgbClr val="020302"/>
                          </a:solidFill>
                          <a:latin typeface="Adobe Clean"/>
                          <a:cs typeface="Adobe Clean"/>
                        </a:rPr>
                        <a:t>PRIORITÄT 3</a:t>
                      </a:r>
                    </a:p>
                    <a:p>
                      <a:pPr marL="49530" marR="212090" indent="-2540">
                        <a:lnSpc>
                          <a:spcPts val="1000"/>
                        </a:lnSpc>
                        <a:spcBef>
                          <a:spcPts val="415"/>
                        </a:spcBef>
                      </a:pPr>
                      <a:r>
                        <a:rPr kumimoji="0" lang="de-DE" sz="900" b="0" i="0" u="none" strike="noStrike" cap="none" normalizeH="0" baseline="0" noProof="0" dirty="0">
                          <a:ln>
                            <a:noFill/>
                          </a:ln>
                          <a:solidFill>
                            <a:srgbClr val="000000"/>
                          </a:solidFill>
                          <a:uLnTx/>
                          <a:uFillTx/>
                          <a:latin typeface="Adobe Clean Light" panose="020B0303020404020204" pitchFamily="34" charset="0"/>
                          <a:ea typeface="+mn-ea"/>
                          <a:cs typeface="+mn-cs"/>
                        </a:rPr>
                        <a:t>Die Unternehmensfunktionen des Kunden weisen eine geringfügige Beeinträchtigung des Service auf, es gibt jedoch eine Lösung/Problemumgehung, mit der die Unternehmensfunktionen weiterhin genutzt werden können </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180975" marR="184150" indent="0" algn="ctr">
                        <a:lnSpc>
                          <a:spcPct val="100000"/>
                        </a:lnSpc>
                        <a:spcBef>
                          <a:spcPts val="645"/>
                        </a:spcBef>
                      </a:pPr>
                      <a:r>
                        <a:rPr lang="de-DE" sz="900" dirty="0">
                          <a:solidFill>
                            <a:srgbClr val="020302"/>
                          </a:solidFill>
                          <a:latin typeface="AdobeClean-Light"/>
                          <a:ea typeface="+mn-ea"/>
                          <a:cs typeface="AdobeClean-Light"/>
                        </a:rPr>
                        <a:t>Geschäftszeiten/</a:t>
                      </a:r>
                      <a:br>
                        <a:rPr lang="de-DE" sz="900" dirty="0">
                          <a:solidFill>
                            <a:srgbClr val="020302"/>
                          </a:solidFill>
                          <a:latin typeface="AdobeClean-Light"/>
                          <a:ea typeface="+mn-ea"/>
                          <a:cs typeface="AdobeClean-Light"/>
                        </a:rPr>
                      </a:br>
                      <a:r>
                        <a:rPr lang="de-DE" sz="900" dirty="0">
                          <a:solidFill>
                            <a:srgbClr val="020302"/>
                          </a:solidFill>
                          <a:latin typeface="AdobeClean-Light"/>
                          <a:ea typeface="+mn-ea"/>
                          <a:cs typeface="AdobeClean-Light"/>
                        </a:rPr>
                        <a:t>6 Stunden</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180975" marR="184150" indent="0" algn="ctr">
                        <a:lnSpc>
                          <a:spcPct val="100000"/>
                        </a:lnSpc>
                        <a:spcBef>
                          <a:spcPts val="645"/>
                        </a:spcBef>
                      </a:pPr>
                      <a:r>
                        <a:rPr lang="de-DE" sz="900" dirty="0">
                          <a:solidFill>
                            <a:srgbClr val="020302"/>
                          </a:solidFill>
                          <a:latin typeface="AdobeClean-Light"/>
                          <a:ea typeface="+mn-ea"/>
                          <a:cs typeface="AdobeClean-Light"/>
                        </a:rPr>
                        <a:t>Geschäftszeiten/</a:t>
                      </a:r>
                      <a:br>
                        <a:rPr lang="de-DE" sz="900" dirty="0">
                          <a:solidFill>
                            <a:srgbClr val="020302"/>
                          </a:solidFill>
                          <a:latin typeface="AdobeClean-Light"/>
                          <a:ea typeface="+mn-ea"/>
                          <a:cs typeface="AdobeClean-Light"/>
                        </a:rPr>
                      </a:br>
                      <a:r>
                        <a:rPr lang="de-DE" sz="900" dirty="0">
                          <a:solidFill>
                            <a:srgbClr val="020302"/>
                          </a:solidFill>
                          <a:latin typeface="AdobeClean-Light"/>
                          <a:ea typeface="+mn-ea"/>
                          <a:cs typeface="AdobeClean-Light"/>
                        </a:rPr>
                        <a:t>4 Stunden</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88333">
                <a:tc>
                  <a:txBody>
                    <a:bodyPr/>
                    <a:lstStyle/>
                    <a:p>
                      <a:pPr marL="48895">
                        <a:lnSpc>
                          <a:spcPct val="100000"/>
                        </a:lnSpc>
                        <a:spcBef>
                          <a:spcPts val="15"/>
                        </a:spcBef>
                      </a:pPr>
                      <a:r>
                        <a:rPr lang="de-DE" sz="900" b="1">
                          <a:solidFill>
                            <a:srgbClr val="020302"/>
                          </a:solidFill>
                          <a:latin typeface="Adobe Clean"/>
                          <a:cs typeface="Adobe Clean"/>
                        </a:rPr>
                        <a:t>PRIORITÄT 4</a:t>
                      </a:r>
                    </a:p>
                    <a:p>
                      <a:pPr marL="48895" marR="0" lvl="0" indent="0" defTabSz="914400" eaLnBrk="1" fontAlgn="auto" latinLnBrk="0" hangingPunct="1">
                        <a:lnSpc>
                          <a:spcPct val="100000"/>
                        </a:lnSpc>
                        <a:spcBef>
                          <a:spcPts val="300"/>
                        </a:spcBef>
                        <a:spcAft>
                          <a:spcPts val="0"/>
                        </a:spcAft>
                        <a:buClrTx/>
                        <a:buSzTx/>
                        <a:buFontTx/>
                        <a:buNone/>
                        <a:tabLst/>
                        <a:defRPr/>
                      </a:pPr>
                      <a:r>
                        <a:rPr lang="de-DE" sz="900" b="0" i="0">
                          <a:solidFill>
                            <a:srgbClr val="000000"/>
                          </a:solidFill>
                          <a:latin typeface="Adobe Clean Light" panose="020B0303020404020204" pitchFamily="34" charset="0"/>
                        </a:rPr>
                        <a:t>Allgemeine Frage zur aktuellen Produktfunktionalität oder Anfrage zu einer Erweiterung</a:t>
                      </a:r>
                    </a:p>
                  </a:txBody>
                  <a:tcPr marL="0" marR="0" marT="1905"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40360" marR="203200" indent="-193040" algn="ctr">
                        <a:lnSpc>
                          <a:spcPct val="100000"/>
                        </a:lnSpc>
                        <a:spcBef>
                          <a:spcPts val="155"/>
                        </a:spcBef>
                      </a:pPr>
                      <a:r>
                        <a:rPr lang="de-DE" sz="900" dirty="0">
                          <a:solidFill>
                            <a:srgbClr val="020302"/>
                          </a:solidFill>
                          <a:latin typeface="AdobeClean-Light"/>
                          <a:cs typeface="AdobeClean-Light"/>
                        </a:rPr>
                        <a:t>  Geschäftstage/3 Tage</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0840" marR="223520" indent="-202565" algn="ctr">
                        <a:lnSpc>
                          <a:spcPct val="100000"/>
                        </a:lnSpc>
                        <a:spcBef>
                          <a:spcPts val="155"/>
                        </a:spcBef>
                      </a:pPr>
                      <a:r>
                        <a:rPr lang="de-DE" sz="900" dirty="0">
                          <a:solidFill>
                            <a:srgbClr val="020302"/>
                          </a:solidFill>
                          <a:latin typeface="AdobeClean-Light"/>
                          <a:cs typeface="AdobeClean-Light"/>
                        </a:rPr>
                        <a:t>Geschäftstage/1 Tag</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3826676745"/>
              </p:ext>
            </p:extLst>
          </p:nvPr>
        </p:nvGraphicFramePr>
        <p:xfrm>
          <a:off x="121147" y="2120949"/>
          <a:ext cx="7498851" cy="4815558"/>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de-DE" sz="900" dirty="0">
                          <a:solidFill>
                            <a:srgbClr val="404040"/>
                          </a:solidFill>
                          <a:latin typeface="Adobe Clean"/>
                          <a:cs typeface="Adobe Clean"/>
                        </a:rPr>
                        <a:t>Online Support</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dirty="0">
                          <a:solidFill>
                            <a:srgbClr val="FFFFFF"/>
                          </a:solidFill>
                          <a:latin typeface="Adobe Clean"/>
                          <a:cs typeface="Adobe Clean"/>
                        </a:rPr>
                        <a:t>Business Support</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de-DE" sz="800" i="1" dirty="0">
                          <a:solidFill>
                            <a:schemeClr val="bg1"/>
                          </a:solidFill>
                          <a:latin typeface="Adobe Clean Light" panose="020B0303020404020204" pitchFamily="34" charset="0"/>
                        </a:rPr>
                        <a:t>Kostenpflichtiger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de-DE" sz="1000" b="1" i="0" dirty="0">
                          <a:solidFill>
                            <a:schemeClr val="bg1"/>
                          </a:solidFill>
                          <a:latin typeface="Adobe Clean" panose="020B0503020404020204" pitchFamily="34" charset="0"/>
                          <a:cs typeface="AdobeClean-Light"/>
                        </a:rPr>
                        <a:t>Zugewiesene Experten</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de-DE" sz="900">
                          <a:solidFill>
                            <a:srgbClr val="020302"/>
                          </a:solidFill>
                          <a:latin typeface="AdobeClean-Light"/>
                          <a:cs typeface="AdobeClean-Light"/>
                        </a:rPr>
                        <a:t>Account Support Lead</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lang="de-DE" sz="900">
                          <a:solidFill>
                            <a:srgbClr val="020302"/>
                          </a:solidFill>
                          <a:latin typeface="Wingdings"/>
                          <a:cs typeface="Wingdings"/>
                        </a:rPr>
                        <a:t></a:t>
                      </a: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de-DE" sz="900" dirty="0">
                          <a:solidFill>
                            <a:srgbClr val="020302"/>
                          </a:solidFill>
                          <a:latin typeface="AdobeClean-Light"/>
                          <a:cs typeface="AdobeClean-Light"/>
                        </a:rPr>
                        <a:t>Spezifischer Support-Mitarbeiter</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de-DE" sz="900">
                          <a:solidFill>
                            <a:srgbClr val="020302"/>
                          </a:solidFill>
                          <a:latin typeface="AdobeClean-Light"/>
                          <a:cs typeface="AdobeClean-Light"/>
                        </a:rPr>
                        <a:t>Technical Account Manager</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de-DE" sz="1000" b="1" i="0">
                          <a:solidFill>
                            <a:schemeClr val="bg1"/>
                          </a:solidFill>
                          <a:latin typeface="Adobe Clean" panose="020B0503020404020204" pitchFamily="34" charset="0"/>
                          <a:cs typeface="AdobeClean-Light"/>
                        </a:rPr>
                        <a:t>Support-Services</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de-DE" sz="900">
                          <a:solidFill>
                            <a:srgbClr val="020302"/>
                          </a:solidFill>
                          <a:latin typeface="AdobeClean-Light"/>
                          <a:cs typeface="AdobeClean-Light"/>
                        </a:rPr>
                        <a:t>Online Support</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900" dirty="0">
                          <a:solidFill>
                            <a:srgbClr val="020302"/>
                          </a:solidFill>
                          <a:latin typeface="AdobeClean-Light"/>
                          <a:cs typeface="AdobeClean-Light"/>
                        </a:rPr>
                        <a:t>Geschäftszeiten</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de-DE" sz="900">
                          <a:solidFill>
                            <a:srgbClr val="020302"/>
                          </a:solidFill>
                          <a:latin typeface="AdobeClean-Light"/>
                          <a:cs typeface="AdobeClean-Light"/>
                        </a:rPr>
                        <a:t>Geschäftszeiten</a:t>
                      </a:r>
                    </a:p>
                  </a:txBody>
                  <a:tcPr marL="0" marR="0" marT="67945"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a:solidFill>
                            <a:srgbClr val="020302"/>
                          </a:solidFill>
                          <a:latin typeface="AdobeClean-Light"/>
                          <a:cs typeface="AdobeClean-Light"/>
                        </a:rPr>
                        <a:t>24x7x365 Support für Probleme der Kategorie P1</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de-DE"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de-DE" sz="900">
                          <a:solidFill>
                            <a:srgbClr val="020302"/>
                          </a:solidFill>
                          <a:latin typeface="AdobeClean-Light"/>
                          <a:cs typeface="AdobeClean-Light"/>
                        </a:rPr>
                        <a:t>Spezifische Support-Kontakte (pro Produkt)</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de-DE"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de-DE" sz="900">
                          <a:solidFill>
                            <a:srgbClr val="020302"/>
                          </a:solidFill>
                          <a:latin typeface="AdobeClean-Light"/>
                          <a:cs typeface="AdobeClean-Light"/>
                        </a:rPr>
                        <a:t>6</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a:solidFill>
                            <a:srgbClr val="020302"/>
                          </a:solidFill>
                          <a:latin typeface="AdobeClean-Light"/>
                          <a:cs typeface="AdobeClean-Light"/>
                        </a:rPr>
                        <a:t>Live-Telefon-Support</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de-DE" sz="9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de-DE" sz="900">
                          <a:solidFill>
                            <a:srgbClr val="020302"/>
                          </a:solidFill>
                          <a:latin typeface="AdobeClean-Light"/>
                          <a:cs typeface="AdobeClean-Light"/>
                        </a:rPr>
                        <a:t>Eskalations-Management</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de-DE"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de-DE" sz="900">
                          <a:solidFill>
                            <a:srgbClr val="020302"/>
                          </a:solidFill>
                          <a:latin typeface="AdobeClean-Light"/>
                          <a:cs typeface="AdobeClean-Light"/>
                        </a:rPr>
                        <a:t>Jährliche Service-Prüfung</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de-DE" sz="900">
                          <a:latin typeface="AdobeClean-Light"/>
                          <a:cs typeface="AdobeClean-Light"/>
                        </a:rPr>
                        <a:t>Jährliche Experten-Sessions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de-DE" sz="900">
                          <a:latin typeface="AdobeClean-Light"/>
                          <a:cs typeface="AdobeClean-Light"/>
                        </a:rPr>
                        <a:t>Fallprüfungen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de-DE" sz="900" dirty="0">
                          <a:solidFill>
                            <a:srgbClr val="020302"/>
                          </a:solidFill>
                          <a:latin typeface="AdobeClean-Light"/>
                          <a:cs typeface="AdobeClean-Light"/>
                        </a:rPr>
                        <a:t>Ereignis-Management</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de-DE" sz="900">
                          <a:solidFill>
                            <a:srgbClr val="020302"/>
                          </a:solidFill>
                          <a:latin typeface="AdobeClean-Light"/>
                          <a:cs typeface="AdobeClean-Light"/>
                        </a:rPr>
                        <a:t>Umgebungsbewertung, -wartung und -überwachung</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de-DE" sz="900" dirty="0">
                          <a:solidFill>
                            <a:srgbClr val="020302"/>
                          </a:solidFill>
                          <a:latin typeface="AdobeClean-Light"/>
                          <a:cs typeface="AdobeClean-Light"/>
                        </a:rPr>
                        <a:t>Prüfung von Freigabe, Migration, Aktualisierung </a:t>
                      </a:r>
                      <a:br>
                        <a:rPr lang="de-DE" sz="900" dirty="0">
                          <a:solidFill>
                            <a:srgbClr val="020302"/>
                          </a:solidFill>
                          <a:latin typeface="AdobeClean-Light"/>
                          <a:cs typeface="AdobeClean-Light"/>
                        </a:rPr>
                      </a:br>
                      <a:r>
                        <a:rPr lang="de-DE" sz="900" dirty="0">
                          <a:solidFill>
                            <a:srgbClr val="020302"/>
                          </a:solidFill>
                          <a:latin typeface="AdobeClean-Light"/>
                          <a:cs typeface="AdobeClean-Light"/>
                        </a:rPr>
                        <a:t>und Produkt-Roadmap</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de-DE" sz="900" dirty="0">
                          <a:latin typeface="AdobeClean-Light"/>
                          <a:cs typeface="AdobeClean-Light"/>
                        </a:rPr>
                        <a:t>Cloud-Support-Aktivitäten – Experience Manager </a:t>
                      </a:r>
                      <a:r>
                        <a:rPr lang="de-DE" sz="900" dirty="0" err="1">
                          <a:latin typeface="AdobeClean-Light"/>
                          <a:cs typeface="AdobeClean-Light"/>
                        </a:rPr>
                        <a:t>as</a:t>
                      </a:r>
                      <a:r>
                        <a:rPr lang="de-DE" sz="900" dirty="0">
                          <a:latin typeface="AdobeClean-Light"/>
                          <a:cs typeface="AdobeClean-Light"/>
                        </a:rPr>
                        <a:t> a Cloud Service</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2">
                  <a:txBody>
                    <a:bodyPr/>
                    <a:lstStyle/>
                    <a:p>
                      <a:pPr marL="48260">
                        <a:lnSpc>
                          <a:spcPct val="100000"/>
                        </a:lnSpc>
                        <a:spcBef>
                          <a:spcPts val="830"/>
                        </a:spcBef>
                      </a:pPr>
                      <a:r>
                        <a:rPr lang="de-DE" sz="1000" b="1" i="0">
                          <a:solidFill>
                            <a:schemeClr val="bg1"/>
                          </a:solidFill>
                          <a:latin typeface="Adobe Clean" panose="020B0503020404020204" pitchFamily="34" charset="0"/>
                          <a:cs typeface="AdobeClean-Light"/>
                        </a:rPr>
                        <a:t>Außendienst</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de-DE" sz="900" dirty="0">
                          <a:solidFill>
                            <a:srgbClr val="020302"/>
                          </a:solidFill>
                          <a:latin typeface="AdobeClean-Light"/>
                          <a:cs typeface="AdobeClean-Light"/>
                        </a:rPr>
                        <a:t>Launch Advisory-Services – Erstes Jahr mit der neuen Lösung</a:t>
                      </a:r>
                    </a:p>
                    <a:p>
                      <a:pPr marL="48260" hangingPunct="0">
                        <a:lnSpc>
                          <a:spcPct val="100000"/>
                        </a:lnSpc>
                        <a:spcBef>
                          <a:spcPts val="830"/>
                        </a:spcBef>
                      </a:pPr>
                      <a:r>
                        <a:rPr lang="de-DE" sz="900" dirty="0">
                          <a:latin typeface="AdobeClean-Light"/>
                          <a:cs typeface="AdobeClean-Light"/>
                        </a:rPr>
                        <a:t>Außendienstaktivitäten </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338725">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a:latin typeface="Times New Roman"/>
                        <a:cs typeface="Times New Roman"/>
                      </a:endParaRPr>
                    </a:p>
                  </a:txBody>
                  <a:tcPr marL="0" marR="0" marT="0" marB="0">
                    <a:lnB w="12700">
                      <a:solidFill>
                        <a:srgbClr val="F1F1F1"/>
                      </a:solidFill>
                      <a:prstDash val="solid"/>
                    </a:lnB>
                    <a:noFill/>
                  </a:tcPr>
                </a:tc>
                <a:tc>
                  <a:txBody>
                    <a:bodyPr/>
                    <a:lstStyle/>
                    <a:p>
                      <a:pPr algn="l" rtl="0">
                        <a:lnSpc>
                          <a:spcPct val="100000"/>
                        </a:lnSpc>
                      </a:pPr>
                      <a:endParaRPr sz="900" dirty="0">
                        <a:latin typeface="Times New Roman"/>
                        <a:cs typeface="Times New Roman"/>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5" y="358817"/>
            <a:ext cx="2717050" cy="200055"/>
          </a:xfrm>
          <a:prstGeom prst="rect">
            <a:avLst/>
          </a:prstGeom>
          <a:noFill/>
        </p:spPr>
        <p:txBody>
          <a:bodyPr wrap="square" rtlCol="0">
            <a:spAutoFit/>
          </a:bodyPr>
          <a:lstStyle/>
          <a:p>
            <a:r>
              <a:rPr lang="de-DE" sz="700" i="1">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0040" y="1409311"/>
            <a:ext cx="2286000" cy="1458926"/>
          </a:xfrm>
          <a:prstGeom prst="rect">
            <a:avLst/>
          </a:prstGeom>
        </p:spPr>
        <p:txBody>
          <a:bodyPr vert="horz" wrap="square" lIns="0" tIns="35560" rIns="0" bIns="0" rtlCol="0">
            <a:spAutoFit/>
          </a:bodyPr>
          <a:lstStyle/>
          <a:p>
            <a:pPr marL="12700" marR="5080">
              <a:lnSpc>
                <a:spcPts val="1400"/>
              </a:lnSpc>
              <a:spcBef>
                <a:spcPts val="60"/>
              </a:spcBef>
            </a:pPr>
            <a:r>
              <a:rPr lang="de-DE" sz="1000" dirty="0">
                <a:solidFill>
                  <a:srgbClr val="000000"/>
                </a:solidFill>
                <a:latin typeface="Adobe Clean Light" panose="020B0303020404020204" pitchFamily="34" charset="0"/>
              </a:rPr>
              <a:t>Ein spezialisierter Account Support Lead überwacht proaktiv Fälle, fördert die Team-übergreifende Zusammenarbeit, stellt Onboarding-Webinare bereit, führt Service-Berichte aus, bietet Unterstützung bei </a:t>
            </a:r>
            <a:br>
              <a:rPr lang="de-DE" sz="1000" dirty="0">
                <a:solidFill>
                  <a:srgbClr val="000000"/>
                </a:solidFill>
                <a:latin typeface="Adobe Clean Light" panose="020B0303020404020204" pitchFamily="34" charset="0"/>
              </a:rPr>
            </a:br>
            <a:r>
              <a:rPr lang="de-DE" sz="1000" dirty="0">
                <a:solidFill>
                  <a:srgbClr val="000000"/>
                </a:solidFill>
                <a:latin typeface="Adobe Clean Light" panose="020B0303020404020204" pitchFamily="34" charset="0"/>
              </a:rPr>
              <a:t>nicht-technischem Support und fungiert als Eskalationsstelle und interne Kontaktperson zum Adobe Support.</a:t>
            </a:r>
          </a:p>
        </p:txBody>
      </p:sp>
      <p:sp>
        <p:nvSpPr>
          <p:cNvPr id="46" name="object 46"/>
          <p:cNvSpPr txBox="1"/>
          <p:nvPr/>
        </p:nvSpPr>
        <p:spPr>
          <a:xfrm>
            <a:off x="2836967" y="8508126"/>
            <a:ext cx="2286000" cy="795089"/>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lang="de-DE" sz="1000" dirty="0">
                <a:solidFill>
                  <a:srgbClr val="020302"/>
                </a:solidFill>
                <a:latin typeface="AdobeClean-Light"/>
                <a:cs typeface="AdobeClean-Light"/>
              </a:rPr>
              <a:t>Starten Sie eine Chat-Session, </a:t>
            </a:r>
            <a:br>
              <a:rPr lang="de-DE" sz="1000" dirty="0">
                <a:solidFill>
                  <a:srgbClr val="020302"/>
                </a:solidFill>
                <a:latin typeface="AdobeClean-Light"/>
                <a:cs typeface="AdobeClean-Light"/>
              </a:rPr>
            </a:br>
            <a:r>
              <a:rPr lang="de-DE" sz="1000" dirty="0">
                <a:solidFill>
                  <a:srgbClr val="020302"/>
                </a:solidFill>
                <a:latin typeface="AdobeClean-Light"/>
                <a:cs typeface="AdobeClean-Light"/>
              </a:rPr>
              <a:t>um Antworten und Hilfe bei </a:t>
            </a:r>
            <a:br>
              <a:rPr lang="de-DE" sz="1000" dirty="0">
                <a:solidFill>
                  <a:srgbClr val="020302"/>
                </a:solidFill>
                <a:latin typeface="AdobeClean-Light"/>
                <a:cs typeface="AdobeClean-Light"/>
              </a:rPr>
            </a:br>
            <a:r>
              <a:rPr lang="de-DE" sz="1000" dirty="0">
                <a:solidFill>
                  <a:srgbClr val="020302"/>
                </a:solidFill>
                <a:latin typeface="AdobeClean-Light"/>
                <a:cs typeface="AdobeClean-Light"/>
              </a:rPr>
              <a:t>der Fallübermittlung zu erhalten.</a:t>
            </a:r>
          </a:p>
          <a:p>
            <a:pPr marL="33020" marR="159385">
              <a:spcBef>
                <a:spcPts val="100"/>
              </a:spcBef>
              <a:tabLst>
                <a:tab pos="1786889" algn="l"/>
              </a:tabLst>
            </a:pPr>
            <a:r>
              <a:rPr lang="de-DE" sz="1000" i="1" dirty="0">
                <a:solidFill>
                  <a:srgbClr val="7A7A7A"/>
                </a:solidFill>
                <a:latin typeface="AdobeClean-LightIt"/>
                <a:cs typeface="AdobeClean-LightIt"/>
              </a:rPr>
              <a:t>*Nicht alle Produkte verfügen über </a:t>
            </a:r>
            <a:br>
              <a:rPr lang="de-DE" sz="1000" i="1" dirty="0">
                <a:solidFill>
                  <a:srgbClr val="7A7A7A"/>
                </a:solidFill>
                <a:latin typeface="AdobeClean-LightIt"/>
                <a:cs typeface="AdobeClean-LightIt"/>
              </a:rPr>
            </a:br>
            <a:r>
              <a:rPr lang="de-DE" sz="1000" i="1" dirty="0">
                <a:solidFill>
                  <a:srgbClr val="7A7A7A"/>
                </a:solidFill>
                <a:latin typeface="AdobeClean-LightIt"/>
                <a:cs typeface="AdobeClean-LightIt"/>
              </a:rPr>
              <a:t>Live-Chat-Support</a:t>
            </a:r>
            <a:r>
              <a:rPr lang="de-DE" sz="900" i="1" dirty="0">
                <a:solidFill>
                  <a:srgbClr val="7A7A7A"/>
                </a:solidFill>
                <a:latin typeface="AdobeClean-LightIt"/>
                <a:cs typeface="AdobeClean-LightIt"/>
              </a:rPr>
              <a:t>.  </a:t>
            </a: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838200" y="604639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Community-Foren</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838200" y="6277305"/>
            <a:ext cx="959314" cy="184666"/>
          </a:xfrm>
          <a:prstGeom prst="rect">
            <a:avLst/>
          </a:prstGeom>
        </p:spPr>
        <p:txBody>
          <a:bodyPr wrap="square" lIns="0" tIns="0" rIns="0" bIns="0">
            <a:spAutoFit/>
          </a:bodyPr>
          <a:lstStyle/>
          <a:p>
            <a:pPr>
              <a:spcBef>
                <a:spcPts val="600"/>
              </a:spcBef>
              <a:spcAft>
                <a:spcPts val="600"/>
              </a:spcAft>
            </a:pPr>
            <a:r>
              <a:rPr lang="de-DE" sz="1200" b="1">
                <a:latin typeface="+mj-lt"/>
                <a:ea typeface="Open Sans" pitchFamily="34" charset="0"/>
                <a:cs typeface="Open Sans" pitchFamily="34" charset="0"/>
              </a:rPr>
              <a:t>Online-Foren</a:t>
            </a:r>
          </a:p>
        </p:txBody>
      </p:sp>
      <p:sp>
        <p:nvSpPr>
          <p:cNvPr id="63" name="object 39">
            <a:extLst>
              <a:ext uri="{FF2B5EF4-FFF2-40B4-BE49-F238E27FC236}">
                <a16:creationId xmlns:a16="http://schemas.microsoft.com/office/drawing/2014/main" id="{5FDB276C-3505-C748-B612-64E8B08A71CB}"/>
              </a:ext>
            </a:extLst>
          </p:cNvPr>
          <p:cNvSpPr txBox="1"/>
          <p:nvPr/>
        </p:nvSpPr>
        <p:spPr>
          <a:xfrm>
            <a:off x="370040" y="6529249"/>
            <a:ext cx="2286000" cy="805349"/>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Kontinuierlicher Online-Zugriff auf eine wachsende Datenbank technischer Lösungen, Produktdokumentationen, FAQs und mehr. Tausende von Kunden können sich über </a:t>
            </a:r>
            <a:br>
              <a:rPr lang="de-DE" sz="1000" dirty="0">
                <a:solidFill>
                  <a:srgbClr val="000000"/>
                </a:solidFill>
                <a:latin typeface="Adobe Clean Light" panose="020B0303020404020204" pitchFamily="34" charset="0"/>
              </a:rPr>
            </a:br>
            <a:r>
              <a:rPr lang="de-DE" sz="1000" dirty="0">
                <a:solidFill>
                  <a:srgbClr val="000000"/>
                </a:solidFill>
                <a:latin typeface="Adobe Clean Light" panose="020B0303020404020204" pitchFamily="34" charset="0"/>
              </a:rPr>
              <a:t>Best Practices und Erfahrungen austauschen.</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5809380" y="6277305"/>
            <a:ext cx="1647054" cy="184666"/>
          </a:xfrm>
          <a:prstGeom prst="rect">
            <a:avLst/>
          </a:prstGeom>
        </p:spPr>
        <p:txBody>
          <a:bodyPr wrap="none" lIns="0" tIns="0" rIns="0" bIns="0">
            <a:spAutoFit/>
          </a:bodyPr>
          <a:lstStyle/>
          <a:p>
            <a:pPr>
              <a:spcBef>
                <a:spcPts val="600"/>
              </a:spcBef>
              <a:spcAft>
                <a:spcPts val="600"/>
              </a:spcAft>
            </a:pPr>
            <a:r>
              <a:rPr lang="de-DE" sz="1200" b="1" spc="-20" dirty="0" err="1">
                <a:latin typeface="+mj-lt"/>
                <a:ea typeface="Open Sans" pitchFamily="34" charset="0"/>
                <a:cs typeface="Open Sans" pitchFamily="34" charset="0"/>
              </a:rPr>
              <a:t>Journeys</a:t>
            </a:r>
            <a:r>
              <a:rPr lang="de-DE" sz="1200" b="1" spc="-20" dirty="0">
                <a:latin typeface="+mj-lt"/>
                <a:ea typeface="Open Sans" pitchFamily="34" charset="0"/>
                <a:cs typeface="Open Sans" pitchFamily="34" charset="0"/>
              </a:rPr>
              <a:t> für die Selbsthilfe</a:t>
            </a:r>
          </a:p>
        </p:txBody>
      </p:sp>
      <p:sp>
        <p:nvSpPr>
          <p:cNvPr id="67" name="object 39">
            <a:extLst>
              <a:ext uri="{FF2B5EF4-FFF2-40B4-BE49-F238E27FC236}">
                <a16:creationId xmlns:a16="http://schemas.microsoft.com/office/drawing/2014/main" id="{22816550-445E-B945-8FBC-36EF6779CB5A}"/>
              </a:ext>
            </a:extLst>
          </p:cNvPr>
          <p:cNvSpPr txBox="1"/>
          <p:nvPr/>
        </p:nvSpPr>
        <p:spPr>
          <a:xfrm>
            <a:off x="5376301" y="6529249"/>
            <a:ext cx="2286000" cy="1113125"/>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Experience Maker entstehen in der </a:t>
            </a:r>
            <a:br>
              <a:rPr lang="de-DE" sz="1000" dirty="0">
                <a:solidFill>
                  <a:srgbClr val="000000"/>
                </a:solidFill>
                <a:latin typeface="Adobe Clean Light" panose="020B0303020404020204" pitchFamily="34" charset="0"/>
              </a:rPr>
            </a:br>
            <a:r>
              <a:rPr lang="de-DE" sz="1000" dirty="0">
                <a:solidFill>
                  <a:srgbClr val="000000"/>
                </a:solidFill>
                <a:latin typeface="Adobe Clean Light" panose="020B0303020404020204" pitchFamily="34" charset="0"/>
              </a:rPr>
              <a:t>Experience League. Kunden können durch personalisiertes Lernen ihre Customer-Experience-Management-Fähigkeiten entwickeln, mit einer globalen Community anderer Anwender interagieren und so </a:t>
            </a:r>
            <a:br>
              <a:rPr lang="de-DE" sz="1000" dirty="0">
                <a:solidFill>
                  <a:srgbClr val="000000"/>
                </a:solidFill>
                <a:latin typeface="Adobe Clean Light" panose="020B0303020404020204" pitchFamily="34" charset="0"/>
              </a:rPr>
            </a:br>
            <a:r>
              <a:rPr lang="de-DE" sz="1000" dirty="0">
                <a:solidFill>
                  <a:srgbClr val="000000"/>
                </a:solidFill>
                <a:latin typeface="Adobe Clean Light" panose="020B0303020404020204" pitchFamily="34" charset="0"/>
              </a:rPr>
              <a:t>ihre eigene Karriere fördern.</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3215895" y="803965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Live-Chat-Support*</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3198434" y="8263053"/>
            <a:ext cx="84016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Chat-Support</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290772"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24X7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276600" y="6277305"/>
            <a:ext cx="992259"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Telefonischer Support</a:t>
            </a:r>
          </a:p>
        </p:txBody>
      </p:sp>
      <p:sp>
        <p:nvSpPr>
          <p:cNvPr id="82" name="object 39">
            <a:extLst>
              <a:ext uri="{FF2B5EF4-FFF2-40B4-BE49-F238E27FC236}">
                <a16:creationId xmlns:a16="http://schemas.microsoft.com/office/drawing/2014/main" id="{95A83EB9-E8E1-7547-BBE3-E1F42C56BF6A}"/>
              </a:ext>
            </a:extLst>
          </p:cNvPr>
          <p:cNvSpPr txBox="1"/>
          <p:nvPr/>
        </p:nvSpPr>
        <p:spPr>
          <a:xfrm>
            <a:off x="2836967" y="6529249"/>
            <a:ext cx="2286000" cy="959237"/>
          </a:xfrm>
          <a:prstGeom prst="rect">
            <a:avLst/>
          </a:prstGeom>
        </p:spPr>
        <p:txBody>
          <a:bodyPr vert="horz" wrap="square" lIns="0" tIns="35560" rIns="0" bIns="0" rtlCol="0">
            <a:spAutoFit/>
          </a:bodyPr>
          <a:lstStyle/>
          <a:p>
            <a:r>
              <a:rPr lang="de-DE" sz="1000" dirty="0">
                <a:solidFill>
                  <a:srgbClr val="020302"/>
                </a:solidFill>
                <a:latin typeface="AdobeClean-Light"/>
              </a:rPr>
              <a:t>Autorisierte Anwender oder spezifische Support-Kontakte</a:t>
            </a:r>
            <a:r>
              <a:rPr lang="de-DE" sz="1000" dirty="0">
                <a:latin typeface="Adobe Clean Light" panose="020B0303020404020204" pitchFamily="34" charset="0"/>
              </a:rPr>
              <a:t> können Probleme über </a:t>
            </a:r>
            <a:br>
              <a:rPr lang="de-DE" sz="1000" dirty="0">
                <a:latin typeface="Adobe Clean Light" panose="020B0303020404020204" pitchFamily="34" charset="0"/>
              </a:rPr>
            </a:br>
            <a:r>
              <a:rPr lang="de-DE" sz="1000" dirty="0">
                <a:latin typeface="Adobe Clean Light" panose="020B0303020404020204" pitchFamily="34" charset="0"/>
              </a:rPr>
              <a:t>alle verfügbaren Kanäle (einschließlich </a:t>
            </a:r>
            <a:br>
              <a:rPr lang="de-DE" sz="1000" dirty="0">
                <a:latin typeface="Adobe Clean Light" panose="020B0303020404020204" pitchFamily="34" charset="0"/>
              </a:rPr>
            </a:br>
            <a:r>
              <a:rPr lang="de-DE" sz="1000" dirty="0">
                <a:latin typeface="Adobe Clean Light" panose="020B0303020404020204" pitchFamily="34" charset="0"/>
              </a:rPr>
              <a:t>Telefon für P1) einreichen und im Namen Ihres Unternehmens mit unserem technischen Support-Team interagieren. </a:t>
            </a: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270125" cy="132729"/>
          </a:xfrm>
          <a:prstGeom prst="rect">
            <a:avLst/>
          </a:prstGeom>
        </p:spPr>
        <p:txBody>
          <a:bodyPr vert="horz" wrap="square" lIns="0" tIns="9525" rIns="0" bIns="0" rtlCol="0">
            <a:spAutoFit/>
          </a:bodyPr>
          <a:lstStyle/>
          <a:p>
            <a:pPr marL="12700">
              <a:lnSpc>
                <a:spcPct val="100000"/>
              </a:lnSpc>
              <a:spcBef>
                <a:spcPts val="75"/>
              </a:spcBef>
            </a:pPr>
            <a:r>
              <a:rPr lang="de-DE"/>
              <a:t>©2021 Adobe. All Rights Reserved. Adobe Confidential.</a:t>
            </a: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821898" y="1099315"/>
            <a:ext cx="1726164" cy="184666"/>
          </a:xfrm>
          <a:prstGeom prst="rect">
            <a:avLst/>
          </a:prstGeom>
        </p:spPr>
        <p:txBody>
          <a:bodyPr wrap="square" lIns="0" tIns="0" rIns="0" bIns="0">
            <a:spAutoFit/>
          </a:bodyPr>
          <a:lstStyle/>
          <a:p>
            <a:pPr>
              <a:spcBef>
                <a:spcPts val="600"/>
              </a:spcBef>
              <a:spcAft>
                <a:spcPts val="600"/>
              </a:spcAft>
            </a:pPr>
            <a:r>
              <a:rPr lang="de-DE" sz="1200" b="1">
                <a:solidFill>
                  <a:srgbClr val="020302"/>
                </a:solidFill>
                <a:latin typeface="+mj-lt"/>
              </a:rPr>
              <a:t>Account Support Lead</a:t>
            </a:r>
          </a:p>
        </p:txBody>
      </p:sp>
      <p:sp>
        <p:nvSpPr>
          <p:cNvPr id="42" name="object 26">
            <a:extLst>
              <a:ext uri="{FF2B5EF4-FFF2-40B4-BE49-F238E27FC236}">
                <a16:creationId xmlns:a16="http://schemas.microsoft.com/office/drawing/2014/main" id="{44EDA522-BD84-1947-A820-5069D704753E}"/>
              </a:ext>
            </a:extLst>
          </p:cNvPr>
          <p:cNvSpPr/>
          <p:nvPr/>
        </p:nvSpPr>
        <p:spPr>
          <a:xfrm>
            <a:off x="401995" y="5785009"/>
            <a:ext cx="2122130" cy="52875"/>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432541"/>
            <a:ext cx="2006640" cy="307777"/>
          </a:xfrm>
          <a:prstGeom prst="rect">
            <a:avLst/>
          </a:prstGeom>
        </p:spPr>
        <p:txBody>
          <a:bodyPr wrap="none">
            <a:spAutoFit/>
          </a:bodyPr>
          <a:lstStyle/>
          <a:p>
            <a:pPr marL="12700">
              <a:lnSpc>
                <a:spcPct val="100000"/>
              </a:lnSpc>
              <a:spcBef>
                <a:spcPts val="280"/>
              </a:spcBef>
            </a:pPr>
            <a:r>
              <a:rPr lang="de-DE" sz="1400" b="1">
                <a:solidFill>
                  <a:srgbClr val="020302"/>
                </a:solidFill>
                <a:latin typeface="Adobe Clean"/>
                <a:cs typeface="Adobe Clean"/>
              </a:rPr>
              <a:t>Umfang von Online Support</a:t>
            </a:r>
          </a:p>
        </p:txBody>
      </p:sp>
      <p:sp>
        <p:nvSpPr>
          <p:cNvPr id="87" name="object 26">
            <a:extLst>
              <a:ext uri="{FF2B5EF4-FFF2-40B4-BE49-F238E27FC236}">
                <a16:creationId xmlns:a16="http://schemas.microsoft.com/office/drawing/2014/main" id="{ED3EAB14-8A43-9244-93BB-BE321FE4250C}"/>
              </a:ext>
            </a:extLst>
          </p:cNvPr>
          <p:cNvSpPr/>
          <p:nvPr/>
        </p:nvSpPr>
        <p:spPr>
          <a:xfrm>
            <a:off x="384420" y="774494"/>
            <a:ext cx="225876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278524" y="429188"/>
            <a:ext cx="2163221" cy="307777"/>
          </a:xfrm>
          <a:prstGeom prst="rect">
            <a:avLst/>
          </a:prstGeom>
        </p:spPr>
        <p:txBody>
          <a:bodyPr wrap="none">
            <a:spAutoFit/>
          </a:bodyPr>
          <a:lstStyle/>
          <a:p>
            <a:pPr marL="12700">
              <a:lnSpc>
                <a:spcPct val="100000"/>
              </a:lnSpc>
              <a:spcBef>
                <a:spcPts val="280"/>
              </a:spcBef>
            </a:pPr>
            <a:r>
              <a:rPr lang="de-DE" sz="1400" b="1">
                <a:solidFill>
                  <a:srgbClr val="020302"/>
                </a:solidFill>
                <a:latin typeface="Adobe Clean"/>
                <a:cs typeface="Adobe Clean"/>
              </a:rPr>
              <a:t>Umfang von Business Support</a:t>
            </a:r>
          </a:p>
        </p:txBody>
      </p:sp>
      <p:sp>
        <p:nvSpPr>
          <p:cNvPr id="94" name="object 39">
            <a:extLst>
              <a:ext uri="{FF2B5EF4-FFF2-40B4-BE49-F238E27FC236}">
                <a16:creationId xmlns:a16="http://schemas.microsoft.com/office/drawing/2014/main" id="{56FA5DB6-2107-7245-9FC4-96BFB9E344C1}"/>
              </a:ext>
            </a:extLst>
          </p:cNvPr>
          <p:cNvSpPr txBox="1"/>
          <p:nvPr/>
        </p:nvSpPr>
        <p:spPr>
          <a:xfrm>
            <a:off x="2836967" y="1370913"/>
            <a:ext cx="2286000" cy="1638462"/>
          </a:xfrm>
          <a:prstGeom prst="rect">
            <a:avLst/>
          </a:prstGeom>
        </p:spPr>
        <p:txBody>
          <a:bodyPr vert="horz" wrap="square" lIns="0" tIns="35560" rIns="0" bIns="0" rtlCol="0">
            <a:spAutoFit/>
          </a:bodyPr>
          <a:lstStyle/>
          <a:p>
            <a:pPr marL="12700" marR="5080">
              <a:lnSpc>
                <a:spcPts val="1400"/>
              </a:lnSpc>
              <a:spcBef>
                <a:spcPts val="60"/>
              </a:spcBef>
            </a:pPr>
            <a:r>
              <a:rPr lang="de-DE" sz="1000" dirty="0">
                <a:latin typeface="Adobe Clean Light" panose="020B0303020404020204" pitchFamily="34" charset="0"/>
              </a:rPr>
              <a:t>Kunden können Support-Fälle für Probleme der Kategorien P2, P3 und P4 während der regionalen Support-Zeit telefonisch melden. Es gibt keine Obergrenze für die Anzahl </a:t>
            </a:r>
            <a:br>
              <a:rPr lang="de-DE" sz="1000" dirty="0">
                <a:latin typeface="Adobe Clean Light" panose="020B0303020404020204" pitchFamily="34" charset="0"/>
              </a:rPr>
            </a:br>
            <a:r>
              <a:rPr lang="de-DE" sz="1000" dirty="0">
                <a:latin typeface="Adobe Clean Light" panose="020B0303020404020204" pitchFamily="34" charset="0"/>
              </a:rPr>
              <a:t>der Anrufe beim Support. Kunden können auch um einen Rückruf vom Support bitten </a:t>
            </a:r>
            <a:br>
              <a:rPr lang="de-DE" sz="1000" dirty="0">
                <a:latin typeface="Adobe Clean Light" panose="020B0303020404020204" pitchFamily="34" charset="0"/>
              </a:rPr>
            </a:br>
            <a:r>
              <a:rPr lang="de-DE" sz="1000" dirty="0">
                <a:latin typeface="Adobe Clean Light" panose="020B0303020404020204" pitchFamily="34" charset="0"/>
              </a:rPr>
              <a:t>oder ein Meeting über eine Remote-Desktop-Session anfordern, in der ein Problem demonstriert und gelöst werden kann.</a:t>
            </a: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57682" y="1083435"/>
            <a:ext cx="1976242" cy="184666"/>
          </a:xfrm>
          <a:prstGeom prst="rect">
            <a:avLst/>
          </a:prstGeom>
        </p:spPr>
        <p:txBody>
          <a:bodyPr wrap="square" lIns="0" tIns="0" rIns="0" bIns="0">
            <a:spAutoFit/>
          </a:bodyPr>
          <a:lstStyle/>
          <a:p>
            <a:pPr>
              <a:spcBef>
                <a:spcPts val="600"/>
              </a:spcBef>
              <a:spcAft>
                <a:spcPts val="600"/>
              </a:spcAft>
            </a:pPr>
            <a:r>
              <a:rPr lang="de-DE" sz="1200" b="1">
                <a:solidFill>
                  <a:srgbClr val="020302"/>
                </a:solidFill>
                <a:latin typeface="+mj-lt"/>
              </a:rPr>
              <a:t>Live-Telefon-Support</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76301" y="1398482"/>
            <a:ext cx="2286000" cy="805349"/>
          </a:xfrm>
          <a:prstGeom prst="rect">
            <a:avLst/>
          </a:prstGeom>
        </p:spPr>
        <p:txBody>
          <a:bodyPr vert="horz" wrap="square" lIns="0" tIns="35560" rIns="0" bIns="0" rtlCol="0">
            <a:spAutoFit/>
          </a:bodyPr>
          <a:lstStyle/>
          <a:p>
            <a:pPr marL="12700">
              <a:lnSpc>
                <a:spcPct val="100000"/>
              </a:lnSpc>
              <a:spcBef>
                <a:spcPts val="100"/>
              </a:spcBef>
            </a:pPr>
            <a:r>
              <a:rPr lang="de-DE" sz="1000" dirty="0">
                <a:solidFill>
                  <a:srgbClr val="4B4B4B"/>
                </a:solidFill>
                <a:latin typeface="Adobe Clean Light" panose="020B0303020404020204" pitchFamily="34" charset="0"/>
              </a:rPr>
              <a:t>Ein spezifischer Ansprechpartner innerhalb von Adobe, der Unterstützung bei Eskalation und regelmäßigen Updates bietet und sicherstellt, dass die wichtigsten offenen Support-Anfragen priorisiert werden.</a:t>
            </a: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85313" y="1085652"/>
            <a:ext cx="1608472" cy="184666"/>
          </a:xfrm>
          <a:prstGeom prst="rect">
            <a:avLst/>
          </a:prstGeom>
        </p:spPr>
        <p:txBody>
          <a:bodyPr wrap="square" lIns="0" tIns="0" rIns="0" bIns="0">
            <a:spAutoFit/>
          </a:bodyPr>
          <a:lstStyle/>
          <a:p>
            <a:pPr>
              <a:spcBef>
                <a:spcPts val="600"/>
              </a:spcBef>
              <a:spcAft>
                <a:spcPts val="600"/>
              </a:spcAft>
            </a:pPr>
            <a:r>
              <a:rPr lang="de-DE" sz="1200" b="1" dirty="0">
                <a:solidFill>
                  <a:srgbClr val="020302"/>
                </a:solidFill>
                <a:latin typeface="+mj-lt"/>
              </a:rPr>
              <a:t>Eskalations-Management</a:t>
            </a:r>
          </a:p>
        </p:txBody>
      </p:sp>
      <p:sp>
        <p:nvSpPr>
          <p:cNvPr id="57" name="TextBox 56">
            <a:extLst>
              <a:ext uri="{FF2B5EF4-FFF2-40B4-BE49-F238E27FC236}">
                <a16:creationId xmlns:a16="http://schemas.microsoft.com/office/drawing/2014/main" id="{D014F946-0545-5C4A-A033-E0A3D7D3B994}"/>
              </a:ext>
            </a:extLst>
          </p:cNvPr>
          <p:cNvSpPr txBox="1">
            <a:spLocks/>
          </p:cNvSpPr>
          <p:nvPr/>
        </p:nvSpPr>
        <p:spPr>
          <a:xfrm>
            <a:off x="838200" y="803763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Office Hours</a:t>
            </a:r>
          </a:p>
        </p:txBody>
      </p:sp>
      <p:sp>
        <p:nvSpPr>
          <p:cNvPr id="68" name="Rectangle 67">
            <a:extLst>
              <a:ext uri="{FF2B5EF4-FFF2-40B4-BE49-F238E27FC236}">
                <a16:creationId xmlns:a16="http://schemas.microsoft.com/office/drawing/2014/main" id="{E00D47C7-6887-144B-AC6C-98B0C06A66C3}"/>
              </a:ext>
            </a:extLst>
          </p:cNvPr>
          <p:cNvSpPr>
            <a:spLocks/>
          </p:cNvSpPr>
          <p:nvPr/>
        </p:nvSpPr>
        <p:spPr>
          <a:xfrm>
            <a:off x="838200" y="8263053"/>
            <a:ext cx="604974"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Webinare</a:t>
            </a:r>
          </a:p>
        </p:txBody>
      </p:sp>
      <p:sp>
        <p:nvSpPr>
          <p:cNvPr id="70" name="object 39">
            <a:extLst>
              <a:ext uri="{FF2B5EF4-FFF2-40B4-BE49-F238E27FC236}">
                <a16:creationId xmlns:a16="http://schemas.microsoft.com/office/drawing/2014/main" id="{A3968CBF-60CB-D743-9C93-31831CF4AC99}"/>
              </a:ext>
            </a:extLst>
          </p:cNvPr>
          <p:cNvSpPr txBox="1"/>
          <p:nvPr/>
        </p:nvSpPr>
        <p:spPr>
          <a:xfrm>
            <a:off x="370040" y="8508126"/>
            <a:ext cx="2286000" cy="959237"/>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„Office Hours“ ist eine Initiative des Adobe Support-Teams. In diesen Sessions erhalten Teilnehmer Informationen, Hilfestellungen </a:t>
            </a:r>
            <a:br>
              <a:rPr lang="de-DE" sz="1000" dirty="0">
                <a:solidFill>
                  <a:srgbClr val="000000"/>
                </a:solidFill>
                <a:latin typeface="Adobe Clean Light" panose="020B0303020404020204" pitchFamily="34" charset="0"/>
              </a:rPr>
            </a:br>
            <a:r>
              <a:rPr lang="de-DE" sz="1000" dirty="0">
                <a:solidFill>
                  <a:srgbClr val="000000"/>
                </a:solidFill>
                <a:latin typeface="Adobe Clean Light" panose="020B0303020404020204" pitchFamily="34" charset="0"/>
              </a:rPr>
              <a:t>bei Problemen sowie Tipps und Tricks </a:t>
            </a:r>
            <a:br>
              <a:rPr lang="de-DE" sz="1000" dirty="0">
                <a:solidFill>
                  <a:srgbClr val="000000"/>
                </a:solidFill>
                <a:latin typeface="Adobe Clean Light" panose="020B0303020404020204" pitchFamily="34" charset="0"/>
              </a:rPr>
            </a:br>
            <a:r>
              <a:rPr lang="de-DE" sz="1000" dirty="0">
                <a:solidFill>
                  <a:srgbClr val="000000"/>
                </a:solidFill>
                <a:latin typeface="Adobe Clean Light" panose="020B0303020404020204" pitchFamily="34" charset="0"/>
              </a:rPr>
              <a:t>zur erfolgreichen Verwendung von Adobe Experience Cloud.</a:t>
            </a:r>
          </a:p>
        </p:txBody>
      </p:sp>
      <p:sp>
        <p:nvSpPr>
          <p:cNvPr id="73" name="Rectangle 72">
            <a:extLst>
              <a:ext uri="{FF2B5EF4-FFF2-40B4-BE49-F238E27FC236}">
                <a16:creationId xmlns:a16="http://schemas.microsoft.com/office/drawing/2014/main" id="{07CC29C8-EC02-804B-805C-15E7100BFE98}"/>
              </a:ext>
            </a:extLst>
          </p:cNvPr>
          <p:cNvSpPr>
            <a:spLocks/>
          </p:cNvSpPr>
          <p:nvPr/>
        </p:nvSpPr>
        <p:spPr>
          <a:xfrm>
            <a:off x="5851290" y="8263053"/>
            <a:ext cx="126720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24/7-Support-Portal</a:t>
            </a:r>
          </a:p>
        </p:txBody>
      </p:sp>
      <p:sp>
        <p:nvSpPr>
          <p:cNvPr id="74" name="object 39">
            <a:extLst>
              <a:ext uri="{FF2B5EF4-FFF2-40B4-BE49-F238E27FC236}">
                <a16:creationId xmlns:a16="http://schemas.microsoft.com/office/drawing/2014/main" id="{02FB7DE8-001A-7E4A-8191-AA46458FFED8}"/>
              </a:ext>
            </a:extLst>
          </p:cNvPr>
          <p:cNvSpPr txBox="1"/>
          <p:nvPr/>
        </p:nvSpPr>
        <p:spPr>
          <a:xfrm>
            <a:off x="5376301" y="8508126"/>
            <a:ext cx="2286000" cy="1113125"/>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On-Demand-Zugriff auf das Online-</a:t>
            </a:r>
            <a:br>
              <a:rPr lang="de-DE" sz="1000" dirty="0">
                <a:solidFill>
                  <a:srgbClr val="000000"/>
                </a:solidFill>
                <a:latin typeface="Adobe Clean Light" panose="020B0303020404020204" pitchFamily="34" charset="0"/>
              </a:rPr>
            </a:br>
            <a:r>
              <a:rPr lang="de-DE" sz="1000" dirty="0">
                <a:solidFill>
                  <a:srgbClr val="000000"/>
                </a:solidFill>
                <a:latin typeface="Adobe Clean Light" panose="020B0303020404020204" pitchFamily="34" charset="0"/>
              </a:rPr>
              <a:t>Selbsthilfe-Support-Portal, um Support-Anfragen einzureichen, den Fallstatus </a:t>
            </a:r>
            <a:br>
              <a:rPr lang="de-DE" sz="1000" dirty="0">
                <a:solidFill>
                  <a:srgbClr val="000000"/>
                </a:solidFill>
                <a:latin typeface="Adobe Clean Light" panose="020B0303020404020204" pitchFamily="34" charset="0"/>
              </a:rPr>
            </a:br>
            <a:r>
              <a:rPr lang="de-DE" sz="1000" dirty="0">
                <a:solidFill>
                  <a:srgbClr val="000000"/>
                </a:solidFill>
                <a:latin typeface="Adobe Clean Light" panose="020B0303020404020204" pitchFamily="34" charset="0"/>
              </a:rPr>
              <a:t>zu überprüfen und andere Ressourcen zu durchsuchen, z. B. unsere Wissensdatenbank, Neuigkeiten und Hinweise, spezielle Tipps </a:t>
            </a:r>
            <a:br>
              <a:rPr lang="de-DE" sz="1000" dirty="0">
                <a:solidFill>
                  <a:srgbClr val="000000"/>
                </a:solidFill>
                <a:latin typeface="Adobe Clean Light" panose="020B0303020404020204" pitchFamily="34" charset="0"/>
              </a:rPr>
            </a:br>
            <a:r>
              <a:rPr lang="de-DE" sz="1000" dirty="0">
                <a:solidFill>
                  <a:srgbClr val="000000"/>
                </a:solidFill>
                <a:latin typeface="Adobe Clean Light" panose="020B0303020404020204" pitchFamily="34" charset="0"/>
              </a:rPr>
              <a:t>und mehr.</a:t>
            </a:r>
          </a:p>
        </p:txBody>
      </p:sp>
      <p:pic>
        <p:nvPicPr>
          <p:cNvPr id="13" name="Graphic 12" descr="Playbook outline">
            <a:extLst>
              <a:ext uri="{FF2B5EF4-FFF2-40B4-BE49-F238E27FC236}">
                <a16:creationId xmlns:a16="http://schemas.microsoft.com/office/drawing/2014/main" id="{EA91EF06-4BFE-9B42-9A4B-1146BB3FDF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9042" y="933834"/>
            <a:ext cx="469271" cy="415313"/>
          </a:xfrm>
          <a:prstGeom prst="rect">
            <a:avLst/>
          </a:prstGeom>
        </p:spPr>
      </p:pic>
      <p:pic>
        <p:nvPicPr>
          <p:cNvPr id="15" name="Graphic 14" descr="User outline">
            <a:extLst>
              <a:ext uri="{FF2B5EF4-FFF2-40B4-BE49-F238E27FC236}">
                <a16:creationId xmlns:a16="http://schemas.microsoft.com/office/drawing/2014/main" id="{432C176A-FCAC-A645-A2E4-E6AD4A6028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98" y="930280"/>
            <a:ext cx="411480" cy="384997"/>
          </a:xfrm>
          <a:prstGeom prst="rect">
            <a:avLst/>
          </a:prstGeom>
        </p:spPr>
      </p:pic>
      <p:sp>
        <p:nvSpPr>
          <p:cNvPr id="6" name="TextBox 5">
            <a:extLst>
              <a:ext uri="{FF2B5EF4-FFF2-40B4-BE49-F238E27FC236}">
                <a16:creationId xmlns:a16="http://schemas.microsoft.com/office/drawing/2014/main" id="{3A360C4F-3C10-B641-8B6D-C8AF4943F81E}"/>
              </a:ext>
            </a:extLst>
          </p:cNvPr>
          <p:cNvSpPr txBox="1"/>
          <p:nvPr/>
        </p:nvSpPr>
        <p:spPr>
          <a:xfrm>
            <a:off x="789025" y="3499700"/>
            <a:ext cx="1336142" cy="285247"/>
          </a:xfrm>
          <a:prstGeom prst="rect">
            <a:avLst/>
          </a:prstGeom>
          <a:noFill/>
        </p:spPr>
        <p:txBody>
          <a:bodyPr wrap="square" rtlCol="0">
            <a:spAutoFit/>
          </a:bodyPr>
          <a:lstStyle/>
          <a:p>
            <a:r>
              <a:rPr lang="de-DE" sz="1200" b="1" dirty="0">
                <a:latin typeface="+mj-lt"/>
              </a:rPr>
              <a:t>Business Services</a:t>
            </a:r>
          </a:p>
        </p:txBody>
      </p:sp>
      <p:sp>
        <p:nvSpPr>
          <p:cNvPr id="86" name="object 39">
            <a:extLst>
              <a:ext uri="{FF2B5EF4-FFF2-40B4-BE49-F238E27FC236}">
                <a16:creationId xmlns:a16="http://schemas.microsoft.com/office/drawing/2014/main" id="{3003AB67-9A7C-614D-8006-83CEA36B6A65}"/>
              </a:ext>
            </a:extLst>
          </p:cNvPr>
          <p:cNvSpPr txBox="1"/>
          <p:nvPr/>
        </p:nvSpPr>
        <p:spPr>
          <a:xfrm>
            <a:off x="370040" y="3875832"/>
            <a:ext cx="2342679" cy="558999"/>
          </a:xfrm>
          <a:prstGeom prst="rect">
            <a:avLst/>
          </a:prstGeom>
        </p:spPr>
        <p:txBody>
          <a:bodyPr vert="horz" wrap="square" lIns="0" tIns="35560" rIns="0" bIns="0" rtlCol="0">
            <a:spAutoFit/>
          </a:bodyPr>
          <a:lstStyle/>
          <a:p>
            <a:pPr marL="12700" marR="5080">
              <a:lnSpc>
                <a:spcPts val="1400"/>
              </a:lnSpc>
              <a:spcBef>
                <a:spcPts val="60"/>
              </a:spcBef>
            </a:pPr>
            <a:r>
              <a:rPr lang="de-DE" sz="1000" dirty="0">
                <a:latin typeface="Adobe Clean Light" panose="020B0303020404020204" pitchFamily="34" charset="0"/>
              </a:rPr>
              <a:t>Ein Account Support Lead führt Webinare durch, die einen Überblick über die im Business Support enthaltenen Services bieten.  </a:t>
            </a: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63341" y="42869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pic>
        <p:nvPicPr>
          <p:cNvPr id="8" name="Graphic 7" descr="Call center outline">
            <a:extLst>
              <a:ext uri="{FF2B5EF4-FFF2-40B4-BE49-F238E27FC236}">
                <a16:creationId xmlns:a16="http://schemas.microsoft.com/office/drawing/2014/main" id="{76C5F4CC-9EB1-9A40-B7CD-9238D7CBD2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3608" y="914400"/>
            <a:ext cx="411480" cy="411480"/>
          </a:xfrm>
          <a:prstGeom prst="rect">
            <a:avLst/>
          </a:prstGeom>
        </p:spPr>
      </p:pic>
      <p:pic>
        <p:nvPicPr>
          <p:cNvPr id="12" name="Graphic 11" descr="Chat bubble outline">
            <a:extLst>
              <a:ext uri="{FF2B5EF4-FFF2-40B4-BE49-F238E27FC236}">
                <a16:creationId xmlns:a16="http://schemas.microsoft.com/office/drawing/2014/main" id="{622BBF30-302E-BB48-9742-E046EB16E2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94208" y="8035728"/>
            <a:ext cx="411480" cy="411480"/>
          </a:xfrm>
          <a:prstGeom prst="rect">
            <a:avLst/>
          </a:prstGeom>
        </p:spPr>
      </p:pic>
      <p:pic>
        <p:nvPicPr>
          <p:cNvPr id="16" name="Graphic 15" descr="Compass outline">
            <a:extLst>
              <a:ext uri="{FF2B5EF4-FFF2-40B4-BE49-F238E27FC236}">
                <a16:creationId xmlns:a16="http://schemas.microsoft.com/office/drawing/2014/main" id="{8D3635BD-68A2-174E-92F8-1EE608E3F4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8426" y="3436583"/>
            <a:ext cx="411480" cy="411480"/>
          </a:xfrm>
          <a:prstGeom prst="rect">
            <a:avLst/>
          </a:prstGeom>
        </p:spPr>
      </p:pic>
      <p:pic>
        <p:nvPicPr>
          <p:cNvPr id="18" name="Graphic 17" descr="Speaker phone outline">
            <a:extLst>
              <a:ext uri="{FF2B5EF4-FFF2-40B4-BE49-F238E27FC236}">
                <a16:creationId xmlns:a16="http://schemas.microsoft.com/office/drawing/2014/main" id="{CD7C3546-DF6C-1748-9DE2-3DE0B393FD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6967" y="6062796"/>
            <a:ext cx="411480" cy="411480"/>
          </a:xfrm>
          <a:prstGeom prst="rect">
            <a:avLst/>
          </a:prstGeom>
        </p:spPr>
      </p:pic>
      <p:pic>
        <p:nvPicPr>
          <p:cNvPr id="20" name="Graphic 19" descr="Customer review outline">
            <a:extLst>
              <a:ext uri="{FF2B5EF4-FFF2-40B4-BE49-F238E27FC236}">
                <a16:creationId xmlns:a16="http://schemas.microsoft.com/office/drawing/2014/main" id="{88BA5AB9-C7BF-714C-B301-F3911BFCE82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9731" y="6062796"/>
            <a:ext cx="411480" cy="411480"/>
          </a:xfrm>
          <a:prstGeom prst="rect">
            <a:avLst/>
          </a:prstGeom>
        </p:spPr>
      </p:pic>
      <p:pic>
        <p:nvPicPr>
          <p:cNvPr id="24" name="Graphic 23" descr="Signpost outline">
            <a:extLst>
              <a:ext uri="{FF2B5EF4-FFF2-40B4-BE49-F238E27FC236}">
                <a16:creationId xmlns:a16="http://schemas.microsoft.com/office/drawing/2014/main" id="{98A2CDD0-0973-5C41-9864-EAF96E20A22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042" y="6062796"/>
            <a:ext cx="411480" cy="411480"/>
          </a:xfrm>
          <a:prstGeom prst="rect">
            <a:avLst/>
          </a:prstGeom>
        </p:spPr>
      </p:pic>
      <p:pic>
        <p:nvPicPr>
          <p:cNvPr id="26" name="Graphic 25" descr="Internet outline">
            <a:extLst>
              <a:ext uri="{FF2B5EF4-FFF2-40B4-BE49-F238E27FC236}">
                <a16:creationId xmlns:a16="http://schemas.microsoft.com/office/drawing/2014/main" id="{D97D0963-4E70-534E-A452-83995F1FACD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72908" y="8035728"/>
            <a:ext cx="411480" cy="411480"/>
          </a:xfrm>
          <a:prstGeom prst="rect">
            <a:avLst/>
          </a:prstGeom>
        </p:spPr>
      </p:pic>
      <p:pic>
        <p:nvPicPr>
          <p:cNvPr id="28" name="Graphic 27" descr="Remote learning language outline">
            <a:extLst>
              <a:ext uri="{FF2B5EF4-FFF2-40B4-BE49-F238E27FC236}">
                <a16:creationId xmlns:a16="http://schemas.microsoft.com/office/drawing/2014/main" id="{5F425BA3-573C-1A4A-9418-FC3AB02B28C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4421" y="8035728"/>
            <a:ext cx="411480" cy="411480"/>
          </a:xfrm>
          <a:prstGeom prst="rect">
            <a:avLst/>
          </a:prstGeom>
        </p:spPr>
      </p:pic>
      <p:sp>
        <p:nvSpPr>
          <p:cNvPr id="75" name="object 38">
            <a:extLst>
              <a:ext uri="{FF2B5EF4-FFF2-40B4-BE49-F238E27FC236}">
                <a16:creationId xmlns:a16="http://schemas.microsoft.com/office/drawing/2014/main" id="{7721F89F-362E-2149-8232-23A77C21A87D}"/>
              </a:ext>
            </a:extLst>
          </p:cNvPr>
          <p:cNvSpPr/>
          <p:nvPr/>
        </p:nvSpPr>
        <p:spPr>
          <a:xfrm rot="5400000" flipH="1">
            <a:off x="3863341" y="499759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79" name="TextBox 78">
            <a:extLst>
              <a:ext uri="{FF2B5EF4-FFF2-40B4-BE49-F238E27FC236}">
                <a16:creationId xmlns:a16="http://schemas.microsoft.com/office/drawing/2014/main" id="{BD8D3B50-8896-BD46-87FD-5A7F5FB02DD5}"/>
              </a:ext>
            </a:extLst>
          </p:cNvPr>
          <p:cNvSpPr txBox="1">
            <a:spLocks/>
          </p:cNvSpPr>
          <p:nvPr/>
        </p:nvSpPr>
        <p:spPr>
          <a:xfrm>
            <a:off x="5851290" y="803965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Selbsthilfe-Portale</a:t>
            </a:r>
          </a:p>
        </p:txBody>
      </p:sp>
      <p:sp>
        <p:nvSpPr>
          <p:cNvPr id="83" name="TextBox 82">
            <a:extLst>
              <a:ext uri="{FF2B5EF4-FFF2-40B4-BE49-F238E27FC236}">
                <a16:creationId xmlns:a16="http://schemas.microsoft.com/office/drawing/2014/main" id="{AF154937-CC7F-194F-914A-583BEF4B46DE}"/>
              </a:ext>
            </a:extLst>
          </p:cNvPr>
          <p:cNvSpPr txBox="1">
            <a:spLocks/>
          </p:cNvSpPr>
          <p:nvPr/>
        </p:nvSpPr>
        <p:spPr>
          <a:xfrm>
            <a:off x="5809380"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Experience League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de-DE"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de-DE" sz="1400" b="1">
                <a:solidFill>
                  <a:srgbClr val="020302"/>
                </a:solidFill>
                <a:latin typeface="Adobe Clean"/>
                <a:cs typeface="Adobe Clean"/>
              </a:rPr>
              <a:t>Ressourcen</a:t>
            </a:r>
          </a:p>
        </p:txBody>
      </p:sp>
      <p:sp>
        <p:nvSpPr>
          <p:cNvPr id="24" name="object 24"/>
          <p:cNvSpPr txBox="1"/>
          <p:nvPr/>
        </p:nvSpPr>
        <p:spPr>
          <a:xfrm>
            <a:off x="6754821" y="9283729"/>
            <a:ext cx="1017579" cy="662305"/>
          </a:xfrm>
          <a:prstGeom prst="rect">
            <a:avLst/>
          </a:prstGeom>
        </p:spPr>
        <p:txBody>
          <a:bodyPr vert="horz" wrap="square" lIns="0" tIns="12065" rIns="0" bIns="0" rtlCol="0">
            <a:spAutoFit/>
          </a:bodyPr>
          <a:lstStyle/>
          <a:p>
            <a:pPr marL="12700">
              <a:lnSpc>
                <a:spcPts val="930"/>
              </a:lnSpc>
              <a:spcBef>
                <a:spcPts val="95"/>
              </a:spcBef>
            </a:pPr>
            <a:r>
              <a:rPr lang="de-DE" sz="800" dirty="0">
                <a:solidFill>
                  <a:srgbClr val="777879"/>
                </a:solidFill>
                <a:latin typeface="Adobe Clean"/>
                <a:cs typeface="Adobe Clean"/>
              </a:rPr>
              <a:t>Adobe</a:t>
            </a:r>
          </a:p>
          <a:p>
            <a:pPr marL="12700">
              <a:lnSpc>
                <a:spcPts val="915"/>
              </a:lnSpc>
            </a:pPr>
            <a:r>
              <a:rPr lang="de-DE" sz="800" dirty="0">
                <a:solidFill>
                  <a:srgbClr val="777879"/>
                </a:solidFill>
                <a:latin typeface="Adobe Clean"/>
                <a:cs typeface="Adobe Clean"/>
              </a:rPr>
              <a:t>345 Park Avenue</a:t>
            </a:r>
          </a:p>
          <a:p>
            <a:pPr marL="12700">
              <a:lnSpc>
                <a:spcPts val="944"/>
              </a:lnSpc>
            </a:pPr>
            <a:r>
              <a:rPr lang="de-DE" sz="800" dirty="0">
                <a:solidFill>
                  <a:srgbClr val="777879"/>
                </a:solidFill>
                <a:latin typeface="Adobe Clean"/>
                <a:cs typeface="Adobe Clean"/>
              </a:rPr>
              <a:t>San Jose, CA95110-2704</a:t>
            </a:r>
          </a:p>
          <a:p>
            <a:pPr marL="12700">
              <a:lnSpc>
                <a:spcPct val="100000"/>
              </a:lnSpc>
              <a:spcBef>
                <a:spcPts val="45"/>
              </a:spcBef>
            </a:pPr>
            <a:r>
              <a:rPr lang="de-DE" sz="800" dirty="0">
                <a:solidFill>
                  <a:srgbClr val="777879"/>
                </a:solidFill>
                <a:latin typeface="Adobe Clean"/>
                <a:cs typeface="Adobe Clean"/>
              </a:rPr>
              <a:t>USA</a:t>
            </a:r>
          </a:p>
          <a:p>
            <a:pPr marL="12700">
              <a:lnSpc>
                <a:spcPct val="100000"/>
              </a:lnSpc>
              <a:spcBef>
                <a:spcPts val="265"/>
              </a:spcBef>
            </a:pPr>
            <a:r>
              <a:rPr lang="de-DE" sz="800" u="sng" dirty="0">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896662" cy="570865"/>
          </a:xfrm>
          <a:prstGeom prst="rect">
            <a:avLst/>
          </a:prstGeom>
        </p:spPr>
        <p:txBody>
          <a:bodyPr vert="horz" wrap="square" lIns="0" tIns="29845" rIns="0" bIns="0" rtlCol="0" anchor="t">
            <a:spAutoFit/>
          </a:bodyPr>
          <a:lstStyle/>
          <a:p>
            <a:pPr marL="12700" marR="5080" indent="-635">
              <a:lnSpc>
                <a:spcPts val="1200"/>
              </a:lnSpc>
              <a:spcBef>
                <a:spcPts val="235"/>
              </a:spcBef>
            </a:pPr>
            <a:r>
              <a:rPr lang="de-DE" sz="1100" i="1" dirty="0">
                <a:solidFill>
                  <a:srgbClr val="777879"/>
                </a:solidFill>
                <a:latin typeface="AdobeClean-LightIt"/>
                <a:cs typeface="AdobeClean-LightIt"/>
              </a:rPr>
              <a:t>Weitere Informationen zum Support-Angebot von Adobe sowie zum für Ihre Bedürfnisse geeigneten Support-Level erhalten Sie bei Ihrem spezifischen Account-Manager (NAM) oder Ihrem Customer </a:t>
            </a:r>
            <a:r>
              <a:rPr lang="de-DE" sz="1100" i="1" dirty="0" err="1">
                <a:solidFill>
                  <a:srgbClr val="777879"/>
                </a:solidFill>
                <a:latin typeface="AdobeClean-LightIt"/>
                <a:cs typeface="AdobeClean-LightIt"/>
              </a:rPr>
              <a:t>Success</a:t>
            </a:r>
            <a:r>
              <a:rPr lang="de-DE" sz="1100" i="1" dirty="0">
                <a:solidFill>
                  <a:srgbClr val="777879"/>
                </a:solidFill>
                <a:latin typeface="AdobeClean-LightIt"/>
                <a:cs typeface="AdobeClean-LightIt"/>
              </a:rPr>
              <a:t> Manager (CSM).</a:t>
            </a:r>
          </a:p>
          <a:p>
            <a:pPr marL="34290">
              <a:lnSpc>
                <a:spcPct val="100000"/>
              </a:lnSpc>
              <a:spcBef>
                <a:spcPts val="795"/>
              </a:spcBef>
            </a:pPr>
            <a:r>
              <a:rPr lang="de-DE" sz="800" dirty="0">
                <a:solidFill>
                  <a:srgbClr val="6D6D6D"/>
                </a:solidFill>
                <a:latin typeface="Adobe Clean"/>
                <a:cs typeface="Adobe Clean"/>
              </a:rPr>
              <a:t>©2021 Adobe. All Rights </a:t>
            </a:r>
            <a:r>
              <a:rPr lang="de-DE" sz="800" dirty="0" err="1">
                <a:solidFill>
                  <a:srgbClr val="6D6D6D"/>
                </a:solidFill>
                <a:latin typeface="Adobe Clean"/>
                <a:cs typeface="Adobe Clean"/>
              </a:rPr>
              <a:t>Reserved</a:t>
            </a:r>
            <a:r>
              <a:rPr lang="de-DE" sz="800" dirty="0">
                <a:solidFill>
                  <a:srgbClr val="6D6D6D"/>
                </a:solidFill>
                <a:latin typeface="Adobe Clean"/>
                <a:cs typeface="Adobe Clean"/>
              </a:rPr>
              <a:t>. Adobe </a:t>
            </a:r>
            <a:r>
              <a:rPr lang="de-DE" sz="800" dirty="0" err="1">
                <a:solidFill>
                  <a:srgbClr val="6D6D6D"/>
                </a:solidFill>
                <a:latin typeface="Adobe Clean"/>
                <a:cs typeface="Adobe Clean"/>
              </a:rPr>
              <a:t>Confidential</a:t>
            </a:r>
            <a:r>
              <a:rPr lang="de-DE" sz="800" dirty="0">
                <a:solidFill>
                  <a:srgbClr val="6D6D6D"/>
                </a:solidFill>
                <a:latin typeface="Adobe Clean"/>
                <a:cs typeface="Adobe Clean"/>
              </a:rPr>
              <a:t>.</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7232" y="5031270"/>
            <a:ext cx="7171307" cy="755976"/>
          </a:xfrm>
          <a:prstGeom prst="rect">
            <a:avLst/>
          </a:prstGeom>
        </p:spPr>
        <p:txBody>
          <a:bodyPr vert="horz" wrap="square" lIns="0" tIns="116205" rIns="0" bIns="0" rtlCol="0" anchor="t">
            <a:spAutoFit/>
          </a:bodyPr>
          <a:lstStyle/>
          <a:p>
            <a:pPr>
              <a:spcBef>
                <a:spcPts val="915"/>
              </a:spcBef>
            </a:pPr>
            <a:r>
              <a:rPr lang="de-DE" sz="1400" b="1" dirty="0">
                <a:solidFill>
                  <a:srgbClr val="020302"/>
                </a:solidFill>
                <a:latin typeface="Adobe Clean"/>
                <a:cs typeface="Adobe Clean"/>
              </a:rPr>
              <a:t>Regionales Support-Angebot von Adobe, örtliche Geschäftszeiten und unterstützte Sprachen</a:t>
            </a:r>
          </a:p>
          <a:p>
            <a:pPr>
              <a:spcBef>
                <a:spcPts val="915"/>
              </a:spcBef>
            </a:pPr>
            <a:r>
              <a:rPr lang="de-DE" sz="1000" dirty="0">
                <a:solidFill>
                  <a:srgbClr val="1F1F1F"/>
                </a:solidFill>
                <a:latin typeface="AdobeClean-Light"/>
              </a:rPr>
              <a:t>Das regionale Support-Angebot von Adobe wird durch Abgleich der Rechnungsadresse des Kunden (entsprechend dem Kundenauftrag </a:t>
            </a:r>
            <a:br>
              <a:rPr lang="de-DE" sz="1000" dirty="0">
                <a:solidFill>
                  <a:srgbClr val="1F1F1F"/>
                </a:solidFill>
                <a:latin typeface="AdobeClean-Light"/>
              </a:rPr>
            </a:br>
            <a:r>
              <a:rPr lang="de-DE" sz="1000" dirty="0">
                <a:solidFill>
                  <a:srgbClr val="1F1F1F"/>
                </a:solidFill>
                <a:latin typeface="AdobeClean-Light"/>
              </a:rPr>
              <a:t>oder einer anderen Kaufbestätigung für Adobe-Support) mit einer der folgenden Regionen ermittelt:</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1415246440"/>
              </p:ext>
            </p:extLst>
          </p:nvPr>
        </p:nvGraphicFramePr>
        <p:xfrm>
          <a:off x="171128" y="5907213"/>
          <a:ext cx="7391400" cy="15036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a:solidFill>
                            <a:schemeClr val="tx1"/>
                          </a:solidFill>
                          <a:latin typeface="Adobe Clean"/>
                        </a:rPr>
                        <a:t>Nord- und Südamerika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a:rPr>
                        <a:t>Europa, Naher Osten </a:t>
                      </a:r>
                      <a:br>
                        <a:rPr lang="de-DE" sz="1100" dirty="0">
                          <a:solidFill>
                            <a:schemeClr val="tx1"/>
                          </a:solidFill>
                          <a:latin typeface="Adobe Clean"/>
                        </a:rPr>
                      </a:br>
                      <a:r>
                        <a:rPr lang="de-DE" sz="1100" dirty="0">
                          <a:solidFill>
                            <a:schemeClr val="tx1"/>
                          </a:solidFill>
                          <a:latin typeface="Adobe Clean"/>
                        </a:rPr>
                        <a:t>und Afrika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Asien-Pazifik</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Japan </a:t>
                      </a:r>
                      <a:r>
                        <a:rPr lang="de-DE"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a:solidFill>
                            <a:schemeClr val="tx1"/>
                          </a:solidFill>
                          <a:latin typeface="Adobe Clean"/>
                        </a:rPr>
                        <a:t>6:00–17:30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9:00–17:00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9:00–17:00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9:00–17:30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eaLnBrk="1" fontAlgn="auto" latinLnBrk="0" hangingPunct="1">
                        <a:lnSpc>
                          <a:spcPct val="100000"/>
                        </a:lnSpc>
                        <a:spcBef>
                          <a:spcPts val="0"/>
                        </a:spcBef>
                        <a:spcAft>
                          <a:spcPts val="0"/>
                        </a:spcAft>
                        <a:buClrTx/>
                        <a:buSzTx/>
                        <a:buFontTx/>
                        <a:buNone/>
                      </a:pPr>
                      <a:r>
                        <a:rPr lang="de-DE" sz="1100" b="1" i="0" u="none" strike="noStrike" cap="none" normalizeH="0" baseline="30000" noProof="0" dirty="0">
                          <a:ln>
                            <a:noFill/>
                          </a:ln>
                          <a:uLnTx/>
                          <a:uFillTx/>
                          <a:latin typeface="Adobe Clean"/>
                          <a:ea typeface="+mn-ea"/>
                          <a:cs typeface="+mn-cs"/>
                        </a:rPr>
                        <a:t> </a:t>
                      </a:r>
                      <a:r>
                        <a:rPr lang="de-DE" sz="1100" dirty="0">
                          <a:solidFill>
                            <a:schemeClr val="tx1"/>
                          </a:solidFill>
                          <a:latin typeface="Adobe Clean"/>
                          <a:ea typeface="+mn-ea"/>
                          <a:cs typeface="+mn-cs"/>
                        </a:rPr>
                        <a:t>Sprachunterstützung ist nur auf Englisch und Japanisch verfügbar.</a:t>
                      </a:r>
                    </a:p>
                    <a:p>
                      <a:pPr marL="0" marR="0" lvl="0" indent="0" algn="ctr">
                        <a:lnSpc>
                          <a:spcPct val="100000"/>
                        </a:lnSpc>
                        <a:spcBef>
                          <a:spcPts val="0"/>
                        </a:spcBef>
                        <a:spcAft>
                          <a:spcPts val="0"/>
                        </a:spcAft>
                        <a:buClrTx/>
                        <a:buSzTx/>
                        <a:buFontTx/>
                        <a:buNone/>
                      </a:pPr>
                      <a:r>
                        <a:rPr lang="de-DE" sz="1100" i="1" dirty="0">
                          <a:solidFill>
                            <a:schemeClr val="tx1"/>
                          </a:solidFill>
                          <a:latin typeface="Adobe Clean"/>
                        </a:rPr>
                        <a:t>*Adobe Commerce bietet keine Sprachunterstützung für Japanisch.</a:t>
                      </a:r>
                    </a:p>
                    <a:p>
                      <a:pPr algn="l" rtl="0"/>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de-DE" sz="1100" i="0" dirty="0">
                          <a:solidFill>
                            <a:schemeClr val="tx1"/>
                          </a:solidFill>
                          <a:latin typeface="Adobe Clean"/>
                        </a:rPr>
                        <a:t> </a:t>
                      </a:r>
                      <a:r>
                        <a:rPr lang="de-DE" sz="1100" i="0" baseline="30000" dirty="0">
                          <a:solidFill>
                            <a:schemeClr val="tx1"/>
                          </a:solidFill>
                          <a:latin typeface="Adobe Clean"/>
                        </a:rPr>
                        <a:t>1</a:t>
                      </a:r>
                      <a:r>
                        <a:rPr lang="de-DE" sz="1100" i="0" dirty="0">
                          <a:solidFill>
                            <a:schemeClr val="tx1"/>
                          </a:solidFill>
                          <a:latin typeface="Adobe Clean"/>
                        </a:rPr>
                        <a:t>Fälle der Kategorien P2, P3 und P4 sind in Japan auf Geschäftszeiten beschränkt.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534047" y="8528519"/>
            <a:ext cx="1424544" cy="385445"/>
          </a:xfrm>
          <a:prstGeom prst="rect">
            <a:avLst/>
          </a:prstGeom>
        </p:spPr>
        <p:txBody>
          <a:bodyPr vert="horz" wrap="square" lIns="0" tIns="23495" rIns="0" bIns="0" rtlCol="0">
            <a:spAutoFit/>
          </a:bodyPr>
          <a:lstStyle/>
          <a:p>
            <a:pPr marR="5080" algn="ctr">
              <a:lnSpc>
                <a:spcPts val="1390"/>
              </a:lnSpc>
              <a:spcBef>
                <a:spcPts val="185"/>
              </a:spcBef>
            </a:pPr>
            <a:r>
              <a:rPr lang="de-DE" sz="1200" b="1" dirty="0">
                <a:solidFill>
                  <a:srgbClr val="FFFFFF"/>
                </a:solidFill>
                <a:latin typeface="Adobe Clean"/>
                <a:cs typeface="Adobe Clean"/>
              </a:rPr>
              <a:t>Unübertroffenes Know-how</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01855" y="8541244"/>
            <a:ext cx="872176" cy="382797"/>
          </a:xfrm>
          <a:prstGeom prst="rect">
            <a:avLst/>
          </a:prstGeom>
        </p:spPr>
        <p:txBody>
          <a:bodyPr vert="horz" wrap="square" lIns="0" tIns="23495" rIns="0" bIns="0" rtlCol="0">
            <a:spAutoFit/>
          </a:bodyPr>
          <a:lstStyle/>
          <a:p>
            <a:pPr marR="5080" algn="ctr">
              <a:lnSpc>
                <a:spcPts val="1390"/>
              </a:lnSpc>
              <a:spcBef>
                <a:spcPts val="185"/>
              </a:spcBef>
            </a:pPr>
            <a:r>
              <a:rPr lang="de-DE" sz="1200" b="1" dirty="0">
                <a:solidFill>
                  <a:srgbClr val="FFFFFF"/>
                </a:solidFill>
                <a:latin typeface="Adobe Clean"/>
                <a:cs typeface="Adobe Clean"/>
              </a:rPr>
              <a:t>Schneller Support</a:t>
            </a:r>
          </a:p>
        </p:txBody>
      </p:sp>
      <p:sp>
        <p:nvSpPr>
          <p:cNvPr id="86" name="object 32">
            <a:extLst>
              <a:ext uri="{FF2B5EF4-FFF2-40B4-BE49-F238E27FC236}">
                <a16:creationId xmlns:a16="http://schemas.microsoft.com/office/drawing/2014/main" id="{73055FA1-8180-F44A-A86E-2B1D4C7C6B5E}"/>
              </a:ext>
            </a:extLst>
          </p:cNvPr>
          <p:cNvSpPr txBox="1"/>
          <p:nvPr/>
        </p:nvSpPr>
        <p:spPr>
          <a:xfrm>
            <a:off x="6317295" y="8543943"/>
            <a:ext cx="1124188" cy="385445"/>
          </a:xfrm>
          <a:prstGeom prst="rect">
            <a:avLst/>
          </a:prstGeom>
        </p:spPr>
        <p:txBody>
          <a:bodyPr vert="horz" wrap="square" lIns="0" tIns="23495" rIns="0" bIns="0" rtlCol="0">
            <a:spAutoFit/>
          </a:bodyPr>
          <a:lstStyle/>
          <a:p>
            <a:pPr marR="5080" algn="ctr">
              <a:lnSpc>
                <a:spcPts val="1390"/>
              </a:lnSpc>
              <a:spcBef>
                <a:spcPts val="185"/>
              </a:spcBef>
            </a:pPr>
            <a:r>
              <a:rPr lang="de-DE" sz="1200" b="1" dirty="0">
                <a:solidFill>
                  <a:srgbClr val="FFFFFF"/>
                </a:solidFill>
                <a:latin typeface="Adobe Clean"/>
                <a:cs typeface="Adobe Clean"/>
              </a:rPr>
              <a:t>Strategische Beratung</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373196523"/>
              </p:ext>
            </p:extLst>
          </p:nvPr>
        </p:nvGraphicFramePr>
        <p:xfrm>
          <a:off x="194236" y="1059345"/>
          <a:ext cx="7368291" cy="3784600"/>
        </p:xfrm>
        <a:graphic>
          <a:graphicData uri="http://schemas.openxmlformats.org/drawingml/2006/table">
            <a:tbl>
              <a:tblPr firstRow="1" bandRow="1">
                <a:tableStyleId>{5C22544A-7EE6-4342-B048-85BDC9FD1C3A}</a:tableStyleId>
              </a:tblPr>
              <a:tblGrid>
                <a:gridCol w="3608144">
                  <a:extLst>
                    <a:ext uri="{9D8B030D-6E8A-4147-A177-3AD203B41FA5}">
                      <a16:colId xmlns:a16="http://schemas.microsoft.com/office/drawing/2014/main" val="2364693614"/>
                    </a:ext>
                  </a:extLst>
                </a:gridCol>
                <a:gridCol w="3760147">
                  <a:extLst>
                    <a:ext uri="{9D8B030D-6E8A-4147-A177-3AD203B41FA5}">
                      <a16:colId xmlns:a16="http://schemas.microsoft.com/office/drawing/2014/main" val="1545335406"/>
                    </a:ext>
                  </a:extLst>
                </a:gridCol>
              </a:tblGrid>
              <a:tr h="370840">
                <a:tc>
                  <a:txBody>
                    <a:bodyPr/>
                    <a:lstStyle/>
                    <a:p>
                      <a:r>
                        <a:rPr lang="de-DE" sz="1100" b="0">
                          <a:solidFill>
                            <a:schemeClr val="tx1"/>
                          </a:solidFill>
                          <a:latin typeface="Adobe Clean"/>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de-DE" sz="1000" b="0" dirty="0">
                          <a:solidFill>
                            <a:srgbClr val="000000"/>
                          </a:solidFill>
                          <a:latin typeface="Adobe Clean Light"/>
                          <a:ea typeface="+mn-ea"/>
                          <a:cs typeface="+mn-cs"/>
                        </a:rPr>
                        <a:t>Mit der Experience League unterstützt Adobe Unternehmen dabei, mit ihren Investitionen in Adobe optimale Ergebnisse zu erzielen. An diesem zentralen Ort können Kunden auf einem personalisierten Weg zum Erfolg lernen, Kontakte knüpfen und sich weiterentwickeln. Dafür nutzen sie Selbsthilfe-Tutorials, Produktdokumentation, von Kursleitern geführte Schulungen, Community und technischen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dk1"/>
                          </a:solidFill>
                          <a:latin typeface="Adobe Clean"/>
                          <a:ea typeface="+mn-ea"/>
                          <a:cs typeface="+mn-cs"/>
                          <a:hlinkClick r:id="rId8"/>
                        </a:rPr>
                        <a:t>Training</a:t>
                      </a:r>
                      <a:r>
                        <a:rPr lang="de-DE" sz="1100">
                          <a:solidFill>
                            <a:schemeClr val="dk1"/>
                          </a:solidFill>
                          <a:latin typeface="Adobe Clean"/>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dirty="0">
                          <a:solidFill>
                            <a:srgbClr val="000000"/>
                          </a:solidFill>
                          <a:latin typeface="Adobe Clean Light"/>
                          <a:ea typeface="+mn-ea"/>
                          <a:cs typeface="+mn-cs"/>
                        </a:rPr>
                        <a:t>Adobe Digital Learning Services-Kurse sind über die Experience League verfügbar. Das Angebot umfasst sowohl On-Demand- als auch </a:t>
                      </a:r>
                      <a:br>
                        <a:rPr lang="de-DE" sz="1000" dirty="0">
                          <a:solidFill>
                            <a:srgbClr val="000000"/>
                          </a:solidFill>
                          <a:latin typeface="Adobe Clean Light"/>
                          <a:ea typeface="+mn-ea"/>
                          <a:cs typeface="+mn-cs"/>
                        </a:rPr>
                      </a:br>
                      <a:r>
                        <a:rPr lang="de-DE" sz="1000" dirty="0">
                          <a:solidFill>
                            <a:srgbClr val="000000"/>
                          </a:solidFill>
                          <a:latin typeface="Adobe Clean Light"/>
                          <a:ea typeface="+mn-ea"/>
                          <a:cs typeface="+mn-cs"/>
                        </a:rPr>
                        <a:t>von Kursleiter geführte Schulungen.  Hier können Sie Kompetenzen erwerben, die auf dem Markt anerkannt sind und den Erfolg im Unternehmen vorantreiben.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latin typeface="Adobe Clean"/>
                          <a:ea typeface="+mn-ea"/>
                          <a:cs typeface="+mn-cs"/>
                          <a:hlinkClick r:id="rId9"/>
                        </a:rPr>
                        <a:t>Produktionsprobleme und Systemausfälle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de-DE" sz="1000" dirty="0">
                          <a:solidFill>
                            <a:srgbClr val="000000"/>
                          </a:solidFill>
                          <a:latin typeface="Adobe Clean Light"/>
                          <a:ea typeface="+mn-ea"/>
                          <a:cs typeface="+mn-cs"/>
                        </a:rPr>
                        <a:t>Status.adobe.com übermittelt die Statusinformationen sämtlicher Adobe-Produkte und -Services, die in Umgebungen mit mehreren Mandanten implementiert sind. Kunden können Voreinstellungen für </a:t>
                      </a:r>
                      <a:br>
                        <a:rPr lang="de-DE" sz="1000" dirty="0">
                          <a:solidFill>
                            <a:srgbClr val="000000"/>
                          </a:solidFill>
                          <a:latin typeface="Adobe Clean Light"/>
                          <a:ea typeface="+mn-ea"/>
                          <a:cs typeface="+mn-cs"/>
                        </a:rPr>
                      </a:br>
                      <a:r>
                        <a:rPr lang="de-DE" sz="1000" dirty="0">
                          <a:solidFill>
                            <a:srgbClr val="000000"/>
                          </a:solidFill>
                          <a:latin typeface="Adobe Clean Light"/>
                          <a:ea typeface="+mn-ea"/>
                          <a:cs typeface="+mn-cs"/>
                        </a:rPr>
                        <a:t>ihr Abonnement auswählen und E-Mail-Benachrichtigungen erhalten, wenn Adobe ein Produktereignis erstellt, aktualisiert oder löst. </a:t>
                      </a:r>
                      <a:br>
                        <a:rPr lang="de-DE" sz="1000" dirty="0">
                          <a:solidFill>
                            <a:srgbClr val="000000"/>
                          </a:solidFill>
                          <a:latin typeface="Adobe Clean Light"/>
                          <a:ea typeface="+mn-ea"/>
                          <a:cs typeface="+mn-cs"/>
                        </a:rPr>
                      </a:br>
                      <a:r>
                        <a:rPr lang="de-DE" sz="1000" dirty="0">
                          <a:solidFill>
                            <a:srgbClr val="000000"/>
                          </a:solidFill>
                          <a:latin typeface="Adobe Clean Light"/>
                          <a:ea typeface="+mn-ea"/>
                          <a:cs typeface="+mn-cs"/>
                        </a:rPr>
                        <a:t>Dies kann geplante Wartungen oder Service-Probleme unterschiedlichen Schweregrads umfassen.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b="0" i="0">
                          <a:solidFill>
                            <a:schemeClr val="dk1"/>
                          </a:solidFill>
                          <a:latin typeface="Adobe Clean"/>
                          <a:ea typeface="+mn-ea"/>
                          <a:cs typeface="+mn-cs"/>
                          <a:hlinkClick r:id="rId10" tooltip="https://helpx.adobe.com/de/support/programs/enterprise-support-programs/premier-support-business.html"/>
                        </a:rPr>
                        <a:t>Website für Business Support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a:solidFill>
                            <a:srgbClr val="000000"/>
                          </a:solidFill>
                          <a:latin typeface="Adobe Clean Light"/>
                          <a:ea typeface="+mn-ea"/>
                          <a:cs typeface="+mn-cs"/>
                        </a:rPr>
                        <a:t>Website für Adobe Business Support.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7213556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latin typeface="Adobe Clean"/>
                          <a:ea typeface="+mn-ea"/>
                          <a:cs typeface="+mn-cs"/>
                          <a:hlinkClick r:id="rId11"/>
                        </a:rPr>
                        <a:t>Geschäftsbedingungen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dirty="0">
                          <a:solidFill>
                            <a:srgbClr val="000000"/>
                          </a:solidFill>
                          <a:latin typeface="Adobe Clean Light"/>
                          <a:ea typeface="+mn-ea"/>
                          <a:cs typeface="+mn-cs"/>
                        </a:rPr>
                        <a:t>Allgemeine Geschäftsbedingungen mit detaillierten Informationen </a:t>
                      </a:r>
                      <a:br>
                        <a:rPr lang="de-DE" sz="1000" dirty="0">
                          <a:solidFill>
                            <a:srgbClr val="000000"/>
                          </a:solidFill>
                          <a:latin typeface="Adobe Clean Light"/>
                          <a:ea typeface="+mn-ea"/>
                          <a:cs typeface="+mn-cs"/>
                        </a:rPr>
                      </a:br>
                      <a:r>
                        <a:rPr lang="de-DE" sz="1000" dirty="0">
                          <a:solidFill>
                            <a:srgbClr val="000000"/>
                          </a:solidFill>
                          <a:latin typeface="Adobe Clean Light"/>
                          <a:ea typeface="+mn-ea"/>
                          <a:cs typeface="+mn-cs"/>
                        </a:rPr>
                        <a:t>zu den angebotenen Support-Services.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DB8BDF-6DA8-4ABC-A3CA-043AFD674CFC}">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5AE3B0B-E909-400C-B0B3-909FB50E07DE}">
  <ds:schemaRefs>
    <ds:schemaRef ds:uri="http://schemas.microsoft.com/sharepoint/v3/contenttype/forms"/>
  </ds:schemaRefs>
</ds:datastoreItem>
</file>

<file path=customXml/itemProps3.xml><?xml version="1.0" encoding="utf-8"?>
<ds:datastoreItem xmlns:ds="http://schemas.openxmlformats.org/officeDocument/2006/customXml" ds:itemID="{10FC3CAF-E6F1-40E3-87D4-6B781C97D6B4}">
  <ds:schemaRefs>
    <ds:schemaRef ds:uri="6c8368ec-3776-49b5-a5bb-90648cf9530f"/>
    <ds:schemaRef ds:uri="8a053bff-88be-49e4-9a87-e748e18b8b6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10</TotalTime>
  <Words>1113</Words>
  <Application>Microsoft Office PowerPoint</Application>
  <PresentationFormat>Custom</PresentationFormat>
  <Paragraphs>128</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SUPPORT-PAKETE VON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Lubomir Michniak</cp:lastModifiedBy>
  <cp:revision>3</cp:revision>
  <dcterms:created xsi:type="dcterms:W3CDTF">2020-11-03T06:32:09Z</dcterms:created>
  <dcterms:modified xsi:type="dcterms:W3CDTF">2021-11-12T15:02:50Z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