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4D8E0410-E0CE-85E2-0F84-C1BF4F647622}" v="27" dt="2021-09-22T22:57:14.395"/>
    <p1510:client id="{71D6CFBF-0EA2-99B0-93F4-22F19EF0AE4E}" v="2" dt="2021-09-22T19:06:58.732"/>
    <p1510:client id="{9E385600-BF81-FC49-9ED0-E33BC37F7908}" v="55" dt="2021-08-04T08:16:13.478"/>
    <p1510:client id="{AFB92C2B-405E-C597-0988-18F97C53104C}" v="37" dt="2021-09-22T18:53:28.02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670" y="-119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?lang=de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de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de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5" y="7162363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>
                <a:latin typeface="Adobe Clean" panose="020B0503020404020204" pitchFamily="34" charset="0"/>
              </a:rPr>
              <a:t>SUPPORT-ANGEBOT VON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941516" cy="127047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</a:t>
            </a:r>
            <a:r>
              <a:rPr lang="de-DE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de-DE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900" spc="-3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bietet eine umfangreiche Palette an technischen Ressourcen zur Unterstützung Ihres Unternehmens. Diese sind Teil des Experience Cloud-Lizenzabonnements und werden durch das BUSINESS Support-Paket ergänzt. BUSINESS Support bietet über die Adobe Experience League Zugang zu personalisierten Lernpfaden und von Moderatoren betreuten Community-Foren. Darüber hinaus stehen Ihnen unsere umfangreiche technische Produktdokumentation sowie aktuelle Versionshinweise zur Verfügung. BUSINESS-Kunden haben außerdem </a:t>
            </a:r>
            <a:br>
              <a:rPr lang="sk-SK" sz="900" spc="-3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de-DE" sz="900" spc="-3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die Möglichkeit, bei produktbezogenen Fragen unsere technischen Supportteams über Telefon oder das Support-Web-Portal zu kontaktieren. So ist Ihr Unternehmen in kritischen Zeiten geschützt. BUSINESS-Kunden erhalten regelmäßige Informationen und Updates von ihrem Account Support Lead sowie Eskalations-Management für Support-Fälle bei besonders kritischen Support-Anfragen.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114461"/>
              </p:ext>
            </p:extLst>
          </p:nvPr>
        </p:nvGraphicFramePr>
        <p:xfrm>
          <a:off x="121146" y="7475985"/>
          <a:ext cx="7498852" cy="229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Online Support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Produktionsfunktionen im Unternehmen des Kunden sind ausgefallen oder weisen </a:t>
                      </a:r>
                      <a:br>
                        <a:rPr lang="sk-SK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einen erheblichen Datenverlust oder eine Beeinträchtigung des Service auf und ein sofortiges Eingreifen ist nötig, um Funktionalität und Nutzbarkeit wiederherzustellen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Stunde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Stunde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Unternehmensfunktionen des Kunden weisen eine erhebliche Beeinträchtigung des Service </a:t>
                      </a:r>
                      <a:br>
                        <a:rPr lang="sk-SK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oder möglichen Datenverlust auf oder eine zentrale Funktion ist betroffen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 Stunden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Beeinträchtigung des Service auf, es gibt jedoch eine Lösung/Problemumgehung, mit der die Unternehmensfunktionen weiterhin genutzt werden können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 Stunden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Allgemeine Frage zur aktuellen Produktfunktionalität oder Anfrage zu einer Erweiterung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Geschäftstage/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 Tage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Geschäftstage/ </a:t>
                      </a:r>
                    </a:p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1 Tag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821326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Online Support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Kostenpflichtiger Support (€)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Online Support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Geschäftszeiten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Support für Probleme der Kategorie 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Spezifische Support-Kontakte (pro Produkt)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Live-Telefon-Support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Jährliche Service-Prüfung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Jährliche Experten-Sessions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Ereignis-Management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Umgebungsbewertung, -wartung und -überwachung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-30" baseline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Prüfung von Freigabe, Migration, Aktualisierung und Produkt-Roadmap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Cloud-Support-Aktivitäten – Experience Manager as a Cloud Service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Außendienst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Advisory-Services – Erstes Jahr mit der neuen Lösung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dirty="0">
                          <a:latin typeface="AdobeClean-Light"/>
                          <a:cs typeface="AdobeClean-Light"/>
                        </a:rPr>
                        <a:t>Außendienstaktivitäten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892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Ein spezialisierter Account Support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Lead überwacht proaktiv Fälle, fördert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die Team-übergreifende Zusammenarbeit, stellt Onboarding-Webinare bereit, führt Service-Berichte aus, bietet Unterstützung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bei nicht-technischem Support und fungiert als Eskalationsstelle und interne Kontaktperson zum Adobe Support.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Starten Sie eine Chat-Session, </a:t>
            </a:r>
            <a:br>
              <a:rPr lang="sk-SK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Antworten und Hilfe bei der Fallübermittlung zu erhalten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*Nicht alle Produkte verfügen </a:t>
            </a:r>
            <a:br>
              <a:rPr lang="sk-SK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über Live-Chat-Support</a:t>
            </a:r>
            <a:r>
              <a:rPr lang="de-DE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Community-Foren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Online-Foren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Kontinuierlicher Online-Zugriff auf eine wachsende Datenbank technischer Lösungen, Produktdokumentationen, FAQs und mehr. Tausende von Kunden können sich über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Best Practices und Erfahrungen austauschen.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Journeys für die Selbsthilfe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Maker entstehen in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der Experience League. Kunden können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durch personalisiertes Lernen ihre Customer-Experience-Management-Fähigkeiten entwickeln, mit einer globalen Community anderer Anwender interagieren und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so ihre eigene Karriere fördern.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Live-Chat-Support*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Anwender oder spezifische Support-Kontakte</a:t>
            </a:r>
            <a:r>
              <a:rPr lang="de-DE" sz="1000" dirty="0">
                <a:latin typeface="Adobe Clean Light" panose="020B0303020404020204" pitchFamily="34" charset="0"/>
              </a:rPr>
              <a:t> können Probleme über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de-DE" sz="1000" dirty="0">
                <a:latin typeface="Adobe Clean Light" panose="020B0303020404020204" pitchFamily="34" charset="0"/>
              </a:rPr>
              <a:t>alle verfügbaren Kanäle (einschließlich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de-DE" sz="1000" dirty="0">
                <a:latin typeface="Adobe Clean Light" panose="020B0303020404020204" pitchFamily="34" charset="0"/>
              </a:rPr>
              <a:t>Telefon für P1) einreichen und im Namen Ihres Unternehmens mit unserem technischen Support-Team interagieren.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rgbClr val="020302"/>
                </a:solidFill>
                <a:latin typeface="+mj-lt"/>
              </a:rPr>
              <a:t>Account Support Lead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Umfang von Online Support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Umfang von Business Support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Kunden können Support-Fälle für Probleme der Kategorien P2, P3 und P4 während der regionalen Support-Zeit telefonisch melden. Es gibt keine Obergrenze für die Anzahl der Anrufe beim Support. Kunden können auch um einen Rückruf vom Support bitten oder ein Meeting über eine Remote-Desktop-Session anfordern, in der ein Problem demonstriert und gelöst werden kann.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rgbClr val="020302"/>
                </a:solidFill>
                <a:latin typeface="+mj-lt"/>
              </a:rPr>
              <a:t>Live-Telefon-Support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000">
                <a:solidFill>
                  <a:srgbClr val="4B4B4B"/>
                </a:solidFill>
                <a:latin typeface="Adobe Clean Light" panose="020B0303020404020204" pitchFamily="34" charset="0"/>
              </a:rPr>
              <a:t>Ein spezifischer Ansprechpartner innerhalb von Adobe, der Unterstützung bei Eskalation und regelmäßigen Updates bietet und sicherstellt, dass die wichtigsten offenen Support-Anfragen priorisiert werden.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rgbClr val="020302"/>
                </a:solidFill>
                <a:latin typeface="+mj-lt"/>
              </a:rPr>
              <a:t>Eskalations-Management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Webinare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„Office Hours“ ist eine Initiative des Adobe Support-Teams. In diesen Sessions erhalten Teilnehmer Informationen, Hilfestellungen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bei Problemen sowie Tipps und Tricks zur erfolgreichen Verwendung von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+mj-lt"/>
                <a:ea typeface="Open Sans" pitchFamily="34" charset="0"/>
                <a:cs typeface="Open Sans" pitchFamily="34" charset="0"/>
              </a:rPr>
              <a:t>24/7-Support-Portal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On-Demand-Zugriff auf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das Online-Selbsthilfe-Support-Portal,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um Support-Anfragen einzureichen,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den Fallstatus zu überprüfen und andere Ressourcen zu durchsuchen, z. B. unsere Wissensdatenbank, Neuigkeiten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und Hinweise, spezielle Tipps und mehr.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>
                <a:latin typeface="+mj-lt"/>
              </a:rPr>
              <a:t>Business Services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0" y="3875832"/>
            <a:ext cx="2335059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Ein Account Support Lead führt Webinare durch, die einen Überblick über die im Business Support enthaltenen Services bieten.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Selbsthilfe-Portale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809358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Manager(CSM)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3" y="5031270"/>
            <a:ext cx="695647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Regionales Support-Angebot von Adobe, örtliche Geschäftszeiten und unterstützte Sprachen</a:t>
            </a:r>
          </a:p>
          <a:p>
            <a:pPr>
              <a:spcBef>
                <a:spcPts val="915"/>
              </a:spcBef>
            </a:pPr>
            <a:r>
              <a:rPr lang="de-DE" sz="1000" dirty="0">
                <a:solidFill>
                  <a:srgbClr val="1F1F1F"/>
                </a:solidFill>
                <a:latin typeface="AdobeClean-Light"/>
              </a:rPr>
              <a:t>Das regionale Support-Angebot von Adobe wird durch Abgleich der Rechnungsadresse des Kunden (entsprechend dem Kundenauftrag </a:t>
            </a:r>
            <a:br>
              <a:rPr lang="sk-SK" sz="1000" dirty="0">
                <a:solidFill>
                  <a:srgbClr val="1F1F1F"/>
                </a:solidFill>
                <a:latin typeface="AdobeClean-Light"/>
              </a:rPr>
            </a:br>
            <a:r>
              <a:rPr lang="de-DE" sz="1000" dirty="0">
                <a:solidFill>
                  <a:srgbClr val="1F1F1F"/>
                </a:solidFill>
                <a:latin typeface="AdobeClean-Light"/>
              </a:rPr>
              <a:t>oder einer anderen Kaufbestätigung für Adobe-Support) mit einer der folgenden Regionen ermittelt: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26230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Nord- und Südamerika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Naher Osten </a:t>
                      </a:r>
                      <a:br>
                        <a:rPr lang="sk-SK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</a:rPr>
                        <a:t>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Japan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6:00–17:30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/>
                        </a:rPr>
                        <a:t>9:00–17:30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Sprachunterstützung ist nur auf Englisch und Japanisch verfügbar.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 bietet keine Sprachunterstützung für Japanisch.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de-DE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Fälle der Kategorien P2, P3 und P4 sind in Japan auf Geschäftszeiten beschränkt.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678946" y="8528519"/>
            <a:ext cx="1121529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400550" y="8541244"/>
            <a:ext cx="1314450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</a:t>
            </a:r>
            <a:r>
              <a:rPr lang="sk-SK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66639" y="8543943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981354"/>
              </p:ext>
            </p:extLst>
          </p:nvPr>
        </p:nvGraphicFramePr>
        <p:xfrm>
          <a:off x="194236" y="1059345"/>
          <a:ext cx="7368291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Mit der Experience League unterstützt Adobe Unternehmen dabei, </a:t>
                      </a:r>
                      <a:br>
                        <a:rPr lang="sk-SK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mit ihren Investitionen in Adobe optimale Ergebnisse zu erzielen. </a:t>
                      </a:r>
                      <a:br>
                        <a:rPr lang="sk-SK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An diesem zentralen Ort können Kunden auf einem personalisierten </a:t>
                      </a:r>
                      <a:br>
                        <a:rPr lang="sk-SK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Weg zum Erfolg lernen, Kontakte knüpfen und sich weiterentwickeln. </a:t>
                      </a:r>
                      <a:br>
                        <a:rPr lang="sk-SK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b="0" spc="-2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Dafür nutzen sie Selbsthilfe-Tutorials, Produktdokumentation, von Kursleitern geführte Schulungen, Community und technischen Support.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Training</a:t>
                      </a:r>
                      <a:r>
                        <a:rPr lang="de-DE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Digital Learning Services-Kurse sind über die Experience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League verfügbar. Das Angebot umfasst sowohl On-Demand- als auch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von Kursleiter geführte Schulungen.  Hier können Sie Kompetenzen erwerben, die auf dem Markt anerkannt sind und den Erfolg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im Unternehmen vorantreiben.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de/support/programs/enterprise-support-programs/premier-support-business.html"/>
                        </a:rPr>
                        <a:t>Website für Business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Website für Adobe Business Support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de-DE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zu den angebotenen Support-Services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1119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SUPPORT-ANGEBOT VON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Marek Poliacik</cp:lastModifiedBy>
  <cp:revision>6</cp:revision>
  <dcterms:created xsi:type="dcterms:W3CDTF">2020-11-03T06:32:09Z</dcterms:created>
  <dcterms:modified xsi:type="dcterms:W3CDTF">2021-09-30T12:16:45Z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