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3DD59-8FB2-7AAD-1875-255EDB54B98D}" v="367" dt="2021-09-22T18:47:16.4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762"/>
  </p:normalViewPr>
  <p:slideViewPr>
    <p:cSldViewPr>
      <p:cViewPr varScale="1">
        <p:scale>
          <a:sx n="78" d="100"/>
          <a:sy n="78" d="100"/>
        </p:scale>
        <p:origin x="324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de#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00350" cy="238760"/>
          </a:xfrm>
          <a:prstGeom prst="rect">
            <a:avLst/>
          </a:prstGeom>
        </p:spPr>
        <p:txBody>
          <a:bodyPr vert="horz" wrap="square" lIns="0" tIns="12065" rIns="0" bIns="0" rtlCol="0">
            <a:spAutoFit/>
          </a:bodyPr>
          <a:lstStyle/>
          <a:p>
            <a:pPr marL="12700">
              <a:lnSpc>
                <a:spcPct val="100000"/>
              </a:lnSpc>
              <a:spcBef>
                <a:spcPts val="95"/>
              </a:spcBef>
            </a:pPr>
            <a:r>
              <a:rPr lang="de-DE" sz="1400" b="1" u="heavy">
                <a:solidFill>
                  <a:srgbClr val="020302"/>
                </a:solidFill>
                <a:uFill>
                  <a:solidFill>
                    <a:srgbClr val="020302"/>
                  </a:solidFill>
                </a:uFill>
                <a:latin typeface="Adobe Clean"/>
                <a:cs typeface="Adobe Clean"/>
              </a:rPr>
              <a:t>Service-Level-Ziele: Erste Reaktion</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813361"/>
            <a:ext cx="6035427" cy="1087798"/>
          </a:xfrm>
          <a:prstGeom prst="rect">
            <a:avLst/>
          </a:prstGeom>
        </p:spPr>
        <p:txBody>
          <a:bodyPr vert="horz" wrap="square" lIns="0" tIns="24130" rIns="0" bIns="0" rtlCol="0">
            <a:spAutoFit/>
          </a:bodyPr>
          <a:lstStyle/>
          <a:p>
            <a:pPr marL="12700" marR="5080">
              <a:lnSpc>
                <a:spcPts val="1200"/>
              </a:lnSpc>
              <a:spcBef>
                <a:spcPts val="240"/>
              </a:spcBef>
            </a:pPr>
            <a:r>
              <a:rPr lang="de-DE" sz="1100" b="1" dirty="0">
                <a:solidFill>
                  <a:schemeClr val="bg1"/>
                </a:solidFill>
              </a:rPr>
              <a:t>Online</a:t>
            </a:r>
            <a:r>
              <a:rPr lang="de-DE" sz="1100" dirty="0">
                <a:solidFill>
                  <a:schemeClr val="bg1"/>
                </a:solidFill>
                <a:latin typeface="Adobe Clean Light" panose="020B0303020404020204" pitchFamily="34" charset="0"/>
              </a:rPr>
              <a:t> | Business | Enterprise | Elite</a:t>
            </a:r>
            <a:br>
              <a:rPr lang="de-DE" sz="800" dirty="0">
                <a:solidFill>
                  <a:schemeClr val="bg1"/>
                </a:solidFill>
                <a:latin typeface="Adobe Clean Light" panose="020B0303020404020204" pitchFamily="34" charset="0"/>
              </a:rPr>
            </a:br>
            <a:r>
              <a:rPr lang="de-DE" sz="800" dirty="0">
                <a:solidFill>
                  <a:schemeClr val="bg1"/>
                </a:solidFill>
                <a:latin typeface="Adobe Clean SemiLight" panose="020B0403020404020204" pitchFamily="34" charset="0"/>
              </a:rPr>
              <a:t>Adobe bietet eine umfangreiche Palette an technischen Ressourcen zur Unterstützung Ihres Unternehmens. Diese sind Teil des Experience Cloud-Lizenzabonnements. Online Support bietet über die Adobe Experience League Zugang zu personalisierten Lernpfaden und von Moderatoren betreuten Community-Foren. Ihnen stehen unsere umfangreiche technische Produktdokumentation sowie aktuelle Versionshinweise auf </a:t>
            </a:r>
            <a:r>
              <a:rPr lang="de-DE" sz="800" u="sng" dirty="0">
                <a:solidFill>
                  <a:schemeClr val="bg1"/>
                </a:solidFill>
                <a:latin typeface="Adobe Clean SemiLight" panose="020B0403020404020204" pitchFamily="34" charset="0"/>
                <a:hlinkClick r:id="rId4">
                  <a:extLst>
                    <a:ext uri="{A12FA001-AC4F-418D-AE19-62706E023703}">
                      <ahyp:hlinkClr xmlns:ahyp="http://schemas.microsoft.com/office/drawing/2018/hyperlinkcolor" val="tx"/>
                    </a:ext>
                  </a:extLst>
                </a:hlinkClick>
              </a:rPr>
              <a:t>http://www.adobe.com</a:t>
            </a:r>
            <a:r>
              <a:rPr lang="de-DE" sz="800" dirty="0">
                <a:solidFill>
                  <a:schemeClr val="bg1"/>
                </a:solidFill>
                <a:latin typeface="Adobe Clean SemiLight" panose="020B0403020404020204" pitchFamily="34" charset="0"/>
              </a:rPr>
              <a:t> zur Verfügung.Unser Online-Paket bietet auch telefonischen Kontakt zu unseren Teams vom technischen Support für alle kritischen P1-Produktprobleme zum Schutz Ihres Unternehmens in kritischen Zeiten. Außerdem haben Sie die Möglichkeit, Anfragen mit geringerer Priorität über das Support-Web-Portal zu übermitteln, um Unterstützung zu erhalten.</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3453326858"/>
              </p:ext>
            </p:extLst>
          </p:nvPr>
        </p:nvGraphicFramePr>
        <p:xfrm>
          <a:off x="0" y="1905000"/>
          <a:ext cx="7705343" cy="5316839"/>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de-DE" sz="900">
                          <a:solidFill>
                            <a:srgbClr val="404040"/>
                          </a:solidFill>
                          <a:latin typeface="Adobe Clean"/>
                          <a:cs typeface="Adobe Clean"/>
                        </a:rPr>
                        <a:t>Online Support</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Business Support</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de-DE" sz="900">
                          <a:solidFill>
                            <a:srgbClr val="FFFFFF"/>
                          </a:solidFill>
                          <a:latin typeface="Adobe Clean"/>
                          <a:cs typeface="Adobe Clean"/>
                        </a:rPr>
                        <a:t>Enterprise Support</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de-DE" sz="900">
                          <a:solidFill>
                            <a:srgbClr val="FFFFFF"/>
                          </a:solidFill>
                          <a:latin typeface="Adobe Clean"/>
                          <a:cs typeface="Adobe Clean"/>
                        </a:rPr>
                        <a:t>Enterprise Support</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de-DE" sz="900">
                          <a:solidFill>
                            <a:srgbClr val="FFFFFF"/>
                          </a:solidFill>
                          <a:latin typeface="Adobe Clean"/>
                          <a:cs typeface="Adobe Clean"/>
                        </a:rPr>
                        <a:t>Elite Support</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3450" indent="-133350">
                        <a:lnSpc>
                          <a:spcPct val="100000"/>
                        </a:lnSpc>
                        <a:spcBef>
                          <a:spcPts val="650"/>
                        </a:spcBef>
                      </a:pPr>
                      <a:r>
                        <a:rPr lang="de-DE" sz="800" i="1" dirty="0">
                          <a:solidFill>
                            <a:srgbClr val="FFFFFF"/>
                          </a:solidFill>
                          <a:latin typeface="Adobe Clean"/>
                          <a:cs typeface="Adobe Clean"/>
                        </a:rPr>
                        <a:t>Kostenpflichtiges Support-Level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de-DE" sz="900" dirty="0">
                          <a:solidFill>
                            <a:srgbClr val="020302"/>
                          </a:solidFill>
                          <a:latin typeface="AdobeClean-Light"/>
                          <a:cs typeface="AdobeClean-Light"/>
                        </a:rPr>
                        <a:t>Account Support Lead</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de-DE" sz="900">
                          <a:solidFill>
                            <a:srgbClr val="020302"/>
                          </a:solidFill>
                          <a:latin typeface="Wingdings"/>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800">
                          <a:solidFill>
                            <a:srgbClr val="020302"/>
                          </a:solidFill>
                          <a:latin typeface="AdobeClean-Light"/>
                          <a:cs typeface="AdobeClean-Light"/>
                        </a:rPr>
                        <a:t>Geschäftszeiten</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de-DE" sz="800">
                          <a:solidFill>
                            <a:srgbClr val="020302"/>
                          </a:solidFill>
                          <a:latin typeface="AdobeClean-Light"/>
                          <a:cs typeface="AdobeClean-Light"/>
                        </a:rPr>
                        <a:t>Geschäftszeiten</a:t>
                      </a: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de-DE" sz="800">
                          <a:solidFill>
                            <a:srgbClr val="020302"/>
                          </a:solidFill>
                          <a:latin typeface="AdobeClean-Light"/>
                          <a:cs typeface="AdobeClean-Light"/>
                        </a:rPr>
                        <a:t>24X5</a:t>
                      </a:r>
                    </a:p>
                  </a:txBody>
                  <a:tcPr marL="0" marR="0" marT="67945" marB="0">
                    <a:lnT w="12700">
                      <a:solidFill>
                        <a:srgbClr val="F0F0F0"/>
                      </a:solidFill>
                      <a:prstDash val="solid"/>
                    </a:lnT>
                  </a:tcPr>
                </a:tc>
                <a:tc>
                  <a:txBody>
                    <a:bodyPr/>
                    <a:lstStyle/>
                    <a:p>
                      <a:pPr algn="ctr">
                        <a:lnSpc>
                          <a:spcPct val="100000"/>
                        </a:lnSpc>
                        <a:spcBef>
                          <a:spcPts val="535"/>
                        </a:spcBef>
                      </a:pPr>
                      <a:r>
                        <a:rPr lang="de-DE" sz="800">
                          <a:solidFill>
                            <a:srgbClr val="020302"/>
                          </a:solidFill>
                          <a:latin typeface="AdobeClean-Light"/>
                          <a:cs typeface="AdobeClean-Light"/>
                        </a:rPr>
                        <a:t>24X5</a:t>
                      </a: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de-DE" sz="900">
                          <a:solidFill>
                            <a:srgbClr val="020302"/>
                          </a:solidFill>
                          <a:latin typeface="AdobeClean-Light"/>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de-DE" sz="900">
                          <a:solidFill>
                            <a:srgbClr val="020302"/>
                          </a:solidFill>
                          <a:latin typeface="AdobeClean-Light"/>
                          <a:cs typeface="AdobeClean-Light"/>
                        </a:rPr>
                        <a:t>10</a:t>
                      </a:r>
                    </a:p>
                  </a:txBody>
                  <a:tcPr marL="0" marR="0" marT="57785" marB="0"/>
                </a:tc>
                <a:tc>
                  <a:txBody>
                    <a:bodyPr/>
                    <a:lstStyle/>
                    <a:p>
                      <a:pPr algn="ctr">
                        <a:lnSpc>
                          <a:spcPct val="100000"/>
                        </a:lnSpc>
                        <a:spcBef>
                          <a:spcPts val="455"/>
                        </a:spcBef>
                      </a:pPr>
                      <a:r>
                        <a:rPr lang="de-DE"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de-DE" sz="900">
                          <a:solidFill>
                            <a:srgbClr val="020302"/>
                          </a:solidFill>
                          <a:latin typeface="AdobeClean-Light"/>
                          <a:cs typeface="AdobeClean-Light"/>
                        </a:rPr>
                        <a:t>2</a:t>
                      </a:r>
                    </a:p>
                  </a:txBody>
                  <a:tcPr marL="0" marR="0" marT="57150" marB="0"/>
                </a:tc>
                <a:tc>
                  <a:txBody>
                    <a:bodyPr/>
                    <a:lstStyle/>
                    <a:p>
                      <a:pPr algn="ctr">
                        <a:lnSpc>
                          <a:spcPct val="100000"/>
                        </a:lnSpc>
                        <a:spcBef>
                          <a:spcPts val="450"/>
                        </a:spcBef>
                      </a:pPr>
                      <a:r>
                        <a:rPr lang="de-DE"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de-DE" sz="900">
                          <a:latin typeface="AdobeClean-Light"/>
                          <a:cs typeface="AdobeClean-Light"/>
                        </a:rPr>
                        <a:t>2</a:t>
                      </a:r>
                    </a:p>
                  </a:txBody>
                  <a:tcPr marL="0" marR="0" marT="57150" marB="0"/>
                </a:tc>
                <a:tc>
                  <a:txBody>
                    <a:bodyPr/>
                    <a:lstStyle/>
                    <a:p>
                      <a:pPr algn="ctr">
                        <a:lnSpc>
                          <a:spcPct val="100000"/>
                        </a:lnSpc>
                        <a:spcBef>
                          <a:spcPts val="450"/>
                        </a:spcBef>
                      </a:pPr>
                      <a:r>
                        <a:rPr lang="de-DE"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de-DE" sz="9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de-DE"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de-DE"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de-DE" sz="800">
                          <a:solidFill>
                            <a:srgbClr val="020302"/>
                          </a:solidFill>
                          <a:latin typeface="AdobeClean-Light"/>
                          <a:cs typeface="AdobeClean-Light"/>
                        </a:rPr>
                        <a:t>Prüfung von Freigabe, Migration, Aktualisierung 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de-DE"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de-DE" sz="800" dirty="0">
                          <a:latin typeface="AdobeClean-Light"/>
                          <a:cs typeface="AdobeClean-Light"/>
                        </a:rPr>
                        <a:t>Cloud-Support-Aktivitäten – Experience Manager as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de-DE" sz="900">
                          <a:solidFill>
                            <a:srgbClr val="020302"/>
                          </a:solidFill>
                          <a:latin typeface="Wingdings"/>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de-DE" sz="90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de-DE" sz="900" spc="-30" baseline="0" dirty="0">
                          <a:solidFill>
                            <a:srgbClr val="020302"/>
                          </a:solidFill>
                          <a:latin typeface="AdobeClean-Light"/>
                          <a:cs typeface="AdobeClean-Light"/>
                        </a:rPr>
                        <a:t>Launch Advisory-Services – Erstes Jahr mit der neuen Lösung</a:t>
                      </a:r>
                    </a:p>
                    <a:p>
                      <a:pPr marL="48260">
                        <a:lnSpc>
                          <a:spcPct val="100000"/>
                        </a:lnSpc>
                        <a:spcBef>
                          <a:spcPts val="830"/>
                        </a:spcBef>
                      </a:pPr>
                      <a:r>
                        <a:rPr lang="de-DE" sz="900" dirty="0">
                          <a:latin typeface="AdobeClean-Light"/>
                          <a:cs typeface="AdobeClean-Light"/>
                        </a:rPr>
                        <a:t>Außendienstaktivitäten</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de-DE" sz="900">
                          <a:solidFill>
                            <a:srgbClr val="020302"/>
                          </a:solidFill>
                          <a:latin typeface="Wingdings"/>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de-DE" sz="900">
                          <a:solidFill>
                            <a:srgbClr val="020302"/>
                          </a:solidFill>
                          <a:latin typeface="Wingdings"/>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de-DE" sz="900">
                          <a:solidFill>
                            <a:srgbClr val="020302"/>
                          </a:solidFill>
                          <a:latin typeface="AdobeClean-Light"/>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de-DE"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990487741"/>
              </p:ext>
            </p:extLst>
          </p:nvPr>
        </p:nvGraphicFramePr>
        <p:xfrm>
          <a:off x="33527" y="7483227"/>
          <a:ext cx="7705343" cy="2383991"/>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de-DE" sz="900">
                          <a:solidFill>
                            <a:srgbClr val="020302"/>
                          </a:solidFill>
                          <a:latin typeface="Adobe Clean"/>
                          <a:cs typeface="Adobe Clean"/>
                        </a:rPr>
                        <a:t>Priorität</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de-DE" sz="900" dirty="0">
                          <a:solidFill>
                            <a:srgbClr val="020302"/>
                          </a:solidFill>
                          <a:latin typeface="Adobe Clean"/>
                          <a:cs typeface="Adobe Clean"/>
                        </a:rPr>
                        <a:t>Online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algn="ctr">
                        <a:lnSpc>
                          <a:spcPct val="100000"/>
                        </a:lnSpc>
                        <a:spcBef>
                          <a:spcPts val="60"/>
                        </a:spcBef>
                      </a:pPr>
                      <a:r>
                        <a:rPr lang="de-DE" sz="900">
                          <a:solidFill>
                            <a:srgbClr val="FFFFFF"/>
                          </a:solidFill>
                          <a:latin typeface="Adobe Clean"/>
                          <a:cs typeface="Adobe Clean"/>
                        </a:rPr>
                        <a:t>Business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de-DE" sz="900">
                          <a:solidFill>
                            <a:srgbClr val="FFFFFF"/>
                          </a:solidFill>
                          <a:latin typeface="Adobe Clean"/>
                          <a:cs typeface="Adobe Clean"/>
                        </a:rPr>
                        <a:t>Enterprise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de-DE" sz="900">
                          <a:solidFill>
                            <a:srgbClr val="FFFFFF"/>
                          </a:solidFill>
                          <a:latin typeface="Adobe Clean"/>
                          <a:cs typeface="Adobe Clean"/>
                        </a:rPr>
                        <a:t>Elite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de-DE" sz="900" b="1" spc="-40" dirty="0">
                          <a:solidFill>
                            <a:srgbClr val="020302"/>
                          </a:solidFill>
                          <a:latin typeface="Adobe Clean"/>
                          <a:cs typeface="Adobe Clean"/>
                        </a:rPr>
                        <a:t>PRIORITÄT 1</a:t>
                      </a:r>
                    </a:p>
                    <a:p>
                      <a:pPr marL="50800" marR="387985">
                        <a:lnSpc>
                          <a:spcPts val="1000"/>
                        </a:lnSpc>
                        <a:spcBef>
                          <a:spcPts val="420"/>
                        </a:spcBef>
                      </a:pPr>
                      <a:r>
                        <a:rPr lang="de-DE" sz="900" b="0" i="0" spc="-40" dirty="0">
                          <a:solidFill>
                            <a:srgbClr val="000000"/>
                          </a:solidFill>
                          <a:latin typeface="Adobe Clean Light" panose="020B0303020404020204" pitchFamily="34" charset="0"/>
                        </a:rPr>
                        <a:t>Die Produktionsfunktionen im Unternehmen des Kunden sind ausgefallen oder weisen einen erheblichen Datenverlust oder eine Beeinträchtigung des Service auf und ein sofortiges Eingreifen ist nötig, um Funktionalität und Nutzbarkeit wiederherzustellen.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120" indent="-3175" algn="ctr" defTabSz="914400">
                        <a:lnSpc>
                          <a:spcPct val="100000"/>
                        </a:lnSpc>
                        <a:spcBef>
                          <a:spcPts val="670"/>
                        </a:spcBef>
                      </a:pPr>
                      <a:r>
                        <a:rPr lang="de-DE" sz="900" dirty="0">
                          <a:solidFill>
                            <a:srgbClr val="020302"/>
                          </a:solidFill>
                          <a:latin typeface="AdobeClean-Light"/>
                          <a:cs typeface="AdobeClean-Light"/>
                        </a:rPr>
                        <a:t>24x7/</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Stunde</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0" marR="325755" indent="-3810" algn="ctr">
                        <a:lnSpc>
                          <a:spcPct val="100000"/>
                        </a:lnSpc>
                        <a:spcBef>
                          <a:spcPts val="670"/>
                        </a:spcBef>
                      </a:pPr>
                      <a:r>
                        <a:rPr lang="de-DE" sz="900" dirty="0">
                          <a:solidFill>
                            <a:srgbClr val="020302"/>
                          </a:solidFill>
                          <a:latin typeface="AdobeClean-Light"/>
                          <a:cs typeface="AdobeClean-Light"/>
                        </a:rPr>
                        <a:t>24x7/</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Stunde</a:t>
                      </a:r>
                    </a:p>
                  </a:txBody>
                  <a:tcPr marL="0" marR="0" marT="0"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marL="0" marR="258445" indent="115570" algn="ctr">
                        <a:lnSpc>
                          <a:spcPct val="100000"/>
                        </a:lnSpc>
                        <a:spcBef>
                          <a:spcPts val="670"/>
                        </a:spcBef>
                      </a:pPr>
                      <a:r>
                        <a:rPr lang="de-DE" sz="900" dirty="0">
                          <a:solidFill>
                            <a:srgbClr val="020302"/>
                          </a:solidFill>
                          <a:latin typeface="AdobeClean-Light"/>
                          <a:cs typeface="AdobeClean-Light"/>
                        </a:rPr>
                        <a:t>24x7/</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30 Minuten</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marL="0" marR="271780" indent="103505" algn="ctr">
                        <a:lnSpc>
                          <a:spcPct val="100000"/>
                        </a:lnSpc>
                        <a:spcBef>
                          <a:spcPts val="670"/>
                        </a:spcBef>
                      </a:pPr>
                      <a:r>
                        <a:rPr lang="de-DE" sz="900" dirty="0">
                          <a:solidFill>
                            <a:srgbClr val="020302"/>
                          </a:solidFill>
                          <a:latin typeface="AdobeClean-Light"/>
                          <a:cs typeface="AdobeClean-Light"/>
                        </a:rPr>
                        <a:t>24x7/</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15 Minuten</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de-DE" sz="900" b="1" spc="-40" dirty="0">
                          <a:solidFill>
                            <a:srgbClr val="020302"/>
                          </a:solidFill>
                          <a:latin typeface="Adobe Clean"/>
                          <a:cs typeface="Adobe Clean"/>
                        </a:rPr>
                        <a:t>PRIORITÄT 2</a:t>
                      </a:r>
                    </a:p>
                    <a:p>
                      <a:pPr marL="50165" marR="203200" indent="0" defTabSz="914400" eaLnBrk="1" fontAlgn="auto" latinLnBrk="0" hangingPunct="1">
                        <a:lnSpc>
                          <a:spcPts val="1000"/>
                        </a:lnSpc>
                        <a:spcBef>
                          <a:spcPts val="415"/>
                        </a:spcBef>
                        <a:spcAft>
                          <a:spcPts val="0"/>
                        </a:spcAft>
                        <a:buClrTx/>
                        <a:buSzTx/>
                        <a:buFontTx/>
                        <a:buNone/>
                        <a:tabLst/>
                        <a:defRPr/>
                      </a:pPr>
                      <a:r>
                        <a:rPr lang="de-DE" sz="900" b="0" i="0" spc="-40" dirty="0">
                          <a:solidFill>
                            <a:srgbClr val="000000"/>
                          </a:solidFill>
                          <a:latin typeface="Adobe Clean Light" panose="020B0303020404020204" pitchFamily="34" charset="0"/>
                        </a:rPr>
                        <a:t>Die Unternehmensfunktionen des Kunden weisen eine erhebliche Beeinträchtigung des Service oder möglichen Datenverlust auf oder eine zentrale Funktion ist betroffen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670"/>
                        </a:spcBef>
                      </a:pPr>
                      <a:r>
                        <a:rPr lang="de-DE" sz="900">
                          <a:solidFill>
                            <a:srgbClr val="020302"/>
                          </a:solidFill>
                          <a:latin typeface="AdobeClean-Light"/>
                          <a:cs typeface="AdobeClean-Light"/>
                        </a:rPr>
                        <a:t>Geschäftszeiten/4 Stunden</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70"/>
                        </a:spcBef>
                      </a:pPr>
                      <a:r>
                        <a:rPr lang="de-DE" sz="900" dirty="0">
                          <a:solidFill>
                            <a:srgbClr val="020302"/>
                          </a:solidFill>
                          <a:latin typeface="AdobeClean-Light"/>
                          <a:cs typeface="AdobeClean-Light"/>
                        </a:rPr>
                        <a:t>Geschäftszeiten/</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2 Stunden</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670"/>
                        </a:spcBef>
                      </a:pPr>
                      <a:r>
                        <a:rPr lang="de-DE" sz="900" dirty="0">
                          <a:solidFill>
                            <a:srgbClr val="020302"/>
                          </a:solidFill>
                          <a:latin typeface="AdobeClean-Light"/>
                          <a:cs typeface="AdobeClean-Light"/>
                        </a:rPr>
                        <a:t>24x5/</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Stunde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59079" indent="111760" algn="ctr">
                        <a:lnSpc>
                          <a:spcPct val="100000"/>
                        </a:lnSpc>
                        <a:spcBef>
                          <a:spcPts val="670"/>
                        </a:spcBef>
                      </a:pPr>
                      <a:r>
                        <a:rPr lang="de-DE" sz="900" dirty="0">
                          <a:solidFill>
                            <a:srgbClr val="020302"/>
                          </a:solidFill>
                          <a:latin typeface="AdobeClean-Light"/>
                          <a:cs typeface="AdobeClean-Light"/>
                        </a:rPr>
                        <a:t>24x5/</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30 Minuten</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de-DE" sz="900" b="1" spc="-40" dirty="0">
                          <a:solidFill>
                            <a:srgbClr val="020302"/>
                          </a:solidFill>
                          <a:latin typeface="Adobe Clean"/>
                          <a:cs typeface="Adobe Clean"/>
                        </a:rPr>
                        <a:t>PRIORITÄT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de-DE" sz="900" b="0" i="0" u="none" strike="noStrike" cap="none" spc="-40" normalizeH="0" baseline="0" noProof="0" dirty="0">
                          <a:ln>
                            <a:noFill/>
                          </a:ln>
                          <a:solidFill>
                            <a:srgbClr val="000000"/>
                          </a:solidFill>
                          <a:uLnTx/>
                          <a:uFillTx/>
                          <a:latin typeface="Adobe Clean Light" panose="020B0303020404020204" pitchFamily="34" charset="0"/>
                          <a:ea typeface="+mn-ea"/>
                          <a:cs typeface="+mn-cs"/>
                        </a:rPr>
                        <a:t>Die Unternehmensfunktionen des Kunden weisen eine geringfügige Beeinträchtigung des Service auf, es gibt jedoch eine Lösung/Problemumgehung, mit der die Unternehmensfunktionen weiterhin normal genutzt werden können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150" indent="-189865" algn="ctr">
                        <a:lnSpc>
                          <a:spcPct val="100000"/>
                        </a:lnSpc>
                        <a:spcBef>
                          <a:spcPts val="645"/>
                        </a:spcBef>
                      </a:pPr>
                      <a:r>
                        <a:rPr lang="de-DE" sz="900">
                          <a:solidFill>
                            <a:srgbClr val="020302"/>
                          </a:solidFill>
                          <a:latin typeface="AdobeClean-Light"/>
                          <a:cs typeface="AdobeClean-Light"/>
                        </a:rPr>
                        <a:t>Geschäftszeiten/6 Stunden</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5420" indent="-193675" algn="ctr">
                        <a:lnSpc>
                          <a:spcPct val="100000"/>
                        </a:lnSpc>
                        <a:spcBef>
                          <a:spcPts val="645"/>
                        </a:spcBef>
                      </a:pPr>
                      <a:r>
                        <a:rPr lang="de-DE" sz="900" dirty="0">
                          <a:solidFill>
                            <a:srgbClr val="020302"/>
                          </a:solidFill>
                          <a:latin typeface="AdobeClean-Light"/>
                          <a:cs typeface="AdobeClean-Light"/>
                        </a:rPr>
                        <a:t>Geschäftszeiten/</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4 Stunden</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45"/>
                        </a:spcBef>
                      </a:pPr>
                      <a:r>
                        <a:rPr lang="de-DE" sz="900" dirty="0">
                          <a:solidFill>
                            <a:srgbClr val="020302"/>
                          </a:solidFill>
                          <a:latin typeface="AdobeClean-Light"/>
                          <a:cs typeface="AdobeClean-Light"/>
                        </a:rPr>
                        <a:t>Geschäftszeiten/</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2 Stunden</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6390" indent="-5715" algn="ctr">
                        <a:lnSpc>
                          <a:spcPct val="100000"/>
                        </a:lnSpc>
                        <a:spcBef>
                          <a:spcPts val="645"/>
                        </a:spcBef>
                      </a:pPr>
                      <a:r>
                        <a:rPr lang="de-DE" sz="900" dirty="0">
                          <a:solidFill>
                            <a:srgbClr val="020302"/>
                          </a:solidFill>
                          <a:latin typeface="AdobeClean-Light"/>
                          <a:cs typeface="AdobeClean-Light"/>
                        </a:rPr>
                        <a:t>24x5/</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Stunde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de-DE" sz="900" b="1" spc="-40" dirty="0">
                          <a:solidFill>
                            <a:srgbClr val="020302"/>
                          </a:solidFill>
                          <a:latin typeface="Adobe Clean"/>
                          <a:cs typeface="Adobe Clean"/>
                        </a:rPr>
                        <a:t>PRIORITÄT 4</a:t>
                      </a:r>
                    </a:p>
                    <a:p>
                      <a:pPr marL="48895" marR="0" indent="0" defTabSz="914400" eaLnBrk="1" fontAlgn="auto" latinLnBrk="0" hangingPunct="1">
                        <a:lnSpc>
                          <a:spcPct val="100000"/>
                        </a:lnSpc>
                        <a:spcBef>
                          <a:spcPts val="300"/>
                        </a:spcBef>
                        <a:spcAft>
                          <a:spcPts val="0"/>
                        </a:spcAft>
                        <a:buClrTx/>
                        <a:buSzTx/>
                        <a:buFontTx/>
                        <a:buNone/>
                        <a:tabLst/>
                        <a:defRPr/>
                      </a:pPr>
                      <a:r>
                        <a:rPr lang="de-DE" sz="900" b="0" i="0" spc="-40" dirty="0">
                          <a:solidFill>
                            <a:srgbClr val="000000"/>
                          </a:solidFill>
                          <a:latin typeface="Adobe Clean Light" panose="020B0303020404020204" pitchFamily="34" charset="0"/>
                        </a:rPr>
                        <a:t>Allgemeine Frage zur aktuellen Produktfunktionalität oder Anfrage zu einer Erweiterung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03200" indent="-193040" algn="ctr">
                        <a:lnSpc>
                          <a:spcPct val="100000"/>
                        </a:lnSpc>
                        <a:spcBef>
                          <a:spcPts val="155"/>
                        </a:spcBef>
                      </a:pPr>
                      <a:r>
                        <a:rPr lang="de-DE" sz="900" dirty="0">
                          <a:solidFill>
                            <a:srgbClr val="020302"/>
                          </a:solidFill>
                          <a:latin typeface="AdobeClean-Light"/>
                          <a:cs typeface="AdobeClean-Light"/>
                        </a:rPr>
                        <a:t>Geschäftstage/</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3 Tage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de-DE" sz="900" dirty="0">
                          <a:solidFill>
                            <a:srgbClr val="020302"/>
                          </a:solidFill>
                          <a:latin typeface="AdobeClean-Light"/>
                          <a:cs typeface="AdobeClean-Light"/>
                        </a:rPr>
                        <a:t>Geschäftstage/</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Tag</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de-DE" sz="900" dirty="0">
                          <a:solidFill>
                            <a:srgbClr val="020302"/>
                          </a:solidFill>
                          <a:latin typeface="AdobeClean-Light"/>
                          <a:cs typeface="AdobeClean-Light"/>
                        </a:rPr>
                        <a:t>Geschäftstage/</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Tag</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de-DE" sz="900" dirty="0">
                          <a:solidFill>
                            <a:srgbClr val="020302"/>
                          </a:solidFill>
                          <a:latin typeface="AdobeClean-Light"/>
                          <a:cs typeface="AdobeClean-Light"/>
                        </a:rPr>
                        <a:t>Geschäftstage/</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Tag</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de-DE" sz="2300">
                <a:latin typeface="Adobe Clean" panose="020B0503020404020204" pitchFamily="34" charset="0"/>
              </a:rPr>
              <a:t>SUPPORT-ANGEBOT VON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de-DE"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spAutoFit/>
          </a:bodyPr>
          <a:lstStyle/>
          <a:p>
            <a:pPr marL="12700" marR="5080">
              <a:lnSpc>
                <a:spcPts val="1400"/>
              </a:lnSpc>
              <a:spcBef>
                <a:spcPts val="60"/>
              </a:spcBef>
            </a:pPr>
            <a:r>
              <a:rPr lang="de-DE" sz="1000">
                <a:solidFill>
                  <a:srgbClr val="020302"/>
                </a:solidFill>
                <a:latin typeface="AdobeClean-Light"/>
                <a:cs typeface="AdobeClean-Light"/>
              </a:rPr>
              <a:t>Der Adobe-Support bietet Zugriff auf Online-Ressourcen für Dokumentation, Interaktion mit anderen Experten und Kunden bezüglich Best Practices sowie Webinar-Reihen (Office Hours) mit Tipps und Tricks zur Fehlerbehebung. Für Fragen und Fallübermittlungen</a:t>
            </a:r>
            <a:r>
              <a:rPr lang="de-DE" sz="1000">
                <a:latin typeface="AdobeClean-Light"/>
                <a:cs typeface="AdobeClean-Light"/>
              </a:rPr>
              <a:t> </a:t>
            </a:r>
            <a:r>
              <a:rPr lang="de-DE" sz="1000">
                <a:solidFill>
                  <a:srgbClr val="020302"/>
                </a:solidFill>
                <a:latin typeface="AdobeClean-Light"/>
                <a:cs typeface="AdobeClean-Light"/>
              </a:rPr>
              <a:t>stehen ebenfalls verschiedene Kanäle zur Verfügung</a:t>
            </a:r>
          </a:p>
        </p:txBody>
      </p:sp>
      <p:sp>
        <p:nvSpPr>
          <p:cNvPr id="46" name="object 46"/>
          <p:cNvSpPr txBox="1"/>
          <p:nvPr/>
        </p:nvSpPr>
        <p:spPr>
          <a:xfrm>
            <a:off x="206585" y="8494028"/>
            <a:ext cx="3270885" cy="302647"/>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900">
                <a:solidFill>
                  <a:srgbClr val="020302"/>
                </a:solidFill>
                <a:latin typeface="AdobeClean-Light"/>
                <a:cs typeface="AdobeClean-Light"/>
              </a:rPr>
              <a:t>Starten Sie eine Chat-Session, um Antworten und Hilfe bei der Fallübermittlung zu erhalten</a:t>
            </a:r>
          </a:p>
          <a:p>
            <a:pPr marL="33020" marR="159385">
              <a:lnSpc>
                <a:spcPct val="100000"/>
              </a:lnSpc>
              <a:spcBef>
                <a:spcPts val="100"/>
              </a:spcBef>
              <a:tabLst>
                <a:tab pos="1786889" algn="l"/>
              </a:tabLst>
            </a:pPr>
            <a:r>
              <a:rPr lang="de-DE" sz="900" i="1">
                <a:solidFill>
                  <a:srgbClr val="7A7A7A"/>
                </a:solidFill>
                <a:latin typeface="AdobeClean-LightIt"/>
                <a:cs typeface="AdobeClean-LightIt"/>
              </a:rPr>
              <a:t>*Nicht alle Produkte verfügen über Live-Chat-Support.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de-DE" sz="1400" b="1">
                <a:solidFill>
                  <a:srgbClr val="020302"/>
                </a:solidFill>
                <a:latin typeface="Adobe Clean"/>
                <a:cs typeface="Adobe Clean"/>
              </a:rPr>
              <a:t>Online Support</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de-DE" sz="1000">
                <a:solidFill>
                  <a:srgbClr val="000000"/>
                </a:solidFill>
                <a:latin typeface="Adobe Clean Light" panose="020B0303020404020204" pitchFamily="34" charset="0"/>
              </a:rPr>
              <a:t>Kontinuierlicher Online-Zugriff auf eine wachsende Datenbank technischer Lösungen, Produktdokumentationen, FAQs und mehr. Tauschen Sie sich mit Fachleuten und anderen Kunden in der Adobe-Community über Best Practices und Erfahrungen aus.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de-DE" sz="1000">
                <a:solidFill>
                  <a:srgbClr val="000000"/>
                </a:solidFill>
                <a:latin typeface="Adobe Clean Light" panose="020B0303020404020204" pitchFamily="34" charset="0"/>
              </a:rPr>
              <a:t>Experience Maker entstehen in der Experience League. Kunden können durch personalisiertes Lernen ihre Customer-Experience-Management-Fähigkeiten entwickeln, mit einer globalen Community anderer Anwender interagieren und so ihre eigene Karriere fördern.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Die vom Adobe Support-Team geleitete Office Hours-Reihe </a:t>
            </a:r>
            <a:br>
              <a:rPr lang="sk-SK"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umfasst Sessions mit informativem Inhalt sowie Angebote zur Problembehebung sowie Tipps und Tricks für den Erfolg bei </a:t>
            </a:r>
            <a:br>
              <a:rPr lang="sk-SK"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der Nutzung von Adobe-Lösungen.</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497572"/>
          </a:xfrm>
          <a:prstGeom prst="rect">
            <a:avLst/>
          </a:prstGeom>
        </p:spPr>
        <p:txBody>
          <a:bodyPr vert="horz" wrap="square" lIns="0" tIns="35560" rIns="0" bIns="0" rtlCol="0">
            <a:spAutoFit/>
          </a:bodyPr>
          <a:lstStyle/>
          <a:p>
            <a:r>
              <a:rPr lang="de-DE" sz="1000">
                <a:solidFill>
                  <a:srgbClr val="000000"/>
                </a:solidFill>
                <a:latin typeface="Adobe Clean Light" panose="020B0303020404020204" pitchFamily="34" charset="0"/>
              </a:rPr>
              <a:t>On-Demand-Zugriff auf das Online-Selbsthilfe-Support-Portal, um Support-Anfragen einzureichen, den Fallstatus zu überprüfen und andere Ressourcen zu durchsuchen, z. B. unsere Wissensdatenbank, Neuigkeiten und Hinweise, spezielle Tipps und mehr.</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24x7x365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de-DE" sz="1000">
                <a:solidFill>
                  <a:srgbClr val="020302"/>
                </a:solidFill>
                <a:latin typeface="AdobeClean-Light"/>
              </a:rPr>
              <a:t>Autorisierte Anwender oder spezifische Support-Kontakte</a:t>
            </a:r>
            <a:r>
              <a:rPr lang="de-DE" sz="100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a:solidFill>
                  <a:srgbClr val="777879"/>
                </a:solidFill>
                <a:latin typeface="Adobe Clean"/>
                <a:cs typeface="Adobe Clean"/>
              </a:rPr>
              <a:t>Adobe</a:t>
            </a:r>
          </a:p>
          <a:p>
            <a:pPr marL="12700">
              <a:lnSpc>
                <a:spcPts val="915"/>
              </a:lnSpc>
            </a:pPr>
            <a:r>
              <a:rPr lang="de-DE" sz="800">
                <a:solidFill>
                  <a:srgbClr val="777879"/>
                </a:solidFill>
                <a:latin typeface="Adobe Clean"/>
                <a:cs typeface="Adobe Clean"/>
              </a:rPr>
              <a:t>345 Park Avenue</a:t>
            </a:r>
          </a:p>
          <a:p>
            <a:pPr marL="12700">
              <a:lnSpc>
                <a:spcPts val="944"/>
              </a:lnSpc>
            </a:pPr>
            <a:r>
              <a:rPr lang="de-DE" sz="800">
                <a:solidFill>
                  <a:srgbClr val="777879"/>
                </a:solidFill>
                <a:latin typeface="Adobe Clean"/>
                <a:cs typeface="Adobe Clean"/>
              </a:rPr>
              <a:t>San Jose, CA95110-2704</a:t>
            </a:r>
          </a:p>
          <a:p>
            <a:pPr marL="12700">
              <a:lnSpc>
                <a:spcPct val="100000"/>
              </a:lnSpc>
              <a:spcBef>
                <a:spcPts val="45"/>
              </a:spcBef>
            </a:pPr>
            <a:r>
              <a:rPr lang="de-DE" sz="800">
                <a:solidFill>
                  <a:srgbClr val="777879"/>
                </a:solidFill>
                <a:latin typeface="Adobe Clean"/>
                <a:cs typeface="Adobe Clean"/>
              </a:rPr>
              <a:t>USA</a:t>
            </a:r>
          </a:p>
          <a:p>
            <a:pPr marL="12700">
              <a:lnSpc>
                <a:spcPct val="100000"/>
              </a:lnSpc>
              <a:spcBef>
                <a:spcPts val="265"/>
              </a:spcBef>
            </a:pPr>
            <a:r>
              <a:rPr lang="de-DE"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96662"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Success Manager(CSM)</a:t>
            </a:r>
          </a:p>
          <a:p>
            <a:pPr marL="34290">
              <a:lnSpc>
                <a:spcPct val="100000"/>
              </a:lnSpc>
              <a:spcBef>
                <a:spcPts val="795"/>
              </a:spcBef>
            </a:pPr>
            <a:r>
              <a:rPr lang="de-DE"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8" y="5057379"/>
            <a:ext cx="7144071"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sk-SK"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846210228"/>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Europa, Naher Osten 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a:solidFill>
                            <a:schemeClr val="tx1"/>
                          </a:solidFill>
                          <a:latin typeface="Adobe Clean"/>
                        </a:rPr>
                        <a:t>Sprachunterstützung ist nur auf Englisch und Japanisch verfügbar.</a:t>
                      </a:r>
                    </a:p>
                    <a:p>
                      <a:pPr marL="0" marR="0" lvl="0" indent="0" algn="ctr" defTabSz="914400" eaLnBrk="1" fontAlgn="auto" latinLnBrk="0" hangingPunct="1">
                        <a:lnSpc>
                          <a:spcPct val="100000"/>
                        </a:lnSpc>
                        <a:spcBef>
                          <a:spcPts val="0"/>
                        </a:spcBef>
                        <a:spcAft>
                          <a:spcPts val="0"/>
                        </a:spcAft>
                        <a:buClrTx/>
                        <a:buSzTx/>
                        <a:buFontTx/>
                        <a:buNone/>
                        <a:tabLst/>
                        <a:defRPr/>
                      </a:pPr>
                      <a:r>
                        <a:rPr lang="de-DE" sz="1100" i="1">
                          <a:solidFill>
                            <a:schemeClr val="tx1"/>
                          </a:solidFill>
                          <a:latin typeface="Adobe Clean"/>
                        </a:rPr>
                        <a:t>*Adobe Commerce bietet keine Sprachunterstützung für Japanisch.</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a:solidFill>
                            <a:schemeClr val="tx1"/>
                          </a:solidFill>
                          <a:latin typeface="Adobe Clean"/>
                        </a:rPr>
                        <a:t> </a:t>
                      </a:r>
                      <a:r>
                        <a:rPr lang="de-DE" sz="1100" i="0" baseline="30000">
                          <a:solidFill>
                            <a:schemeClr val="tx1"/>
                          </a:solidFill>
                          <a:latin typeface="Adobe Clean"/>
                        </a:rPr>
                        <a:t>1</a:t>
                      </a:r>
                      <a:r>
                        <a:rPr lang="de-DE" sz="1100" i="0">
                          <a:solidFill>
                            <a:schemeClr val="tx1"/>
                          </a:solidFill>
                          <a:latin typeface="Adobe Clean"/>
                        </a:rPr>
                        <a:t>Fälle der Kategorien P2, P3 und P4 sind in Japan auf Geschäftszeiten beschränkt.</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228600"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88471" y="8528519"/>
            <a:ext cx="1197729"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de-DE" sz="1200" b="1" dirty="0">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9930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3625" y="8543943"/>
            <a:ext cx="841575" cy="385445"/>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14069576"/>
              </p:ext>
            </p:extLst>
          </p:nvPr>
        </p:nvGraphicFramePr>
        <p:xfrm>
          <a:off x="194236" y="1059345"/>
          <a:ext cx="7368291" cy="3413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dirty="0">
                          <a:solidFill>
                            <a:srgbClr val="000000"/>
                          </a:solidFill>
                          <a:latin typeface="Adobe Clean Light" panose="020B0303020404020204" pitchFamily="34" charset="0"/>
                          <a:ea typeface="+mn-ea"/>
                          <a:cs typeface="+mn-cs"/>
                        </a:rPr>
                        <a:t>Mit der Experience League unterstützt Adobe Unternehmen dabei, </a:t>
                      </a:r>
                      <a:br>
                        <a:rPr lang="sk-SK" sz="1000" b="0" dirty="0">
                          <a:solidFill>
                            <a:srgbClr val="000000"/>
                          </a:solidFill>
                          <a:latin typeface="Adobe Clean Light" panose="020B0303020404020204" pitchFamily="34" charset="0"/>
                          <a:ea typeface="+mn-ea"/>
                          <a:cs typeface="+mn-cs"/>
                        </a:rPr>
                      </a:br>
                      <a:r>
                        <a:rPr lang="de-DE" sz="1000" b="0" dirty="0">
                          <a:solidFill>
                            <a:srgbClr val="000000"/>
                          </a:solidFill>
                          <a:latin typeface="Adobe Clean Light" panose="020B0303020404020204" pitchFamily="34" charset="0"/>
                          <a:ea typeface="+mn-ea"/>
                          <a:cs typeface="+mn-cs"/>
                        </a:rPr>
                        <a:t>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panose="020B0503020404020204" pitchFamily="34" charset="0"/>
                          <a:ea typeface="+mn-ea"/>
                          <a:cs typeface="+mn-cs"/>
                          <a:hlinkClick r:id="rId8"/>
                        </a:rPr>
                        <a:t>Training</a:t>
                      </a:r>
                      <a:r>
                        <a:rPr lang="de-DE"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dirty="0">
                          <a:solidFill>
                            <a:srgbClr val="000000"/>
                          </a:solidFill>
                          <a:latin typeface="Adobe Clean Light" panose="020B0303020404020204" pitchFamily="34" charset="0"/>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a:t>
                      </a:r>
                      <a:br>
                        <a:rPr lang="sk-SK"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panose="020B0303020404020204" pitchFamily="34" charset="0"/>
                          <a:ea typeface="+mn-ea"/>
                          <a:cs typeface="+mn-cs"/>
                        </a:rPr>
                        <a:t>Allgemeine Geschäftsbedingungen mit detaillierten Informationen </a:t>
                      </a:r>
                      <a:br>
                        <a:rPr lang="sk-SK"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2BD98-169B-4BEE-86DF-4C9641DF23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27616</TotalTime>
  <Words>1046</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SUPPORT-ANGEBOT VON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Marek Poliacik</cp:lastModifiedBy>
  <cp:revision>99</cp:revision>
  <dcterms:created xsi:type="dcterms:W3CDTF">2020-11-03T06:32:09Z</dcterms:created>
  <dcterms:modified xsi:type="dcterms:W3CDTF">2021-10-01T15:13:43Z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