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00" d="100"/>
          <a:sy n="100" d="100"/>
        </p:scale>
        <p:origin x="2346" y="-122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nkita Sood" userId="c93a62e3-2a47-429d-82c6-c2a8fd110ae7" providerId="ADAL" clId="{EADEB940-4844-7941-8DD1-C0A7CBA2737C}"/>
    <pc:docChg chg="modSld">
      <pc:chgData name="Ankita Sood" userId="c93a62e3-2a47-429d-82c6-c2a8fd110ae7" providerId="ADAL" clId="{EADEB940-4844-7941-8DD1-C0A7CBA2737C}" dt="2022-01-20T19:38:27.531" v="31" actId="20577"/>
      <pc:docMkLst>
        <pc:docMk/>
      </pc:docMkLst>
      <pc:sldChg chg="modSp mod">
        <pc:chgData name="Ankita Sood" userId="c93a62e3-2a47-429d-82c6-c2a8fd110ae7" providerId="ADAL" clId="{EADEB940-4844-7941-8DD1-C0A7CBA2737C}" dt="2022-01-20T19:38:22.046" v="23" actId="20577"/>
        <pc:sldMkLst>
          <pc:docMk/>
          <pc:sldMk cId="0" sldId="256"/>
        </pc:sldMkLst>
        <pc:spChg chg="mod">
          <ac:chgData name="Ankita Sood" userId="c93a62e3-2a47-429d-82c6-c2a8fd110ae7" providerId="ADAL" clId="{EADEB940-4844-7941-8DD1-C0A7CBA2737C}" dt="2022-01-20T19:38:07.964" v="7" actId="20577"/>
          <ac:spMkLst>
            <pc:docMk/>
            <pc:sldMk cId="0" sldId="256"/>
            <ac:spMk id="5" creationId="{00000000-0000-0000-0000-000000000000}"/>
          </ac:spMkLst>
        </pc:spChg>
        <pc:graphicFrameChg chg="modGraphic">
          <ac:chgData name="Ankita Sood" userId="c93a62e3-2a47-429d-82c6-c2a8fd110ae7" providerId="ADAL" clId="{EADEB940-4844-7941-8DD1-C0A7CBA2737C}" dt="2022-01-20T19:38:22.046" v="23" actId="20577"/>
          <ac:graphicFrameMkLst>
            <pc:docMk/>
            <pc:sldMk cId="0" sldId="256"/>
            <ac:graphicFrameMk id="9" creationId="{00000000-0000-0000-0000-000000000000}"/>
          </ac:graphicFrameMkLst>
        </pc:graphicFrameChg>
        <pc:graphicFrameChg chg="modGraphic">
          <ac:chgData name="Ankita Sood" userId="c93a62e3-2a47-429d-82c6-c2a8fd110ae7" providerId="ADAL" clId="{EADEB940-4844-7941-8DD1-C0A7CBA2737C}" dt="2022-01-20T19:38:16.769" v="15" actId="20577"/>
          <ac:graphicFrameMkLst>
            <pc:docMk/>
            <pc:sldMk cId="0" sldId="256"/>
            <ac:graphicFrameMk id="11" creationId="{3AC7AEA2-E7A4-BD48-80EA-856168E207F6}"/>
          </ac:graphicFrameMkLst>
        </pc:graphicFrameChg>
      </pc:sldChg>
      <pc:sldChg chg="modSp mod">
        <pc:chgData name="Ankita Sood" userId="c93a62e3-2a47-429d-82c6-c2a8fd110ae7" providerId="ADAL" clId="{EADEB940-4844-7941-8DD1-C0A7CBA2737C}" dt="2022-01-20T19:38:27.531" v="31" actId="20577"/>
        <pc:sldMkLst>
          <pc:docMk/>
          <pc:sldMk cId="0" sldId="257"/>
        </pc:sldMkLst>
        <pc:spChg chg="mod">
          <ac:chgData name="Ankita Sood" userId="c93a62e3-2a47-429d-82c6-c2a8fd110ae7" providerId="ADAL" clId="{EADEB940-4844-7941-8DD1-C0A7CBA2737C}" dt="2022-01-20T19:38:27.531" v="31" actId="20577"/>
          <ac:spMkLst>
            <pc:docMk/>
            <pc:sldMk cId="0" sldId="257"/>
            <ac:spMk id="44" creationId="{147009FB-1B8D-6D4F-87DF-41B5DE49EFE5}"/>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2/14/2022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de/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de/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095688"/>
            <a:ext cx="2800350" cy="238760"/>
          </a:xfrm>
          <a:prstGeom prst="rect">
            <a:avLst/>
          </a:prstGeom>
        </p:spPr>
        <p:txBody>
          <a:bodyPr vert="horz" wrap="square" lIns="0" tIns="12065" rIns="0" bIns="0" rtlCol="0">
            <a:spAutoFit/>
          </a:bodyPr>
          <a:lstStyle/>
          <a:p>
            <a:pPr marL="12700">
              <a:lnSpc>
                <a:spcPct val="100000"/>
              </a:lnSpc>
              <a:spcBef>
                <a:spcPts val="95"/>
              </a:spcBef>
            </a:pPr>
            <a:r>
              <a:rPr lang="de-DE" sz="1400" b="1" u="heavy" dirty="0">
                <a:solidFill>
                  <a:srgbClr val="020302"/>
                </a:solidFill>
                <a:uFill>
                  <a:solidFill>
                    <a:srgbClr val="020302"/>
                  </a:solidFill>
                </a:uFill>
                <a:latin typeface="Adobe Clean"/>
                <a:cs typeface="Adobe Clean"/>
              </a:rPr>
              <a:t>Service-Level-Ziele: Erste Reaktion</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de-DE" sz="2300">
                <a:latin typeface="Adobe Clean"/>
              </a:rPr>
              <a:t>SUPPORT-PAKETE VON ADOBE</a:t>
            </a:r>
          </a:p>
        </p:txBody>
      </p:sp>
      <p:sp>
        <p:nvSpPr>
          <p:cNvPr id="5" name="object 5"/>
          <p:cNvSpPr txBox="1"/>
          <p:nvPr/>
        </p:nvSpPr>
        <p:spPr>
          <a:xfrm>
            <a:off x="121147" y="531160"/>
            <a:ext cx="5865216" cy="1426994"/>
          </a:xfrm>
          <a:prstGeom prst="rect">
            <a:avLst/>
          </a:prstGeom>
        </p:spPr>
        <p:txBody>
          <a:bodyPr vert="horz" wrap="square" lIns="0" tIns="24130" rIns="0" bIns="0" rtlCol="0">
            <a:spAutoFit/>
          </a:bodyPr>
          <a:lstStyle/>
          <a:p>
            <a:pPr marL="12700" marR="5080">
              <a:lnSpc>
                <a:spcPts val="1200"/>
              </a:lnSpc>
              <a:spcBef>
                <a:spcPts val="240"/>
              </a:spcBef>
            </a:pPr>
            <a:r>
              <a:rPr lang="de-DE" sz="900" dirty="0">
                <a:solidFill>
                  <a:schemeClr val="bg1"/>
                </a:solidFill>
                <a:latin typeface="Adobe Clean Light" panose="020B0303020404020204" pitchFamily="34" charset="0"/>
              </a:rPr>
              <a:t>Standard | </a:t>
            </a:r>
            <a:r>
              <a:rPr lang="de-DE" sz="900" b="1" dirty="0">
                <a:solidFill>
                  <a:schemeClr val="bg1"/>
                </a:solidFill>
                <a:latin typeface="Adobe Clean" panose="020B0503020404020204" pitchFamily="34" charset="0"/>
              </a:rPr>
              <a:t>Business</a:t>
            </a:r>
            <a:r>
              <a:rPr lang="de-DE" sz="900" dirty="0">
                <a:solidFill>
                  <a:schemeClr val="bg1"/>
                </a:solidFill>
                <a:latin typeface="Adobe Clean Light" panose="020B0303020404020204" pitchFamily="34" charset="0"/>
              </a:rPr>
              <a:t> | Enterprise | Elite</a:t>
            </a:r>
          </a:p>
          <a:p>
            <a:pPr marL="12700" marR="5080">
              <a:lnSpc>
                <a:spcPts val="1200"/>
              </a:lnSpc>
              <a:spcBef>
                <a:spcPts val="240"/>
              </a:spcBef>
            </a:pPr>
            <a:r>
              <a:rPr lang="de-DE" sz="900" dirty="0">
                <a:solidFill>
                  <a:schemeClr val="bg1"/>
                </a:solidFill>
                <a:latin typeface="Adobe Clean SemiLight" panose="020B0403020404020204" pitchFamily="34" charset="0"/>
              </a:rPr>
              <a:t>Adobe bietet eine umfangreiche Palette an technischen Ressourcen zur Unterstützung Ihres Unternehmens. Diese sind Teil des Experience Cloud-Lizenzabonnements und werden durch das BUSINESS Support-Paket ergänzt. BUSINESS Support </a:t>
            </a:r>
            <a:br>
              <a:rPr lang="de-DE" sz="900" dirty="0">
                <a:solidFill>
                  <a:schemeClr val="bg1"/>
                </a:solidFill>
                <a:latin typeface="Adobe Clean SemiLight" panose="020B0403020404020204" pitchFamily="34" charset="0"/>
              </a:rPr>
            </a:br>
            <a:r>
              <a:rPr lang="de-DE" sz="900" dirty="0">
                <a:solidFill>
                  <a:schemeClr val="bg1"/>
                </a:solidFill>
                <a:latin typeface="Adobe Clean SemiLight" panose="020B0403020404020204" pitchFamily="34" charset="0"/>
              </a:rPr>
              <a:t>bietet über die Adobe Experience League Zugang zu personalisierten Lernpfaden und von Moderatoren betreuten Community-Foren. Darüber hinaus stehen Ihnen unsere umfangreiche technische Produktdokumentation sowie aktuelle Versionshinweise zur Verfügung. BUSINESS-Kunden haben außerdem die Möglichkeit, bei produktbezogenen Fragen unsere technischen Supportteams über Telefon oder das Support-Web-Portal zu kontaktieren. So ist Ihr Unternehmen in kritischen Zeiten geschützt. BUSINESS-Kunden erhalten regelmäßige Informationen und Updates von ihrem Account Support Lead sowie Eskalations-Management für Support-Fälle bei besonders kritischen Support-Anfragen.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4216747899"/>
              </p:ext>
            </p:extLst>
          </p:nvPr>
        </p:nvGraphicFramePr>
        <p:xfrm>
          <a:off x="118872" y="7409310"/>
          <a:ext cx="7498851" cy="2402015"/>
        </p:xfrm>
        <a:graphic>
          <a:graphicData uri="http://schemas.openxmlformats.org/drawingml/2006/table">
            <a:tbl>
              <a:tblPr firstRow="1" bandRow="1">
                <a:tableStyleId>{2D5ABB26-0587-4C30-8999-92F81FD0307C}</a:tableStyleId>
              </a:tblPr>
              <a:tblGrid>
                <a:gridCol w="4643628">
                  <a:extLst>
                    <a:ext uri="{9D8B030D-6E8A-4147-A177-3AD203B41FA5}">
                      <a16:colId xmlns:a16="http://schemas.microsoft.com/office/drawing/2014/main" val="20000"/>
                    </a:ext>
                  </a:extLst>
                </a:gridCol>
                <a:gridCol w="1455169">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de-DE" sz="900">
                          <a:solidFill>
                            <a:srgbClr val="020302"/>
                          </a:solidFill>
                          <a:latin typeface="Adobe Clean"/>
                          <a:cs typeface="Adobe Clean"/>
                        </a:rPr>
                        <a:t>Priorität</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de-DE" sz="900">
                          <a:solidFill>
                            <a:srgbClr val="020302"/>
                          </a:solidFill>
                          <a:latin typeface="Adobe Clean"/>
                          <a:cs typeface="Adobe Clean"/>
                        </a:rPr>
                        <a:t>Standard Support</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de-DE" sz="900">
                          <a:solidFill>
                            <a:srgbClr val="FFFFFF"/>
                          </a:solidFill>
                          <a:latin typeface="Adobe Clean"/>
                          <a:cs typeface="Adobe Clean"/>
                        </a:rPr>
                        <a:t>Business Support</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646291">
                <a:tc>
                  <a:txBody>
                    <a:bodyPr/>
                    <a:lstStyle/>
                    <a:p>
                      <a:pPr marL="50800">
                        <a:lnSpc>
                          <a:spcPct val="100000"/>
                        </a:lnSpc>
                        <a:spcBef>
                          <a:spcPts val="30"/>
                        </a:spcBef>
                      </a:pPr>
                      <a:r>
                        <a:rPr lang="de-DE" sz="900" b="1" dirty="0">
                          <a:solidFill>
                            <a:srgbClr val="020302"/>
                          </a:solidFill>
                          <a:latin typeface="Adobe Clean"/>
                          <a:cs typeface="Adobe Clean"/>
                        </a:rPr>
                        <a:t>PRIORITÄT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de-DE" sz="900" b="0" i="0" dirty="0">
                          <a:solidFill>
                            <a:srgbClr val="000000"/>
                          </a:solidFill>
                          <a:latin typeface="Adobe Clean Light" panose="020B0303020404020204" pitchFamily="34" charset="0"/>
                        </a:rPr>
                        <a:t>Die Produktionsfunktionen im Unternehmen des Kunden sind ausgefallen oder weisen einen erheblichen Datenverlust oder eine Beeinträchtigung des Service auf und ein sofortiges Eingreifen ist nötig, um Funktionalität und Nutzbarkeit wiederherzustellen</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de-DE" sz="900" dirty="0">
                          <a:solidFill>
                            <a:srgbClr val="020302"/>
                          </a:solidFill>
                          <a:latin typeface="AdobeClean-Light"/>
                          <a:cs typeface="AdobeClean-Light"/>
                        </a:rPr>
                        <a:t>24x7/1 Stunde</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de-DE" sz="900">
                          <a:solidFill>
                            <a:srgbClr val="020302"/>
                          </a:solidFill>
                          <a:latin typeface="AdobeClean-Light"/>
                          <a:cs typeface="AdobeClean-Light"/>
                        </a:rPr>
                        <a:t>24x7/1 Stunde</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73301">
                <a:tc>
                  <a:txBody>
                    <a:bodyPr/>
                    <a:lstStyle/>
                    <a:p>
                      <a:pPr marL="50165">
                        <a:lnSpc>
                          <a:spcPct val="100000"/>
                        </a:lnSpc>
                        <a:spcBef>
                          <a:spcPts val="30"/>
                        </a:spcBef>
                      </a:pPr>
                      <a:r>
                        <a:rPr lang="de-DE" sz="900" b="1" dirty="0">
                          <a:solidFill>
                            <a:srgbClr val="020302"/>
                          </a:solidFill>
                          <a:latin typeface="Adobe Clean"/>
                          <a:cs typeface="Adobe Clean"/>
                        </a:rPr>
                        <a:t>PRIORITÄT 2</a:t>
                      </a:r>
                    </a:p>
                    <a:p>
                      <a:pPr marL="50165" marR="203200">
                        <a:lnSpc>
                          <a:spcPts val="1000"/>
                        </a:lnSpc>
                        <a:spcBef>
                          <a:spcPts val="415"/>
                        </a:spcBef>
                      </a:pPr>
                      <a:r>
                        <a:rPr lang="de-DE" sz="900" b="0" i="0" dirty="0">
                          <a:solidFill>
                            <a:srgbClr val="000000"/>
                          </a:solidFill>
                          <a:latin typeface="Adobe Clean Light" panose="020B0303020404020204" pitchFamily="34" charset="0"/>
                        </a:rPr>
                        <a:t>Die Unternehmensfunktionen des Kunden weisen eine erhebliche Beeinträchtigung des Service oder möglichen Datenverlust auf oder eine zentrale Funktion ist betroffen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de-DE" sz="900" dirty="0">
                          <a:solidFill>
                            <a:srgbClr val="020302"/>
                          </a:solidFill>
                          <a:latin typeface="AdobeClean-Light"/>
                          <a:cs typeface="AdobeClean-Light"/>
                        </a:rPr>
                        <a:t>Geschäftszeiten/</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4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de-DE" sz="900" dirty="0">
                          <a:solidFill>
                            <a:srgbClr val="020302"/>
                          </a:solidFill>
                          <a:latin typeface="AdobeClean-Light"/>
                          <a:cs typeface="AdobeClean-Light"/>
                        </a:rPr>
                        <a:t>    Geschäftszeiten/</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2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602842">
                <a:tc>
                  <a:txBody>
                    <a:bodyPr/>
                    <a:lstStyle/>
                    <a:p>
                      <a:pPr marL="50165">
                        <a:lnSpc>
                          <a:spcPct val="100000"/>
                        </a:lnSpc>
                        <a:spcBef>
                          <a:spcPts val="30"/>
                        </a:spcBef>
                      </a:pPr>
                      <a:r>
                        <a:rPr lang="de-DE" sz="900" b="1" dirty="0">
                          <a:solidFill>
                            <a:srgbClr val="020302"/>
                          </a:solidFill>
                          <a:latin typeface="Adobe Clean"/>
                          <a:cs typeface="Adobe Clean"/>
                        </a:rPr>
                        <a:t>PRIORITÄT 3</a:t>
                      </a:r>
                    </a:p>
                    <a:p>
                      <a:pPr marL="49530" marR="212090" indent="-2540">
                        <a:lnSpc>
                          <a:spcPts val="1000"/>
                        </a:lnSpc>
                        <a:spcBef>
                          <a:spcPts val="415"/>
                        </a:spcBef>
                      </a:pPr>
                      <a:r>
                        <a:rPr kumimoji="0" lang="de-DE" sz="900" b="0" i="0" u="none" strike="noStrike" cap="none" normalizeH="0" baseline="0" noProof="0" dirty="0">
                          <a:ln>
                            <a:noFill/>
                          </a:ln>
                          <a:solidFill>
                            <a:srgbClr val="000000"/>
                          </a:solidFill>
                          <a:uLnTx/>
                          <a:uFillTx/>
                          <a:latin typeface="Adobe Clean Light" panose="020B0303020404020204" pitchFamily="34" charset="0"/>
                          <a:ea typeface="+mn-ea"/>
                          <a:cs typeface="+mn-cs"/>
                        </a:rPr>
                        <a:t>Die Unternehmensfunktionen des Kunden weisen eine geringfügige Beeinträchtigung des Service auf, es gibt jedoch eine Lösung/Problemumgehung, mit der die Unternehmensfunktionen weiterhin genutzt werden können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de-DE" sz="900" dirty="0">
                          <a:solidFill>
                            <a:srgbClr val="020302"/>
                          </a:solidFill>
                          <a:latin typeface="AdobeClean-Light"/>
                          <a:cs typeface="AdobeClean-Light"/>
                        </a:rPr>
                        <a:t>   Geschäftszeiten/</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6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de-DE" sz="900" dirty="0">
                          <a:solidFill>
                            <a:srgbClr val="020302"/>
                          </a:solidFill>
                          <a:latin typeface="AdobeClean-Light"/>
                          <a:cs typeface="AdobeClean-Light"/>
                        </a:rPr>
                        <a:t>Geschäftszeiten/</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4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de-DE" sz="900" b="1" dirty="0">
                          <a:solidFill>
                            <a:srgbClr val="020302"/>
                          </a:solidFill>
                          <a:latin typeface="Adobe Clean"/>
                          <a:cs typeface="Adobe Clean"/>
                        </a:rPr>
                        <a:t>PRIORITÄT 4</a:t>
                      </a:r>
                    </a:p>
                    <a:p>
                      <a:pPr marL="48895" marR="0" lvl="0" indent="0" defTabSz="914400" eaLnBrk="1" fontAlgn="auto" latinLnBrk="0" hangingPunct="1">
                        <a:lnSpc>
                          <a:spcPct val="100000"/>
                        </a:lnSpc>
                        <a:spcBef>
                          <a:spcPts val="300"/>
                        </a:spcBef>
                        <a:spcAft>
                          <a:spcPts val="0"/>
                        </a:spcAft>
                        <a:buClrTx/>
                        <a:buSzTx/>
                        <a:buFontTx/>
                        <a:buNone/>
                        <a:tabLst/>
                        <a:defRPr/>
                      </a:pPr>
                      <a:r>
                        <a:rPr lang="de-DE" sz="900" b="0" i="0" dirty="0">
                          <a:solidFill>
                            <a:srgbClr val="000000"/>
                          </a:solidFill>
                          <a:latin typeface="Adobe Clean Light" panose="020B0303020404020204" pitchFamily="34" charset="0"/>
                        </a:rPr>
                        <a:t>Allgemeine Frage zur aktuellen Produktfunktionalität oder Anfrage zu einer Erweiterung</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de-DE" sz="900" dirty="0">
                          <a:solidFill>
                            <a:srgbClr val="020302"/>
                          </a:solidFill>
                          <a:latin typeface="AdobeClean-Light"/>
                          <a:cs typeface="AdobeClean-Light"/>
                        </a:rPr>
                        <a:t>  Geschäftstage/3 Tage</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de-DE" sz="900" dirty="0">
                          <a:solidFill>
                            <a:srgbClr val="020302"/>
                          </a:solidFill>
                          <a:latin typeface="AdobeClean-Light"/>
                          <a:cs typeface="AdobeClean-Light"/>
                        </a:rPr>
                        <a:t>Geschäftstage/1 Tag</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908627629"/>
              </p:ext>
            </p:extLst>
          </p:nvPr>
        </p:nvGraphicFramePr>
        <p:xfrm>
          <a:off x="121147" y="2120949"/>
          <a:ext cx="7498851" cy="4915883"/>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dirty="0">
                          <a:solidFill>
                            <a:srgbClr val="404040"/>
                          </a:solidFill>
                          <a:latin typeface="Adobe Clean"/>
                          <a:cs typeface="Adobe Clean"/>
                        </a:rPr>
                        <a:t>Standard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Business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dirty="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dirty="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dirty="0">
                          <a:solidFill>
                            <a:srgbClr val="020302"/>
                          </a:solidFill>
                          <a:latin typeface="AdobeClean-Light"/>
                          <a:cs typeface="AdobeClean-Light"/>
                        </a:rPr>
                        <a:t>Prüfung von Freigabe, Migration, Aktualisierung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dirty="0">
                          <a:latin typeface="AdobeClean-Light"/>
                          <a:cs typeface="AdobeClean-Light"/>
                        </a:rPr>
                        <a:t>Cloud-Support-Aktivitäten – Experience Manager </a:t>
                      </a:r>
                      <a:br>
                        <a:rPr lang="de-DE" sz="900" dirty="0">
                          <a:latin typeface="AdobeClean-Light"/>
                          <a:cs typeface="AdobeClean-Light"/>
                        </a:rPr>
                      </a:br>
                      <a:r>
                        <a:rPr lang="de-DE" sz="900" dirty="0">
                          <a:latin typeface="AdobeClean-Light"/>
                          <a:cs typeface="AdobeClean-Light"/>
                        </a:rPr>
                        <a:t>as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dirty="0">
                          <a:solidFill>
                            <a:srgbClr val="020302"/>
                          </a:solidFill>
                          <a:latin typeface="AdobeClean-Light"/>
                          <a:cs typeface="AdobeClean-Light"/>
                        </a:rPr>
                        <a:t>Launch Advisory-Services – Erstes Jahr mit der neuen Lösung</a:t>
                      </a:r>
                    </a:p>
                    <a:p>
                      <a:pPr marL="48260" hangingPunct="0">
                        <a:lnSpc>
                          <a:spcPct val="100000"/>
                        </a:lnSpc>
                        <a:spcBef>
                          <a:spcPts val="830"/>
                        </a:spcBef>
                      </a:pPr>
                      <a:r>
                        <a:rPr lang="de-DE" sz="900" dirty="0">
                          <a:latin typeface="AdobeClean-Light"/>
                          <a:cs typeface="AdobeClean-Light"/>
                        </a:rPr>
                        <a:t>Außendienstaktivitäten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de-DE"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461169"/>
          </a:xfrm>
          <a:prstGeom prst="rect">
            <a:avLst/>
          </a:prstGeom>
        </p:spPr>
        <p:txBody>
          <a:bodyPr vert="horz" wrap="square" lIns="0" tIns="35560" rIns="0" bIns="0" rtlCol="0">
            <a:spAutoFit/>
          </a:bodyPr>
          <a:lstStyle/>
          <a:p>
            <a:pPr marL="12700" marR="5080">
              <a:lnSpc>
                <a:spcPts val="1400"/>
              </a:lnSpc>
              <a:spcBef>
                <a:spcPts val="60"/>
              </a:spcBef>
            </a:pPr>
            <a:r>
              <a:rPr lang="de-DE" sz="1000" dirty="0">
                <a:solidFill>
                  <a:srgbClr val="000000"/>
                </a:solidFill>
                <a:latin typeface="Adobe Clean Light" panose="020B0303020404020204" pitchFamily="34" charset="0"/>
              </a:rPr>
              <a:t>Ein spezialisierter Account Support Lead überwacht proaktiv Fälle, fördert die Team-übergreifende Zusammenarbeit, stellt Onboarding-Webinare bereit, führt Service-Berichte aus, bietet Unterstützung bei nicht-technischem Support und fungiert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als Eskalationsstelle und interne Kontaktperson zum Adobe Support.</a:t>
            </a:r>
          </a:p>
        </p:txBody>
      </p:sp>
      <p:sp>
        <p:nvSpPr>
          <p:cNvPr id="46" name="object 46"/>
          <p:cNvSpPr txBox="1"/>
          <p:nvPr/>
        </p:nvSpPr>
        <p:spPr>
          <a:xfrm>
            <a:off x="2836967" y="8618616"/>
            <a:ext cx="2286000" cy="795089"/>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Starten Sie eine Chat-Session,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um Antworten und Hilfe bei der Fallübermittlung zu erhalten.</a:t>
            </a:r>
          </a:p>
          <a:p>
            <a:pPr marL="33020" marR="159385">
              <a:spcBef>
                <a:spcPts val="100"/>
              </a:spcBef>
              <a:tabLst>
                <a:tab pos="1786889" algn="l"/>
              </a:tabLst>
            </a:pPr>
            <a:r>
              <a:rPr lang="de-DE" sz="1000" i="1" dirty="0">
                <a:solidFill>
                  <a:srgbClr val="7A7A7A"/>
                </a:solidFill>
                <a:latin typeface="AdobeClean-LightIt"/>
                <a:cs typeface="AdobeClean-LightIt"/>
              </a:rPr>
              <a:t>*Nicht alle Produkte verfügen </a:t>
            </a:r>
            <a:br>
              <a:rPr lang="de-DE" sz="1000" i="1" dirty="0">
                <a:solidFill>
                  <a:srgbClr val="7A7A7A"/>
                </a:solidFill>
                <a:latin typeface="AdobeClean-LightIt"/>
                <a:cs typeface="AdobeClean-LightIt"/>
              </a:rPr>
            </a:br>
            <a:r>
              <a:rPr lang="de-DE" sz="1000" i="1" dirty="0">
                <a:solidFill>
                  <a:srgbClr val="7A7A7A"/>
                </a:solidFill>
                <a:latin typeface="AdobeClean-LightIt"/>
                <a:cs typeface="AdobeClean-LightIt"/>
              </a:rPr>
              <a:t>über Live-Chat-Support</a:t>
            </a:r>
            <a:r>
              <a:rPr lang="de-DE" sz="900" i="1" dirty="0">
                <a:solidFill>
                  <a:srgbClr val="7A7A7A"/>
                </a:solidFill>
                <a:latin typeface="AdobeClean-LightIt"/>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13593" cy="959237"/>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Kontinuierlicher Online-Zugriff auf eine wachsende Datenbank technischer Lösungen, Produktdokumentationen, FAQs und mehr. Tausende von Kunden können sich über Best Practices und Erfahrungen austauschen.</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Maker entstehen in der Experience League. Kunden können durch personalisiertes Lernen ihre Customer-Experience-Management-Fähigkeiten entwickeln, mit einer globalen Community anderer Anwender interagieren und so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ihre eigene Karriere fördern.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spezifische Support-Kontakte</a:t>
            </a:r>
            <a:r>
              <a:rPr lang="de-DE" sz="10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330725" cy="132729"/>
          </a:xfrm>
          <a:prstGeom prst="rect">
            <a:avLst/>
          </a:prstGeom>
        </p:spPr>
        <p:txBody>
          <a:bodyPr vert="horz" wrap="square" lIns="0" tIns="9525" rIns="0" bIns="0" rtlCol="0">
            <a:spAutoFit/>
          </a:bodyPr>
          <a:lstStyle/>
          <a:p>
            <a:pPr marL="12700">
              <a:lnSpc>
                <a:spcPct val="100000"/>
              </a:lnSpc>
              <a:spcBef>
                <a:spcPts val="75"/>
              </a:spcBef>
            </a:pPr>
            <a:r>
              <a:rPr lang="de-DE" dirty="0"/>
              <a:t>©2021 Adobe. All Rights Reserved. 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de-DE" sz="1200" b="1">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2254045" cy="101934"/>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de-DE" sz="1400" b="1">
                <a:solidFill>
                  <a:srgbClr val="020302"/>
                </a:solidFill>
                <a:latin typeface="Adobe Clean"/>
                <a:cs typeface="Adobe Clean"/>
              </a:rPr>
              <a:t>Umfang von Standard Support</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de-DE" sz="1400" b="1">
                <a:solidFill>
                  <a:srgbClr val="020302"/>
                </a:solidFill>
                <a:latin typeface="Adobe Clean"/>
                <a:cs typeface="Adobe Clean"/>
              </a:rPr>
              <a:t>Umfang von Business Support</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416449" cy="1630836"/>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Kunden können Support-Fälle für Probleme der Kategorien P2, P3 und P4 während der regionalen Support-Zeit telefonisch melden. Es gibt keine Obergrenze für die Anzahl der Anrufe beim Support. Kunden können auch um einen Rückruf vom Support bitten oder ein Meeting über eine Remote-Desktop-Session anfordern, in der ein Problem demonstriert und gelöst werden kann.</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de-DE" sz="1200" b="1">
                <a:solidFill>
                  <a:srgbClr val="020302"/>
                </a:solidFill>
                <a:latin typeface="+mj-lt"/>
              </a:rPr>
              <a:t>Live-Telefon-Support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07840" cy="959237"/>
          </a:xfrm>
          <a:prstGeom prst="rect">
            <a:avLst/>
          </a:prstGeom>
        </p:spPr>
        <p:txBody>
          <a:bodyPr vert="horz" wrap="square" lIns="0" tIns="3556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Ein spezifischer Ansprechpartner innerhalb von Adobe, der Unterstützung bei Eskalation und regelmäßigen Updates bietet und sicherstellt, dass die wichtigsten offenen Support-Anfragen priorisiert werden.</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de-DE" sz="1200" b="1">
                <a:solidFill>
                  <a:srgbClr val="020302"/>
                </a:solidFill>
                <a:latin typeface="+mj-lt"/>
              </a:rPr>
              <a:t>Eskalations-Management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„Office Hours“ ist eine Initiative des Adobe Support-Teams. In diesen Sessions erhalten Teilnehmer Informationen, Hilfestellungen bei Problemen sowie Tipps und Tricks zur erfolgreichen Verwendung von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117484"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On-Demand-Zugriff auf das Online-Selbsthilfe-Support-Portal,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um Support-Anfragen einzureichen, den Fallstatus zu überprüfen und andere Ressourcen zu durchsuchen, z. B. unsere Wissensdatenbank, Neuigkeiten und Hinweise, spezielle Tipps und mehr.</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de-DE" sz="1200" b="1">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Ein Account Support Lead führt Webinare durch, die einen Überblick über die im Business Support enthaltenen Services bieten.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Selbsthilfe-Portale</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662613" y="9283729"/>
            <a:ext cx="1182786" cy="643125"/>
          </a:xfrm>
          <a:prstGeom prst="rect">
            <a:avLst/>
          </a:prstGeom>
        </p:spPr>
        <p:txBody>
          <a:bodyPr vert="horz" wrap="square" lIns="0" tIns="12065" rIns="0" bIns="0" rtlCol="0">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099804"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099803"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291114"/>
            <a:ext cx="5817707" cy="717504"/>
          </a:xfrm>
          <a:prstGeom prst="rect">
            <a:avLst/>
          </a:prstGeom>
        </p:spPr>
        <p:txBody>
          <a:bodyPr vert="horz" wrap="square" lIns="0" tIns="29845" rIns="0" bIns="0" rtlCol="0" anchor="t">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Success Manager (CSM).</a:t>
            </a:r>
          </a:p>
          <a:p>
            <a:pPr marL="34290">
              <a:lnSpc>
                <a:spcPct val="100000"/>
              </a:lnSpc>
              <a:spcBef>
                <a:spcPts val="795"/>
              </a:spcBef>
            </a:pPr>
            <a:r>
              <a:rPr lang="de-DE"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7365294"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de-DE"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570655199"/>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a:rPr>
                        <a:t>Europa, Naher Osten </a:t>
                      </a:r>
                      <a:br>
                        <a:rPr lang="de-DE" sz="1100" dirty="0">
                          <a:solidFill>
                            <a:schemeClr val="tx1"/>
                          </a:solidFill>
                          <a:latin typeface="Adobe Clean"/>
                        </a:rPr>
                      </a:br>
                      <a:r>
                        <a:rPr lang="de-DE" sz="1100" dirty="0">
                          <a:solidFill>
                            <a:schemeClr val="tx1"/>
                          </a:solidFill>
                          <a:latin typeface="Adobe Clean"/>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b="1" i="0" u="none" strike="noStrike" cap="none" normalizeH="0" baseline="30000" noProof="0" dirty="0">
                          <a:ln>
                            <a:noFill/>
                          </a:ln>
                          <a:uLnTx/>
                          <a:uFillTx/>
                          <a:latin typeface="Adobe Clean"/>
                          <a:ea typeface="+mn-ea"/>
                          <a:cs typeface="+mn-cs"/>
                        </a:rPr>
                        <a:t> </a:t>
                      </a:r>
                      <a:r>
                        <a:rPr lang="de-DE" sz="1100" dirty="0">
                          <a:solidFill>
                            <a:schemeClr val="tx1"/>
                          </a:solidFill>
                          <a:latin typeface="Adobe Clean"/>
                          <a:ea typeface="+mn-ea"/>
                          <a:cs typeface="+mn-cs"/>
                        </a:rPr>
                        <a:t>Sprachunterstützung ist nur auf Englisch und Japanisch verfügbar.</a:t>
                      </a:r>
                    </a:p>
                    <a:p>
                      <a:pPr marL="0" marR="0" lvl="0" indent="0" algn="ctr">
                        <a:lnSpc>
                          <a:spcPct val="100000"/>
                        </a:lnSpc>
                        <a:spcBef>
                          <a:spcPts val="0"/>
                        </a:spcBef>
                        <a:spcAft>
                          <a:spcPts val="0"/>
                        </a:spcAft>
                        <a:buClrTx/>
                        <a:buSzTx/>
                        <a:buFontTx/>
                        <a:buNone/>
                      </a:pPr>
                      <a:r>
                        <a:rPr lang="de-DE" sz="1100" i="1" dirty="0">
                          <a:solidFill>
                            <a:schemeClr val="tx1"/>
                          </a:solidFill>
                          <a:latin typeface="Adobe Clean"/>
                        </a:rPr>
                        <a:t>*Adobe Commerce bietet keine Sprachunterstützung für Japanisch.</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a:rPr>
                        <a:t> </a:t>
                      </a:r>
                      <a:r>
                        <a:rPr lang="de-DE" sz="1100" i="0" baseline="30000" dirty="0">
                          <a:solidFill>
                            <a:schemeClr val="tx1"/>
                          </a:solidFill>
                          <a:latin typeface="Adobe Clean"/>
                        </a:rPr>
                        <a:t>1</a:t>
                      </a:r>
                      <a:r>
                        <a:rPr lang="de-DE" sz="1100" i="0" dirty="0">
                          <a:solidFill>
                            <a:schemeClr val="tx1"/>
                          </a:solidFill>
                          <a:latin typeface="Adobe Clean"/>
                        </a:rPr>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10243" y="8528519"/>
            <a:ext cx="1200931"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dirty="0">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48079" y="8541244"/>
            <a:ext cx="810895"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de-DE" sz="1200" b="1" dirty="0">
                <a:solidFill>
                  <a:srgbClr val="FFFFFF"/>
                </a:solidFill>
                <a:latin typeface="Adobe Clean"/>
                <a:cs typeface="Adobe Clean"/>
              </a:rPr>
              <a:t>	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24334" y="8543943"/>
            <a:ext cx="893759"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73282750"/>
              </p:ext>
            </p:extLst>
          </p:nvPr>
        </p:nvGraphicFramePr>
        <p:xfrm>
          <a:off x="194236" y="1059345"/>
          <a:ext cx="7368291" cy="39370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b="0">
                          <a:solidFill>
                            <a:srgbClr val="000000"/>
                          </a:solidFill>
                          <a:latin typeface="Adobe Clean Light"/>
                          <a:ea typeface="+mn-ea"/>
                          <a:cs typeface="+mn-cs"/>
                        </a:rPr>
                        <a:t>Mit der Experience League unterstützt Adobe Unternehmen dabei, 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a:ea typeface="+mn-ea"/>
                          <a:cs typeface="+mn-cs"/>
                          <a:hlinkClick r:id="rId8"/>
                        </a:rPr>
                        <a:t>Training</a:t>
                      </a:r>
                      <a:r>
                        <a:rPr lang="de-DE"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dirty="0">
                          <a:solidFill>
                            <a:srgbClr val="000000"/>
                          </a:solidFill>
                          <a:latin typeface="Adobe Clean Light"/>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b="0" i="0">
                          <a:solidFill>
                            <a:schemeClr val="dk1"/>
                          </a:solidFill>
                          <a:latin typeface="Adobe Clean"/>
                          <a:ea typeface="+mn-ea"/>
                          <a:cs typeface="+mn-cs"/>
                          <a:hlinkClick r:id="rId10" tooltip="https://helpx.adobe.com/de/support/programs/enterprise-support-programs/premier-support-business.html"/>
                        </a:rPr>
                        <a:t>Website für Business Support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a:solidFill>
                            <a:srgbClr val="000000"/>
                          </a:solidFill>
                          <a:latin typeface="Adobe Clean Light"/>
                          <a:ea typeface="+mn-ea"/>
                          <a:cs typeface="+mn-cs"/>
                        </a:rPr>
                        <a:t>Website für Adobe Business Support.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11"/>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a:ea typeface="+mn-ea"/>
                          <a:cs typeface="+mn-cs"/>
                        </a:rPr>
                        <a:t>Allgemeine Geschäftsbedingungen mit detaillierten Informationen 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6c8368ec-3776-49b5-a5bb-90648cf9530f"/>
    <ds:schemaRef ds:uri="http://purl.org/dc/elements/1.1/"/>
    <ds:schemaRef ds:uri="http://schemas.openxmlformats.org/package/2006/metadata/core-properties"/>
    <ds:schemaRef ds:uri="8a053bff-88be-49e4-9a87-e748e18b8b62"/>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TotalTime>
  <Words>1098</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SUPPORT-PAKETE VON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Viet Long Lai</cp:lastModifiedBy>
  <cp:revision>2</cp:revision>
  <dcterms:created xsi:type="dcterms:W3CDTF">2020-11-03T06:32:09Z</dcterms:created>
  <dcterms:modified xsi:type="dcterms:W3CDTF">2022-02-14T15:11:08Z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