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56" r:id="rId5"/>
    <p:sldId id="262" r:id="rId6"/>
    <p:sldId id="267"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10" clrIdx="0">
    <p:extLst>
      <p:ext uri="{19B8F6BF-5375-455C-9EA6-DF929625EA0E}">
        <p15:presenceInfo xmlns:p15="http://schemas.microsoft.com/office/powerpoint/2012/main" userId="S::akjohnso@adobe.com::2fa3aa60-0c9c-4d06-bae2-795983241227" providerId="AD"/>
      </p:ext>
    </p:extLst>
  </p:cmAuthor>
  <p:cmAuthor id="2" name="Ankita Sood" initials="AS" lastIdx="2" clrIdx="1">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4B2740-C02D-6848-8C88-402A980B28DC}" v="27" dt="2022-01-20T17:33:40.35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p:scale>
          <a:sx n="125" d="100"/>
          <a:sy n="125" d="100"/>
        </p:scale>
        <p:origin x="1734" y="10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2fa3aa60-0c9c-4d06-bae2-795983241227" providerId="ADAL" clId="{4F9F8D59-37FF-0B43-9EF5-31D48C73FC8D}"/>
    <pc:docChg chg="modSld">
      <pc:chgData name="Akilah Johnson" userId="2fa3aa60-0c9c-4d06-bae2-795983241227" providerId="ADAL" clId="{4F9F8D59-37FF-0B43-9EF5-31D48C73FC8D}" dt="2021-11-24T00:07:01.857" v="8" actId="20577"/>
      <pc:docMkLst>
        <pc:docMk/>
      </pc:docMkLst>
      <pc:sldChg chg="modSp mod">
        <pc:chgData name="Akilah Johnson" userId="2fa3aa60-0c9c-4d06-bae2-795983241227" providerId="ADAL" clId="{4F9F8D59-37FF-0B43-9EF5-31D48C73FC8D}" dt="2021-11-24T00:07:01.857" v="8" actId="20577"/>
        <pc:sldMkLst>
          <pc:docMk/>
          <pc:sldMk cId="0" sldId="256"/>
        </pc:sldMkLst>
        <pc:graphicFrameChg chg="modGraphic">
          <ac:chgData name="Akilah Johnson" userId="2fa3aa60-0c9c-4d06-bae2-795983241227" providerId="ADAL" clId="{4F9F8D59-37FF-0B43-9EF5-31D48C73FC8D}" dt="2021-11-24T00:07:01.857" v="8" actId="20577"/>
          <ac:graphicFrameMkLst>
            <pc:docMk/>
            <pc:sldMk cId="0" sldId="256"/>
            <ac:graphicFrameMk id="7" creationId="{00000000-0000-0000-0000-000000000000}"/>
          </ac:graphicFrameMkLst>
        </pc:graphicFrameChg>
      </pc:sldChg>
    </pc:docChg>
  </pc:docChgLst>
  <pc:docChgLst>
    <pc:chgData name="Akilah Johnson" userId="S::akjohnso@adobe.com::2fa3aa60-0c9c-4d06-bae2-795983241227" providerId="AD" clId="Web-{6321287A-37E3-E99F-4766-DFF993179103}"/>
    <pc:docChg chg="modSld">
      <pc:chgData name="Akilah Johnson" userId="S::akjohnso@adobe.com::2fa3aa60-0c9c-4d06-bae2-795983241227" providerId="AD" clId="Web-{6321287A-37E3-E99F-4766-DFF993179103}" dt="2021-11-24T00:05:14.840" v="5"/>
      <pc:docMkLst>
        <pc:docMk/>
      </pc:docMkLst>
      <pc:sldChg chg="modSp">
        <pc:chgData name="Akilah Johnson" userId="S::akjohnso@adobe.com::2fa3aa60-0c9c-4d06-bae2-795983241227" providerId="AD" clId="Web-{6321287A-37E3-E99F-4766-DFF993179103}" dt="2021-11-24T00:05:14.840" v="5"/>
        <pc:sldMkLst>
          <pc:docMk/>
          <pc:sldMk cId="0" sldId="256"/>
        </pc:sldMkLst>
        <pc:graphicFrameChg chg="mod modGraphic">
          <ac:chgData name="Akilah Johnson" userId="S::akjohnso@adobe.com::2fa3aa60-0c9c-4d06-bae2-795983241227" providerId="AD" clId="Web-{6321287A-37E3-E99F-4766-DFF993179103}" dt="2021-11-24T00:05:14.840" v="5"/>
          <ac:graphicFrameMkLst>
            <pc:docMk/>
            <pc:sldMk cId="0" sldId="256"/>
            <ac:graphicFrameMk id="7" creationId="{00000000-0000-0000-0000-000000000000}"/>
          </ac:graphicFrameMkLst>
        </pc:graphicFrameChg>
      </pc:sldChg>
    </pc:docChg>
  </pc:docChgLst>
  <pc:docChgLst>
    <pc:chgData name="Lauren Schutte" userId="6e08b2d3-447a-4d66-86be-444d50df187f" providerId="ADAL" clId="{0BC4D7A0-4BBD-1B49-BE14-170949F0EA37}"/>
    <pc:docChg chg="modSld">
      <pc:chgData name="Lauren Schutte" userId="6e08b2d3-447a-4d66-86be-444d50df187f" providerId="ADAL" clId="{0BC4D7A0-4BBD-1B49-BE14-170949F0EA37}" dt="2021-10-13T19:10:14.671" v="3" actId="1035"/>
      <pc:docMkLst>
        <pc:docMk/>
      </pc:docMkLst>
      <pc:sldChg chg="modSp mod">
        <pc:chgData name="Lauren Schutte" userId="6e08b2d3-447a-4d66-86be-444d50df187f" providerId="ADAL" clId="{0BC4D7A0-4BBD-1B49-BE14-170949F0EA37}" dt="2021-10-13T19:10:14.671" v="3" actId="1035"/>
        <pc:sldMkLst>
          <pc:docMk/>
          <pc:sldMk cId="0" sldId="256"/>
        </pc:sldMkLst>
        <pc:spChg chg="mod">
          <ac:chgData name="Lauren Schutte" userId="6e08b2d3-447a-4d66-86be-444d50df187f" providerId="ADAL" clId="{0BC4D7A0-4BBD-1B49-BE14-170949F0EA37}" dt="2021-10-13T19:10:14.671" v="3" actId="1035"/>
          <ac:spMkLst>
            <pc:docMk/>
            <pc:sldMk cId="0" sldId="256"/>
            <ac:spMk id="4" creationId="{00000000-0000-0000-0000-000000000000}"/>
          </ac:spMkLst>
        </pc:spChg>
      </pc:sldChg>
    </pc:docChg>
  </pc:docChgLst>
  <pc:docChgLst>
    <pc:chgData name="Ankita Sood" userId="c93a62e3-2a47-429d-82c6-c2a8fd110ae7" providerId="ADAL" clId="{1E4B2740-C02D-6848-8C88-402A980B28DC}"/>
    <pc:docChg chg="modSld">
      <pc:chgData name="Ankita Sood" userId="c93a62e3-2a47-429d-82c6-c2a8fd110ae7" providerId="ADAL" clId="{1E4B2740-C02D-6848-8C88-402A980B28DC}" dt="2022-01-20T19:39:05.294" v="34" actId="20577"/>
      <pc:docMkLst>
        <pc:docMk/>
      </pc:docMkLst>
      <pc:sldChg chg="modSp mod">
        <pc:chgData name="Ankita Sood" userId="c93a62e3-2a47-429d-82c6-c2a8fd110ae7" providerId="ADAL" clId="{1E4B2740-C02D-6848-8C88-402A980B28DC}" dt="2022-01-20T19:39:05.294" v="34" actId="20577"/>
        <pc:sldMkLst>
          <pc:docMk/>
          <pc:sldMk cId="0" sldId="256"/>
        </pc:sldMkLst>
        <pc:spChg chg="mod">
          <ac:chgData name="Ankita Sood" userId="c93a62e3-2a47-429d-82c6-c2a8fd110ae7" providerId="ADAL" clId="{1E4B2740-C02D-6848-8C88-402A980B28DC}" dt="2022-01-20T19:39:05.294" v="34" actId="20577"/>
          <ac:spMkLst>
            <pc:docMk/>
            <pc:sldMk cId="0" sldId="256"/>
            <ac:spMk id="3" creationId="{00000000-0000-0000-0000-000000000000}"/>
          </ac:spMkLst>
        </pc:spChg>
        <pc:graphicFrameChg chg="modGraphic">
          <ac:chgData name="Ankita Sood" userId="c93a62e3-2a47-429d-82c6-c2a8fd110ae7" providerId="ADAL" clId="{1E4B2740-C02D-6848-8C88-402A980B28DC}" dt="2022-01-20T17:33:31.472" v="18" actId="20577"/>
          <ac:graphicFrameMkLst>
            <pc:docMk/>
            <pc:sldMk cId="0" sldId="256"/>
            <ac:graphicFrameMk id="7" creationId="{00000000-0000-0000-0000-000000000000}"/>
          </ac:graphicFrameMkLst>
        </pc:graphicFrameChg>
        <pc:graphicFrameChg chg="modGraphic">
          <ac:chgData name="Ankita Sood" userId="c93a62e3-2a47-429d-82c6-c2a8fd110ae7" providerId="ADAL" clId="{1E4B2740-C02D-6848-8C88-402A980B28DC}" dt="2022-01-20T17:33:27.794" v="10" actId="20577"/>
          <ac:graphicFrameMkLst>
            <pc:docMk/>
            <pc:sldMk cId="0" sldId="256"/>
            <ac:graphicFrameMk id="13" creationId="{8FC06D05-42C7-D14C-86E4-0F01711669B9}"/>
          </ac:graphicFrameMkLst>
        </pc:graphicFrameChg>
      </pc:sldChg>
      <pc:sldChg chg="modSp mod">
        <pc:chgData name="Ankita Sood" userId="c93a62e3-2a47-429d-82c6-c2a8fd110ae7" providerId="ADAL" clId="{1E4B2740-C02D-6848-8C88-402A980B28DC}" dt="2022-01-20T17:33:40.355" v="26" actId="20577"/>
        <pc:sldMkLst>
          <pc:docMk/>
          <pc:sldMk cId="3982262141" sldId="262"/>
        </pc:sldMkLst>
        <pc:spChg chg="mod">
          <ac:chgData name="Ankita Sood" userId="c93a62e3-2a47-429d-82c6-c2a8fd110ae7" providerId="ADAL" clId="{1E4B2740-C02D-6848-8C88-402A980B28DC}" dt="2022-01-20T17:33:40.355" v="26" actId="20577"/>
          <ac:spMkLst>
            <pc:docMk/>
            <pc:sldMk cId="3982262141" sldId="262"/>
            <ac:spMk id="81" creationId="{68CE4601-87A9-E645-841C-EE142932AE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12E57D6-2086-AA47-A7A4-C0CDE7C14E44}" type="datetimeFigureOut">
              <a:rPr lang="en-US" smtClean="0"/>
              <a:t>2/14/2022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FE59989-9CFD-3E47-ADC5-9472F49CBD92}" type="slidenum">
              <a:rPr lang="en-US" smtClean="0"/>
              <a:t>‹#›</a:t>
            </a:fld>
            <a:endParaRPr lang="en-US"/>
          </a:p>
        </p:txBody>
      </p:sp>
    </p:spTree>
    <p:extLst>
      <p:ext uri="{BB962C8B-B14F-4D97-AF65-F5344CB8AC3E}">
        <p14:creationId xmlns:p14="http://schemas.microsoft.com/office/powerpoint/2010/main" val="109067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E59989-9CFD-3E47-ADC5-9472F49CBD92}" type="slidenum">
              <a:rPr lang="en-US" smtClean="0"/>
              <a:t>1</a:t>
            </a:fld>
            <a:endParaRPr lang="en-US"/>
          </a:p>
        </p:txBody>
      </p:sp>
    </p:spTree>
    <p:extLst>
      <p:ext uri="{BB962C8B-B14F-4D97-AF65-F5344CB8AC3E}">
        <p14:creationId xmlns:p14="http://schemas.microsoft.com/office/powerpoint/2010/main" val="13653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5"/>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7" name="Holder 7"/>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5" name="Holder 5"/>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4" name="Holder 4"/>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4" y="456692"/>
            <a:ext cx="6794510" cy="391159"/>
          </a:xfrm>
          <a:prstGeom prst="rect">
            <a:avLst/>
          </a:prstGeom>
        </p:spPr>
        <p:txBody>
          <a:bodyPr wrap="square" lIns="0" tIns="0" rIns="0" bIns="0">
            <a:spAutoFit/>
          </a:bodyPr>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6" name="Holder 6"/>
          <p:cNvSpPr>
            <a:spLocks noGrp="1"/>
          </p:cNvSpPr>
          <p:nvPr>
            <p:ph type="sldNum" sz="quarter" idx="7"/>
          </p:nvPr>
        </p:nvSpPr>
        <p:spPr>
          <a:xfrm>
            <a:off x="97787" y="9861194"/>
            <a:ext cx="2224405"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emf"/><Relationship Id="rId3" Type="http://schemas.openxmlformats.org/officeDocument/2006/relationships/image" Target="../media/image4.png"/><Relationship Id="rId21" Type="http://schemas.openxmlformats.org/officeDocument/2006/relationships/image" Target="../media/image22.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emf"/><Relationship Id="rId2" Type="http://schemas.openxmlformats.org/officeDocument/2006/relationships/image" Target="../media/image3.jp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sv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emf"/><Relationship Id="rId5" Type="http://schemas.openxmlformats.org/officeDocument/2006/relationships/image" Target="../media/image6.pn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40.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de#support" TargetMode="External"/><Relationship Id="rId12" Type="http://schemas.openxmlformats.org/officeDocument/2006/relationships/image" Target="../media/image39.svg"/><Relationship Id="rId2" Type="http://schemas.openxmlformats.org/officeDocument/2006/relationships/notesSlide" Target="../notesSlides/notesSlide2.xml"/><Relationship Id="rId16" Type="http://schemas.openxmlformats.org/officeDocument/2006/relationships/image" Target="../media/image43.svg"/><Relationship Id="rId1" Type="http://schemas.openxmlformats.org/officeDocument/2006/relationships/slideLayout" Target="../slideLayouts/slideLayout5.xml"/><Relationship Id="rId6" Type="http://schemas.openxmlformats.org/officeDocument/2006/relationships/image" Target="../media/image37.jpg"/><Relationship Id="rId11" Type="http://schemas.openxmlformats.org/officeDocument/2006/relationships/image" Target="../media/image38.png"/><Relationship Id="rId5" Type="http://schemas.openxmlformats.org/officeDocument/2006/relationships/image" Target="../media/image36.png"/><Relationship Id="rId15" Type="http://schemas.openxmlformats.org/officeDocument/2006/relationships/image" Target="../media/image42.png"/><Relationship Id="rId10" Type="http://schemas.openxmlformats.org/officeDocument/2006/relationships/hyperlink" Target="https://helpx.adobe.com/de/support/programs/support-policies-terms-conditions.html" TargetMode="External"/><Relationship Id="rId4" Type="http://schemas.openxmlformats.org/officeDocument/2006/relationships/image" Target="../media/image35.jpg"/><Relationship Id="rId9" Type="http://schemas.openxmlformats.org/officeDocument/2006/relationships/hyperlink" Target="https://status.adobe.com/" TargetMode="External"/><Relationship Id="rId14" Type="http://schemas.openxmlformats.org/officeDocument/2006/relationships/image" Target="../media/image4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828" y="65103"/>
            <a:ext cx="3840572" cy="366767"/>
          </a:xfrm>
          <a:prstGeom prst="rect">
            <a:avLst/>
          </a:prstGeom>
        </p:spPr>
        <p:txBody>
          <a:bodyPr vert="horz" wrap="square" lIns="0" tIns="12700" rIns="0" bIns="0" rtlCol="0" anchor="t">
            <a:spAutoFit/>
          </a:bodyPr>
          <a:lstStyle/>
          <a:p>
            <a:pPr marL="12700">
              <a:spcBef>
                <a:spcPts val="100"/>
              </a:spcBef>
            </a:pPr>
            <a:r>
              <a:rPr lang="de-DE" sz="2300"/>
              <a:t>SUPPORT-PAKETE VON ADOBE</a:t>
            </a:r>
          </a:p>
        </p:txBody>
      </p:sp>
      <p:sp>
        <p:nvSpPr>
          <p:cNvPr id="3" name="object 3"/>
          <p:cNvSpPr txBox="1"/>
          <p:nvPr/>
        </p:nvSpPr>
        <p:spPr>
          <a:xfrm>
            <a:off x="159522" y="560755"/>
            <a:ext cx="7003277" cy="1411027"/>
          </a:xfrm>
          <a:prstGeom prst="rect">
            <a:avLst/>
          </a:prstGeom>
        </p:spPr>
        <p:txBody>
          <a:bodyPr vert="horz" wrap="square" lIns="0" tIns="24765" rIns="0" bIns="0" rtlCol="0" anchor="t">
            <a:spAutoFit/>
          </a:bodyPr>
          <a:lstStyle/>
          <a:p>
            <a:pPr marL="12700">
              <a:lnSpc>
                <a:spcPct val="100000"/>
              </a:lnSpc>
              <a:spcBef>
                <a:spcPts val="195"/>
              </a:spcBef>
            </a:pPr>
            <a:r>
              <a:rPr lang="de-DE" sz="1100" dirty="0">
                <a:solidFill>
                  <a:srgbClr val="FFFFFF"/>
                </a:solidFill>
                <a:latin typeface="AdobeClean-Light"/>
                <a:cs typeface="AdobeClean-Light"/>
              </a:rPr>
              <a:t>Standard | Enterprise | </a:t>
            </a:r>
            <a:r>
              <a:rPr lang="de-DE" sz="1100" b="1" dirty="0">
                <a:solidFill>
                  <a:srgbClr val="FFFFFF"/>
                </a:solidFill>
                <a:latin typeface="Arial"/>
                <a:cs typeface="Arial"/>
              </a:rPr>
              <a:t>Elite</a:t>
            </a:r>
          </a:p>
          <a:p>
            <a:pPr marL="12700" marR="1076325">
              <a:spcBef>
                <a:spcPts val="235"/>
              </a:spcBef>
            </a:pPr>
            <a:r>
              <a:rPr lang="de-DE" sz="860" dirty="0">
                <a:solidFill>
                  <a:schemeClr val="bg1"/>
                </a:solidFill>
                <a:latin typeface="Adobe Clean SemiLight" panose="020B0403020404020204" pitchFamily="34" charset="0"/>
              </a:rPr>
              <a:t>Adobe bietet eine umfangreiche Palette an technischen Ressourcen zur Unterstützung Ihres Unternehmens. Diese sind Teil des Experience Cloud-Lizenzabonnements und werden durch das ELITE Support-Paket weiter ergänzt. ELITE Support bietet über die Adobe Experience League Zugang zu personalisierten Lernpfaden und von Moderatoren betreuten Community-Foren. Darüber hinaus stehen Ihnen unsere umfangreiche technische Produktdokumentation sowie aktuelle Versionshinweise zur Verfügung. </a:t>
            </a:r>
            <a:br>
              <a:rPr lang="de-DE" sz="860" dirty="0">
                <a:solidFill>
                  <a:schemeClr val="bg1"/>
                </a:solidFill>
                <a:latin typeface="Adobe Clean SemiLight" panose="020B0403020404020204" pitchFamily="34" charset="0"/>
              </a:rPr>
            </a:br>
            <a:r>
              <a:rPr lang="de-DE" sz="860" dirty="0">
                <a:solidFill>
                  <a:schemeClr val="bg1"/>
                </a:solidFill>
                <a:latin typeface="Adobe Clean SemiLight" panose="020B0403020404020204" pitchFamily="34" charset="0"/>
              </a:rPr>
              <a:t>ELITE-Kunden erhalten auch Kontakt zu einem spezifischen Support-Mitarbeiter sowie einem Technical Account Manager. Diese </a:t>
            </a:r>
            <a:br>
              <a:rPr lang="de-DE" sz="860" dirty="0">
                <a:solidFill>
                  <a:schemeClr val="bg1"/>
                </a:solidFill>
                <a:latin typeface="Adobe Clean SemiLight" panose="020B0403020404020204" pitchFamily="34" charset="0"/>
              </a:rPr>
            </a:br>
            <a:r>
              <a:rPr lang="de-DE" sz="860" dirty="0">
                <a:solidFill>
                  <a:schemeClr val="bg1"/>
                </a:solidFill>
                <a:latin typeface="Adobe Clean SemiLight" panose="020B0403020404020204" pitchFamily="34" charset="0"/>
              </a:rPr>
              <a:t>sind Ihre Ansprechpartner für technische Fragen im Adobe-Support-Team und arbeiten gemeinsam mit Ihnen daran, bestmöglichen, reaktionsschnellen Support anzubieten. Mit umfangreicher Expertise in unseren Experience Cloud-Lösungen unterstützt Sie das Support-Team von Adobe auch bei den komplexesten Support-Bedürfnissen. So können Sie das Optimum aus Ihren Investitionen </a:t>
            </a:r>
            <a:br>
              <a:rPr lang="de-DE" sz="860" dirty="0">
                <a:solidFill>
                  <a:schemeClr val="bg1"/>
                </a:solidFill>
                <a:latin typeface="Adobe Clean SemiLight" panose="020B0403020404020204" pitchFamily="34" charset="0"/>
              </a:rPr>
            </a:br>
            <a:r>
              <a:rPr lang="de-DE" sz="860" dirty="0">
                <a:solidFill>
                  <a:schemeClr val="bg1"/>
                </a:solidFill>
                <a:latin typeface="Adobe Clean SemiLight" panose="020B0403020404020204" pitchFamily="34" charset="0"/>
              </a:rPr>
              <a:t>in die Adobe Experience Cloud-Lösungen herausholen und Probleme vermeiden, bevor sie überhaupt entstehen.</a:t>
            </a:r>
          </a:p>
        </p:txBody>
      </p:sp>
      <p:sp>
        <p:nvSpPr>
          <p:cNvPr id="4" name="object 4"/>
          <p:cNvSpPr txBox="1"/>
          <p:nvPr/>
        </p:nvSpPr>
        <p:spPr>
          <a:xfrm>
            <a:off x="168564" y="7178040"/>
            <a:ext cx="2780665" cy="238760"/>
          </a:xfrm>
          <a:prstGeom prst="rect">
            <a:avLst/>
          </a:prstGeom>
        </p:spPr>
        <p:txBody>
          <a:bodyPr vert="horz" wrap="square" lIns="0" tIns="12700" rIns="0" bIns="0" rtlCol="0">
            <a:spAutoFit/>
          </a:bodyPr>
          <a:lstStyle/>
          <a:p>
            <a:pPr marL="12700">
              <a:lnSpc>
                <a:spcPct val="100000"/>
              </a:lnSpc>
              <a:spcBef>
                <a:spcPts val="100"/>
              </a:spcBef>
            </a:pPr>
            <a:r>
              <a:rPr lang="de-DE" sz="1400" b="1" u="heavy" dirty="0">
                <a:solidFill>
                  <a:srgbClr val="020302"/>
                </a:solidFill>
                <a:uFill>
                  <a:solidFill>
                    <a:srgbClr val="020302"/>
                  </a:solidFill>
                </a:uFill>
                <a:latin typeface="Adobe Clean"/>
                <a:cs typeface="Adobe Clean"/>
              </a:rPr>
              <a:t>Service-Level-Ziele: Erste Reaktion</a:t>
            </a:r>
          </a:p>
        </p:txBody>
      </p:sp>
      <p:graphicFrame>
        <p:nvGraphicFramePr>
          <p:cNvPr id="7" name="object 7"/>
          <p:cNvGraphicFramePr>
            <a:graphicFrameLocks noGrp="1"/>
          </p:cNvGraphicFramePr>
          <p:nvPr>
            <p:extLst>
              <p:ext uri="{D42A27DB-BD31-4B8C-83A1-F6EECF244321}">
                <p14:modId xmlns:p14="http://schemas.microsoft.com/office/powerpoint/2010/main" val="3977618702"/>
              </p:ext>
            </p:extLst>
          </p:nvPr>
        </p:nvGraphicFramePr>
        <p:xfrm>
          <a:off x="145668" y="7450298"/>
          <a:ext cx="7409815" cy="2426994"/>
        </p:xfrm>
        <a:graphic>
          <a:graphicData uri="http://schemas.openxmlformats.org/drawingml/2006/table">
            <a:tbl>
              <a:tblPr firstRow="1" bandRow="1">
                <a:tableStyleId>{2D5ABB26-0587-4C30-8999-92F81FD0307C}</a:tableStyleId>
              </a:tblPr>
              <a:tblGrid>
                <a:gridCol w="4510152">
                  <a:extLst>
                    <a:ext uri="{9D8B030D-6E8A-4147-A177-3AD203B41FA5}">
                      <a16:colId xmlns:a16="http://schemas.microsoft.com/office/drawing/2014/main" val="20000"/>
                    </a:ext>
                  </a:extLst>
                </a:gridCol>
                <a:gridCol w="1455420">
                  <a:extLst>
                    <a:ext uri="{9D8B030D-6E8A-4147-A177-3AD203B41FA5}">
                      <a16:colId xmlns:a16="http://schemas.microsoft.com/office/drawing/2014/main" val="20001"/>
                    </a:ext>
                  </a:extLst>
                </a:gridCol>
                <a:gridCol w="1444243">
                  <a:extLst>
                    <a:ext uri="{9D8B030D-6E8A-4147-A177-3AD203B41FA5}">
                      <a16:colId xmlns:a16="http://schemas.microsoft.com/office/drawing/2014/main" val="20002"/>
                    </a:ext>
                  </a:extLst>
                </a:gridCol>
              </a:tblGrid>
              <a:tr h="375442">
                <a:tc>
                  <a:txBody>
                    <a:bodyPr/>
                    <a:lstStyle/>
                    <a:p>
                      <a:pPr marL="50165" algn="l">
                        <a:lnSpc>
                          <a:spcPct val="100000"/>
                        </a:lnSpc>
                        <a:spcBef>
                          <a:spcPts val="45"/>
                        </a:spcBef>
                      </a:pPr>
                      <a:r>
                        <a:rPr lang="de-DE" sz="900" dirty="0">
                          <a:solidFill>
                            <a:srgbClr val="020302"/>
                          </a:solidFill>
                          <a:latin typeface="Adobe Clean"/>
                          <a:cs typeface="Adobe Clean"/>
                        </a:rPr>
                        <a:t>Priorität</a:t>
                      </a: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2905" algn="l">
                        <a:lnSpc>
                          <a:spcPct val="100000"/>
                        </a:lnSpc>
                        <a:spcBef>
                          <a:spcPts val="45"/>
                        </a:spcBef>
                      </a:pPr>
                      <a:r>
                        <a:rPr lang="de-DE" sz="900">
                          <a:solidFill>
                            <a:srgbClr val="020302"/>
                          </a:solidFill>
                          <a:latin typeface="Adobe Clean"/>
                          <a:cs typeface="Adobe Clean"/>
                        </a:rPr>
                        <a:t>Standard Support</a:t>
                      </a: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57150" cap="flat" cmpd="sng" algn="ctr">
                      <a:solidFill>
                        <a:srgbClr val="A8A8A8"/>
                      </a:solidFill>
                      <a:prstDash val="solid"/>
                      <a:round/>
                      <a:headEnd type="none" w="med" len="med"/>
                      <a:tailEnd type="none" w="med" len="med"/>
                    </a:lnB>
                    <a:solidFill>
                      <a:srgbClr val="D9D9D9"/>
                    </a:solidFill>
                  </a:tcPr>
                </a:tc>
                <a:tc>
                  <a:txBody>
                    <a:bodyPr/>
                    <a:lstStyle/>
                    <a:p>
                      <a:pPr marL="263525" algn="ctr">
                        <a:lnSpc>
                          <a:spcPct val="100000"/>
                        </a:lnSpc>
                        <a:spcBef>
                          <a:spcPts val="65"/>
                        </a:spcBef>
                      </a:pPr>
                      <a:r>
                        <a:rPr lang="de-DE" sz="900" dirty="0">
                          <a:solidFill>
                            <a:srgbClr val="FFFFFF"/>
                          </a:solidFill>
                          <a:latin typeface="Adobe Clean"/>
                          <a:cs typeface="Adobe Clean"/>
                        </a:rPr>
                        <a:t>Elite Support</a:t>
                      </a:r>
                    </a:p>
                  </a:txBody>
                  <a:tcPr marL="0" marR="0" marT="8255" marB="0" anchor="ctr">
                    <a:lnL w="6350">
                      <a:solidFill>
                        <a:srgbClr val="B7B8B8"/>
                      </a:solidFill>
                      <a:prstDash val="solid"/>
                    </a:lnL>
                    <a:lnR w="9525">
                      <a:solidFill>
                        <a:srgbClr val="B7B8B8"/>
                      </a:solidFill>
                      <a:prstDash val="solid"/>
                    </a:lnR>
                    <a:lnT w="6350">
                      <a:solidFill>
                        <a:srgbClr val="B7B8B8"/>
                      </a:solidFill>
                      <a:prstDash val="solid"/>
                    </a:lnT>
                    <a:lnB w="5715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63880">
                <a:tc>
                  <a:txBody>
                    <a:bodyPr/>
                    <a:lstStyle/>
                    <a:p>
                      <a:pPr marL="50165" algn="l">
                        <a:lnSpc>
                          <a:spcPct val="100000"/>
                        </a:lnSpc>
                        <a:spcBef>
                          <a:spcPts val="125"/>
                        </a:spcBef>
                      </a:pPr>
                      <a:r>
                        <a:rPr lang="de-DE" sz="860" b="1" dirty="0">
                          <a:solidFill>
                            <a:srgbClr val="020302"/>
                          </a:solidFill>
                          <a:latin typeface="Adobe Clean"/>
                          <a:cs typeface="Adobe Clean"/>
                        </a:rPr>
                        <a:t>PRIORITÄT 1</a:t>
                      </a:r>
                    </a:p>
                    <a:p>
                      <a:pPr marL="50165" marR="495300" algn="l">
                        <a:lnSpc>
                          <a:spcPts val="1010"/>
                        </a:lnSpc>
                        <a:spcBef>
                          <a:spcPts val="405"/>
                        </a:spcBef>
                      </a:pPr>
                      <a:r>
                        <a:rPr lang="de-DE" sz="860" b="0" i="0" u="none" strike="noStrike" dirty="0">
                          <a:solidFill>
                            <a:srgbClr val="000000"/>
                          </a:solidFill>
                          <a:latin typeface="Adobe Clean Light"/>
                        </a:rPr>
                        <a:t>Die Produktionsfunktionen im Unternehmen des Kunden sind ausgefallen oder weisen einen erheblichen Datenverlust oder eine Beeinträchtigung des Service auf und ein sofortiges Eingreifen ist nötig, um Funktionalität und Nutzbarkeit wiederherzustellen</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542925" marR="492125" algn="ctr">
                        <a:lnSpc>
                          <a:spcPct val="102200"/>
                        </a:lnSpc>
                      </a:pPr>
                      <a:r>
                        <a:rPr lang="de-DE" sz="850" dirty="0">
                          <a:solidFill>
                            <a:srgbClr val="020302"/>
                          </a:solidFill>
                          <a:latin typeface="AdobeClean-Light"/>
                          <a:cs typeface="AdobeClean-Light"/>
                        </a:rPr>
                        <a:t>24x7/</a:t>
                      </a:r>
                      <a:br>
                        <a:rPr lang="de-DE" sz="850" dirty="0">
                          <a:solidFill>
                            <a:srgbClr val="020302"/>
                          </a:solidFill>
                          <a:latin typeface="AdobeClean-Light"/>
                          <a:cs typeface="AdobeClean-Light"/>
                        </a:rPr>
                      </a:br>
                      <a:r>
                        <a:rPr lang="de-DE" sz="850" dirty="0">
                          <a:solidFill>
                            <a:srgbClr val="020302"/>
                          </a:solidFill>
                          <a:latin typeface="AdobeClean-Light"/>
                          <a:cs typeface="AdobeClean-Light"/>
                        </a:rPr>
                        <a:t>1 Stunde</a:t>
                      </a:r>
                    </a:p>
                  </a:txBody>
                  <a:tcPr marL="0" marR="0" marT="0" marB="0" anchor="ctr">
                    <a:lnL w="6350">
                      <a:solidFill>
                        <a:srgbClr val="B7B8B8"/>
                      </a:solidFill>
                      <a:prstDash val="solid"/>
                    </a:lnL>
                    <a:lnR w="6350">
                      <a:solidFill>
                        <a:srgbClr val="B7B8B8"/>
                      </a:solidFill>
                      <a:prstDash val="solid"/>
                    </a:lnR>
                    <a:lnT w="57150" cap="flat" cmpd="sng" algn="ctr">
                      <a:solidFill>
                        <a:srgbClr val="A8A8A8"/>
                      </a:solidFill>
                      <a:prstDash val="solid"/>
                      <a:round/>
                      <a:headEnd type="none" w="med" len="med"/>
                      <a:tailEnd type="none" w="med" len="med"/>
                    </a:lnT>
                    <a:lnB w="6350">
                      <a:solidFill>
                        <a:srgbClr val="B7B8B8"/>
                      </a:solidFill>
                      <a:prstDash val="solid"/>
                    </a:lnB>
                  </a:tcPr>
                </a:tc>
                <a:tc>
                  <a:txBody>
                    <a:bodyPr/>
                    <a:lstStyle/>
                    <a:p>
                      <a:pPr marL="405130" marR="459740" indent="92710" algn="ctr">
                        <a:lnSpc>
                          <a:spcPct val="100000"/>
                        </a:lnSpc>
                      </a:pPr>
                      <a:r>
                        <a:rPr lang="de-DE" sz="850" dirty="0">
                          <a:solidFill>
                            <a:srgbClr val="020302"/>
                          </a:solidFill>
                          <a:latin typeface="AdobeClean-Light"/>
                          <a:cs typeface="AdobeClean-Light"/>
                        </a:rPr>
                        <a:t>24x7/</a:t>
                      </a:r>
                      <a:br>
                        <a:rPr lang="de-DE" sz="850" dirty="0">
                          <a:solidFill>
                            <a:srgbClr val="020302"/>
                          </a:solidFill>
                          <a:latin typeface="AdobeClean-Light"/>
                          <a:cs typeface="AdobeClean-Light"/>
                        </a:rPr>
                      </a:br>
                      <a:r>
                        <a:rPr lang="de-DE" sz="850" dirty="0">
                          <a:solidFill>
                            <a:srgbClr val="020302"/>
                          </a:solidFill>
                          <a:latin typeface="AdobeClean-Light"/>
                          <a:cs typeface="AdobeClean-Light"/>
                        </a:rPr>
                        <a:t>15 Minuten</a:t>
                      </a:r>
                    </a:p>
                  </a:txBody>
                  <a:tcPr marL="0" marR="0" marT="2540" marB="0" anchor="ctr">
                    <a:lnL w="6350" cap="flat" cmpd="sng" algn="ctr">
                      <a:solidFill>
                        <a:srgbClr val="B7B8B8"/>
                      </a:solidFill>
                      <a:prstDash val="solid"/>
                      <a:round/>
                      <a:headEnd type="none" w="med" len="med"/>
                      <a:tailEnd type="none" w="med" len="med"/>
                    </a:lnL>
                    <a:lnR w="9525">
                      <a:solidFill>
                        <a:srgbClr val="B7B8B8"/>
                      </a:solidFill>
                      <a:prstDash val="solid"/>
                    </a:lnR>
                    <a:lnT w="57150" cap="flat" cmpd="sng" algn="ctr">
                      <a:solidFill>
                        <a:srgbClr val="0068E3"/>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1415">
                <a:tc>
                  <a:txBody>
                    <a:bodyPr/>
                    <a:lstStyle/>
                    <a:p>
                      <a:pPr marL="50165" algn="l">
                        <a:lnSpc>
                          <a:spcPct val="100000"/>
                        </a:lnSpc>
                        <a:spcBef>
                          <a:spcPts val="135"/>
                        </a:spcBef>
                      </a:pPr>
                      <a:r>
                        <a:rPr lang="de-DE" sz="860" b="1" dirty="0">
                          <a:solidFill>
                            <a:srgbClr val="020302"/>
                          </a:solidFill>
                          <a:latin typeface="Adobe Clean"/>
                          <a:cs typeface="Adobe Clean"/>
                        </a:rPr>
                        <a:t>PRIORITÄT 2</a:t>
                      </a:r>
                    </a:p>
                    <a:p>
                      <a:pPr marL="49530" marR="719455" algn="l">
                        <a:lnSpc>
                          <a:spcPts val="1010"/>
                        </a:lnSpc>
                        <a:spcBef>
                          <a:spcPts val="405"/>
                        </a:spcBef>
                      </a:pPr>
                      <a:r>
                        <a:rPr lang="de-DE" sz="860" b="0" i="0" u="none" strike="noStrike" dirty="0">
                          <a:solidFill>
                            <a:srgbClr val="000000"/>
                          </a:solidFill>
                          <a:latin typeface="Adobe Clean Light"/>
                        </a:rPr>
                        <a:t>Die Unternehmensfunktionen des Kunden weisen eine erhebliche Beeinträchtigung des Service oder möglichen Datenverlust auf oder eine zentrale Funktion ist betroffen</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075" marR="343535" indent="-175895" algn="ctr">
                        <a:lnSpc>
                          <a:spcPct val="102200"/>
                        </a:lnSpc>
                      </a:pPr>
                      <a:r>
                        <a:rPr lang="de-DE" sz="850" dirty="0">
                          <a:solidFill>
                            <a:srgbClr val="020302"/>
                          </a:solidFill>
                          <a:latin typeface="AdobeClean-Light"/>
                          <a:cs typeface="AdobeClean-Light"/>
                        </a:rPr>
                        <a:t>Geschäftszeiten/</a:t>
                      </a:r>
                      <a:br>
                        <a:rPr lang="de-DE" sz="850" dirty="0">
                          <a:solidFill>
                            <a:srgbClr val="020302"/>
                          </a:solidFill>
                          <a:latin typeface="AdobeClean-Light"/>
                          <a:cs typeface="AdobeClean-Light"/>
                        </a:rPr>
                      </a:br>
                      <a:r>
                        <a:rPr lang="de-DE" sz="850" dirty="0">
                          <a:solidFill>
                            <a:srgbClr val="020302"/>
                          </a:solidFill>
                          <a:latin typeface="AdobeClean-Light"/>
                          <a:cs typeface="AdobeClean-Light"/>
                        </a:rPr>
                        <a:t>4 Stunden</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51790" marR="481330" indent="144145" algn="ctr">
                        <a:lnSpc>
                          <a:spcPct val="102299"/>
                        </a:lnSpc>
                      </a:pPr>
                      <a:r>
                        <a:rPr lang="de-DE" sz="850" dirty="0">
                          <a:solidFill>
                            <a:srgbClr val="020302"/>
                          </a:solidFill>
                          <a:latin typeface="AdobeClean-Light"/>
                          <a:cs typeface="AdobeClean-Light"/>
                        </a:rPr>
                        <a:t>24x5/</a:t>
                      </a:r>
                      <a:br>
                        <a:rPr lang="de-DE" sz="850" dirty="0">
                          <a:solidFill>
                            <a:srgbClr val="020302"/>
                          </a:solidFill>
                          <a:latin typeface="AdobeClean-Light"/>
                          <a:cs typeface="AdobeClean-Light"/>
                        </a:rPr>
                      </a:br>
                      <a:r>
                        <a:rPr lang="de-DE" sz="850" dirty="0">
                          <a:solidFill>
                            <a:srgbClr val="020302"/>
                          </a:solidFill>
                          <a:latin typeface="AdobeClean-Light"/>
                          <a:cs typeface="AdobeClean-Light"/>
                        </a:rPr>
                        <a:t>30 Minuten</a:t>
                      </a:r>
                    </a:p>
                  </a:txBody>
                  <a:tcPr marL="0" marR="0" marT="508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401912">
                <a:tc>
                  <a:txBody>
                    <a:bodyPr/>
                    <a:lstStyle/>
                    <a:p>
                      <a:pPr marL="50165" algn="l">
                        <a:lnSpc>
                          <a:spcPct val="100000"/>
                        </a:lnSpc>
                        <a:spcBef>
                          <a:spcPts val="630"/>
                        </a:spcBef>
                      </a:pPr>
                      <a:r>
                        <a:rPr lang="de-DE" sz="860" b="1" dirty="0">
                          <a:solidFill>
                            <a:srgbClr val="020302"/>
                          </a:solidFill>
                          <a:latin typeface="Adobe Clean"/>
                          <a:cs typeface="Adobe Clean"/>
                        </a:rPr>
                        <a:t>PRIORITÄT 3</a:t>
                      </a:r>
                    </a:p>
                    <a:p>
                      <a:pPr marL="48895" marR="387985" indent="-2540" algn="l">
                        <a:lnSpc>
                          <a:spcPts val="980"/>
                        </a:lnSpc>
                        <a:spcBef>
                          <a:spcPts val="450"/>
                        </a:spcBef>
                      </a:pPr>
                      <a:r>
                        <a:rPr lang="de-DE" sz="860" b="0" i="0" u="none" strike="noStrike" dirty="0">
                          <a:solidFill>
                            <a:srgbClr val="000000"/>
                          </a:solidFill>
                          <a:latin typeface="Adobe Clean Light"/>
                        </a:rPr>
                        <a:t>Die Unternehmensfunktionen des Kunden weisen eine geringfügige oder gar keine Beeinträchtigung des Service auf und es gibt eine Lösung/Problemumgehung, </a:t>
                      </a:r>
                      <a:br>
                        <a:rPr lang="de-DE" sz="860" b="0" i="0" u="none" strike="noStrike" dirty="0">
                          <a:solidFill>
                            <a:srgbClr val="000000"/>
                          </a:solidFill>
                          <a:latin typeface="Adobe Clean Light"/>
                        </a:rPr>
                      </a:br>
                      <a:r>
                        <a:rPr lang="de-DE" sz="860" b="0" i="0" u="none" strike="noStrike" dirty="0">
                          <a:solidFill>
                            <a:srgbClr val="000000"/>
                          </a:solidFill>
                          <a:latin typeface="Adobe Clean Light"/>
                        </a:rPr>
                        <a:t>mit der die Unternehmensfunktionen weiterhin normal genutzt werden können.</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075" marR="343535" indent="-175895" algn="ctr">
                        <a:lnSpc>
                          <a:spcPct val="102200"/>
                        </a:lnSpc>
                      </a:pPr>
                      <a:r>
                        <a:rPr lang="de-DE" sz="850" dirty="0">
                          <a:solidFill>
                            <a:srgbClr val="020302"/>
                          </a:solidFill>
                          <a:latin typeface="AdobeClean-Light"/>
                          <a:cs typeface="AdobeClean-Light"/>
                        </a:rPr>
                        <a:t>Geschäftszeiten/</a:t>
                      </a:r>
                      <a:br>
                        <a:rPr lang="de-DE" sz="850" dirty="0">
                          <a:solidFill>
                            <a:srgbClr val="020302"/>
                          </a:solidFill>
                          <a:latin typeface="AdobeClean-Light"/>
                          <a:cs typeface="AdobeClean-Light"/>
                        </a:rPr>
                      </a:br>
                      <a:r>
                        <a:rPr lang="de-DE" sz="850" dirty="0">
                          <a:solidFill>
                            <a:srgbClr val="020302"/>
                          </a:solidFill>
                          <a:latin typeface="AdobeClean-Light"/>
                          <a:cs typeface="AdobeClean-Light"/>
                        </a:rPr>
                        <a:t>6 Stunden</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08000" marR="531495" indent="1270" algn="ctr">
                        <a:lnSpc>
                          <a:spcPct val="102200"/>
                        </a:lnSpc>
                      </a:pPr>
                      <a:r>
                        <a:rPr lang="de-DE" sz="850" dirty="0">
                          <a:solidFill>
                            <a:srgbClr val="020302"/>
                          </a:solidFill>
                          <a:latin typeface="AdobeClean-Light"/>
                          <a:ea typeface="+mn-ea"/>
                          <a:cs typeface="Times New Roman"/>
                        </a:rPr>
                        <a:t>2</a:t>
                      </a:r>
                      <a:r>
                        <a:rPr lang="de-DE" sz="850" dirty="0">
                          <a:solidFill>
                            <a:srgbClr val="020302"/>
                          </a:solidFill>
                          <a:latin typeface="AdobeClean-Light"/>
                          <a:ea typeface="+mn-ea"/>
                          <a:cs typeface="AdobeClean-Light"/>
                        </a:rPr>
                        <a:t>4x5/</a:t>
                      </a:r>
                      <a:br>
                        <a:rPr lang="de-DE" sz="850" dirty="0">
                          <a:solidFill>
                            <a:srgbClr val="020302"/>
                          </a:solidFill>
                          <a:latin typeface="AdobeClean-Light"/>
                          <a:ea typeface="+mn-ea"/>
                          <a:cs typeface="AdobeClean-Light"/>
                        </a:rPr>
                      </a:br>
                      <a:r>
                        <a:rPr lang="de-DE" sz="850" dirty="0">
                          <a:solidFill>
                            <a:srgbClr val="020302"/>
                          </a:solidFill>
                          <a:latin typeface="AdobeClean-Light"/>
                          <a:ea typeface="+mn-ea"/>
                          <a:cs typeface="AdobeClean-Light"/>
                        </a:rPr>
                        <a:t>1 Stunde</a:t>
                      </a:r>
                    </a:p>
                  </a:txBody>
                  <a:tcPr marL="0" marR="0" marT="6985"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49244">
                <a:tc>
                  <a:txBody>
                    <a:bodyPr/>
                    <a:lstStyle/>
                    <a:p>
                      <a:pPr marL="48895" algn="l">
                        <a:lnSpc>
                          <a:spcPct val="100000"/>
                        </a:lnSpc>
                        <a:spcBef>
                          <a:spcPts val="145"/>
                        </a:spcBef>
                      </a:pPr>
                      <a:r>
                        <a:rPr lang="de-DE" sz="860" b="1" dirty="0">
                          <a:solidFill>
                            <a:srgbClr val="020302"/>
                          </a:solidFill>
                          <a:latin typeface="Adobe Clean"/>
                          <a:cs typeface="Adobe Clean"/>
                        </a:rPr>
                        <a:t>PRIORITÄT 4</a:t>
                      </a:r>
                    </a:p>
                    <a:p>
                      <a:pPr marL="62230" algn="l">
                        <a:lnSpc>
                          <a:spcPct val="100000"/>
                        </a:lnSpc>
                        <a:spcBef>
                          <a:spcPts val="315"/>
                        </a:spcBef>
                      </a:pPr>
                      <a:r>
                        <a:rPr lang="de-DE" sz="860" b="0" i="0" u="none" strike="noStrike" dirty="0">
                          <a:solidFill>
                            <a:srgbClr val="000000"/>
                          </a:solidFill>
                          <a:latin typeface="Adobe Clean Light"/>
                        </a:rPr>
                        <a:t>Allgemeine Frage zur aktuellen Produktfunktionalität oder Anfrage zu einer Erweiterung</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075" marR="343535" indent="-175895" algn="ctr">
                        <a:lnSpc>
                          <a:spcPct val="102200"/>
                        </a:lnSpc>
                      </a:pPr>
                      <a:r>
                        <a:rPr lang="de-DE" sz="850" dirty="0">
                          <a:solidFill>
                            <a:srgbClr val="020302"/>
                          </a:solidFill>
                          <a:latin typeface="AdobeClean-Light"/>
                          <a:cs typeface="AdobeClean-Light"/>
                        </a:rPr>
                        <a:t>Geschäftstage/</a:t>
                      </a:r>
                      <a:br>
                        <a:rPr lang="de-DE" sz="850" dirty="0">
                          <a:solidFill>
                            <a:srgbClr val="020302"/>
                          </a:solidFill>
                          <a:latin typeface="AdobeClean-Light"/>
                          <a:cs typeface="AdobeClean-Light"/>
                        </a:rPr>
                      </a:br>
                      <a:r>
                        <a:rPr lang="de-DE" sz="850" dirty="0">
                          <a:solidFill>
                            <a:srgbClr val="020302"/>
                          </a:solidFill>
                          <a:latin typeface="AdobeClean-Light"/>
                          <a:cs typeface="AdobeClean-Light"/>
                        </a:rPr>
                        <a:t>3 Tage</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075" marR="343535" indent="-175895" algn="ctr">
                        <a:lnSpc>
                          <a:spcPct val="102200"/>
                        </a:lnSpc>
                      </a:pPr>
                      <a:r>
                        <a:rPr lang="de-DE" sz="850" dirty="0">
                          <a:solidFill>
                            <a:srgbClr val="020302"/>
                          </a:solidFill>
                          <a:latin typeface="AdobeClean-Light"/>
                          <a:cs typeface="AdobeClean-Light"/>
                        </a:rPr>
                        <a:t>Geschäftstage/</a:t>
                      </a:r>
                      <a:br>
                        <a:rPr lang="de-DE" sz="850" dirty="0">
                          <a:solidFill>
                            <a:srgbClr val="020302"/>
                          </a:solidFill>
                          <a:latin typeface="AdobeClean-Light"/>
                          <a:cs typeface="AdobeClean-Light"/>
                        </a:rPr>
                      </a:br>
                      <a:r>
                        <a:rPr lang="de-DE" sz="850" dirty="0">
                          <a:solidFill>
                            <a:srgbClr val="020302"/>
                          </a:solidFill>
                          <a:latin typeface="AdobeClean-Light"/>
                          <a:cs typeface="AdobeClean-Light"/>
                        </a:rPr>
                        <a:t>1 Tag</a:t>
                      </a:r>
                    </a:p>
                  </a:txBody>
                  <a:tcPr marL="0" marR="0" marT="2794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8" name="object 8"/>
          <p:cNvPicPr/>
          <p:nvPr/>
        </p:nvPicPr>
        <p:blipFill>
          <a:blip r:embed="rId3" cstate="print"/>
          <a:stretch>
            <a:fillRect/>
          </a:stretch>
        </p:blipFill>
        <p:spPr>
          <a:xfrm>
            <a:off x="67056" y="108204"/>
            <a:ext cx="289557" cy="395475"/>
          </a:xfrm>
          <a:prstGeom prst="rect">
            <a:avLst/>
          </a:prstGeom>
        </p:spPr>
      </p:pic>
      <p:sp>
        <p:nvSpPr>
          <p:cNvPr id="10" name="object 10"/>
          <p:cNvSpPr txBox="1"/>
          <p:nvPr/>
        </p:nvSpPr>
        <p:spPr>
          <a:xfrm>
            <a:off x="97786" y="9888626"/>
            <a:ext cx="2759713" cy="133370"/>
          </a:xfrm>
          <a:prstGeom prst="rect">
            <a:avLst/>
          </a:prstGeom>
        </p:spPr>
        <p:txBody>
          <a:bodyPr vert="horz" wrap="square" lIns="0" tIns="10160" rIns="0" bIns="0" rtlCol="0">
            <a:spAutoFit/>
          </a:bodyPr>
          <a:lstStyle/>
          <a:p>
            <a:pPr marL="12700">
              <a:lnSpc>
                <a:spcPct val="100000"/>
              </a:lnSpc>
              <a:spcBef>
                <a:spcPts val="80"/>
              </a:spcBef>
            </a:pPr>
            <a:r>
              <a:rPr lang="de-DE" sz="800" dirty="0">
                <a:solidFill>
                  <a:srgbClr val="6D6D6D"/>
                </a:solidFill>
                <a:latin typeface="Adobe Clean"/>
                <a:cs typeface="Adobe Clean"/>
              </a:rPr>
              <a:t>©2021 Adobe. All Rights Reserved. Adobe Confidential.</a:t>
            </a:r>
          </a:p>
        </p:txBody>
      </p:sp>
      <p:sp>
        <p:nvSpPr>
          <p:cNvPr id="11" name="TextBox 10">
            <a:extLst>
              <a:ext uri="{FF2B5EF4-FFF2-40B4-BE49-F238E27FC236}">
                <a16:creationId xmlns:a16="http://schemas.microsoft.com/office/drawing/2014/main" id="{4DC6FF61-63CA-D544-B085-6AB0891642D7}"/>
              </a:ext>
            </a:extLst>
          </p:cNvPr>
          <p:cNvSpPr txBox="1"/>
          <p:nvPr/>
        </p:nvSpPr>
        <p:spPr>
          <a:xfrm>
            <a:off x="387610" y="421174"/>
            <a:ext cx="2156171" cy="200055"/>
          </a:xfrm>
          <a:prstGeom prst="rect">
            <a:avLst/>
          </a:prstGeom>
          <a:noFill/>
        </p:spPr>
        <p:txBody>
          <a:bodyPr wrap="square" rtlCol="0">
            <a:spAutoFit/>
          </a:bodyPr>
          <a:lstStyle/>
          <a:p>
            <a:r>
              <a:rPr lang="de-DE" sz="700" i="1">
                <a:solidFill>
                  <a:schemeClr val="bg1"/>
                </a:solidFill>
              </a:rPr>
              <a:t>Adobe Experience Cloud</a:t>
            </a:r>
          </a:p>
        </p:txBody>
      </p:sp>
      <p:graphicFrame>
        <p:nvGraphicFramePr>
          <p:cNvPr id="13" name="object 8">
            <a:extLst>
              <a:ext uri="{FF2B5EF4-FFF2-40B4-BE49-F238E27FC236}">
                <a16:creationId xmlns:a16="http://schemas.microsoft.com/office/drawing/2014/main" id="{8FC06D05-42C7-D14C-86E4-0F01711669B9}"/>
              </a:ext>
            </a:extLst>
          </p:cNvPr>
          <p:cNvGraphicFramePr>
            <a:graphicFrameLocks noGrp="1"/>
          </p:cNvGraphicFramePr>
          <p:nvPr>
            <p:extLst>
              <p:ext uri="{D42A27DB-BD31-4B8C-83A1-F6EECF244321}">
                <p14:modId xmlns:p14="http://schemas.microsoft.com/office/powerpoint/2010/main" val="3542609444"/>
              </p:ext>
            </p:extLst>
          </p:nvPr>
        </p:nvGraphicFramePr>
        <p:xfrm>
          <a:off x="273550" y="2258474"/>
          <a:ext cx="7281935" cy="4937467"/>
        </p:xfrm>
        <a:graphic>
          <a:graphicData uri="http://schemas.openxmlformats.org/drawingml/2006/table">
            <a:tbl>
              <a:tblPr firstRow="1" bandRow="1">
                <a:tableStyleId>{2D5ABB26-0587-4C30-8999-92F81FD0307C}</a:tableStyleId>
              </a:tblPr>
              <a:tblGrid>
                <a:gridCol w="1469816">
                  <a:extLst>
                    <a:ext uri="{9D8B030D-6E8A-4147-A177-3AD203B41FA5}">
                      <a16:colId xmlns:a16="http://schemas.microsoft.com/office/drawing/2014/main" val="1674920574"/>
                    </a:ext>
                  </a:extLst>
                </a:gridCol>
                <a:gridCol w="3042833">
                  <a:extLst>
                    <a:ext uri="{9D8B030D-6E8A-4147-A177-3AD203B41FA5}">
                      <a16:colId xmlns:a16="http://schemas.microsoft.com/office/drawing/2014/main" val="20001"/>
                    </a:ext>
                  </a:extLst>
                </a:gridCol>
                <a:gridCol w="1384643">
                  <a:extLst>
                    <a:ext uri="{9D8B030D-6E8A-4147-A177-3AD203B41FA5}">
                      <a16:colId xmlns:a16="http://schemas.microsoft.com/office/drawing/2014/main" val="2563521174"/>
                    </a:ext>
                  </a:extLst>
                </a:gridCol>
                <a:gridCol w="1384643">
                  <a:extLst>
                    <a:ext uri="{9D8B030D-6E8A-4147-A177-3AD203B41FA5}">
                      <a16:colId xmlns:a16="http://schemas.microsoft.com/office/drawing/2014/main" val="20003"/>
                    </a:ext>
                  </a:extLst>
                </a:gridCol>
              </a:tblGrid>
              <a:tr h="360217">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de-DE" sz="900">
                          <a:solidFill>
                            <a:srgbClr val="404040"/>
                          </a:solidFill>
                          <a:latin typeface="Adobe Clean"/>
                          <a:cs typeface="Adobe Clean"/>
                        </a:rPr>
                        <a:t>Standard Support</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de-DE" sz="900">
                          <a:solidFill>
                            <a:srgbClr val="FFFFFF"/>
                          </a:solidFill>
                          <a:latin typeface="Adobe Clean"/>
                          <a:cs typeface="Adobe Clean"/>
                        </a:rPr>
                        <a:t>Elite Support</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0">
                <a:tc gridSpan="2">
                  <a:txBody>
                    <a:bodyPr/>
                    <a:lstStyle/>
                    <a:p>
                      <a:endParaRPr lang="en-US"/>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de-DE" sz="800" i="1">
                          <a:solidFill>
                            <a:schemeClr val="bg1"/>
                          </a:solidFill>
                          <a:latin typeface="Adobe Clean Light" panose="020B0303020404020204" pitchFamily="34" charset="0"/>
                        </a:rPr>
                        <a:t>Kostenpflichtiger Support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0068E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de-DE" sz="1000" b="1" i="0">
                          <a:solidFill>
                            <a:schemeClr val="bg1"/>
                          </a:solidFill>
                          <a:latin typeface="Adobe Clean" panose="020B0503020404020204" pitchFamily="34" charset="0"/>
                          <a:cs typeface="AdobeClean-Light"/>
                        </a:rPr>
                        <a:t>Zugewiesene Experten</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de-DE" sz="900" dirty="0">
                          <a:solidFill>
                            <a:srgbClr val="020302"/>
                          </a:solidFill>
                          <a:latin typeface="AdobeClean-Light"/>
                          <a:cs typeface="AdobeClean-Light"/>
                        </a:rPr>
                        <a:t>Account Support Lead</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de-DE" sz="900">
                          <a:solidFill>
                            <a:srgbClr val="020302"/>
                          </a:solidFill>
                          <a:latin typeface="AdobeClean-Light"/>
                          <a:cs typeface="AdobeClean-Light"/>
                        </a:rPr>
                        <a:t>Spezifischer Support-Mitarbeiter</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03"/>
                  </a:ext>
                </a:extLst>
              </a:tr>
              <a:tr h="204484">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de-DE" sz="900" dirty="0">
                          <a:solidFill>
                            <a:srgbClr val="020302"/>
                          </a:solidFill>
                          <a:latin typeface="AdobeClean-Light"/>
                          <a:cs typeface="AdobeClean-Light"/>
                        </a:rPr>
                        <a:t>Technical Account Manager</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de-DE" sz="1000" b="1" i="0" dirty="0">
                          <a:solidFill>
                            <a:schemeClr val="bg1"/>
                          </a:solidFill>
                          <a:latin typeface="Adobe Clean" panose="020B0503020404020204" pitchFamily="34" charset="0"/>
                          <a:cs typeface="AdobeClean-Light"/>
                        </a:rPr>
                        <a:t>Support-Services</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de-DE" sz="900" dirty="0">
                          <a:solidFill>
                            <a:srgbClr val="020302"/>
                          </a:solidFill>
                          <a:latin typeface="AdobeClean-Light"/>
                          <a:cs typeface="AdobeClean-Light"/>
                        </a:rPr>
                        <a:t>Online Support</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de-DE" sz="900">
                          <a:solidFill>
                            <a:srgbClr val="020302"/>
                          </a:solidFill>
                          <a:latin typeface="AdobeClean-Light"/>
                          <a:cs typeface="AdobeClean-Light"/>
                        </a:rPr>
                        <a:t>Geschäftszeiten</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de-DE" sz="900">
                          <a:solidFill>
                            <a:srgbClr val="020302"/>
                          </a:solidFill>
                          <a:latin typeface="AdobeClean-Light"/>
                          <a:cs typeface="AdobeClean-Light"/>
                        </a:rPr>
                        <a:t>24x5</a:t>
                      </a:r>
                    </a:p>
                  </a:txBody>
                  <a:tcPr marL="0" marR="0" marT="67945"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a:solidFill>
                            <a:srgbClr val="020302"/>
                          </a:solidFill>
                          <a:latin typeface="AdobeClean-Light"/>
                          <a:cs typeface="AdobeClean-Light"/>
                        </a:rPr>
                        <a:t>24x7x365 Support für Probleme der Kategorie P1</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de-DE"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de-DE" sz="900">
                          <a:solidFill>
                            <a:srgbClr val="020302"/>
                          </a:solidFill>
                          <a:latin typeface="Wingdings"/>
                          <a:cs typeface="Wingdings"/>
                        </a:rPr>
                        <a:t></a:t>
                      </a:r>
                    </a:p>
                  </a:txBody>
                  <a:tcPr marL="0" marR="0" marT="58419" marB="0" anchor="ctr">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de-DE" sz="900">
                          <a:solidFill>
                            <a:srgbClr val="020302"/>
                          </a:solidFill>
                          <a:latin typeface="AdobeClean-Light"/>
                          <a:cs typeface="AdobeClean-Light"/>
                        </a:rPr>
                        <a:t>Spezifische Support-Kontakte (pro Produkt)</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de-DE" sz="900">
                          <a:solidFill>
                            <a:srgbClr val="020302"/>
                          </a:solidFill>
                          <a:latin typeface="AdobeClean-Light"/>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de-DE" sz="900">
                          <a:solidFill>
                            <a:srgbClr val="020302"/>
                          </a:solidFill>
                          <a:latin typeface="AdobeClean-Light"/>
                          <a:cs typeface="AdobeClean-Light"/>
                        </a:rPr>
                        <a:t>15</a:t>
                      </a:r>
                    </a:p>
                  </a:txBody>
                  <a:tcPr marL="0" marR="0" marT="57785" marB="0" anchor="ctr">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a:solidFill>
                            <a:srgbClr val="020302"/>
                          </a:solidFill>
                          <a:latin typeface="AdobeClean-Light"/>
                          <a:cs typeface="AdobeClean-Light"/>
                        </a:rPr>
                        <a:t>Live-Telefon-Support</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de-DE" sz="900">
                          <a:solidFill>
                            <a:srgbClr val="020302"/>
                          </a:solidFill>
                          <a:latin typeface="Wingdings"/>
                          <a:cs typeface="Wingdings"/>
                        </a:rPr>
                        <a:t></a:t>
                      </a:r>
                    </a:p>
                  </a:txBody>
                  <a:tcPr marL="0" marR="0" marT="59054" marB="0" anchor="ctr">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de-DE" sz="900">
                          <a:solidFill>
                            <a:srgbClr val="020302"/>
                          </a:solidFill>
                          <a:latin typeface="AdobeClean-Light"/>
                          <a:cs typeface="AdobeClean-Light"/>
                        </a:rPr>
                        <a:t>Eskalations-Management</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de-DE" sz="900">
                          <a:solidFill>
                            <a:srgbClr val="020302"/>
                          </a:solidFill>
                          <a:latin typeface="Wingdings"/>
                          <a:cs typeface="Wingdings"/>
                        </a:rPr>
                        <a:t></a:t>
                      </a:r>
                    </a:p>
                  </a:txBody>
                  <a:tcPr marL="0" marR="0" marT="59690" marB="0" anchor="ctr">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de-DE" sz="900">
                          <a:solidFill>
                            <a:srgbClr val="020302"/>
                          </a:solidFill>
                          <a:latin typeface="AdobeClean-Light"/>
                          <a:cs typeface="AdobeClean-Light"/>
                        </a:rPr>
                        <a:t>Jährliche Service-Prüfung</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a:latin typeface="Times New Roman"/>
                          <a:cs typeface="Times New Roman"/>
                        </a:rPr>
                        <a:t>4</a:t>
                      </a:r>
                    </a:p>
                  </a:txBody>
                  <a:tcPr marL="0" marR="0" marT="0" marB="0" anchor="ctr">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de-DE" sz="900">
                          <a:latin typeface="AdobeClean-Light"/>
                          <a:cs typeface="AdobeClean-Light"/>
                        </a:rPr>
                        <a:t>Jährliche Experten-Sessions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a:latin typeface="Times New Roman"/>
                          <a:cs typeface="Times New Roman"/>
                        </a:rPr>
                        <a:t>4</a:t>
                      </a:r>
                    </a:p>
                  </a:txBody>
                  <a:tcPr marL="0" marR="0" marT="0" marB="0" anchor="ctr">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de-DE" sz="900">
                          <a:latin typeface="AdobeClean-Light"/>
                          <a:cs typeface="AdobeClean-Light"/>
                        </a:rPr>
                        <a:t>Fallprüfungen</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56924432"/>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de-DE" sz="900">
                          <a:solidFill>
                            <a:srgbClr val="020302"/>
                          </a:solidFill>
                          <a:latin typeface="AdobeClean-Light"/>
                          <a:cs typeface="AdobeClean-Light"/>
                        </a:rPr>
                        <a:t>Ereignis-Management</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de-DE" sz="900">
                          <a:solidFill>
                            <a:srgbClr val="020302"/>
                          </a:solidFill>
                          <a:latin typeface="AdobeClean-Light"/>
                          <a:cs typeface="AdobeClean-Light"/>
                        </a:rPr>
                        <a:t>Umgebungsbewertung, -wartung und -überwachung</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de-DE" sz="900" dirty="0">
                          <a:solidFill>
                            <a:srgbClr val="020302"/>
                          </a:solidFill>
                          <a:latin typeface="AdobeClean-Light"/>
                          <a:cs typeface="AdobeClean-Light"/>
                        </a:rPr>
                        <a:t>Prüfung von Freigabe, Migration, Aktualisierung </a:t>
                      </a:r>
                      <a:br>
                        <a:rPr lang="de-DE" sz="900" dirty="0">
                          <a:solidFill>
                            <a:srgbClr val="020302"/>
                          </a:solidFill>
                          <a:latin typeface="AdobeClean-Light"/>
                          <a:cs typeface="AdobeClean-Light"/>
                        </a:rPr>
                      </a:br>
                      <a:r>
                        <a:rPr lang="de-DE" sz="900" dirty="0">
                          <a:solidFill>
                            <a:srgbClr val="020302"/>
                          </a:solidFill>
                          <a:latin typeface="AdobeClean-Light"/>
                          <a:cs typeface="AdobeClean-Light"/>
                        </a:rPr>
                        <a:t>und Produkt-Roadmap</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3"/>
                  </a:ext>
                </a:extLst>
              </a:tr>
              <a:tr h="371514">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de-DE" sz="900" dirty="0">
                          <a:latin typeface="AdobeClean-Light"/>
                          <a:cs typeface="AdobeClean-Light"/>
                        </a:rPr>
                        <a:t>Cloud-Support-Aktivitäten – Experience Manager </a:t>
                      </a:r>
                      <a:br>
                        <a:rPr lang="de-DE" sz="900" dirty="0">
                          <a:latin typeface="AdobeClean-Light"/>
                          <a:cs typeface="AdobeClean-Light"/>
                        </a:rPr>
                      </a:br>
                      <a:r>
                        <a:rPr lang="de-DE" sz="900" dirty="0">
                          <a:latin typeface="AdobeClean-Light"/>
                          <a:cs typeface="AdobeClean-Light"/>
                        </a:rPr>
                        <a:t>as a Cloud Service</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50297">
                <a:tc rowSpan="2">
                  <a:txBody>
                    <a:bodyPr/>
                    <a:lstStyle/>
                    <a:p>
                      <a:pPr marL="48260">
                        <a:lnSpc>
                          <a:spcPct val="100000"/>
                        </a:lnSpc>
                        <a:spcBef>
                          <a:spcPts val="830"/>
                        </a:spcBef>
                      </a:pPr>
                      <a:r>
                        <a:rPr lang="de-DE" sz="1000" b="1" i="0">
                          <a:solidFill>
                            <a:schemeClr val="bg1"/>
                          </a:solidFill>
                          <a:latin typeface="Adobe Clean" panose="020B0503020404020204" pitchFamily="34" charset="0"/>
                          <a:cs typeface="AdobeClean-Light"/>
                        </a:rPr>
                        <a:t>Außendienst</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8260" hangingPunct="0">
                        <a:lnSpc>
                          <a:spcPct val="100000"/>
                        </a:lnSpc>
                        <a:spcBef>
                          <a:spcPts val="380"/>
                        </a:spcBef>
                      </a:pPr>
                      <a:r>
                        <a:rPr lang="de-DE" sz="900" dirty="0">
                          <a:solidFill>
                            <a:srgbClr val="020302"/>
                          </a:solidFill>
                          <a:latin typeface="AdobeClean-Light"/>
                          <a:cs typeface="AdobeClean-Light"/>
                        </a:rPr>
                        <a:t>Launch Advisory-Services – Erstes Jahr mit der neuen Lösung</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gn="l" rtl="0">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solidFill>
                        <a:srgbClr val="F0F0F0"/>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txBody>
                  <a:tcPr marL="0" marR="0" marT="0" marB="0" anchor="ctr">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169363">
                <a:tc vMerge="1">
                  <a:txBody>
                    <a:bodyPr/>
                    <a:lstStyle/>
                    <a:p>
                      <a:endParaRPr lang="en-US"/>
                    </a:p>
                  </a:txBody>
                  <a:tcPr>
                    <a:lnT w="12700" cap="flat" cmpd="sng" algn="ctr">
                      <a:solidFill>
                        <a:srgbClr val="F1F1F1"/>
                      </a:solidFill>
                      <a:prstDash val="solid"/>
                      <a:round/>
                      <a:headEnd type="none" w="med" len="med"/>
                      <a:tailEnd type="none" w="med" len="med"/>
                    </a:lnT>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de-DE" sz="900" dirty="0">
                          <a:latin typeface="AdobeClean-Light"/>
                          <a:cs typeface="AdobeClean-Light"/>
                        </a:rPr>
                        <a:t>Außendienstaktivitäten </a:t>
                      </a:r>
                    </a:p>
                  </a:txBody>
                  <a:tcPr marL="0" marR="0" marT="48260" marB="0">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a:txBody>
                    <a:bodyPr/>
                    <a:lstStyle/>
                    <a:p>
                      <a:pPr algn="l" rtl="0"/>
                      <a:endParaRPr lang="en-US"/>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0F0F0"/>
                      </a:solidFill>
                      <a:prstDash val="solid"/>
                      <a:round/>
                      <a:headEnd type="none" w="med" len="med"/>
                      <a:tailEnd type="none" w="med" len="med"/>
                    </a:lnB>
                    <a:noFill/>
                  </a:tcPr>
                </a:tc>
                <a:tc>
                  <a:txBody>
                    <a:bodyPr/>
                    <a:lstStyle/>
                    <a:p>
                      <a:pPr algn="ctr"/>
                      <a:r>
                        <a:rPr lang="de-DE" sz="900" dirty="0">
                          <a:latin typeface="Times New Roman"/>
                          <a:cs typeface="Times New Roman"/>
                        </a:rPr>
                        <a:t>4</a:t>
                      </a:r>
                    </a:p>
                  </a:txBody>
                  <a:tcPr marL="0" marR="0" marT="0" marB="0" anchor="ctr">
                    <a:lnL w="6350" cap="flat" cmpd="sng" algn="ctr">
                      <a:solidFill>
                        <a:srgbClr val="F0F0F0"/>
                      </a:solidFill>
                      <a:prstDash val="solid"/>
                      <a:round/>
                      <a:headEnd type="none" w="med" len="med"/>
                      <a:tailEnd type="none" w="med" len="med"/>
                    </a:lnL>
                    <a:lnB w="12700">
                      <a:solidFill>
                        <a:srgbClr val="F1F1F1"/>
                      </a:solidFill>
                      <a:prstDash val="solid"/>
                    </a:lnB>
                    <a:solidFill>
                      <a:schemeClr val="bg1">
                        <a:lumMod val="95000"/>
                      </a:schemeClr>
                    </a:solidFill>
                  </a:tcPr>
                </a:tc>
                <a:extLst>
                  <a:ext uri="{0D108BD9-81ED-4DB2-BD59-A6C34878D82A}">
                    <a16:rowId xmlns:a16="http://schemas.microsoft.com/office/drawing/2014/main" val="328070842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7772400" cy="294129"/>
          </a:xfrm>
          <a:prstGeom prst="rect">
            <a:avLst/>
          </a:prstGeom>
        </p:spPr>
      </p:pic>
      <p:sp>
        <p:nvSpPr>
          <p:cNvPr id="23" name="object 23"/>
          <p:cNvSpPr/>
          <p:nvPr/>
        </p:nvSpPr>
        <p:spPr>
          <a:xfrm flipV="1">
            <a:off x="357339" y="729848"/>
            <a:ext cx="1900144" cy="45719"/>
          </a:xfrm>
          <a:custGeom>
            <a:avLst/>
            <a:gdLst/>
            <a:ahLst/>
            <a:cxnLst/>
            <a:rect l="l" t="t" r="r" b="b"/>
            <a:pathLst>
              <a:path w="1736725">
                <a:moveTo>
                  <a:pt x="0" y="0"/>
                </a:moveTo>
                <a:lnTo>
                  <a:pt x="1736475" y="0"/>
                </a:lnTo>
              </a:path>
            </a:pathLst>
          </a:custGeom>
          <a:ln w="25133">
            <a:solidFill>
              <a:srgbClr val="1F1F1F"/>
            </a:solidFill>
          </a:ln>
        </p:spPr>
        <p:txBody>
          <a:bodyPr wrap="square" lIns="0" tIns="0" rIns="0" bIns="0" rtlCol="0"/>
          <a:lstStyle/>
          <a:p>
            <a:endParaRPr/>
          </a:p>
        </p:txBody>
      </p:sp>
      <p:sp>
        <p:nvSpPr>
          <p:cNvPr id="24" name="object 24"/>
          <p:cNvSpPr txBox="1"/>
          <p:nvPr/>
        </p:nvSpPr>
        <p:spPr>
          <a:xfrm>
            <a:off x="357339" y="487041"/>
            <a:ext cx="2042961" cy="228268"/>
          </a:xfrm>
          <a:prstGeom prst="rect">
            <a:avLst/>
          </a:prstGeom>
        </p:spPr>
        <p:txBody>
          <a:bodyPr vert="horz" wrap="square" lIns="0" tIns="12700" rIns="0" bIns="0" rtlCol="0">
            <a:spAutoFit/>
          </a:bodyPr>
          <a:lstStyle/>
          <a:p>
            <a:pPr marL="12700">
              <a:lnSpc>
                <a:spcPct val="100000"/>
              </a:lnSpc>
              <a:spcBef>
                <a:spcPts val="100"/>
              </a:spcBef>
            </a:pPr>
            <a:r>
              <a:rPr lang="de-DE" sz="1400" b="1" dirty="0">
                <a:solidFill>
                  <a:srgbClr val="020302"/>
                </a:solidFill>
                <a:latin typeface="Adobe Clean"/>
                <a:cs typeface="Adobe Clean"/>
              </a:rPr>
              <a:t>Umfang von Elite Support</a:t>
            </a:r>
          </a:p>
        </p:txBody>
      </p:sp>
      <p:sp>
        <p:nvSpPr>
          <p:cNvPr id="32" name="object 32"/>
          <p:cNvSpPr txBox="1"/>
          <p:nvPr/>
        </p:nvSpPr>
        <p:spPr>
          <a:xfrm>
            <a:off x="2868167" y="1311748"/>
            <a:ext cx="2306706" cy="982320"/>
          </a:xfrm>
          <a:prstGeom prst="rect">
            <a:avLst/>
          </a:prstGeom>
        </p:spPr>
        <p:txBody>
          <a:bodyPr vert="horz" wrap="square" lIns="0" tIns="12700" rIns="0" bIns="0" rtlCol="0">
            <a:spAutoFit/>
          </a:bodyPr>
          <a:lstStyle/>
          <a:p>
            <a:pPr marL="13335" marR="26670">
              <a:lnSpc>
                <a:spcPct val="100000"/>
              </a:lnSpc>
              <a:spcBef>
                <a:spcPts val="175"/>
              </a:spcBef>
            </a:pPr>
            <a:r>
              <a:rPr lang="de-DE" sz="900" dirty="0">
                <a:solidFill>
                  <a:srgbClr val="4B4B4B"/>
                </a:solidFill>
                <a:latin typeface="AdobeClean-Light"/>
                <a:cs typeface="AdobeClean-Light"/>
              </a:rPr>
              <a:t>Ein spezifischer Support-Mitarbeiter, der sich mit Ihrer Lösungsumgebung und Ihren Unternehmenszielen vertraut macht. Der spezifische Support-Mitarbeiter ist ein erfahrener Support-Engineer, der Sie bei der Koordination Ihres Enterprise </a:t>
            </a:r>
            <a:br>
              <a:rPr lang="de-DE" sz="900" dirty="0">
                <a:solidFill>
                  <a:srgbClr val="4B4B4B"/>
                </a:solidFill>
                <a:latin typeface="AdobeClean-Light"/>
                <a:cs typeface="AdobeClean-Light"/>
              </a:rPr>
            </a:br>
            <a:r>
              <a:rPr lang="de-DE" sz="900" dirty="0">
                <a:solidFill>
                  <a:srgbClr val="4B4B4B"/>
                </a:solidFill>
                <a:latin typeface="AdobeClean-Light"/>
                <a:cs typeface="AdobeClean-Light"/>
              </a:rPr>
              <a:t>Support-Angebots unterstützt.</a:t>
            </a:r>
          </a:p>
        </p:txBody>
      </p:sp>
      <p:pic>
        <p:nvPicPr>
          <p:cNvPr id="33" name="object 33"/>
          <p:cNvPicPr>
            <a:picLocks/>
          </p:cNvPicPr>
          <p:nvPr/>
        </p:nvPicPr>
        <p:blipFill>
          <a:blip r:embed="rId3" cstate="print"/>
          <a:stretch>
            <a:fillRect/>
          </a:stretch>
        </p:blipFill>
        <p:spPr>
          <a:xfrm>
            <a:off x="2768925" y="944880"/>
            <a:ext cx="365760" cy="365760"/>
          </a:xfrm>
          <a:prstGeom prst="rect">
            <a:avLst/>
          </a:prstGeom>
        </p:spPr>
      </p:pic>
      <p:pic>
        <p:nvPicPr>
          <p:cNvPr id="35" name="object 35"/>
          <p:cNvPicPr>
            <a:picLocks/>
          </p:cNvPicPr>
          <p:nvPr/>
        </p:nvPicPr>
        <p:blipFill>
          <a:blip r:embed="rId4" cstate="print"/>
          <a:stretch>
            <a:fillRect/>
          </a:stretch>
        </p:blipFill>
        <p:spPr>
          <a:xfrm>
            <a:off x="5257800" y="2439827"/>
            <a:ext cx="365760" cy="365760"/>
          </a:xfrm>
          <a:prstGeom prst="rect">
            <a:avLst/>
          </a:prstGeom>
        </p:spPr>
      </p:pic>
      <p:sp>
        <p:nvSpPr>
          <p:cNvPr id="36" name="object 36"/>
          <p:cNvSpPr txBox="1"/>
          <p:nvPr/>
        </p:nvSpPr>
        <p:spPr>
          <a:xfrm>
            <a:off x="5333365" y="1311748"/>
            <a:ext cx="2194560" cy="982320"/>
          </a:xfrm>
          <a:prstGeom prst="rect">
            <a:avLst/>
          </a:prstGeom>
        </p:spPr>
        <p:txBody>
          <a:bodyPr vert="horz" wrap="square" lIns="0" tIns="12700" rIns="0" bIns="0" rtlCol="0">
            <a:spAutoFit/>
          </a:bodyPr>
          <a:lstStyle/>
          <a:p>
            <a:pPr marL="55244" marR="114935">
              <a:lnSpc>
                <a:spcPct val="100000"/>
              </a:lnSpc>
              <a:spcBef>
                <a:spcPts val="965"/>
              </a:spcBef>
            </a:pPr>
            <a:r>
              <a:rPr lang="de-DE" sz="900" dirty="0">
                <a:solidFill>
                  <a:srgbClr val="4B4B4B"/>
                </a:solidFill>
                <a:latin typeface="AdobeClean-Light"/>
                <a:cs typeface="AdobeClean-Light"/>
              </a:rPr>
              <a:t>Fortlaufende planmäßige Prüfung offener Support-Anfragen, um sicherzustellen, dass Kunden über Fallbeschreibung, geschäftliche Auswirkungen, Status, Priorität und die nächsten Schritte für eine zweckdienliche Lösung auf dem Laufenden sind.</a:t>
            </a:r>
          </a:p>
        </p:txBody>
      </p:sp>
      <p:pic>
        <p:nvPicPr>
          <p:cNvPr id="37" name="object 37"/>
          <p:cNvPicPr>
            <a:picLocks/>
          </p:cNvPicPr>
          <p:nvPr/>
        </p:nvPicPr>
        <p:blipFill>
          <a:blip r:embed="rId5" cstate="print"/>
          <a:stretch>
            <a:fillRect/>
          </a:stretch>
        </p:blipFill>
        <p:spPr>
          <a:xfrm>
            <a:off x="2768925" y="2378867"/>
            <a:ext cx="241555" cy="365760"/>
          </a:xfrm>
          <a:prstGeom prst="rect">
            <a:avLst/>
          </a:prstGeom>
        </p:spPr>
      </p:pic>
      <p:sp>
        <p:nvSpPr>
          <p:cNvPr id="39" name="object 39"/>
          <p:cNvSpPr txBox="1"/>
          <p:nvPr/>
        </p:nvSpPr>
        <p:spPr>
          <a:xfrm>
            <a:off x="324341" y="1311748"/>
            <a:ext cx="2273188" cy="705321"/>
          </a:xfrm>
          <a:prstGeom prst="rect">
            <a:avLst/>
          </a:prstGeom>
        </p:spPr>
        <p:txBody>
          <a:bodyPr vert="horz" wrap="square" lIns="0" tIns="12700" rIns="0" bIns="0" rtlCol="0">
            <a:spAutoFit/>
          </a:bodyPr>
          <a:lstStyle/>
          <a:p>
            <a:pPr marL="12700" marR="74295" indent="1270">
              <a:lnSpc>
                <a:spcPct val="100000"/>
              </a:lnSpc>
              <a:spcBef>
                <a:spcPts val="100"/>
              </a:spcBef>
            </a:pPr>
            <a:r>
              <a:rPr lang="de-DE" sz="900" dirty="0">
                <a:solidFill>
                  <a:srgbClr val="020302"/>
                </a:solidFill>
                <a:latin typeface="AdobeClean-Light"/>
                <a:cs typeface="AdobeClean-Light"/>
              </a:rPr>
              <a:t>Ein spezifischer Technical Account Manager, der Ihr Elite-Erlebnis überwacht, die Support- und Außendienstinteraktionen koordiniert und proaktiv Services bereitstellt, um Ihren Unternehmenswert zu maximieren.</a:t>
            </a:r>
          </a:p>
        </p:txBody>
      </p:sp>
      <p:sp>
        <p:nvSpPr>
          <p:cNvPr id="40" name="object 40"/>
          <p:cNvSpPr txBox="1"/>
          <p:nvPr/>
        </p:nvSpPr>
        <p:spPr>
          <a:xfrm>
            <a:off x="689237" y="1004325"/>
            <a:ext cx="2194560" cy="169277"/>
          </a:xfrm>
          <a:prstGeom prst="rect">
            <a:avLst/>
          </a:prstGeom>
        </p:spPr>
        <p:txBody>
          <a:bodyPr vert="horz" wrap="square" lIns="0" tIns="0" rIns="0" bIns="0" rtlCol="0">
            <a:spAutoFit/>
          </a:bodyPr>
          <a:lstStyle/>
          <a:p>
            <a:pPr marL="12700">
              <a:lnSpc>
                <a:spcPct val="100000"/>
              </a:lnSpc>
              <a:spcBef>
                <a:spcPts val="100"/>
              </a:spcBef>
            </a:pPr>
            <a:r>
              <a:rPr lang="de-DE" sz="1100" b="1" dirty="0">
                <a:solidFill>
                  <a:srgbClr val="020302"/>
                </a:solidFill>
                <a:latin typeface="Adobe Clean" panose="020B0503020404020204" pitchFamily="34" charset="0"/>
                <a:cs typeface="Arial"/>
              </a:rPr>
              <a:t>Technical Account Manager</a:t>
            </a:r>
          </a:p>
        </p:txBody>
      </p:sp>
      <p:pic>
        <p:nvPicPr>
          <p:cNvPr id="41" name="object 41"/>
          <p:cNvPicPr>
            <a:picLocks/>
          </p:cNvPicPr>
          <p:nvPr/>
        </p:nvPicPr>
        <p:blipFill>
          <a:blip r:embed="rId6" cstate="print"/>
          <a:stretch>
            <a:fillRect/>
          </a:stretch>
        </p:blipFill>
        <p:spPr>
          <a:xfrm>
            <a:off x="228600" y="944880"/>
            <a:ext cx="365760" cy="365760"/>
          </a:xfrm>
          <a:prstGeom prst="rect">
            <a:avLst/>
          </a:prstGeom>
        </p:spPr>
      </p:pic>
      <p:pic>
        <p:nvPicPr>
          <p:cNvPr id="47" name="object 47"/>
          <p:cNvPicPr>
            <a:picLocks/>
          </p:cNvPicPr>
          <p:nvPr/>
        </p:nvPicPr>
        <p:blipFill>
          <a:blip r:embed="rId7" cstate="print"/>
          <a:stretch>
            <a:fillRect/>
          </a:stretch>
        </p:blipFill>
        <p:spPr>
          <a:xfrm>
            <a:off x="5257800" y="944880"/>
            <a:ext cx="365760" cy="365760"/>
          </a:xfrm>
          <a:prstGeom prst="rect">
            <a:avLst/>
          </a:prstGeom>
        </p:spPr>
      </p:pic>
      <p:sp>
        <p:nvSpPr>
          <p:cNvPr id="48" name="object 48"/>
          <p:cNvSpPr txBox="1"/>
          <p:nvPr/>
        </p:nvSpPr>
        <p:spPr>
          <a:xfrm>
            <a:off x="2791726" y="5122000"/>
            <a:ext cx="2194560" cy="453329"/>
          </a:xfrm>
          <a:prstGeom prst="rect">
            <a:avLst/>
          </a:prstGeom>
        </p:spPr>
        <p:txBody>
          <a:bodyPr vert="horz" wrap="square" lIns="0" tIns="0" rIns="0" bIns="0" rtlCol="0">
            <a:spAutoFit/>
          </a:bodyPr>
          <a:lstStyle/>
          <a:p>
            <a:pPr marL="12700" marR="5080">
              <a:lnSpc>
                <a:spcPct val="110700"/>
              </a:lnSpc>
              <a:spcBef>
                <a:spcPts val="409"/>
              </a:spcBef>
            </a:pPr>
            <a:r>
              <a:rPr lang="de-DE" sz="900" dirty="0">
                <a:solidFill>
                  <a:srgbClr val="020302"/>
                </a:solidFill>
                <a:latin typeface="AdobeClean-Light"/>
                <a:cs typeface="AdobeClean-Light"/>
              </a:rPr>
              <a:t>Laufender Wissenstransfer vom Adobe Support-Team, um Best Practices zur Lösungsnutzung bereitzustellen.</a:t>
            </a:r>
          </a:p>
        </p:txBody>
      </p:sp>
      <p:sp>
        <p:nvSpPr>
          <p:cNvPr id="49" name="object 49"/>
          <p:cNvSpPr txBox="1"/>
          <p:nvPr/>
        </p:nvSpPr>
        <p:spPr>
          <a:xfrm>
            <a:off x="5265661" y="5122000"/>
            <a:ext cx="2194560" cy="914609"/>
          </a:xfrm>
          <a:prstGeom prst="rect">
            <a:avLst/>
          </a:prstGeom>
        </p:spPr>
        <p:txBody>
          <a:bodyPr vert="horz" wrap="square" lIns="0" tIns="0" rIns="0" bIns="0" rtlCol="0">
            <a:spAutoFit/>
          </a:bodyPr>
          <a:lstStyle/>
          <a:p>
            <a:pPr marL="12700" marR="5080">
              <a:lnSpc>
                <a:spcPct val="110700"/>
              </a:lnSpc>
              <a:spcBef>
                <a:spcPts val="409"/>
              </a:spcBef>
            </a:pPr>
            <a:r>
              <a:rPr lang="de-DE" sz="900" dirty="0">
                <a:solidFill>
                  <a:srgbClr val="020302"/>
                </a:solidFill>
                <a:latin typeface="AdobeClean-Light"/>
                <a:cs typeface="AdobeClean-Light"/>
              </a:rPr>
              <a:t>Verwalten Sie wichtige Ereignisse, um sicherzustellen, dass Sie während dieser zentralen Unternehmens- und Projekt-Milestones über angemessenen Support, entsprechende Abdeckung und einen Plan </a:t>
            </a:r>
            <a:br>
              <a:rPr lang="de-DE" sz="900" dirty="0">
                <a:solidFill>
                  <a:srgbClr val="020302"/>
                </a:solidFill>
                <a:latin typeface="AdobeClean-Light"/>
                <a:cs typeface="AdobeClean-Light"/>
              </a:rPr>
            </a:br>
            <a:r>
              <a:rPr lang="de-DE" sz="900" dirty="0">
                <a:solidFill>
                  <a:srgbClr val="020302"/>
                </a:solidFill>
                <a:latin typeface="AdobeClean-Light"/>
                <a:cs typeface="AdobeClean-Light"/>
              </a:rPr>
              <a:t>mit Sicherheitsmechanismen verfügen.</a:t>
            </a:r>
          </a:p>
        </p:txBody>
      </p:sp>
      <p:sp>
        <p:nvSpPr>
          <p:cNvPr id="50" name="object 50"/>
          <p:cNvSpPr txBox="1"/>
          <p:nvPr/>
        </p:nvSpPr>
        <p:spPr>
          <a:xfrm>
            <a:off x="324341" y="5140284"/>
            <a:ext cx="2194560" cy="793743"/>
          </a:xfrm>
          <a:prstGeom prst="rect">
            <a:avLst/>
          </a:prstGeom>
        </p:spPr>
        <p:txBody>
          <a:bodyPr vert="horz" wrap="square" lIns="0" tIns="0" rIns="0" bIns="0" rtlCol="0">
            <a:spAutoFit/>
          </a:bodyPr>
          <a:lstStyle/>
          <a:p>
            <a:pPr marL="12700" marR="5080" indent="97790">
              <a:lnSpc>
                <a:spcPct val="116199"/>
              </a:lnSpc>
              <a:spcBef>
                <a:spcPts val="259"/>
              </a:spcBef>
            </a:pPr>
            <a:r>
              <a:rPr lang="de-DE" sz="900" dirty="0">
                <a:solidFill>
                  <a:srgbClr val="020302"/>
                </a:solidFill>
                <a:latin typeface="AdobeClean-Light"/>
                <a:cs typeface="AdobeClean-Light"/>
              </a:rPr>
              <a:t>Sie erhalten personalisierte Anleitungen zu neuen Produktfunktionen, um die neuesten Innovationen nutzen zu können, und eine Prüfung des Veröffentlichungs- und Aktualisierungsplans durch Adobe-Experten.</a:t>
            </a:r>
          </a:p>
        </p:txBody>
      </p:sp>
      <p:sp>
        <p:nvSpPr>
          <p:cNvPr id="54" name="object 54"/>
          <p:cNvSpPr txBox="1"/>
          <p:nvPr/>
        </p:nvSpPr>
        <p:spPr>
          <a:xfrm>
            <a:off x="97786" y="9888626"/>
            <a:ext cx="2584453" cy="133370"/>
          </a:xfrm>
          <a:prstGeom prst="rect">
            <a:avLst/>
          </a:prstGeom>
        </p:spPr>
        <p:txBody>
          <a:bodyPr vert="horz" wrap="square" lIns="0" tIns="10160" rIns="0" bIns="0" rtlCol="0">
            <a:spAutoFit/>
          </a:bodyPr>
          <a:lstStyle/>
          <a:p>
            <a:pPr marL="12700">
              <a:lnSpc>
                <a:spcPct val="100000"/>
              </a:lnSpc>
              <a:spcBef>
                <a:spcPts val="80"/>
              </a:spcBef>
            </a:pPr>
            <a:r>
              <a:rPr lang="de-DE" sz="800" dirty="0">
                <a:solidFill>
                  <a:srgbClr val="6D6D6D"/>
                </a:solidFill>
                <a:latin typeface="Adobe Clean"/>
                <a:cs typeface="Adobe Clean"/>
              </a:rPr>
              <a:t>©2021 Adobe. All Rights Reserved. Adobe Confidential.</a:t>
            </a:r>
          </a:p>
        </p:txBody>
      </p:sp>
      <p:pic>
        <p:nvPicPr>
          <p:cNvPr id="43" name="Graphic 42" descr="Playbook outline">
            <a:extLst>
              <a:ext uri="{FF2B5EF4-FFF2-40B4-BE49-F238E27FC236}">
                <a16:creationId xmlns:a16="http://schemas.microsoft.com/office/drawing/2014/main" id="{C99690B9-BFB7-6F4A-BF19-81D32249562E}"/>
              </a:ext>
            </a:extLst>
          </p:cNvPr>
          <p:cNvPicPr>
            <a:picLocks/>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8599" y="2350649"/>
            <a:ext cx="365760" cy="365760"/>
          </a:xfrm>
          <a:prstGeom prst="rect">
            <a:avLst/>
          </a:prstGeom>
        </p:spPr>
      </p:pic>
      <p:sp>
        <p:nvSpPr>
          <p:cNvPr id="55" name="object 46">
            <a:extLst>
              <a:ext uri="{FF2B5EF4-FFF2-40B4-BE49-F238E27FC236}">
                <a16:creationId xmlns:a16="http://schemas.microsoft.com/office/drawing/2014/main" id="{7C260A2A-AF2F-FC40-B33F-0E1D0FBC740E}"/>
              </a:ext>
            </a:extLst>
          </p:cNvPr>
          <p:cNvSpPr txBox="1"/>
          <p:nvPr/>
        </p:nvSpPr>
        <p:spPr>
          <a:xfrm>
            <a:off x="2791726" y="9060487"/>
            <a:ext cx="2194560" cy="718145"/>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de-DE" sz="900" dirty="0">
                <a:solidFill>
                  <a:srgbClr val="020302"/>
                </a:solidFill>
                <a:latin typeface="AdobeClean-Light"/>
                <a:cs typeface="AdobeClean-Light"/>
              </a:rPr>
              <a:t>Starten Sie eine Chat-Session, </a:t>
            </a:r>
            <a:br>
              <a:rPr lang="de-DE" sz="900" dirty="0">
                <a:solidFill>
                  <a:srgbClr val="020302"/>
                </a:solidFill>
                <a:latin typeface="AdobeClean-Light"/>
                <a:cs typeface="AdobeClean-Light"/>
              </a:rPr>
            </a:br>
            <a:r>
              <a:rPr lang="de-DE" sz="900" dirty="0">
                <a:solidFill>
                  <a:srgbClr val="020302"/>
                </a:solidFill>
                <a:latin typeface="AdobeClean-Light"/>
                <a:cs typeface="AdobeClean-Light"/>
              </a:rPr>
              <a:t>um Antworten und Hilfe bei der Fallübermittlung zu erhalten.</a:t>
            </a:r>
          </a:p>
          <a:p>
            <a:pPr marL="33020" marR="159385">
              <a:lnSpc>
                <a:spcPct val="100000"/>
              </a:lnSpc>
              <a:spcBef>
                <a:spcPts val="100"/>
              </a:spcBef>
              <a:tabLst>
                <a:tab pos="1786889" algn="l"/>
              </a:tabLst>
            </a:pPr>
            <a:r>
              <a:rPr lang="de-DE" sz="900" i="1" dirty="0">
                <a:solidFill>
                  <a:srgbClr val="7A7A7A"/>
                </a:solidFill>
                <a:latin typeface="AdobeClean-LightIt"/>
                <a:cs typeface="AdobeClean-LightIt"/>
              </a:rPr>
              <a:t>*Nicht alle Produkte verfügen über </a:t>
            </a:r>
            <a:br>
              <a:rPr lang="de-DE" sz="900" i="1" dirty="0">
                <a:solidFill>
                  <a:srgbClr val="7A7A7A"/>
                </a:solidFill>
                <a:latin typeface="AdobeClean-LightIt"/>
                <a:cs typeface="AdobeClean-LightIt"/>
              </a:rPr>
            </a:br>
            <a:r>
              <a:rPr lang="de-DE" sz="900" i="1" dirty="0">
                <a:solidFill>
                  <a:srgbClr val="7A7A7A"/>
                </a:solidFill>
                <a:latin typeface="AdobeClean-LightIt"/>
                <a:cs typeface="AdobeClean-LightIt"/>
              </a:rPr>
              <a:t>Live-Chat-Support.  </a:t>
            </a:r>
          </a:p>
        </p:txBody>
      </p:sp>
      <p:sp>
        <p:nvSpPr>
          <p:cNvPr id="56" name="TextBox 55">
            <a:extLst>
              <a:ext uri="{FF2B5EF4-FFF2-40B4-BE49-F238E27FC236}">
                <a16:creationId xmlns:a16="http://schemas.microsoft.com/office/drawing/2014/main" id="{A1C486E8-54B1-F645-9B86-ECF1030A75B7}"/>
              </a:ext>
            </a:extLst>
          </p:cNvPr>
          <p:cNvSpPr txBox="1">
            <a:spLocks/>
          </p:cNvSpPr>
          <p:nvPr/>
        </p:nvSpPr>
        <p:spPr>
          <a:xfrm>
            <a:off x="689237" y="6756914"/>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Community-Foren</a:t>
            </a:r>
          </a:p>
        </p:txBody>
      </p:sp>
      <p:sp>
        <p:nvSpPr>
          <p:cNvPr id="57" name="Rectangle 56">
            <a:extLst>
              <a:ext uri="{FF2B5EF4-FFF2-40B4-BE49-F238E27FC236}">
                <a16:creationId xmlns:a16="http://schemas.microsoft.com/office/drawing/2014/main" id="{3834A0F4-9A60-1844-A048-6D637B2EB827}"/>
              </a:ext>
            </a:extLst>
          </p:cNvPr>
          <p:cNvSpPr>
            <a:spLocks/>
          </p:cNvSpPr>
          <p:nvPr/>
        </p:nvSpPr>
        <p:spPr>
          <a:xfrm>
            <a:off x="689237" y="6960100"/>
            <a:ext cx="959314" cy="184666"/>
          </a:xfrm>
          <a:prstGeom prst="rect">
            <a:avLst/>
          </a:prstGeom>
        </p:spPr>
        <p:txBody>
          <a:bodyPr wrap="square" lIns="0" tIns="0" rIns="0" bIns="0">
            <a:spAutoFit/>
          </a:bodyPr>
          <a:lstStyle/>
          <a:p>
            <a:pPr>
              <a:spcBef>
                <a:spcPts val="600"/>
              </a:spcBef>
              <a:spcAft>
                <a:spcPts val="600"/>
              </a:spcAft>
            </a:pPr>
            <a:r>
              <a:rPr lang="de-DE" sz="1200" b="1">
                <a:latin typeface="+mj-lt"/>
                <a:ea typeface="Open Sans" pitchFamily="34" charset="0"/>
                <a:cs typeface="Open Sans" pitchFamily="34" charset="0"/>
              </a:rPr>
              <a:t>Online-Foren</a:t>
            </a:r>
          </a:p>
        </p:txBody>
      </p:sp>
      <p:sp>
        <p:nvSpPr>
          <p:cNvPr id="58" name="object 39">
            <a:extLst>
              <a:ext uri="{FF2B5EF4-FFF2-40B4-BE49-F238E27FC236}">
                <a16:creationId xmlns:a16="http://schemas.microsoft.com/office/drawing/2014/main" id="{33C8C307-B5C0-B745-B0B7-708423875E59}"/>
              </a:ext>
            </a:extLst>
          </p:cNvPr>
          <p:cNvSpPr txBox="1"/>
          <p:nvPr/>
        </p:nvSpPr>
        <p:spPr>
          <a:xfrm>
            <a:off x="324341" y="7152361"/>
            <a:ext cx="2194560" cy="866904"/>
          </a:xfrm>
          <a:prstGeom prst="rect">
            <a:avLst/>
          </a:prstGeom>
        </p:spPr>
        <p:txBody>
          <a:bodyPr vert="horz" wrap="square" lIns="0" tIns="35560" rIns="0" bIns="0" rtlCol="0">
            <a:spAutoFit/>
          </a:bodyPr>
          <a:lstStyle/>
          <a:p>
            <a:r>
              <a:rPr lang="de-DE" sz="900" dirty="0">
                <a:solidFill>
                  <a:srgbClr val="4B4B4B"/>
                </a:solidFill>
                <a:latin typeface="Adobe Clean Light" panose="020B0303020404020204" pitchFamily="34" charset="0"/>
              </a:rPr>
              <a:t>Kontinuierlicher Online-Zugriff auf eine wachsende Datenbank technischer Lösungen, Produktdokumentationen, FAQs und mehr. Tauschen Sie sich mit Fachleuten und anderen Kunden in der Adobe-Community über Best Practices und Erfahrungen aus.</a:t>
            </a:r>
          </a:p>
        </p:txBody>
      </p:sp>
      <p:sp>
        <p:nvSpPr>
          <p:cNvPr id="59" name="TextBox 58">
            <a:extLst>
              <a:ext uri="{FF2B5EF4-FFF2-40B4-BE49-F238E27FC236}">
                <a16:creationId xmlns:a16="http://schemas.microsoft.com/office/drawing/2014/main" id="{CCF27587-C508-5A44-B624-7AD95CEE18C8}"/>
              </a:ext>
            </a:extLst>
          </p:cNvPr>
          <p:cNvSpPr txBox="1">
            <a:spLocks/>
          </p:cNvSpPr>
          <p:nvPr/>
        </p:nvSpPr>
        <p:spPr>
          <a:xfrm>
            <a:off x="5723508" y="6756914"/>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Experience League</a:t>
            </a:r>
          </a:p>
        </p:txBody>
      </p:sp>
      <p:sp>
        <p:nvSpPr>
          <p:cNvPr id="60" name="Rectangle 59">
            <a:extLst>
              <a:ext uri="{FF2B5EF4-FFF2-40B4-BE49-F238E27FC236}">
                <a16:creationId xmlns:a16="http://schemas.microsoft.com/office/drawing/2014/main" id="{BE1271E9-6965-1342-9192-934017FB88DC}"/>
              </a:ext>
            </a:extLst>
          </p:cNvPr>
          <p:cNvSpPr>
            <a:spLocks/>
          </p:cNvSpPr>
          <p:nvPr/>
        </p:nvSpPr>
        <p:spPr>
          <a:xfrm>
            <a:off x="5723508" y="6960100"/>
            <a:ext cx="1316707"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Journeys für die Selbsthilfe</a:t>
            </a:r>
          </a:p>
        </p:txBody>
      </p:sp>
      <p:sp>
        <p:nvSpPr>
          <p:cNvPr id="61" name="object 39">
            <a:extLst>
              <a:ext uri="{FF2B5EF4-FFF2-40B4-BE49-F238E27FC236}">
                <a16:creationId xmlns:a16="http://schemas.microsoft.com/office/drawing/2014/main" id="{238FC9C9-C2C0-E444-BB27-77B17FF0EC4E}"/>
              </a:ext>
            </a:extLst>
          </p:cNvPr>
          <p:cNvSpPr txBox="1"/>
          <p:nvPr/>
        </p:nvSpPr>
        <p:spPr>
          <a:xfrm>
            <a:off x="5265661" y="7152361"/>
            <a:ext cx="2194560" cy="1005403"/>
          </a:xfrm>
          <a:prstGeom prst="rect">
            <a:avLst/>
          </a:prstGeom>
        </p:spPr>
        <p:txBody>
          <a:bodyPr vert="horz" wrap="square" lIns="0" tIns="35560" rIns="0" bIns="0" rtlCol="0">
            <a:spAutoFit/>
          </a:bodyPr>
          <a:lstStyle/>
          <a:p>
            <a:r>
              <a:rPr lang="de-DE" sz="900" dirty="0">
                <a:solidFill>
                  <a:srgbClr val="4B4B4B"/>
                </a:solidFill>
                <a:latin typeface="Adobe Clean Light" panose="020B0303020404020204" pitchFamily="34" charset="0"/>
              </a:rPr>
              <a:t>Experience Maker entstehen in der Experience League. Kunden können durch personalisiertes Lernen ihre Customer-Experience-Management-Fähigkeiten entwickeln, mit einer globalen Community anderer Anwender interagieren und so ihre eigene Karriere fördern.</a:t>
            </a:r>
          </a:p>
        </p:txBody>
      </p:sp>
      <p:sp>
        <p:nvSpPr>
          <p:cNvPr id="62" name="TextBox 61">
            <a:extLst>
              <a:ext uri="{FF2B5EF4-FFF2-40B4-BE49-F238E27FC236}">
                <a16:creationId xmlns:a16="http://schemas.microsoft.com/office/drawing/2014/main" id="{0B19678C-2CA3-2045-81B8-DDFAC6C08445}"/>
              </a:ext>
            </a:extLst>
          </p:cNvPr>
          <p:cNvSpPr txBox="1">
            <a:spLocks/>
          </p:cNvSpPr>
          <p:nvPr/>
        </p:nvSpPr>
        <p:spPr>
          <a:xfrm>
            <a:off x="3201544" y="8560230"/>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Live-Chat-Support*</a:t>
            </a:r>
          </a:p>
        </p:txBody>
      </p:sp>
      <p:sp>
        <p:nvSpPr>
          <p:cNvPr id="63" name="Rectangle 62">
            <a:extLst>
              <a:ext uri="{FF2B5EF4-FFF2-40B4-BE49-F238E27FC236}">
                <a16:creationId xmlns:a16="http://schemas.microsoft.com/office/drawing/2014/main" id="{0F5F8203-84A5-C846-AE21-B0C1CDDEFD03}"/>
              </a:ext>
            </a:extLst>
          </p:cNvPr>
          <p:cNvSpPr>
            <a:spLocks/>
          </p:cNvSpPr>
          <p:nvPr/>
        </p:nvSpPr>
        <p:spPr>
          <a:xfrm>
            <a:off x="3201544" y="8741449"/>
            <a:ext cx="84016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Chat-Support</a:t>
            </a:r>
          </a:p>
        </p:txBody>
      </p:sp>
      <p:sp>
        <p:nvSpPr>
          <p:cNvPr id="64" name="TextBox 63">
            <a:extLst>
              <a:ext uri="{FF2B5EF4-FFF2-40B4-BE49-F238E27FC236}">
                <a16:creationId xmlns:a16="http://schemas.microsoft.com/office/drawing/2014/main" id="{AB7D9D55-2EC1-3743-9A8D-BF6D45DD7ADD}"/>
              </a:ext>
            </a:extLst>
          </p:cNvPr>
          <p:cNvSpPr txBox="1">
            <a:spLocks/>
          </p:cNvSpPr>
          <p:nvPr/>
        </p:nvSpPr>
        <p:spPr>
          <a:xfrm>
            <a:off x="3201544" y="675691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24X7 P1 </a:t>
            </a:r>
          </a:p>
        </p:txBody>
      </p:sp>
      <p:sp>
        <p:nvSpPr>
          <p:cNvPr id="65" name="Rectangle 64">
            <a:extLst>
              <a:ext uri="{FF2B5EF4-FFF2-40B4-BE49-F238E27FC236}">
                <a16:creationId xmlns:a16="http://schemas.microsoft.com/office/drawing/2014/main" id="{2C68D5A4-4082-324D-9E20-8D044979053B}"/>
              </a:ext>
            </a:extLst>
          </p:cNvPr>
          <p:cNvSpPr>
            <a:spLocks/>
          </p:cNvSpPr>
          <p:nvPr/>
        </p:nvSpPr>
        <p:spPr>
          <a:xfrm>
            <a:off x="3201544" y="6960100"/>
            <a:ext cx="992259"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Telefonischer Support</a:t>
            </a:r>
          </a:p>
        </p:txBody>
      </p:sp>
      <p:sp>
        <p:nvSpPr>
          <p:cNvPr id="66" name="object 39">
            <a:extLst>
              <a:ext uri="{FF2B5EF4-FFF2-40B4-BE49-F238E27FC236}">
                <a16:creationId xmlns:a16="http://schemas.microsoft.com/office/drawing/2014/main" id="{6D02803B-F740-8341-B0A6-E8F7CBDA4EAD}"/>
              </a:ext>
            </a:extLst>
          </p:cNvPr>
          <p:cNvSpPr txBox="1"/>
          <p:nvPr/>
        </p:nvSpPr>
        <p:spPr>
          <a:xfrm>
            <a:off x="2791726" y="7152361"/>
            <a:ext cx="2194560" cy="866904"/>
          </a:xfrm>
          <a:prstGeom prst="rect">
            <a:avLst/>
          </a:prstGeom>
        </p:spPr>
        <p:txBody>
          <a:bodyPr vert="horz" wrap="square" lIns="0" tIns="35560" rIns="0" bIns="0" rtlCol="0">
            <a:spAutoFit/>
          </a:bodyPr>
          <a:lstStyle/>
          <a:p>
            <a:r>
              <a:rPr lang="de-DE" sz="900" dirty="0">
                <a:solidFill>
                  <a:srgbClr val="020302"/>
                </a:solidFill>
                <a:latin typeface="AdobeClean-Light"/>
              </a:rPr>
              <a:t>Autorisierte Anwender oder </a:t>
            </a:r>
            <a:r>
              <a:rPr lang="de-DE" sz="900" b="1" dirty="0">
                <a:solidFill>
                  <a:srgbClr val="020302"/>
                </a:solidFill>
                <a:latin typeface="AdobeClean-Light"/>
              </a:rPr>
              <a:t>spezifische Support-Kontakte</a:t>
            </a:r>
            <a:r>
              <a:rPr lang="de-DE" sz="900" dirty="0">
                <a:latin typeface="Adobe Clean Light" panose="020B0303020404020204" pitchFamily="34" charset="0"/>
              </a:rPr>
              <a:t> können Probleme über alle verfügbaren Kanäle (einschließlich Telefon für P1) einreichen und im Namen Ihres Unternehmens mit unserem technischen Support-Team interagieren. </a:t>
            </a:r>
          </a:p>
        </p:txBody>
      </p:sp>
      <p:sp>
        <p:nvSpPr>
          <p:cNvPr id="67" name="object 26">
            <a:extLst>
              <a:ext uri="{FF2B5EF4-FFF2-40B4-BE49-F238E27FC236}">
                <a16:creationId xmlns:a16="http://schemas.microsoft.com/office/drawing/2014/main" id="{E70361C6-2606-F64B-93EB-A5756DBC1380}"/>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68" name="TextBox 67">
            <a:extLst>
              <a:ext uri="{FF2B5EF4-FFF2-40B4-BE49-F238E27FC236}">
                <a16:creationId xmlns:a16="http://schemas.microsoft.com/office/drawing/2014/main" id="{B2D4AE39-FDAD-A84C-A564-714C12493F9D}"/>
              </a:ext>
            </a:extLst>
          </p:cNvPr>
          <p:cNvSpPr txBox="1">
            <a:spLocks/>
          </p:cNvSpPr>
          <p:nvPr/>
        </p:nvSpPr>
        <p:spPr>
          <a:xfrm>
            <a:off x="689237" y="8560230"/>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Office Hours</a:t>
            </a:r>
          </a:p>
        </p:txBody>
      </p:sp>
      <p:sp>
        <p:nvSpPr>
          <p:cNvPr id="69" name="Rectangle 68">
            <a:extLst>
              <a:ext uri="{FF2B5EF4-FFF2-40B4-BE49-F238E27FC236}">
                <a16:creationId xmlns:a16="http://schemas.microsoft.com/office/drawing/2014/main" id="{B60A56A8-AC0A-3841-9E65-56EBFC37A273}"/>
              </a:ext>
            </a:extLst>
          </p:cNvPr>
          <p:cNvSpPr>
            <a:spLocks/>
          </p:cNvSpPr>
          <p:nvPr/>
        </p:nvSpPr>
        <p:spPr>
          <a:xfrm>
            <a:off x="689237" y="8741449"/>
            <a:ext cx="604974"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Webinare</a:t>
            </a:r>
          </a:p>
        </p:txBody>
      </p:sp>
      <p:sp>
        <p:nvSpPr>
          <p:cNvPr id="70" name="object 39">
            <a:extLst>
              <a:ext uri="{FF2B5EF4-FFF2-40B4-BE49-F238E27FC236}">
                <a16:creationId xmlns:a16="http://schemas.microsoft.com/office/drawing/2014/main" id="{004E2FA9-19E5-274F-A71E-371D6802AE4C}"/>
              </a:ext>
            </a:extLst>
          </p:cNvPr>
          <p:cNvSpPr txBox="1"/>
          <p:nvPr/>
        </p:nvSpPr>
        <p:spPr>
          <a:xfrm>
            <a:off x="355868" y="9026059"/>
            <a:ext cx="2326372" cy="728405"/>
          </a:xfrm>
          <a:prstGeom prst="rect">
            <a:avLst/>
          </a:prstGeom>
        </p:spPr>
        <p:txBody>
          <a:bodyPr vert="horz" wrap="square" lIns="0" tIns="35560" rIns="0" bIns="0" rtlCol="0">
            <a:spAutoFit/>
          </a:bodyPr>
          <a:lstStyle/>
          <a:p>
            <a:r>
              <a:rPr lang="de-DE" sz="900" dirty="0">
                <a:solidFill>
                  <a:srgbClr val="4B4B4B"/>
                </a:solidFill>
                <a:latin typeface="Adobe Clean Light" panose="020B0303020404020204" pitchFamily="34" charset="0"/>
              </a:rPr>
              <a:t>Die vom Adobe Support-Team geleitete Office Hours-Reihe umfasst Sessions mit informativem Inhalt sowie Angebote zur Problembehebung sowie Tipps und Tricks für den Erfolg bei der Nutzung von Adobe-Lösungen. </a:t>
            </a:r>
          </a:p>
        </p:txBody>
      </p:sp>
      <p:sp>
        <p:nvSpPr>
          <p:cNvPr id="71" name="TextBox 70">
            <a:extLst>
              <a:ext uri="{FF2B5EF4-FFF2-40B4-BE49-F238E27FC236}">
                <a16:creationId xmlns:a16="http://schemas.microsoft.com/office/drawing/2014/main" id="{C5765A10-81B2-C549-A341-DA0E2E901529}"/>
              </a:ext>
            </a:extLst>
          </p:cNvPr>
          <p:cNvSpPr txBox="1">
            <a:spLocks/>
          </p:cNvSpPr>
          <p:nvPr/>
        </p:nvSpPr>
        <p:spPr>
          <a:xfrm>
            <a:off x="5723508" y="8560230"/>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de-DE" sz="1200">
                <a:solidFill>
                  <a:srgbClr val="000000"/>
                </a:solidFill>
              </a:rPr>
              <a:t>Selbsthilfe-Portale</a:t>
            </a:r>
          </a:p>
        </p:txBody>
      </p:sp>
      <p:sp>
        <p:nvSpPr>
          <p:cNvPr id="72" name="Rectangle 71">
            <a:extLst>
              <a:ext uri="{FF2B5EF4-FFF2-40B4-BE49-F238E27FC236}">
                <a16:creationId xmlns:a16="http://schemas.microsoft.com/office/drawing/2014/main" id="{6C79AB87-B93C-1E4F-8618-D5E4F375B401}"/>
              </a:ext>
            </a:extLst>
          </p:cNvPr>
          <p:cNvSpPr>
            <a:spLocks/>
          </p:cNvSpPr>
          <p:nvPr/>
        </p:nvSpPr>
        <p:spPr>
          <a:xfrm>
            <a:off x="5723508" y="8741449"/>
            <a:ext cx="126720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24/7-Support-Portal</a:t>
            </a:r>
          </a:p>
        </p:txBody>
      </p:sp>
      <p:sp>
        <p:nvSpPr>
          <p:cNvPr id="73" name="object 39">
            <a:extLst>
              <a:ext uri="{FF2B5EF4-FFF2-40B4-BE49-F238E27FC236}">
                <a16:creationId xmlns:a16="http://schemas.microsoft.com/office/drawing/2014/main" id="{85E923B2-DE02-C54E-95F2-D82090D65E19}"/>
              </a:ext>
            </a:extLst>
          </p:cNvPr>
          <p:cNvSpPr txBox="1"/>
          <p:nvPr/>
        </p:nvSpPr>
        <p:spPr>
          <a:xfrm>
            <a:off x="5265661" y="8987081"/>
            <a:ext cx="2194560" cy="866904"/>
          </a:xfrm>
          <a:prstGeom prst="rect">
            <a:avLst/>
          </a:prstGeom>
        </p:spPr>
        <p:txBody>
          <a:bodyPr vert="horz" wrap="square" lIns="0" tIns="35560" rIns="0" bIns="0" rtlCol="0">
            <a:spAutoFit/>
          </a:bodyPr>
          <a:lstStyle/>
          <a:p>
            <a:r>
              <a:rPr lang="de-DE" sz="900" dirty="0">
                <a:solidFill>
                  <a:srgbClr val="4B4B4B"/>
                </a:solidFill>
                <a:latin typeface="Adobe Clean Light" panose="020B0303020404020204" pitchFamily="34" charset="0"/>
              </a:rPr>
              <a:t>On-Demand-Zugriff auf das Online-Selbsthilfe-Support-Portal, um Support-Anfragen einzureichen, den Fallstatus zu überprüfen </a:t>
            </a:r>
            <a:br>
              <a:rPr lang="de-DE" sz="900" dirty="0">
                <a:solidFill>
                  <a:srgbClr val="4B4B4B"/>
                </a:solidFill>
                <a:latin typeface="Adobe Clean Light" panose="020B0303020404020204" pitchFamily="34" charset="0"/>
              </a:rPr>
            </a:br>
            <a:r>
              <a:rPr lang="de-DE" sz="900" dirty="0">
                <a:solidFill>
                  <a:srgbClr val="4B4B4B"/>
                </a:solidFill>
                <a:latin typeface="Adobe Clean Light" panose="020B0303020404020204" pitchFamily="34" charset="0"/>
              </a:rPr>
              <a:t>und andere Ressourcen zu durchsuchen, z. B. unsere Wissensdatenbank, Neuigkeiten und Hinweise, spezielle Tipps und mehr.</a:t>
            </a:r>
          </a:p>
        </p:txBody>
      </p:sp>
      <p:pic>
        <p:nvPicPr>
          <p:cNvPr id="74" name="Graphic 73" descr="Speaker phone outline">
            <a:extLst>
              <a:ext uri="{FF2B5EF4-FFF2-40B4-BE49-F238E27FC236}">
                <a16:creationId xmlns:a16="http://schemas.microsoft.com/office/drawing/2014/main" id="{A1370005-6890-424C-884D-9064E283C1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68925" y="6771954"/>
            <a:ext cx="411480" cy="411480"/>
          </a:xfrm>
          <a:prstGeom prst="rect">
            <a:avLst/>
          </a:prstGeom>
        </p:spPr>
      </p:pic>
      <p:pic>
        <p:nvPicPr>
          <p:cNvPr id="75" name="Graphic 74" descr="Remote learning language outline">
            <a:extLst>
              <a:ext uri="{FF2B5EF4-FFF2-40B4-BE49-F238E27FC236}">
                <a16:creationId xmlns:a16="http://schemas.microsoft.com/office/drawing/2014/main" id="{FA70E684-2FB6-544A-9B16-BEB9080AC85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28600" y="8560230"/>
            <a:ext cx="411480" cy="411480"/>
          </a:xfrm>
          <a:prstGeom prst="rect">
            <a:avLst/>
          </a:prstGeom>
        </p:spPr>
      </p:pic>
      <p:pic>
        <p:nvPicPr>
          <p:cNvPr id="76" name="Graphic 75" descr="Customer review outline">
            <a:extLst>
              <a:ext uri="{FF2B5EF4-FFF2-40B4-BE49-F238E27FC236}">
                <a16:creationId xmlns:a16="http://schemas.microsoft.com/office/drawing/2014/main" id="{1B0E4E00-41D9-6440-83E3-60369886CE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8600" y="6733286"/>
            <a:ext cx="411480" cy="411480"/>
          </a:xfrm>
          <a:prstGeom prst="rect">
            <a:avLst/>
          </a:prstGeom>
        </p:spPr>
      </p:pic>
      <p:pic>
        <p:nvPicPr>
          <p:cNvPr id="77" name="Graphic 76" descr="Signpost outline">
            <a:extLst>
              <a:ext uri="{FF2B5EF4-FFF2-40B4-BE49-F238E27FC236}">
                <a16:creationId xmlns:a16="http://schemas.microsoft.com/office/drawing/2014/main" id="{001A9B31-4F82-A14D-B2BC-39DC337108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257800" y="6721476"/>
            <a:ext cx="411480" cy="411480"/>
          </a:xfrm>
          <a:prstGeom prst="rect">
            <a:avLst/>
          </a:prstGeom>
        </p:spPr>
      </p:pic>
      <p:pic>
        <p:nvPicPr>
          <p:cNvPr id="78" name="Graphic 77" descr="Internet outline">
            <a:extLst>
              <a:ext uri="{FF2B5EF4-FFF2-40B4-BE49-F238E27FC236}">
                <a16:creationId xmlns:a16="http://schemas.microsoft.com/office/drawing/2014/main" id="{20978656-E5F5-434D-BA66-491F99EF63F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8560230"/>
            <a:ext cx="411480" cy="411480"/>
          </a:xfrm>
          <a:prstGeom prst="rect">
            <a:avLst/>
          </a:prstGeom>
        </p:spPr>
      </p:pic>
      <p:pic>
        <p:nvPicPr>
          <p:cNvPr id="79" name="Graphic 78" descr="Chat bubble outline">
            <a:extLst>
              <a:ext uri="{FF2B5EF4-FFF2-40B4-BE49-F238E27FC236}">
                <a16:creationId xmlns:a16="http://schemas.microsoft.com/office/drawing/2014/main" id="{0C77255B-D338-2543-98E5-4434DF47D19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776853" y="8560230"/>
            <a:ext cx="411480" cy="411480"/>
          </a:xfrm>
          <a:prstGeom prst="rect">
            <a:avLst/>
          </a:prstGeom>
        </p:spPr>
      </p:pic>
      <p:sp>
        <p:nvSpPr>
          <p:cNvPr id="80" name="object 38">
            <a:extLst>
              <a:ext uri="{FF2B5EF4-FFF2-40B4-BE49-F238E27FC236}">
                <a16:creationId xmlns:a16="http://schemas.microsoft.com/office/drawing/2014/main" id="{881BDF6C-4AAE-5F4D-AD4C-1C358C73A0A0}"/>
              </a:ext>
            </a:extLst>
          </p:cNvPr>
          <p:cNvSpPr/>
          <p:nvPr/>
        </p:nvSpPr>
        <p:spPr>
          <a:xfrm rot="5400000" flipH="1">
            <a:off x="3863341" y="5600443"/>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81" name="Rectangle 80">
            <a:extLst>
              <a:ext uri="{FF2B5EF4-FFF2-40B4-BE49-F238E27FC236}">
                <a16:creationId xmlns:a16="http://schemas.microsoft.com/office/drawing/2014/main" id="{68CE4601-87A9-E645-841C-EE142932AEED}"/>
              </a:ext>
            </a:extLst>
          </p:cNvPr>
          <p:cNvSpPr/>
          <p:nvPr/>
        </p:nvSpPr>
        <p:spPr>
          <a:xfrm>
            <a:off x="214971" y="6124178"/>
            <a:ext cx="2107308" cy="307777"/>
          </a:xfrm>
          <a:prstGeom prst="rect">
            <a:avLst/>
          </a:prstGeom>
        </p:spPr>
        <p:txBody>
          <a:bodyPr wrap="none" lIns="0">
            <a:spAutoFit/>
          </a:bodyPr>
          <a:lstStyle/>
          <a:p>
            <a:pPr>
              <a:lnSpc>
                <a:spcPct val="100000"/>
              </a:lnSpc>
              <a:spcBef>
                <a:spcPts val="280"/>
              </a:spcBef>
            </a:pPr>
            <a:r>
              <a:rPr lang="de-DE" sz="1400" b="1">
                <a:solidFill>
                  <a:srgbClr val="020302"/>
                </a:solidFill>
                <a:latin typeface="Adobe Clean"/>
                <a:cs typeface="Adobe Clean"/>
              </a:rPr>
              <a:t>Umfang von Standard Support</a:t>
            </a:r>
          </a:p>
        </p:txBody>
      </p:sp>
      <p:grpSp>
        <p:nvGrpSpPr>
          <p:cNvPr id="82" name="object 3">
            <a:extLst>
              <a:ext uri="{FF2B5EF4-FFF2-40B4-BE49-F238E27FC236}">
                <a16:creationId xmlns:a16="http://schemas.microsoft.com/office/drawing/2014/main" id="{B42896B0-A3B1-CA41-9D50-FE7EC14DEFC9}"/>
              </a:ext>
            </a:extLst>
          </p:cNvPr>
          <p:cNvGrpSpPr/>
          <p:nvPr/>
        </p:nvGrpSpPr>
        <p:grpSpPr>
          <a:xfrm rot="5400000">
            <a:off x="1098603" y="-732924"/>
            <a:ext cx="5782355" cy="7931849"/>
            <a:chOff x="-247019" y="421767"/>
            <a:chExt cx="3875281" cy="7641336"/>
          </a:xfrm>
        </p:grpSpPr>
        <p:sp>
          <p:nvSpPr>
            <p:cNvPr id="83" name="object 4">
              <a:extLst>
                <a:ext uri="{FF2B5EF4-FFF2-40B4-BE49-F238E27FC236}">
                  <a16:creationId xmlns:a16="http://schemas.microsoft.com/office/drawing/2014/main" id="{993E887D-387E-2344-A0B2-5D3D1AE99562}"/>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84" name="object 5">
              <a:extLst>
                <a:ext uri="{FF2B5EF4-FFF2-40B4-BE49-F238E27FC236}">
                  <a16:creationId xmlns:a16="http://schemas.microsoft.com/office/drawing/2014/main" id="{BE1A25E1-49CD-6241-8770-8A82FA8F111D}"/>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85" name="object 38">
            <a:extLst>
              <a:ext uri="{FF2B5EF4-FFF2-40B4-BE49-F238E27FC236}">
                <a16:creationId xmlns:a16="http://schemas.microsoft.com/office/drawing/2014/main" id="{45EE3A1E-80CD-A54F-B59F-5D718805DD26}"/>
              </a:ext>
            </a:extLst>
          </p:cNvPr>
          <p:cNvSpPr/>
          <p:nvPr/>
        </p:nvSpPr>
        <p:spPr>
          <a:xfrm rot="5400000" flipH="1">
            <a:off x="3863341" y="179070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7" name="Rectangle 6">
            <a:extLst>
              <a:ext uri="{FF2B5EF4-FFF2-40B4-BE49-F238E27FC236}">
                <a16:creationId xmlns:a16="http://schemas.microsoft.com/office/drawing/2014/main" id="{1ACD77FF-F72D-C54F-95B0-D62602AA4F8A}"/>
              </a:ext>
            </a:extLst>
          </p:cNvPr>
          <p:cNvSpPr/>
          <p:nvPr/>
        </p:nvSpPr>
        <p:spPr>
          <a:xfrm>
            <a:off x="324341" y="3909785"/>
            <a:ext cx="2273188" cy="607089"/>
          </a:xfrm>
          <a:prstGeom prst="rect">
            <a:avLst/>
          </a:prstGeom>
        </p:spPr>
        <p:txBody>
          <a:bodyPr wrap="square" lIns="0" tIns="0" rIns="0" bIns="0">
            <a:spAutoFit/>
          </a:bodyPr>
          <a:lstStyle/>
          <a:p>
            <a:pPr marL="18415" marR="262255" lvl="0">
              <a:lnSpc>
                <a:spcPct val="110700"/>
              </a:lnSpc>
              <a:spcBef>
                <a:spcPts val="315"/>
              </a:spcBef>
            </a:pPr>
            <a:r>
              <a:rPr lang="de-DE" sz="900" dirty="0">
                <a:solidFill>
                  <a:srgbClr val="020302"/>
                </a:solidFill>
                <a:latin typeface="AdobeClean-Light"/>
                <a:cs typeface="AdobeClean-Light"/>
              </a:rPr>
              <a:t>Proaktive Prüfung Ihrer Lösungsimplementierung, -konfiguration und -architektur, einschließlich Integrationen.</a:t>
            </a:r>
          </a:p>
        </p:txBody>
      </p:sp>
      <p:sp>
        <p:nvSpPr>
          <p:cNvPr id="12" name="Rectangle 11">
            <a:extLst>
              <a:ext uri="{FF2B5EF4-FFF2-40B4-BE49-F238E27FC236}">
                <a16:creationId xmlns:a16="http://schemas.microsoft.com/office/drawing/2014/main" id="{37686167-B7AD-E042-8630-ECF3D3A5456F}"/>
              </a:ext>
            </a:extLst>
          </p:cNvPr>
          <p:cNvSpPr/>
          <p:nvPr/>
        </p:nvSpPr>
        <p:spPr>
          <a:xfrm>
            <a:off x="5265661" y="3909785"/>
            <a:ext cx="2194560" cy="591444"/>
          </a:xfrm>
          <a:prstGeom prst="rect">
            <a:avLst/>
          </a:prstGeom>
        </p:spPr>
        <p:txBody>
          <a:bodyPr lIns="0" tIns="0" rIns="0" bIns="0">
            <a:spAutoFit/>
          </a:bodyPr>
          <a:lstStyle/>
          <a:p>
            <a:pPr marL="13970" marR="5080" lvl="0" indent="-1905">
              <a:lnSpc>
                <a:spcPct val="108000"/>
              </a:lnSpc>
              <a:spcBef>
                <a:spcPts val="585"/>
              </a:spcBef>
            </a:pPr>
            <a:r>
              <a:rPr lang="de-DE" sz="900" dirty="0">
                <a:solidFill>
                  <a:srgbClr val="020302"/>
                </a:solidFill>
                <a:latin typeface="AdobeClean-Light"/>
                <a:cs typeface="AdobeClean-Light"/>
              </a:rPr>
              <a:t>Sie erhalten Best Practices für die Wartung und aktuelle Fehlerbehebungen (SPs, MR, Patches, FPs), damit Sie bei allen Wartung-sprüfungen auf dem neuesten Stand sind.</a:t>
            </a:r>
          </a:p>
        </p:txBody>
      </p:sp>
      <p:sp>
        <p:nvSpPr>
          <p:cNvPr id="13" name="Rectangle 12">
            <a:extLst>
              <a:ext uri="{FF2B5EF4-FFF2-40B4-BE49-F238E27FC236}">
                <a16:creationId xmlns:a16="http://schemas.microsoft.com/office/drawing/2014/main" id="{B5CDB1ED-3CF9-ED48-94AA-4D141F42CCBE}"/>
              </a:ext>
            </a:extLst>
          </p:cNvPr>
          <p:cNvSpPr/>
          <p:nvPr/>
        </p:nvSpPr>
        <p:spPr>
          <a:xfrm>
            <a:off x="2852427" y="2725925"/>
            <a:ext cx="2194560" cy="553998"/>
          </a:xfrm>
          <a:prstGeom prst="rect">
            <a:avLst/>
          </a:prstGeom>
        </p:spPr>
        <p:txBody>
          <a:bodyPr lIns="0" tIns="0" rIns="0" bIns="0">
            <a:spAutoFit/>
          </a:bodyPr>
          <a:lstStyle/>
          <a:p>
            <a:pPr marL="12700" marR="254000" lvl="0">
              <a:spcBef>
                <a:spcPts val="660"/>
              </a:spcBef>
            </a:pPr>
            <a:r>
              <a:rPr lang="de-DE" sz="900">
                <a:solidFill>
                  <a:srgbClr val="4B4B4B"/>
                </a:solidFill>
                <a:latin typeface="AdobeClean-Light"/>
                <a:cs typeface="AdobeClean-Light"/>
              </a:rPr>
              <a:t>Fortlaufende Prüfung der Services, Support-Metriken und Bereitstellungen des Elite-Programms, einschließlich eines zukunftsorientierten Plans</a:t>
            </a:r>
          </a:p>
        </p:txBody>
      </p:sp>
      <p:sp>
        <p:nvSpPr>
          <p:cNvPr id="14" name="Rectangle 13">
            <a:extLst>
              <a:ext uri="{FF2B5EF4-FFF2-40B4-BE49-F238E27FC236}">
                <a16:creationId xmlns:a16="http://schemas.microsoft.com/office/drawing/2014/main" id="{1F9B79A3-5BD5-CA43-B665-BC73BDF0BB24}"/>
              </a:ext>
            </a:extLst>
          </p:cNvPr>
          <p:cNvSpPr/>
          <p:nvPr/>
        </p:nvSpPr>
        <p:spPr>
          <a:xfrm>
            <a:off x="5431520" y="2732450"/>
            <a:ext cx="2194560" cy="553998"/>
          </a:xfrm>
          <a:prstGeom prst="rect">
            <a:avLst/>
          </a:prstGeom>
        </p:spPr>
        <p:txBody>
          <a:bodyPr lIns="0" tIns="0" rIns="0" bIns="0">
            <a:spAutoFit/>
          </a:bodyPr>
          <a:lstStyle/>
          <a:p>
            <a:pPr marL="12700" marR="267335" lvl="0">
              <a:spcBef>
                <a:spcPts val="440"/>
              </a:spcBef>
            </a:pPr>
            <a:r>
              <a:rPr lang="de-DE" sz="900" dirty="0">
                <a:solidFill>
                  <a:srgbClr val="4B4B4B"/>
                </a:solidFill>
                <a:latin typeface="AdobeClean-Light"/>
                <a:cs typeface="AdobeClean-Light"/>
              </a:rPr>
              <a:t>Eine 60-minütige Session mit Konzentration auf eine bestimmte Produktfunktion und deren Nutzung zum Lösen gängiger Unternehmensprobleme.</a:t>
            </a:r>
          </a:p>
        </p:txBody>
      </p:sp>
      <p:sp>
        <p:nvSpPr>
          <p:cNvPr id="16" name="Rectangle 15">
            <a:extLst>
              <a:ext uri="{FF2B5EF4-FFF2-40B4-BE49-F238E27FC236}">
                <a16:creationId xmlns:a16="http://schemas.microsoft.com/office/drawing/2014/main" id="{3E936F8D-8CFA-214D-83DE-7B5C80E81C36}"/>
              </a:ext>
            </a:extLst>
          </p:cNvPr>
          <p:cNvSpPr/>
          <p:nvPr/>
        </p:nvSpPr>
        <p:spPr>
          <a:xfrm>
            <a:off x="324341" y="2720928"/>
            <a:ext cx="2194560" cy="692497"/>
          </a:xfrm>
          <a:prstGeom prst="rect">
            <a:avLst/>
          </a:prstGeom>
        </p:spPr>
        <p:txBody>
          <a:bodyPr lIns="0" tIns="0" rIns="0" bIns="0">
            <a:spAutoFit/>
          </a:bodyPr>
          <a:lstStyle/>
          <a:p>
            <a:pPr marL="32384" marR="5080" lvl="0">
              <a:spcBef>
                <a:spcPts val="440"/>
              </a:spcBef>
            </a:pPr>
            <a:r>
              <a:rPr lang="de-DE" sz="900">
                <a:solidFill>
                  <a:srgbClr val="4B4B4B"/>
                </a:solidFill>
                <a:latin typeface="AdobeClean-Light"/>
                <a:cs typeface="AdobeClean-Light"/>
              </a:rPr>
              <a:t>Ein spezifischer Ansprechpartner innerhalb von Adobe, der Unterstützung bei Eskalation und regelmäßigen Updates bietet und sicherstellt, dass die wichtigsten offenen Support-Anfragen priorisiert werden.</a:t>
            </a:r>
          </a:p>
        </p:txBody>
      </p:sp>
      <p:sp>
        <p:nvSpPr>
          <p:cNvPr id="86" name="object 40">
            <a:extLst>
              <a:ext uri="{FF2B5EF4-FFF2-40B4-BE49-F238E27FC236}">
                <a16:creationId xmlns:a16="http://schemas.microsoft.com/office/drawing/2014/main" id="{1FA662F5-4BAC-DD44-9AE2-73A1FD1D8367}"/>
              </a:ext>
            </a:extLst>
          </p:cNvPr>
          <p:cNvSpPr txBox="1"/>
          <p:nvPr/>
        </p:nvSpPr>
        <p:spPr>
          <a:xfrm>
            <a:off x="3153726" y="1004325"/>
            <a:ext cx="2194560" cy="169277"/>
          </a:xfrm>
          <a:prstGeom prst="rect">
            <a:avLst/>
          </a:prstGeom>
        </p:spPr>
        <p:txBody>
          <a:bodyPr vert="horz" wrap="square" lIns="0" tIns="0" rIns="0" bIns="0" rtlCol="0">
            <a:spAutoFit/>
          </a:bodyPr>
          <a:lstStyle/>
          <a:p>
            <a:pPr lvl="0">
              <a:spcBef>
                <a:spcPts val="100"/>
              </a:spcBef>
            </a:pPr>
            <a:r>
              <a:rPr lang="de-DE" sz="1100" b="1">
                <a:solidFill>
                  <a:srgbClr val="020302"/>
                </a:solidFill>
                <a:latin typeface="Adobe Clean" panose="020B0503020404020204" pitchFamily="34" charset="0"/>
                <a:cs typeface="Arial"/>
              </a:rPr>
              <a:t>Spezifischer Support-Mitarbeiter</a:t>
            </a:r>
          </a:p>
        </p:txBody>
      </p:sp>
      <p:sp>
        <p:nvSpPr>
          <p:cNvPr id="87" name="object 40">
            <a:extLst>
              <a:ext uri="{FF2B5EF4-FFF2-40B4-BE49-F238E27FC236}">
                <a16:creationId xmlns:a16="http://schemas.microsoft.com/office/drawing/2014/main" id="{0A9E94C1-0799-AC4A-81D3-A94A9A9DEB2C}"/>
              </a:ext>
            </a:extLst>
          </p:cNvPr>
          <p:cNvSpPr txBox="1"/>
          <p:nvPr/>
        </p:nvSpPr>
        <p:spPr>
          <a:xfrm>
            <a:off x="5723508" y="1004325"/>
            <a:ext cx="2194560" cy="169277"/>
          </a:xfrm>
          <a:prstGeom prst="rect">
            <a:avLst/>
          </a:prstGeom>
        </p:spPr>
        <p:txBody>
          <a:bodyPr vert="horz" wrap="square" lIns="0" tIns="0" rIns="0" bIns="0" rtlCol="0">
            <a:spAutoFit/>
          </a:bodyPr>
          <a:lstStyle/>
          <a:p>
            <a:pPr lvl="0">
              <a:spcBef>
                <a:spcPts val="100"/>
              </a:spcBef>
            </a:pPr>
            <a:r>
              <a:rPr lang="de-DE" sz="1100" b="1">
                <a:solidFill>
                  <a:srgbClr val="020302"/>
                </a:solidFill>
                <a:latin typeface="Adobe Clean" panose="020B0503020404020204" pitchFamily="34" charset="0"/>
                <a:cs typeface="Arial"/>
              </a:rPr>
              <a:t>Fallprüfungen</a:t>
            </a:r>
          </a:p>
        </p:txBody>
      </p:sp>
      <p:sp>
        <p:nvSpPr>
          <p:cNvPr id="88" name="object 40">
            <a:extLst>
              <a:ext uri="{FF2B5EF4-FFF2-40B4-BE49-F238E27FC236}">
                <a16:creationId xmlns:a16="http://schemas.microsoft.com/office/drawing/2014/main" id="{37212920-6D29-0245-9D65-A283BEF83BEA}"/>
              </a:ext>
            </a:extLst>
          </p:cNvPr>
          <p:cNvSpPr txBox="1"/>
          <p:nvPr/>
        </p:nvSpPr>
        <p:spPr>
          <a:xfrm>
            <a:off x="5723508" y="3657069"/>
            <a:ext cx="2194560" cy="169277"/>
          </a:xfrm>
          <a:prstGeom prst="rect">
            <a:avLst/>
          </a:prstGeom>
        </p:spPr>
        <p:txBody>
          <a:bodyPr vert="horz" wrap="square" lIns="0" tIns="0" rIns="0" bIns="0" rtlCol="0">
            <a:spAutoFit/>
          </a:bodyPr>
          <a:lstStyle/>
          <a:p>
            <a:pPr marL="56515" lvl="0">
              <a:spcBef>
                <a:spcPts val="665"/>
              </a:spcBef>
            </a:pPr>
            <a:r>
              <a:rPr lang="de-DE" sz="1100" b="1">
                <a:solidFill>
                  <a:srgbClr val="020302"/>
                </a:solidFill>
                <a:latin typeface="Adobe Clean" panose="020B0503020404020204" pitchFamily="34" charset="0"/>
                <a:cs typeface="Adobe Clean"/>
              </a:rPr>
              <a:t>Wartung und Überwachung</a:t>
            </a:r>
          </a:p>
        </p:txBody>
      </p:sp>
      <p:sp>
        <p:nvSpPr>
          <p:cNvPr id="89" name="object 40">
            <a:extLst>
              <a:ext uri="{FF2B5EF4-FFF2-40B4-BE49-F238E27FC236}">
                <a16:creationId xmlns:a16="http://schemas.microsoft.com/office/drawing/2014/main" id="{FE579972-9BBC-0841-8FEF-749F8D35399D}"/>
              </a:ext>
            </a:extLst>
          </p:cNvPr>
          <p:cNvSpPr txBox="1"/>
          <p:nvPr/>
        </p:nvSpPr>
        <p:spPr>
          <a:xfrm>
            <a:off x="3138805" y="3657069"/>
            <a:ext cx="2194560" cy="169277"/>
          </a:xfrm>
          <a:prstGeom prst="rect">
            <a:avLst/>
          </a:prstGeom>
        </p:spPr>
        <p:txBody>
          <a:bodyPr vert="horz" wrap="square" lIns="0" tIns="0" rIns="0" bIns="0" rtlCol="0">
            <a:spAutoFit/>
          </a:bodyPr>
          <a:lstStyle/>
          <a:p>
            <a:pPr marL="56515" lvl="0">
              <a:spcBef>
                <a:spcPts val="665"/>
              </a:spcBef>
            </a:pPr>
            <a:r>
              <a:rPr lang="de-DE" sz="1100" b="1">
                <a:solidFill>
                  <a:srgbClr val="020302"/>
                </a:solidFill>
                <a:latin typeface="Adobe Clean" panose="020B0503020404020204" pitchFamily="34" charset="0"/>
                <a:cs typeface="Adobe Clean"/>
              </a:rPr>
              <a:t>Prüfung der Lösungs-Roadmap</a:t>
            </a:r>
          </a:p>
        </p:txBody>
      </p:sp>
      <p:sp>
        <p:nvSpPr>
          <p:cNvPr id="90" name="object 40">
            <a:extLst>
              <a:ext uri="{FF2B5EF4-FFF2-40B4-BE49-F238E27FC236}">
                <a16:creationId xmlns:a16="http://schemas.microsoft.com/office/drawing/2014/main" id="{3EFB7C17-49F7-864E-8C3C-6AFB80AC2C28}"/>
              </a:ext>
            </a:extLst>
          </p:cNvPr>
          <p:cNvSpPr txBox="1"/>
          <p:nvPr/>
        </p:nvSpPr>
        <p:spPr>
          <a:xfrm>
            <a:off x="689237" y="3657069"/>
            <a:ext cx="2194560" cy="169277"/>
          </a:xfrm>
          <a:prstGeom prst="rect">
            <a:avLst/>
          </a:prstGeom>
        </p:spPr>
        <p:txBody>
          <a:bodyPr vert="horz" wrap="square" lIns="0" tIns="0" rIns="0" bIns="0" rtlCol="0">
            <a:spAutoFit/>
          </a:bodyPr>
          <a:lstStyle/>
          <a:p>
            <a:pPr lvl="0">
              <a:spcBef>
                <a:spcPts val="185"/>
              </a:spcBef>
            </a:pPr>
            <a:r>
              <a:rPr lang="de-DE" sz="1100" b="1">
                <a:solidFill>
                  <a:srgbClr val="020302"/>
                </a:solidFill>
                <a:latin typeface="Adobe Clean" panose="020B0503020404020204" pitchFamily="34" charset="0"/>
                <a:cs typeface="Adobe Clean"/>
              </a:rPr>
              <a:t>Umgebungsprüfung</a:t>
            </a:r>
          </a:p>
        </p:txBody>
      </p:sp>
      <p:sp>
        <p:nvSpPr>
          <p:cNvPr id="91" name="object 40">
            <a:extLst>
              <a:ext uri="{FF2B5EF4-FFF2-40B4-BE49-F238E27FC236}">
                <a16:creationId xmlns:a16="http://schemas.microsoft.com/office/drawing/2014/main" id="{D47A2521-0F4F-2742-B57A-26FB742FFAE8}"/>
              </a:ext>
            </a:extLst>
          </p:cNvPr>
          <p:cNvSpPr txBox="1"/>
          <p:nvPr/>
        </p:nvSpPr>
        <p:spPr>
          <a:xfrm>
            <a:off x="689237" y="2477719"/>
            <a:ext cx="2194560" cy="169277"/>
          </a:xfrm>
          <a:prstGeom prst="rect">
            <a:avLst/>
          </a:prstGeom>
        </p:spPr>
        <p:txBody>
          <a:bodyPr vert="horz" wrap="square" lIns="0" tIns="0" rIns="0" bIns="0" rtlCol="0">
            <a:spAutoFit/>
          </a:bodyPr>
          <a:lstStyle/>
          <a:p>
            <a:pPr lvl="0">
              <a:spcBef>
                <a:spcPts val="880"/>
              </a:spcBef>
            </a:pPr>
            <a:r>
              <a:rPr lang="de-DE" sz="1100" b="1">
                <a:solidFill>
                  <a:srgbClr val="020302"/>
                </a:solidFill>
                <a:latin typeface="Adobe Clean" panose="020B0503020404020204" pitchFamily="34" charset="0"/>
                <a:cs typeface="Adobe Clean"/>
              </a:rPr>
              <a:t>Eskalations-Management</a:t>
            </a:r>
          </a:p>
        </p:txBody>
      </p:sp>
      <p:sp>
        <p:nvSpPr>
          <p:cNvPr id="92" name="object 40">
            <a:extLst>
              <a:ext uri="{FF2B5EF4-FFF2-40B4-BE49-F238E27FC236}">
                <a16:creationId xmlns:a16="http://schemas.microsoft.com/office/drawing/2014/main" id="{D2497F14-BC2D-A445-9124-0090795BB3F5}"/>
              </a:ext>
            </a:extLst>
          </p:cNvPr>
          <p:cNvSpPr txBox="1"/>
          <p:nvPr/>
        </p:nvSpPr>
        <p:spPr>
          <a:xfrm>
            <a:off x="3153726" y="2477719"/>
            <a:ext cx="2194560" cy="169277"/>
          </a:xfrm>
          <a:prstGeom prst="rect">
            <a:avLst/>
          </a:prstGeom>
        </p:spPr>
        <p:txBody>
          <a:bodyPr vert="horz" wrap="square" lIns="0" tIns="0" rIns="0" bIns="0" rtlCol="0">
            <a:spAutoFit/>
          </a:bodyPr>
          <a:lstStyle/>
          <a:p>
            <a:pPr lvl="0">
              <a:spcBef>
                <a:spcPts val="350"/>
              </a:spcBef>
            </a:pPr>
            <a:r>
              <a:rPr lang="de-DE" sz="1100" b="1">
                <a:solidFill>
                  <a:srgbClr val="020302"/>
                </a:solidFill>
                <a:latin typeface="Adobe Clean" panose="020B0503020404020204" pitchFamily="34" charset="0"/>
                <a:cs typeface="Adobe Clean"/>
              </a:rPr>
              <a:t>Service-Prüfungen</a:t>
            </a:r>
          </a:p>
        </p:txBody>
      </p:sp>
      <p:sp>
        <p:nvSpPr>
          <p:cNvPr id="93" name="object 40">
            <a:extLst>
              <a:ext uri="{FF2B5EF4-FFF2-40B4-BE49-F238E27FC236}">
                <a16:creationId xmlns:a16="http://schemas.microsoft.com/office/drawing/2014/main" id="{9DD80DBE-3A6F-864D-9FDD-A4F597ECA1FC}"/>
              </a:ext>
            </a:extLst>
          </p:cNvPr>
          <p:cNvSpPr txBox="1"/>
          <p:nvPr/>
        </p:nvSpPr>
        <p:spPr>
          <a:xfrm>
            <a:off x="5723508" y="2477719"/>
            <a:ext cx="2194560" cy="169277"/>
          </a:xfrm>
          <a:prstGeom prst="rect">
            <a:avLst/>
          </a:prstGeom>
        </p:spPr>
        <p:txBody>
          <a:bodyPr vert="horz" wrap="square" lIns="0" tIns="0" rIns="0" bIns="0" rtlCol="0">
            <a:spAutoFit/>
          </a:bodyPr>
          <a:lstStyle/>
          <a:p>
            <a:pPr lvl="0">
              <a:spcBef>
                <a:spcPts val="520"/>
              </a:spcBef>
            </a:pPr>
            <a:r>
              <a:rPr lang="de-DE" sz="1100" b="1">
                <a:solidFill>
                  <a:srgbClr val="020302"/>
                </a:solidFill>
                <a:latin typeface="Adobe Clean" panose="020B0503020404020204" pitchFamily="34" charset="0"/>
                <a:cs typeface="Adobe Clean"/>
              </a:rPr>
              <a:t>Experten-Sessions</a:t>
            </a:r>
          </a:p>
        </p:txBody>
      </p:sp>
      <p:sp>
        <p:nvSpPr>
          <p:cNvPr id="94" name="object 40">
            <a:extLst>
              <a:ext uri="{FF2B5EF4-FFF2-40B4-BE49-F238E27FC236}">
                <a16:creationId xmlns:a16="http://schemas.microsoft.com/office/drawing/2014/main" id="{5A230E3C-C7E4-8A40-9D54-B9EEBDB71491}"/>
              </a:ext>
            </a:extLst>
          </p:cNvPr>
          <p:cNvSpPr txBox="1"/>
          <p:nvPr/>
        </p:nvSpPr>
        <p:spPr>
          <a:xfrm>
            <a:off x="689237" y="4813261"/>
            <a:ext cx="2194560" cy="338554"/>
          </a:xfrm>
          <a:prstGeom prst="rect">
            <a:avLst/>
          </a:prstGeom>
        </p:spPr>
        <p:txBody>
          <a:bodyPr vert="horz" wrap="square" lIns="0" tIns="0" rIns="0" bIns="0" rtlCol="0">
            <a:spAutoFit/>
          </a:bodyPr>
          <a:lstStyle/>
          <a:p>
            <a:pPr lvl="0">
              <a:spcBef>
                <a:spcPts val="185"/>
              </a:spcBef>
            </a:pPr>
            <a:r>
              <a:rPr lang="de-DE" sz="1100" b="1" dirty="0">
                <a:solidFill>
                  <a:srgbClr val="020302"/>
                </a:solidFill>
                <a:latin typeface="Adobe Clean" panose="020B0503020404020204" pitchFamily="34" charset="0"/>
                <a:cs typeface="Adobe Clean"/>
              </a:rPr>
              <a:t>Vorbereitung und Prüfung für </a:t>
            </a:r>
            <a:br>
              <a:rPr lang="de-DE" sz="1100" b="1" dirty="0">
                <a:solidFill>
                  <a:srgbClr val="020302"/>
                </a:solidFill>
                <a:latin typeface="Adobe Clean" panose="020B0503020404020204" pitchFamily="34" charset="0"/>
                <a:cs typeface="Adobe Clean"/>
              </a:rPr>
            </a:br>
            <a:r>
              <a:rPr lang="de-DE" sz="1100" b="1" dirty="0">
                <a:solidFill>
                  <a:srgbClr val="020302"/>
                </a:solidFill>
                <a:latin typeface="Adobe Clean" panose="020B0503020404020204" pitchFamily="34" charset="0"/>
                <a:cs typeface="Adobe Clean"/>
              </a:rPr>
              <a:t>neue Versionen</a:t>
            </a:r>
          </a:p>
        </p:txBody>
      </p:sp>
      <p:sp>
        <p:nvSpPr>
          <p:cNvPr id="95" name="object 40">
            <a:extLst>
              <a:ext uri="{FF2B5EF4-FFF2-40B4-BE49-F238E27FC236}">
                <a16:creationId xmlns:a16="http://schemas.microsoft.com/office/drawing/2014/main" id="{DFF2E126-AAD2-4A42-968F-B4F500FA0246}"/>
              </a:ext>
            </a:extLst>
          </p:cNvPr>
          <p:cNvSpPr txBox="1"/>
          <p:nvPr/>
        </p:nvSpPr>
        <p:spPr>
          <a:xfrm>
            <a:off x="3113405" y="4813261"/>
            <a:ext cx="2194560" cy="169277"/>
          </a:xfrm>
          <a:prstGeom prst="rect">
            <a:avLst/>
          </a:prstGeom>
        </p:spPr>
        <p:txBody>
          <a:bodyPr vert="horz" wrap="square" lIns="0" tIns="0" rIns="0" bIns="0" rtlCol="0">
            <a:spAutoFit/>
          </a:bodyPr>
          <a:lstStyle/>
          <a:p>
            <a:pPr marL="81280">
              <a:lnSpc>
                <a:spcPct val="100000"/>
              </a:lnSpc>
              <a:spcBef>
                <a:spcPts val="740"/>
              </a:spcBef>
            </a:pPr>
            <a:r>
              <a:rPr lang="de-DE" sz="1100" b="1">
                <a:solidFill>
                  <a:srgbClr val="020302"/>
                </a:solidFill>
                <a:latin typeface="Adobe Clean" panose="020B0503020404020204" pitchFamily="34" charset="0"/>
                <a:cs typeface="Adobe Clean"/>
              </a:rPr>
              <a:t>Wissenstransfer</a:t>
            </a:r>
          </a:p>
        </p:txBody>
      </p:sp>
      <p:sp>
        <p:nvSpPr>
          <p:cNvPr id="98" name="object 40">
            <a:extLst>
              <a:ext uri="{FF2B5EF4-FFF2-40B4-BE49-F238E27FC236}">
                <a16:creationId xmlns:a16="http://schemas.microsoft.com/office/drawing/2014/main" id="{88FB73E0-F9EF-714D-A773-0A433B041107}"/>
              </a:ext>
            </a:extLst>
          </p:cNvPr>
          <p:cNvSpPr txBox="1"/>
          <p:nvPr/>
        </p:nvSpPr>
        <p:spPr>
          <a:xfrm>
            <a:off x="5723508" y="4813261"/>
            <a:ext cx="2194560" cy="169277"/>
          </a:xfrm>
          <a:prstGeom prst="rect">
            <a:avLst/>
          </a:prstGeom>
        </p:spPr>
        <p:txBody>
          <a:bodyPr vert="horz" wrap="square" lIns="0" tIns="0" rIns="0" bIns="0" rtlCol="0">
            <a:spAutoFit/>
          </a:bodyPr>
          <a:lstStyle/>
          <a:p>
            <a:pPr marL="55880">
              <a:lnSpc>
                <a:spcPct val="100000"/>
              </a:lnSpc>
              <a:spcBef>
                <a:spcPts val="740"/>
              </a:spcBef>
            </a:pPr>
            <a:r>
              <a:rPr lang="de-DE" sz="1100" b="1">
                <a:solidFill>
                  <a:srgbClr val="020302"/>
                </a:solidFill>
                <a:latin typeface="Adobe Clean" panose="020B0503020404020204" pitchFamily="34" charset="0"/>
                <a:cs typeface="Adobe Clean"/>
              </a:rPr>
              <a:t>Ereignis-Management</a:t>
            </a:r>
          </a:p>
        </p:txBody>
      </p:sp>
      <p:sp>
        <p:nvSpPr>
          <p:cNvPr id="99" name="object 38">
            <a:extLst>
              <a:ext uri="{FF2B5EF4-FFF2-40B4-BE49-F238E27FC236}">
                <a16:creationId xmlns:a16="http://schemas.microsoft.com/office/drawing/2014/main" id="{18B9894F-9B62-044E-8D0A-95BF0AD5EEE5}"/>
              </a:ext>
            </a:extLst>
          </p:cNvPr>
          <p:cNvSpPr/>
          <p:nvPr/>
        </p:nvSpPr>
        <p:spPr>
          <a:xfrm rot="5400000" flipH="1">
            <a:off x="3863341" y="63500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100" name="object 38">
            <a:extLst>
              <a:ext uri="{FF2B5EF4-FFF2-40B4-BE49-F238E27FC236}">
                <a16:creationId xmlns:a16="http://schemas.microsoft.com/office/drawing/2014/main" id="{BE706E58-5F45-CA48-B212-B53E7F6AD85A}"/>
              </a:ext>
            </a:extLst>
          </p:cNvPr>
          <p:cNvSpPr/>
          <p:nvPr/>
        </p:nvSpPr>
        <p:spPr>
          <a:xfrm rot="5400000" flipH="1">
            <a:off x="3863341" y="-44450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pic>
        <p:nvPicPr>
          <p:cNvPr id="25" name="Graphic 24" descr="Continuous Improvement outline">
            <a:extLst>
              <a:ext uri="{FF2B5EF4-FFF2-40B4-BE49-F238E27FC236}">
                <a16:creationId xmlns:a16="http://schemas.microsoft.com/office/drawing/2014/main" id="{A2F6F854-90CC-FC48-9379-F18D8FBF395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28599" y="3512461"/>
            <a:ext cx="457200" cy="457200"/>
          </a:xfrm>
          <a:prstGeom prst="rect">
            <a:avLst/>
          </a:prstGeom>
        </p:spPr>
      </p:pic>
      <p:pic>
        <p:nvPicPr>
          <p:cNvPr id="101" name="Picture 100">
            <a:extLst>
              <a:ext uri="{FF2B5EF4-FFF2-40B4-BE49-F238E27FC236}">
                <a16:creationId xmlns:a16="http://schemas.microsoft.com/office/drawing/2014/main" id="{76F87041-EFD7-BC42-A2ED-30FAD55E7FF6}"/>
              </a:ext>
            </a:extLst>
          </p:cNvPr>
          <p:cNvPicPr>
            <a:picLocks noChangeAspect="1"/>
          </p:cNvPicPr>
          <p:nvPr/>
        </p:nvPicPr>
        <p:blipFill>
          <a:blip r:embed="rId24"/>
          <a:stretch>
            <a:fillRect/>
          </a:stretch>
        </p:blipFill>
        <p:spPr>
          <a:xfrm>
            <a:off x="2768925" y="3600827"/>
            <a:ext cx="309943" cy="288000"/>
          </a:xfrm>
          <a:prstGeom prst="rect">
            <a:avLst/>
          </a:prstGeom>
        </p:spPr>
      </p:pic>
      <p:pic>
        <p:nvPicPr>
          <p:cNvPr id="102" name="Picture 101">
            <a:extLst>
              <a:ext uri="{FF2B5EF4-FFF2-40B4-BE49-F238E27FC236}">
                <a16:creationId xmlns:a16="http://schemas.microsoft.com/office/drawing/2014/main" id="{F23DD82C-7858-AC4D-AD9F-287FD0674B13}"/>
              </a:ext>
            </a:extLst>
          </p:cNvPr>
          <p:cNvPicPr>
            <a:picLocks noChangeAspect="1"/>
          </p:cNvPicPr>
          <p:nvPr/>
        </p:nvPicPr>
        <p:blipFill>
          <a:blip r:embed="rId25"/>
          <a:stretch>
            <a:fillRect/>
          </a:stretch>
        </p:blipFill>
        <p:spPr>
          <a:xfrm>
            <a:off x="355868" y="4756473"/>
            <a:ext cx="240657" cy="300821"/>
          </a:xfrm>
          <a:prstGeom prst="rect">
            <a:avLst/>
          </a:prstGeom>
        </p:spPr>
      </p:pic>
      <p:pic>
        <p:nvPicPr>
          <p:cNvPr id="103" name="Picture 102">
            <a:extLst>
              <a:ext uri="{FF2B5EF4-FFF2-40B4-BE49-F238E27FC236}">
                <a16:creationId xmlns:a16="http://schemas.microsoft.com/office/drawing/2014/main" id="{BB41D433-115C-6B45-9C65-B10A88D6D0F9}"/>
              </a:ext>
            </a:extLst>
          </p:cNvPr>
          <p:cNvPicPr>
            <a:picLocks noChangeAspect="1"/>
          </p:cNvPicPr>
          <p:nvPr/>
        </p:nvPicPr>
        <p:blipFill>
          <a:blip r:embed="rId26"/>
          <a:stretch>
            <a:fillRect/>
          </a:stretch>
        </p:blipFill>
        <p:spPr>
          <a:xfrm>
            <a:off x="5276601" y="3598957"/>
            <a:ext cx="328157" cy="284207"/>
          </a:xfrm>
          <a:prstGeom prst="rect">
            <a:avLst/>
          </a:prstGeom>
        </p:spPr>
      </p:pic>
      <p:pic>
        <p:nvPicPr>
          <p:cNvPr id="104" name="Picture 103">
            <a:extLst>
              <a:ext uri="{FF2B5EF4-FFF2-40B4-BE49-F238E27FC236}">
                <a16:creationId xmlns:a16="http://schemas.microsoft.com/office/drawing/2014/main" id="{D8A4D46D-6FB3-AD40-A3B7-86B3CAFC5F77}"/>
              </a:ext>
            </a:extLst>
          </p:cNvPr>
          <p:cNvPicPr>
            <a:picLocks noChangeAspect="1"/>
          </p:cNvPicPr>
          <p:nvPr/>
        </p:nvPicPr>
        <p:blipFill>
          <a:blip r:embed="rId27"/>
          <a:stretch>
            <a:fillRect/>
          </a:stretch>
        </p:blipFill>
        <p:spPr>
          <a:xfrm>
            <a:off x="5276601" y="4806409"/>
            <a:ext cx="347646" cy="264530"/>
          </a:xfrm>
          <a:prstGeom prst="rect">
            <a:avLst/>
          </a:prstGeom>
        </p:spPr>
      </p:pic>
      <p:pic>
        <p:nvPicPr>
          <p:cNvPr id="29" name="Graphic 28" descr="Storytelling outline">
            <a:extLst>
              <a:ext uri="{FF2B5EF4-FFF2-40B4-BE49-F238E27FC236}">
                <a16:creationId xmlns:a16="http://schemas.microsoft.com/office/drawing/2014/main" id="{AD9F15BE-1A73-9C4D-B0AF-F35EF2ED6649}"/>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768925" y="4714860"/>
            <a:ext cx="365760" cy="365760"/>
          </a:xfrm>
          <a:prstGeom prst="rect">
            <a:avLst/>
          </a:prstGeom>
        </p:spPr>
      </p:pic>
      <p:sp>
        <p:nvSpPr>
          <p:cNvPr id="96" name="Rectangle 95">
            <a:extLst>
              <a:ext uri="{FF2B5EF4-FFF2-40B4-BE49-F238E27FC236}">
                <a16:creationId xmlns:a16="http://schemas.microsoft.com/office/drawing/2014/main" id="{F844CC2E-A030-4942-8747-29A541D69835}"/>
              </a:ext>
            </a:extLst>
          </p:cNvPr>
          <p:cNvSpPr/>
          <p:nvPr/>
        </p:nvSpPr>
        <p:spPr>
          <a:xfrm>
            <a:off x="2764975" y="3917610"/>
            <a:ext cx="2348045" cy="799321"/>
          </a:xfrm>
          <a:prstGeom prst="rect">
            <a:avLst/>
          </a:prstGeom>
        </p:spPr>
        <p:txBody>
          <a:bodyPr wrap="square" lIns="0" tIns="0" rIns="0" bIns="0">
            <a:spAutoFit/>
          </a:bodyPr>
          <a:lstStyle/>
          <a:p>
            <a:pPr marL="18415" marR="262255">
              <a:lnSpc>
                <a:spcPct val="110700"/>
              </a:lnSpc>
              <a:spcBef>
                <a:spcPts val="315"/>
              </a:spcBef>
            </a:pPr>
            <a:r>
              <a:rPr lang="de-DE" sz="900" dirty="0">
                <a:solidFill>
                  <a:srgbClr val="020302"/>
                </a:solidFill>
                <a:latin typeface="AdobeClean-Light"/>
                <a:cs typeface="AdobeClean-Light"/>
              </a:rPr>
              <a:t>Vergleich der Adobe-Lösungs-Roadmap mit Ihrer Projekt-Roadmap und entsprechende Ausrichtung, um Risiken zu minimieren und sich auf die Zukunft vorzubereiten.</a:t>
            </a:r>
          </a:p>
          <a:p>
            <a:pPr marL="18415" marR="262255" lvl="0">
              <a:lnSpc>
                <a:spcPct val="110700"/>
              </a:lnSpc>
              <a:spcBef>
                <a:spcPts val="315"/>
              </a:spcBef>
            </a:pPr>
            <a:r>
              <a:rPr lang="de-DE" sz="900" dirty="0">
                <a:solidFill>
                  <a:srgbClr val="020302"/>
                </a:solidFill>
                <a:latin typeface="AdobeClean-Light"/>
                <a:cs typeface="AdobeClean-Light"/>
              </a:rPr>
              <a:t>.</a:t>
            </a:r>
          </a:p>
        </p:txBody>
      </p:sp>
    </p:spTree>
    <p:extLst>
      <p:ext uri="{BB962C8B-B14F-4D97-AF65-F5344CB8AC3E}">
        <p14:creationId xmlns:p14="http://schemas.microsoft.com/office/powerpoint/2010/main" val="398226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8">
            <a:extLst>
              <a:ext uri="{FF2B5EF4-FFF2-40B4-BE49-F238E27FC236}">
                <a16:creationId xmlns:a16="http://schemas.microsoft.com/office/drawing/2014/main" id="{E8C75CE5-4657-4D42-ACFE-73E88A861318}"/>
              </a:ext>
            </a:extLst>
          </p:cNvPr>
          <p:cNvSpPr/>
          <p:nvPr/>
        </p:nvSpPr>
        <p:spPr>
          <a:xfrm rot="10800000" flipH="1">
            <a:off x="2673171" y="3947817"/>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7" name="object 38">
            <a:extLst>
              <a:ext uri="{FF2B5EF4-FFF2-40B4-BE49-F238E27FC236}">
                <a16:creationId xmlns:a16="http://schemas.microsoft.com/office/drawing/2014/main" id="{3340E7FA-ECFF-6B47-81CC-D875E4DC2B10}"/>
              </a:ext>
            </a:extLst>
          </p:cNvPr>
          <p:cNvSpPr/>
          <p:nvPr/>
        </p:nvSpPr>
        <p:spPr>
          <a:xfrm rot="10800000" flipH="1">
            <a:off x="1959771" y="3947817"/>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8" name="object 38">
            <a:extLst>
              <a:ext uri="{FF2B5EF4-FFF2-40B4-BE49-F238E27FC236}">
                <a16:creationId xmlns:a16="http://schemas.microsoft.com/office/drawing/2014/main" id="{27166CC7-48F5-2A4D-9035-D981C46BE375}"/>
              </a:ext>
            </a:extLst>
          </p:cNvPr>
          <p:cNvSpPr/>
          <p:nvPr/>
        </p:nvSpPr>
        <p:spPr>
          <a:xfrm rot="10800000" flipH="1">
            <a:off x="611792" y="3952189"/>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9" name="object 38">
            <a:extLst>
              <a:ext uri="{FF2B5EF4-FFF2-40B4-BE49-F238E27FC236}">
                <a16:creationId xmlns:a16="http://schemas.microsoft.com/office/drawing/2014/main" id="{7A5B1AB2-D303-9345-89A7-DCBF7366DA2D}"/>
              </a:ext>
            </a:extLst>
          </p:cNvPr>
          <p:cNvSpPr/>
          <p:nvPr/>
        </p:nvSpPr>
        <p:spPr>
          <a:xfrm rot="10800000" flipH="1">
            <a:off x="1301653" y="3947817"/>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0" name="object 38">
            <a:extLst>
              <a:ext uri="{FF2B5EF4-FFF2-40B4-BE49-F238E27FC236}">
                <a16:creationId xmlns:a16="http://schemas.microsoft.com/office/drawing/2014/main" id="{1DB87449-FF70-8948-AF8F-BF7C380905BC}"/>
              </a:ext>
            </a:extLst>
          </p:cNvPr>
          <p:cNvSpPr/>
          <p:nvPr/>
        </p:nvSpPr>
        <p:spPr>
          <a:xfrm rot="10800000" flipH="1">
            <a:off x="3331288" y="3947816"/>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11" name="object 11"/>
          <p:cNvSpPr/>
          <p:nvPr/>
        </p:nvSpPr>
        <p:spPr>
          <a:xfrm>
            <a:off x="4724779" y="2654678"/>
            <a:ext cx="1894205" cy="0"/>
          </a:xfrm>
          <a:custGeom>
            <a:avLst/>
            <a:gdLst/>
            <a:ahLst/>
            <a:cxnLst/>
            <a:rect l="l" t="t" r="r" b="b"/>
            <a:pathLst>
              <a:path w="1894204">
                <a:moveTo>
                  <a:pt x="0" y="0"/>
                </a:moveTo>
                <a:lnTo>
                  <a:pt x="1893604" y="0"/>
                </a:lnTo>
              </a:path>
            </a:pathLst>
          </a:custGeom>
          <a:ln w="24366">
            <a:solidFill>
              <a:srgbClr val="1F1F1F"/>
            </a:solidFill>
          </a:ln>
        </p:spPr>
        <p:txBody>
          <a:bodyPr wrap="square" lIns="0" tIns="0" rIns="0" bIns="0" rtlCol="0"/>
          <a:lstStyle/>
          <a:p>
            <a:endParaRPr/>
          </a:p>
        </p:txBody>
      </p:sp>
      <p:sp>
        <p:nvSpPr>
          <p:cNvPr id="12" name="object 12"/>
          <p:cNvSpPr txBox="1"/>
          <p:nvPr/>
        </p:nvSpPr>
        <p:spPr>
          <a:xfrm>
            <a:off x="4789928" y="2329688"/>
            <a:ext cx="1775715" cy="228268"/>
          </a:xfrm>
          <a:prstGeom prst="rect">
            <a:avLst/>
          </a:prstGeom>
        </p:spPr>
        <p:txBody>
          <a:bodyPr vert="horz" wrap="square" lIns="0" tIns="12700" rIns="0" bIns="0" rtlCol="0">
            <a:spAutoFit/>
          </a:bodyPr>
          <a:lstStyle/>
          <a:p>
            <a:pPr marL="12700">
              <a:lnSpc>
                <a:spcPct val="100000"/>
              </a:lnSpc>
              <a:spcBef>
                <a:spcPts val="100"/>
              </a:spcBef>
            </a:pPr>
            <a:r>
              <a:rPr lang="de-DE" sz="1400" b="1" dirty="0">
                <a:solidFill>
                  <a:srgbClr val="020302"/>
                </a:solidFill>
                <a:latin typeface="Adobe Clean"/>
                <a:cs typeface="Adobe Clean"/>
              </a:rPr>
              <a:t>Außendienstaktivitäten</a:t>
            </a:r>
          </a:p>
        </p:txBody>
      </p:sp>
      <p:sp>
        <p:nvSpPr>
          <p:cNvPr id="13" name="object 13"/>
          <p:cNvSpPr txBox="1"/>
          <p:nvPr/>
        </p:nvSpPr>
        <p:spPr>
          <a:xfrm>
            <a:off x="914422" y="2342312"/>
            <a:ext cx="1242060" cy="238760"/>
          </a:xfrm>
          <a:prstGeom prst="rect">
            <a:avLst/>
          </a:prstGeom>
        </p:spPr>
        <p:txBody>
          <a:bodyPr vert="horz" wrap="square" lIns="0" tIns="12700" rIns="0" bIns="0" rtlCol="0">
            <a:spAutoFit/>
          </a:bodyPr>
          <a:lstStyle/>
          <a:p>
            <a:pPr marL="12700">
              <a:lnSpc>
                <a:spcPct val="100000"/>
              </a:lnSpc>
              <a:spcBef>
                <a:spcPts val="100"/>
              </a:spcBef>
            </a:pPr>
            <a:r>
              <a:rPr lang="de-DE" sz="1400" b="1" dirty="0">
                <a:solidFill>
                  <a:srgbClr val="020302"/>
                </a:solidFill>
                <a:latin typeface="Adobe Clean"/>
                <a:cs typeface="Adobe Clean"/>
              </a:rPr>
              <a:t>Launch Advisory</a:t>
            </a:r>
          </a:p>
        </p:txBody>
      </p:sp>
      <p:sp>
        <p:nvSpPr>
          <p:cNvPr id="14" name="object 14"/>
          <p:cNvSpPr txBox="1"/>
          <p:nvPr/>
        </p:nvSpPr>
        <p:spPr>
          <a:xfrm>
            <a:off x="242186" y="2787904"/>
            <a:ext cx="3357499" cy="782265"/>
          </a:xfrm>
          <a:prstGeom prst="rect">
            <a:avLst/>
          </a:prstGeom>
        </p:spPr>
        <p:txBody>
          <a:bodyPr vert="horz" wrap="square" lIns="0" tIns="12700" rIns="0" bIns="0" rtlCol="0">
            <a:spAutoFit/>
          </a:bodyPr>
          <a:lstStyle/>
          <a:p>
            <a:pPr marL="12700" marR="5080">
              <a:lnSpc>
                <a:spcPct val="100000"/>
              </a:lnSpc>
              <a:spcBef>
                <a:spcPts val="100"/>
              </a:spcBef>
            </a:pPr>
            <a:r>
              <a:rPr lang="de-DE" sz="1000" dirty="0">
                <a:solidFill>
                  <a:srgbClr val="1F1F1F"/>
                </a:solidFill>
                <a:latin typeface="AdobeClean-Light"/>
                <a:cs typeface="AdobeClean-Light"/>
              </a:rPr>
              <a:t>Für Kunden, die eine </a:t>
            </a:r>
            <a:r>
              <a:rPr lang="de-DE" sz="1000" b="1" dirty="0">
                <a:solidFill>
                  <a:srgbClr val="1F1F1F"/>
                </a:solidFill>
                <a:latin typeface="Adobe Clean"/>
                <a:cs typeface="Adobe Clean"/>
              </a:rPr>
              <a:t>neue Adobe Experience Cloud-Lösung implementieren, bietet </a:t>
            </a:r>
            <a:r>
              <a:rPr lang="de-DE" sz="1000" dirty="0">
                <a:latin typeface="AdobeClean-Light"/>
                <a:cs typeface="AdobeClean-Light"/>
              </a:rPr>
              <a:t>Launch Advisory </a:t>
            </a:r>
            <a:r>
              <a:rPr lang="de-DE" sz="1000" dirty="0">
                <a:latin typeface="AdobeClean-SemiLight"/>
                <a:cs typeface="AdobeClean-SemiLight"/>
              </a:rPr>
              <a:t>eine </a:t>
            </a:r>
            <a:r>
              <a:rPr lang="de-DE" sz="950" dirty="0">
                <a:latin typeface="AdobeClean-SemiLight"/>
                <a:cs typeface="AdobeClean-SemiLight"/>
              </a:rPr>
              <a:t>zentrale Palette von Beratungs-Services und </a:t>
            </a:r>
            <a:r>
              <a:rPr lang="de-DE" sz="1000" dirty="0">
                <a:latin typeface="AdobeClean-Light"/>
                <a:cs typeface="AdobeClean-Light"/>
              </a:rPr>
              <a:t>Empfehlungen, die nachweislich </a:t>
            </a:r>
            <a:r>
              <a:rPr lang="de-DE" sz="950" dirty="0">
                <a:latin typeface="AdobeClean-Light"/>
                <a:cs typeface="AdobeClean-Light"/>
              </a:rPr>
              <a:t>erfolgreiche Implementierungen unterstützen </a:t>
            </a:r>
            <a:r>
              <a:rPr lang="de-DE" sz="1000" dirty="0">
                <a:latin typeface="AdobeClean-Light"/>
                <a:cs typeface="AdobeClean-Light"/>
              </a:rPr>
              <a:t>und </a:t>
            </a:r>
            <a:r>
              <a:rPr lang="de-DE" sz="950" dirty="0">
                <a:latin typeface="AdobeClean-Light"/>
                <a:cs typeface="AdobeClean-Light"/>
              </a:rPr>
              <a:t>die </a:t>
            </a:r>
            <a:br>
              <a:rPr lang="de-DE" sz="950" dirty="0">
                <a:latin typeface="AdobeClean-Light"/>
                <a:cs typeface="AdobeClean-Light"/>
              </a:rPr>
            </a:br>
            <a:r>
              <a:rPr lang="de-DE" sz="950" dirty="0">
                <a:latin typeface="AdobeClean-Light"/>
                <a:cs typeface="AdobeClean-Light"/>
              </a:rPr>
              <a:t>Time-to-Value beschleunigen</a:t>
            </a:r>
            <a:r>
              <a:rPr lang="de-DE" sz="1000" dirty="0">
                <a:latin typeface="AdobeClean-Light"/>
                <a:cs typeface="AdobeClean-Light"/>
              </a:rPr>
              <a:t>.</a:t>
            </a:r>
          </a:p>
        </p:txBody>
      </p:sp>
      <p:grpSp>
        <p:nvGrpSpPr>
          <p:cNvPr id="15" name="object 15"/>
          <p:cNvGrpSpPr/>
          <p:nvPr/>
        </p:nvGrpSpPr>
        <p:grpSpPr>
          <a:xfrm>
            <a:off x="0" y="0"/>
            <a:ext cx="7772400" cy="303530"/>
            <a:chOff x="0" y="0"/>
            <a:chExt cx="7772400" cy="303530"/>
          </a:xfrm>
        </p:grpSpPr>
        <p:pic>
          <p:nvPicPr>
            <p:cNvPr id="16" name="object 16"/>
            <p:cNvPicPr/>
            <p:nvPr/>
          </p:nvPicPr>
          <p:blipFill>
            <a:blip r:embed="rId2" cstate="print"/>
            <a:stretch>
              <a:fillRect/>
            </a:stretch>
          </p:blipFill>
          <p:spPr>
            <a:xfrm>
              <a:off x="0" y="0"/>
              <a:ext cx="7772400" cy="294129"/>
            </a:xfrm>
            <a:prstGeom prst="rect">
              <a:avLst/>
            </a:prstGeom>
          </p:spPr>
        </p:pic>
        <p:sp>
          <p:nvSpPr>
            <p:cNvPr id="17" name="object 17"/>
            <p:cNvSpPr/>
            <p:nvPr/>
          </p:nvSpPr>
          <p:spPr>
            <a:xfrm>
              <a:off x="0" y="298740"/>
              <a:ext cx="7772400" cy="0"/>
            </a:xfrm>
            <a:custGeom>
              <a:avLst/>
              <a:gdLst/>
              <a:ahLst/>
              <a:cxnLst/>
              <a:rect l="l" t="t" r="r" b="b"/>
              <a:pathLst>
                <a:path w="7772400">
                  <a:moveTo>
                    <a:pt x="7772399" y="0"/>
                  </a:moveTo>
                  <a:lnTo>
                    <a:pt x="0" y="0"/>
                  </a:lnTo>
                </a:path>
              </a:pathLst>
            </a:custGeom>
            <a:ln w="9520">
              <a:solidFill>
                <a:srgbClr val="FA0E00"/>
              </a:solidFill>
            </a:ln>
          </p:spPr>
          <p:txBody>
            <a:bodyPr wrap="square" lIns="0" tIns="0" rIns="0" bIns="0" rtlCol="0"/>
            <a:lstStyle/>
            <a:p>
              <a:endParaRPr/>
            </a:p>
          </p:txBody>
        </p:sp>
      </p:grpSp>
      <p:sp>
        <p:nvSpPr>
          <p:cNvPr id="18" name="object 18"/>
          <p:cNvSpPr txBox="1"/>
          <p:nvPr/>
        </p:nvSpPr>
        <p:spPr>
          <a:xfrm>
            <a:off x="3976901" y="2790952"/>
            <a:ext cx="3543300" cy="628377"/>
          </a:xfrm>
          <a:prstGeom prst="rect">
            <a:avLst/>
          </a:prstGeom>
        </p:spPr>
        <p:txBody>
          <a:bodyPr vert="horz" wrap="square" lIns="0" tIns="12700" rIns="0" bIns="0" rtlCol="0">
            <a:spAutoFit/>
          </a:bodyPr>
          <a:lstStyle/>
          <a:p>
            <a:pPr marL="12700" marR="5080">
              <a:lnSpc>
                <a:spcPct val="100000"/>
              </a:lnSpc>
              <a:spcBef>
                <a:spcPts val="100"/>
              </a:spcBef>
            </a:pPr>
            <a:r>
              <a:rPr lang="de-DE" sz="1000" dirty="0">
                <a:solidFill>
                  <a:srgbClr val="4B4B4B"/>
                </a:solidFill>
                <a:latin typeface="AdobeClean-Light"/>
                <a:cs typeface="AdobeClean-Light"/>
              </a:rPr>
              <a:t>Der Außendienst sorgt für </a:t>
            </a:r>
            <a:r>
              <a:rPr lang="de-DE" sz="1000" b="1" dirty="0">
                <a:solidFill>
                  <a:srgbClr val="4B4B4B"/>
                </a:solidFill>
                <a:latin typeface="Adobe Clean"/>
                <a:cs typeface="Adobe Clean"/>
              </a:rPr>
              <a:t>schnelle Problemlösung,</a:t>
            </a:r>
            <a:r>
              <a:rPr lang="de-DE" sz="1000" dirty="0">
                <a:solidFill>
                  <a:srgbClr val="4B4B4B"/>
                </a:solidFill>
                <a:latin typeface="AdobeClean-Light"/>
                <a:cs typeface="AdobeClean-Light"/>
              </a:rPr>
              <a:t> fokussierten Kundenerfolg und beschleunigte </a:t>
            </a:r>
            <a:r>
              <a:rPr lang="de-DE" sz="1000" b="1" dirty="0">
                <a:solidFill>
                  <a:srgbClr val="4B4B4B"/>
                </a:solidFill>
                <a:latin typeface="Adobe Clean"/>
                <a:cs typeface="Adobe Clean"/>
              </a:rPr>
              <a:t>Time-to-Value</a:t>
            </a:r>
            <a:r>
              <a:rPr lang="de-DE" sz="1000" dirty="0">
                <a:solidFill>
                  <a:srgbClr val="4B4B4B"/>
                </a:solidFill>
                <a:latin typeface="AdobeClean-Light"/>
                <a:cs typeface="AdobeClean-Light"/>
              </a:rPr>
              <a:t>. Wenn Launch Advisory aktiv ist, gibt es im ersten Jahr keinen </a:t>
            </a:r>
            <a:r>
              <a:rPr lang="de-DE" sz="1000" b="1" dirty="0">
                <a:solidFill>
                  <a:srgbClr val="4B4B4B"/>
                </a:solidFill>
                <a:latin typeface="Adobe Clean"/>
                <a:cs typeface="Adobe Clean"/>
              </a:rPr>
              <a:t>Außendienst für </a:t>
            </a:r>
            <a:r>
              <a:rPr lang="de-DE" sz="1000" dirty="0">
                <a:solidFill>
                  <a:srgbClr val="4B4B4B"/>
                </a:solidFill>
                <a:latin typeface="AdobeClean-Light"/>
                <a:cs typeface="AdobeClean-Light"/>
              </a:rPr>
              <a:t>Lösungsprodukte, die unter einen Adobe Support-Vertrag fallen.</a:t>
            </a:r>
          </a:p>
        </p:txBody>
      </p:sp>
      <p:sp>
        <p:nvSpPr>
          <p:cNvPr id="19" name="object 19"/>
          <p:cNvSpPr/>
          <p:nvPr/>
        </p:nvSpPr>
        <p:spPr>
          <a:xfrm>
            <a:off x="924304" y="2667378"/>
            <a:ext cx="1245870" cy="0"/>
          </a:xfrm>
          <a:custGeom>
            <a:avLst/>
            <a:gdLst/>
            <a:ahLst/>
            <a:cxnLst/>
            <a:rect l="l" t="t" r="r" b="b"/>
            <a:pathLst>
              <a:path w="1245870">
                <a:moveTo>
                  <a:pt x="0" y="0"/>
                </a:moveTo>
                <a:lnTo>
                  <a:pt x="1245616" y="0"/>
                </a:lnTo>
              </a:path>
            </a:pathLst>
          </a:custGeom>
          <a:ln w="24366">
            <a:solidFill>
              <a:srgbClr val="1F1F1F"/>
            </a:solidFill>
          </a:ln>
        </p:spPr>
        <p:txBody>
          <a:bodyPr wrap="square" lIns="0" tIns="0" rIns="0" bIns="0" rtlCol="0"/>
          <a:lstStyle/>
          <a:p>
            <a:endParaRPr/>
          </a:p>
        </p:txBody>
      </p:sp>
      <p:sp>
        <p:nvSpPr>
          <p:cNvPr id="20" name="object 20"/>
          <p:cNvSpPr/>
          <p:nvPr/>
        </p:nvSpPr>
        <p:spPr>
          <a:xfrm>
            <a:off x="3692282" y="2413489"/>
            <a:ext cx="0" cy="1005840"/>
          </a:xfrm>
          <a:custGeom>
            <a:avLst/>
            <a:gdLst/>
            <a:ahLst/>
            <a:cxnLst/>
            <a:rect l="l" t="t" r="r" b="b"/>
            <a:pathLst>
              <a:path h="1151889">
                <a:moveTo>
                  <a:pt x="0" y="1151699"/>
                </a:moveTo>
                <a:lnTo>
                  <a:pt x="0" y="0"/>
                </a:lnTo>
              </a:path>
            </a:pathLst>
          </a:custGeom>
          <a:ln w="9599">
            <a:solidFill>
              <a:srgbClr val="EDEDED"/>
            </a:solidFill>
          </a:ln>
        </p:spPr>
        <p:txBody>
          <a:bodyPr wrap="square" lIns="0" tIns="0" rIns="0" bIns="0" rtlCol="0"/>
          <a:lstStyle/>
          <a:p>
            <a:endParaRPr/>
          </a:p>
        </p:txBody>
      </p:sp>
      <p:sp>
        <p:nvSpPr>
          <p:cNvPr id="21" name="object 21"/>
          <p:cNvSpPr txBox="1"/>
          <p:nvPr/>
        </p:nvSpPr>
        <p:spPr>
          <a:xfrm>
            <a:off x="263464" y="5348732"/>
            <a:ext cx="3114040" cy="482600"/>
          </a:xfrm>
          <a:prstGeom prst="rect">
            <a:avLst/>
          </a:prstGeom>
        </p:spPr>
        <p:txBody>
          <a:bodyPr vert="horz" wrap="square" lIns="0" tIns="12700" rIns="0" bIns="0" rtlCol="0">
            <a:spAutoFit/>
          </a:bodyPr>
          <a:lstStyle/>
          <a:p>
            <a:pPr marL="12700" marR="5080" algn="just">
              <a:lnSpc>
                <a:spcPct val="100000"/>
              </a:lnSpc>
              <a:spcBef>
                <a:spcPts val="100"/>
              </a:spcBef>
            </a:pPr>
            <a:r>
              <a:rPr lang="de-DE" sz="1000" dirty="0">
                <a:latin typeface="AdobeClean-Light"/>
                <a:cs typeface="AdobeClean-Light"/>
              </a:rPr>
              <a:t>Launch Advisory orientiert sich anhand gängiger Milestones (Kickoff, Definition, Design, Go-Live und Post-Launch) an Ihren Projektplan und umfasst Anleitung, Prüfung, Bewertung und Empfehlungen.</a:t>
            </a:r>
          </a:p>
        </p:txBody>
      </p:sp>
      <p:sp>
        <p:nvSpPr>
          <p:cNvPr id="22" name="object 22"/>
          <p:cNvSpPr txBox="1"/>
          <p:nvPr/>
        </p:nvSpPr>
        <p:spPr>
          <a:xfrm>
            <a:off x="263464" y="5982715"/>
            <a:ext cx="3264596" cy="166712"/>
          </a:xfrm>
          <a:prstGeom prst="rect">
            <a:avLst/>
          </a:prstGeom>
        </p:spPr>
        <p:txBody>
          <a:bodyPr vert="horz" wrap="square" lIns="0" tIns="12700" rIns="0" bIns="0" rtlCol="0">
            <a:spAutoFit/>
          </a:bodyPr>
          <a:lstStyle/>
          <a:p>
            <a:pPr marL="12700">
              <a:lnSpc>
                <a:spcPct val="100000"/>
              </a:lnSpc>
              <a:spcBef>
                <a:spcPts val="100"/>
              </a:spcBef>
            </a:pPr>
            <a:r>
              <a:rPr lang="de-DE" sz="1000" dirty="0">
                <a:latin typeface="AdobeClean-Light"/>
                <a:cs typeface="AdobeClean-Light"/>
              </a:rPr>
              <a:t>Zu den wichtigsten Angeboten gehören:</a:t>
            </a:r>
          </a:p>
        </p:txBody>
      </p:sp>
      <p:sp>
        <p:nvSpPr>
          <p:cNvPr id="23" name="object 23"/>
          <p:cNvSpPr txBox="1"/>
          <p:nvPr/>
        </p:nvSpPr>
        <p:spPr>
          <a:xfrm>
            <a:off x="205422" y="6308299"/>
            <a:ext cx="3114040" cy="592470"/>
          </a:xfrm>
          <a:prstGeom prst="rect">
            <a:avLst/>
          </a:prstGeom>
        </p:spPr>
        <p:txBody>
          <a:bodyPr vert="horz" wrap="square" lIns="0" tIns="27940" rIns="0" bIns="0" rtlCol="0">
            <a:spAutoFit/>
          </a:bodyPr>
          <a:lstStyle/>
          <a:p>
            <a:pPr marL="184150" marR="5080" lvl="0" indent="-171450">
              <a:spcBef>
                <a:spcPts val="700"/>
              </a:spcBef>
              <a:buFont typeface="Arial" panose="020B0604020202020204" pitchFamily="34" charset="0"/>
              <a:buChar char="•"/>
            </a:pPr>
            <a:r>
              <a:rPr lang="de-DE" sz="1000" dirty="0">
                <a:solidFill>
                  <a:prstClr val="black"/>
                </a:solidFill>
              </a:rPr>
              <a:t>Kickoff-Deck (einschließlich Projekt-Kooperationsplan)</a:t>
            </a:r>
          </a:p>
          <a:p>
            <a:pPr marL="184150" marR="5080" lvl="0" indent="-171450">
              <a:spcBef>
                <a:spcPts val="400"/>
              </a:spcBef>
              <a:buFont typeface="Arial" panose="020B0604020202020204" pitchFamily="34" charset="0"/>
              <a:buChar char="•"/>
            </a:pPr>
            <a:r>
              <a:rPr lang="de-DE" sz="1000" dirty="0">
                <a:solidFill>
                  <a:prstClr val="black"/>
                </a:solidFill>
              </a:rPr>
              <a:t>Dokument(e) für Bewertung und Empfehlung</a:t>
            </a:r>
          </a:p>
          <a:p>
            <a:pPr marL="184150" marR="5080" lvl="0" indent="-171450">
              <a:spcBef>
                <a:spcPts val="400"/>
              </a:spcBef>
              <a:buFont typeface="Arial" panose="020B0604020202020204" pitchFamily="34" charset="0"/>
              <a:buChar char="•"/>
            </a:pPr>
            <a:r>
              <a:rPr lang="de-DE" sz="1000" dirty="0">
                <a:solidFill>
                  <a:prstClr val="black"/>
                </a:solidFill>
              </a:rPr>
              <a:t>Interaktionszusammenfassung</a:t>
            </a:r>
          </a:p>
        </p:txBody>
      </p:sp>
      <p:sp>
        <p:nvSpPr>
          <p:cNvPr id="24" name="object 24"/>
          <p:cNvSpPr txBox="1"/>
          <p:nvPr/>
        </p:nvSpPr>
        <p:spPr>
          <a:xfrm>
            <a:off x="263464" y="4126991"/>
            <a:ext cx="3141980" cy="1070610"/>
          </a:xfrm>
          <a:prstGeom prst="rect">
            <a:avLst/>
          </a:prstGeom>
        </p:spPr>
        <p:txBody>
          <a:bodyPr vert="horz" wrap="square" lIns="0" tIns="12700" rIns="0" bIns="0" rtlCol="0">
            <a:spAutoFit/>
          </a:bodyPr>
          <a:lstStyle/>
          <a:p>
            <a:pPr marL="1021715">
              <a:lnSpc>
                <a:spcPct val="100000"/>
              </a:lnSpc>
              <a:spcBef>
                <a:spcPts val="100"/>
              </a:spcBef>
            </a:pPr>
            <a:r>
              <a:rPr lang="de-DE" sz="1600" dirty="0">
                <a:solidFill>
                  <a:srgbClr val="FFFFFF"/>
                </a:solidFill>
                <a:latin typeface="Arial"/>
                <a:cs typeface="Arial"/>
              </a:rPr>
              <a:t>Implementierung</a:t>
            </a:r>
          </a:p>
          <a:p>
            <a:pPr marL="12700" marR="5080">
              <a:lnSpc>
                <a:spcPct val="100000"/>
              </a:lnSpc>
              <a:spcBef>
                <a:spcPts val="1505"/>
              </a:spcBef>
            </a:pPr>
            <a:r>
              <a:rPr lang="de-DE" sz="1000" dirty="0">
                <a:latin typeface="AdobeClean-Light"/>
                <a:cs typeface="AdobeClean-Light"/>
              </a:rPr>
              <a:t>Experten für Adobe-Lösungen helfen bei der Prüfung von Anforderungen, Architektur, Entwicklungsprozess und Launch-Bereitschaft </a:t>
            </a:r>
            <a:r>
              <a:rPr lang="de-DE" sz="1000" dirty="0">
                <a:latin typeface="AdobeClean-SemiLight"/>
                <a:cs typeface="AdobeClean-SemiLight"/>
              </a:rPr>
              <a:t>mit </a:t>
            </a:r>
            <a:r>
              <a:rPr lang="de-DE" sz="950" dirty="0">
                <a:latin typeface="AdobeClean-SemiLight"/>
                <a:cs typeface="AdobeClean-SemiLight"/>
              </a:rPr>
              <a:t>Best Practice-basierten Anleitungen </a:t>
            </a:r>
            <a:r>
              <a:rPr lang="de-DE" sz="1000" dirty="0">
                <a:latin typeface="AdobeClean-SemiLight"/>
                <a:cs typeface="AdobeClean-SemiLight"/>
              </a:rPr>
              <a:t>für Kunden und Implementierungspartner.</a:t>
            </a:r>
          </a:p>
        </p:txBody>
      </p:sp>
      <p:pic>
        <p:nvPicPr>
          <p:cNvPr id="26" name="object 26"/>
          <p:cNvPicPr/>
          <p:nvPr/>
        </p:nvPicPr>
        <p:blipFill>
          <a:blip r:embed="rId3" cstate="print">
            <a:extLst>
              <a:ext uri="{28A0092B-C50C-407E-A947-70E740481C1C}">
                <a14:useLocalDpi xmlns:a14="http://schemas.microsoft.com/office/drawing/2010/main" val="0"/>
              </a:ext>
            </a:extLst>
          </a:blip>
          <a:srcRect/>
          <a:stretch/>
        </p:blipFill>
        <p:spPr>
          <a:xfrm>
            <a:off x="363328" y="6961466"/>
            <a:ext cx="3053821" cy="2818911"/>
          </a:xfrm>
          <a:prstGeom prst="rect">
            <a:avLst/>
          </a:prstGeom>
        </p:spPr>
      </p:pic>
      <p:sp>
        <p:nvSpPr>
          <p:cNvPr id="27" name="object 27"/>
          <p:cNvSpPr txBox="1"/>
          <p:nvPr/>
        </p:nvSpPr>
        <p:spPr>
          <a:xfrm>
            <a:off x="3947346" y="5363972"/>
            <a:ext cx="3335020" cy="807272"/>
          </a:xfrm>
          <a:prstGeom prst="rect">
            <a:avLst/>
          </a:prstGeom>
        </p:spPr>
        <p:txBody>
          <a:bodyPr vert="horz" wrap="square" lIns="0" tIns="20320" rIns="0" bIns="0" rtlCol="0">
            <a:spAutoFit/>
          </a:bodyPr>
          <a:lstStyle/>
          <a:p>
            <a:pPr marL="12700" marR="5080">
              <a:lnSpc>
                <a:spcPct val="102699"/>
              </a:lnSpc>
              <a:spcBef>
                <a:spcPts val="160"/>
              </a:spcBef>
            </a:pPr>
            <a:r>
              <a:rPr lang="de-DE" sz="1000" b="1" dirty="0">
                <a:latin typeface="Arial"/>
                <a:cs typeface="Arial"/>
              </a:rPr>
              <a:t>Aktivitäten des technischen Tracks</a:t>
            </a:r>
            <a:r>
              <a:rPr lang="de-DE" sz="1000" dirty="0">
                <a:latin typeface="AdobeClean-Light"/>
                <a:cs typeface="AdobeClean-Light"/>
              </a:rPr>
              <a:t> stellen sicher, dass Kunden technisch versiert sind und ihre Tools optimal nutzen. Diese Aktivitätstypen umfassen insbesondere Support und Empfehlungen für Plattformkonfigurationen, Integrationen </a:t>
            </a:r>
            <a:br>
              <a:rPr lang="de-DE" sz="1000" dirty="0">
                <a:latin typeface="AdobeClean-Light"/>
                <a:cs typeface="AdobeClean-Light"/>
              </a:rPr>
            </a:br>
            <a:r>
              <a:rPr lang="de-DE" sz="1000" dirty="0">
                <a:latin typeface="AdobeClean-Light"/>
                <a:cs typeface="AdobeClean-Light"/>
              </a:rPr>
              <a:t>und die Fehlerbehebung.</a:t>
            </a:r>
          </a:p>
        </p:txBody>
      </p:sp>
      <p:sp>
        <p:nvSpPr>
          <p:cNvPr id="28" name="object 28"/>
          <p:cNvSpPr txBox="1"/>
          <p:nvPr/>
        </p:nvSpPr>
        <p:spPr>
          <a:xfrm>
            <a:off x="3947346" y="6174740"/>
            <a:ext cx="2948754" cy="1436291"/>
          </a:xfrm>
          <a:prstGeom prst="rect">
            <a:avLst/>
          </a:prstGeom>
        </p:spPr>
        <p:txBody>
          <a:bodyPr vert="horz" wrap="square" lIns="0" tIns="12700" rIns="0" bIns="0" rtlCol="0">
            <a:spAutoFit/>
          </a:bodyPr>
          <a:lstStyle/>
          <a:p>
            <a:pPr marL="12700">
              <a:lnSpc>
                <a:spcPct val="100000"/>
              </a:lnSpc>
              <a:spcBef>
                <a:spcPts val="100"/>
              </a:spcBef>
            </a:pPr>
            <a:r>
              <a:rPr lang="de-DE" sz="1000" dirty="0">
                <a:latin typeface="AdobeClean-Light"/>
                <a:cs typeface="AdobeClean-Light"/>
              </a:rPr>
              <a:t>Verfügbare technische Aktivitäten:</a:t>
            </a:r>
          </a:p>
          <a:p>
            <a:pPr marL="184150" marR="5080" lvl="0" indent="-171450">
              <a:spcBef>
                <a:spcPts val="700"/>
              </a:spcBef>
              <a:buClr>
                <a:srgbClr val="FA0E00"/>
              </a:buClr>
              <a:buFont typeface="Wingdings" pitchFamily="2" charset="2"/>
              <a:buChar char="ü"/>
            </a:pPr>
            <a:r>
              <a:rPr lang="de-DE" sz="1000" dirty="0">
                <a:solidFill>
                  <a:prstClr val="black"/>
                </a:solidFill>
              </a:rPr>
              <a:t>Statusprüfung</a:t>
            </a:r>
          </a:p>
          <a:p>
            <a:pPr marL="184150" marR="5080" lvl="0" indent="-171450">
              <a:spcBef>
                <a:spcPts val="400"/>
              </a:spcBef>
              <a:buClr>
                <a:srgbClr val="FA0E00"/>
              </a:buClr>
              <a:buFont typeface="Wingdings" pitchFamily="2" charset="2"/>
              <a:buChar char="ü"/>
            </a:pPr>
            <a:r>
              <a:rPr lang="de-DE" sz="1000" dirty="0">
                <a:solidFill>
                  <a:prstClr val="black"/>
                </a:solidFill>
              </a:rPr>
              <a:t>Plattformprüfung</a:t>
            </a:r>
          </a:p>
          <a:p>
            <a:pPr marL="184150" marR="5080" lvl="0" indent="-171450">
              <a:spcBef>
                <a:spcPts val="400"/>
              </a:spcBef>
              <a:buClr>
                <a:srgbClr val="FA0E00"/>
              </a:buClr>
              <a:buFont typeface="Wingdings" pitchFamily="2" charset="2"/>
              <a:buChar char="ü"/>
            </a:pPr>
            <a:r>
              <a:rPr lang="de-DE" sz="1000" dirty="0">
                <a:solidFill>
                  <a:prstClr val="black"/>
                </a:solidFill>
              </a:rPr>
              <a:t>Aktivierung von Funktionssätzen</a:t>
            </a:r>
          </a:p>
          <a:p>
            <a:pPr marL="184150" marR="5080" lvl="0" indent="-171450">
              <a:spcBef>
                <a:spcPts val="400"/>
              </a:spcBef>
              <a:buClr>
                <a:srgbClr val="FA0E00"/>
              </a:buClr>
              <a:buFont typeface="Wingdings" pitchFamily="2" charset="2"/>
              <a:buChar char="ü"/>
            </a:pPr>
            <a:r>
              <a:rPr lang="de-DE" sz="1000" dirty="0">
                <a:solidFill>
                  <a:prstClr val="black"/>
                </a:solidFill>
              </a:rPr>
              <a:t>Grundlegende Integrationen und Konfigurationen</a:t>
            </a:r>
          </a:p>
          <a:p>
            <a:pPr marL="184150" marR="5080" lvl="0" indent="-171450">
              <a:spcBef>
                <a:spcPts val="400"/>
              </a:spcBef>
              <a:buClr>
                <a:srgbClr val="FA0E00"/>
              </a:buClr>
              <a:buFont typeface="Wingdings" pitchFamily="2" charset="2"/>
              <a:buChar char="ü"/>
            </a:pPr>
            <a:r>
              <a:rPr lang="de-DE" sz="1000" dirty="0">
                <a:solidFill>
                  <a:prstClr val="black"/>
                </a:solidFill>
              </a:rPr>
              <a:t>Fehlerbehebung bei der Kundenlösung</a:t>
            </a:r>
          </a:p>
          <a:p>
            <a:pPr marL="184150" marR="5080" lvl="0" indent="-171450">
              <a:spcBef>
                <a:spcPts val="400"/>
              </a:spcBef>
              <a:buClr>
                <a:srgbClr val="FA0E00"/>
              </a:buClr>
              <a:buFont typeface="Wingdings" pitchFamily="2" charset="2"/>
              <a:buChar char="ü"/>
            </a:pPr>
            <a:r>
              <a:rPr lang="de-DE" sz="1000" dirty="0">
                <a:solidFill>
                  <a:prstClr val="black"/>
                </a:solidFill>
              </a:rPr>
              <a:t>Cloud-Service-Support</a:t>
            </a:r>
          </a:p>
        </p:txBody>
      </p:sp>
      <p:sp>
        <p:nvSpPr>
          <p:cNvPr id="29" name="object 29"/>
          <p:cNvSpPr txBox="1"/>
          <p:nvPr/>
        </p:nvSpPr>
        <p:spPr>
          <a:xfrm>
            <a:off x="3942774" y="7717028"/>
            <a:ext cx="3208655" cy="1989006"/>
          </a:xfrm>
          <a:prstGeom prst="rect">
            <a:avLst/>
          </a:prstGeom>
        </p:spPr>
        <p:txBody>
          <a:bodyPr vert="horz" wrap="square" lIns="0" tIns="21590" rIns="0" bIns="0" rtlCol="0">
            <a:spAutoFit/>
          </a:bodyPr>
          <a:lstStyle/>
          <a:p>
            <a:pPr marL="12700" marR="5080">
              <a:lnSpc>
                <a:spcPct val="102000"/>
              </a:lnSpc>
              <a:spcBef>
                <a:spcPts val="170"/>
              </a:spcBef>
            </a:pPr>
            <a:r>
              <a:rPr lang="de-DE" sz="1000" b="1" dirty="0">
                <a:latin typeface="Arial"/>
                <a:cs typeface="Arial"/>
              </a:rPr>
              <a:t>Aktivitäten des strategischen Tracks</a:t>
            </a:r>
            <a:r>
              <a:rPr lang="de-DE" sz="1000" dirty="0">
                <a:latin typeface="AdobeClean-Light"/>
                <a:cs typeface="AdobeClean-Light"/>
              </a:rPr>
              <a:t> ermitteln Möglichkeiten, mit den vom Kunden genutzten Adobe-Lösungen optimale Ergebnisse zu erzielen. Sie enthalten Support-Empfehlungen zu Strategie, Messung und Reifegrad, mit denen eine oder mehrere Adobe-Lösungen optimal genutzt werden können.</a:t>
            </a:r>
          </a:p>
          <a:p>
            <a:pPr>
              <a:lnSpc>
                <a:spcPct val="100000"/>
              </a:lnSpc>
              <a:spcBef>
                <a:spcPts val="40"/>
              </a:spcBef>
            </a:pPr>
            <a:endParaRPr sz="1100" dirty="0">
              <a:latin typeface="AdobeClean-Light"/>
              <a:cs typeface="AdobeClean-Light"/>
            </a:endParaRPr>
          </a:p>
          <a:p>
            <a:pPr marL="12700">
              <a:lnSpc>
                <a:spcPct val="100000"/>
              </a:lnSpc>
            </a:pPr>
            <a:r>
              <a:rPr lang="de-DE" sz="1000" dirty="0">
                <a:latin typeface="AdobeClean-Light"/>
                <a:cs typeface="AdobeClean-Light"/>
              </a:rPr>
              <a:t>Verfügbare strategische Aktivitäten:</a:t>
            </a:r>
          </a:p>
          <a:p>
            <a:pPr marL="241300" marR="5080" lvl="0" indent="-228600">
              <a:spcBef>
                <a:spcPts val="700"/>
              </a:spcBef>
              <a:buClr>
                <a:srgbClr val="FA0E00"/>
              </a:buClr>
              <a:buFont typeface="Wingdings" pitchFamily="2" charset="2"/>
              <a:buChar char="ü"/>
            </a:pPr>
            <a:r>
              <a:rPr lang="de-DE" sz="1000" dirty="0">
                <a:solidFill>
                  <a:prstClr val="black"/>
                </a:solidFill>
              </a:rPr>
              <a:t>Reifegrad-Roadmap</a:t>
            </a:r>
          </a:p>
          <a:p>
            <a:pPr marL="241300" marR="5080" lvl="0" indent="-228600">
              <a:spcBef>
                <a:spcPts val="400"/>
              </a:spcBef>
              <a:buClr>
                <a:srgbClr val="FA0E00"/>
              </a:buClr>
              <a:buFont typeface="Wingdings" pitchFamily="2" charset="2"/>
              <a:buChar char="ü"/>
            </a:pPr>
            <a:r>
              <a:rPr lang="de-DE" sz="1000" dirty="0">
                <a:solidFill>
                  <a:prstClr val="black"/>
                </a:solidFill>
              </a:rPr>
              <a:t>Use-Case-Entwicklung/-Messung</a:t>
            </a:r>
          </a:p>
          <a:p>
            <a:pPr marL="241300" marR="5080" lvl="0" indent="-228600">
              <a:spcBef>
                <a:spcPts val="400"/>
              </a:spcBef>
              <a:buClr>
                <a:srgbClr val="FA0E00"/>
              </a:buClr>
              <a:buFont typeface="Wingdings" pitchFamily="2" charset="2"/>
              <a:buChar char="ü"/>
            </a:pPr>
            <a:r>
              <a:rPr lang="de-DE" sz="1000" dirty="0">
                <a:solidFill>
                  <a:prstClr val="black"/>
                </a:solidFill>
              </a:rPr>
              <a:t>Reporting und Analyse</a:t>
            </a:r>
          </a:p>
          <a:p>
            <a:pPr marL="241300" marR="5080" lvl="0" indent="-228600">
              <a:spcBef>
                <a:spcPts val="400"/>
              </a:spcBef>
              <a:buClr>
                <a:srgbClr val="FA0E00"/>
              </a:buClr>
              <a:buFont typeface="Wingdings" pitchFamily="2" charset="2"/>
              <a:buChar char="ü"/>
            </a:pPr>
            <a:r>
              <a:rPr lang="de-DE" sz="1000" dirty="0">
                <a:solidFill>
                  <a:prstClr val="black"/>
                </a:solidFill>
              </a:rPr>
              <a:t>Aktivierung von Best Practices</a:t>
            </a:r>
          </a:p>
        </p:txBody>
      </p:sp>
      <p:sp>
        <p:nvSpPr>
          <p:cNvPr id="30" name="object 30"/>
          <p:cNvSpPr txBox="1"/>
          <p:nvPr/>
        </p:nvSpPr>
        <p:spPr>
          <a:xfrm>
            <a:off x="3942773" y="4126991"/>
            <a:ext cx="3275329" cy="969496"/>
          </a:xfrm>
          <a:prstGeom prst="rect">
            <a:avLst/>
          </a:prstGeom>
        </p:spPr>
        <p:txBody>
          <a:bodyPr vert="horz" wrap="square" lIns="0" tIns="12700" rIns="0" bIns="0" rtlCol="0" anchor="t">
            <a:spAutoFit/>
          </a:bodyPr>
          <a:lstStyle/>
          <a:p>
            <a:pPr marL="908685">
              <a:lnSpc>
                <a:spcPct val="100000"/>
              </a:lnSpc>
              <a:spcBef>
                <a:spcPts val="100"/>
              </a:spcBef>
            </a:pPr>
            <a:r>
              <a:rPr lang="de-DE" sz="1600" dirty="0">
                <a:solidFill>
                  <a:srgbClr val="FFFFFF"/>
                </a:solidFill>
                <a:latin typeface="Arial"/>
                <a:cs typeface="Arial"/>
              </a:rPr>
              <a:t>Ausführung und Betrieb</a:t>
            </a:r>
          </a:p>
          <a:p>
            <a:pPr marL="12700">
              <a:spcBef>
                <a:spcPts val="1595"/>
              </a:spcBef>
            </a:pPr>
            <a:r>
              <a:rPr lang="de-DE" sz="1000" dirty="0">
                <a:solidFill>
                  <a:srgbClr val="1F1F1F"/>
                </a:solidFill>
                <a:latin typeface="Adobe Clean"/>
                <a:cs typeface="Adobe Clean"/>
              </a:rPr>
              <a:t>Als Elite-Kunde können Sie</a:t>
            </a:r>
            <a:r>
              <a:rPr lang="de-DE" sz="1200" dirty="0">
                <a:solidFill>
                  <a:srgbClr val="1F1F1F"/>
                </a:solidFill>
                <a:uFill>
                  <a:solidFill>
                    <a:srgbClr val="1F1F1F"/>
                  </a:solidFill>
                </a:uFill>
                <a:latin typeface="Times New Roman"/>
                <a:cs typeface="Times New Roman"/>
              </a:rPr>
              <a:t> </a:t>
            </a:r>
            <a:r>
              <a:rPr lang="de-DE" sz="1200" u="sng" dirty="0">
                <a:solidFill>
                  <a:srgbClr val="1F1F1F"/>
                </a:solidFill>
                <a:uFill>
                  <a:solidFill>
                    <a:srgbClr val="1F1F1F"/>
                  </a:solidFill>
                </a:uFill>
                <a:latin typeface="Times New Roman"/>
                <a:cs typeface="Times New Roman"/>
              </a:rPr>
              <a:t>4</a:t>
            </a:r>
            <a:r>
              <a:rPr lang="de-DE" sz="1200" b="1" dirty="0">
                <a:solidFill>
                  <a:srgbClr val="1F1F1F"/>
                </a:solidFill>
                <a:latin typeface="Arial"/>
                <a:cs typeface="Arial"/>
              </a:rPr>
              <a:t> </a:t>
            </a:r>
            <a:r>
              <a:rPr lang="de-DE" sz="1000" b="1" dirty="0">
                <a:solidFill>
                  <a:srgbClr val="1F1F1F"/>
                </a:solidFill>
                <a:latin typeface="Arial"/>
                <a:cs typeface="Arial"/>
              </a:rPr>
              <a:t>Aktivitäten pro Jahr </a:t>
            </a:r>
            <a:r>
              <a:rPr lang="de-DE" sz="1000" dirty="0">
                <a:solidFill>
                  <a:srgbClr val="1F1F1F"/>
                </a:solidFill>
                <a:latin typeface="Adobe Clean"/>
                <a:cs typeface="Arial"/>
              </a:rPr>
              <a:t>aus</a:t>
            </a:r>
            <a:r>
              <a:rPr lang="de-DE" sz="1000" dirty="0">
                <a:solidFill>
                  <a:srgbClr val="1F1F1F"/>
                </a:solidFill>
                <a:latin typeface="Adobe Clean"/>
                <a:cs typeface="Adobe Clean"/>
              </a:rPr>
              <a:t> den folgenden zwei Tracks wählen: </a:t>
            </a:r>
            <a:r>
              <a:rPr lang="de-DE" sz="1000" b="1" dirty="0">
                <a:solidFill>
                  <a:srgbClr val="1F1F1F"/>
                </a:solidFill>
                <a:latin typeface="Arial"/>
                <a:cs typeface="Arial"/>
              </a:rPr>
              <a:t>Dem technischen </a:t>
            </a:r>
            <a:r>
              <a:rPr lang="de-DE" sz="1000" dirty="0">
                <a:solidFill>
                  <a:srgbClr val="1F1F1F"/>
                </a:solidFill>
                <a:latin typeface="Adobe Clean"/>
                <a:cs typeface="Adobe Clean"/>
              </a:rPr>
              <a:t>und/oder </a:t>
            </a:r>
            <a:r>
              <a:rPr lang="de-DE" sz="1000" b="1" dirty="0">
                <a:solidFill>
                  <a:srgbClr val="1F1F1F"/>
                </a:solidFill>
                <a:latin typeface="Arial"/>
                <a:cs typeface="Arial"/>
              </a:rPr>
              <a:t>dem strategischen</a:t>
            </a:r>
            <a:r>
              <a:rPr lang="de-DE" sz="1000" b="1" dirty="0">
                <a:solidFill>
                  <a:srgbClr val="1F1F1F"/>
                </a:solidFill>
                <a:latin typeface="AdobeClean-Light"/>
                <a:cs typeface="Arial"/>
              </a:rPr>
              <a:t> Track.</a:t>
            </a:r>
          </a:p>
        </p:txBody>
      </p:sp>
      <p:sp>
        <p:nvSpPr>
          <p:cNvPr id="34" name="object 34"/>
          <p:cNvSpPr txBox="1"/>
          <p:nvPr/>
        </p:nvSpPr>
        <p:spPr>
          <a:xfrm>
            <a:off x="923023" y="538480"/>
            <a:ext cx="2928374" cy="228268"/>
          </a:xfrm>
          <a:prstGeom prst="rect">
            <a:avLst/>
          </a:prstGeom>
        </p:spPr>
        <p:txBody>
          <a:bodyPr vert="horz" wrap="square" lIns="0" tIns="12700" rIns="0" bIns="0" rtlCol="0">
            <a:spAutoFit/>
          </a:bodyPr>
          <a:lstStyle/>
          <a:p>
            <a:pPr marL="12700">
              <a:lnSpc>
                <a:spcPct val="100000"/>
              </a:lnSpc>
              <a:spcBef>
                <a:spcPts val="100"/>
              </a:spcBef>
            </a:pPr>
            <a:r>
              <a:rPr lang="de-DE" sz="1400" b="1" dirty="0">
                <a:solidFill>
                  <a:srgbClr val="020302"/>
                </a:solidFill>
                <a:latin typeface="Adobe Clean"/>
                <a:cs typeface="Adobe Clean"/>
              </a:rPr>
              <a:t>Cloud-Support-Aktivitäten – AEM</a:t>
            </a:r>
          </a:p>
        </p:txBody>
      </p:sp>
      <p:sp>
        <p:nvSpPr>
          <p:cNvPr id="35" name="object 35"/>
          <p:cNvSpPr/>
          <p:nvPr/>
        </p:nvSpPr>
        <p:spPr>
          <a:xfrm>
            <a:off x="924894" y="814263"/>
            <a:ext cx="2452115" cy="46109"/>
          </a:xfrm>
          <a:custGeom>
            <a:avLst/>
            <a:gdLst/>
            <a:ahLst/>
            <a:cxnLst/>
            <a:rect l="l" t="t" r="r" b="b"/>
            <a:pathLst>
              <a:path w="1772285">
                <a:moveTo>
                  <a:pt x="0" y="0"/>
                </a:moveTo>
                <a:lnTo>
                  <a:pt x="1772126" y="0"/>
                </a:lnTo>
              </a:path>
            </a:pathLst>
          </a:custGeom>
          <a:ln w="24366">
            <a:solidFill>
              <a:srgbClr val="1F1F1F"/>
            </a:solidFill>
          </a:ln>
        </p:spPr>
        <p:txBody>
          <a:bodyPr wrap="square" lIns="0" tIns="0" rIns="0" bIns="0" rtlCol="0"/>
          <a:lstStyle/>
          <a:p>
            <a:endParaRPr/>
          </a:p>
        </p:txBody>
      </p:sp>
      <p:grpSp>
        <p:nvGrpSpPr>
          <p:cNvPr id="36" name="object 36"/>
          <p:cNvGrpSpPr/>
          <p:nvPr/>
        </p:nvGrpSpPr>
        <p:grpSpPr>
          <a:xfrm>
            <a:off x="253542" y="390652"/>
            <a:ext cx="570865" cy="497205"/>
            <a:chOff x="253542" y="390652"/>
            <a:chExt cx="570865" cy="497205"/>
          </a:xfrm>
        </p:grpSpPr>
        <p:pic>
          <p:nvPicPr>
            <p:cNvPr id="37" name="object 37"/>
            <p:cNvPicPr/>
            <p:nvPr/>
          </p:nvPicPr>
          <p:blipFill>
            <a:blip r:embed="rId4" cstate="print"/>
            <a:stretch>
              <a:fillRect/>
            </a:stretch>
          </p:blipFill>
          <p:spPr>
            <a:xfrm>
              <a:off x="312786" y="390652"/>
              <a:ext cx="511366" cy="496823"/>
            </a:xfrm>
            <a:prstGeom prst="rect">
              <a:avLst/>
            </a:prstGeom>
          </p:spPr>
        </p:pic>
        <p:pic>
          <p:nvPicPr>
            <p:cNvPr id="38" name="object 38"/>
            <p:cNvPicPr/>
            <p:nvPr/>
          </p:nvPicPr>
          <p:blipFill>
            <a:blip r:embed="rId5" cstate="print"/>
            <a:stretch>
              <a:fillRect/>
            </a:stretch>
          </p:blipFill>
          <p:spPr>
            <a:xfrm>
              <a:off x="253542" y="421132"/>
              <a:ext cx="473949" cy="463295"/>
            </a:xfrm>
            <a:prstGeom prst="rect">
              <a:avLst/>
            </a:prstGeom>
          </p:spPr>
        </p:pic>
      </p:grpSp>
      <p:sp>
        <p:nvSpPr>
          <p:cNvPr id="39" name="object 39"/>
          <p:cNvSpPr txBox="1">
            <a:spLocks noGrp="1"/>
          </p:cNvSpPr>
          <p:nvPr>
            <p:ph type="sldNum" sz="quarter" idx="7"/>
          </p:nvPr>
        </p:nvSpPr>
        <p:spPr>
          <a:xfrm>
            <a:off x="97787" y="9861194"/>
            <a:ext cx="2621104" cy="133370"/>
          </a:xfrm>
          <a:prstGeom prst="rect">
            <a:avLst/>
          </a:prstGeom>
        </p:spPr>
        <p:txBody>
          <a:bodyPr vert="horz" wrap="square" lIns="0" tIns="10160" rIns="0" bIns="0" rtlCol="0">
            <a:spAutoFit/>
          </a:bodyPr>
          <a:lstStyle/>
          <a:p>
            <a:pPr marL="12700">
              <a:lnSpc>
                <a:spcPct val="100000"/>
              </a:lnSpc>
              <a:spcBef>
                <a:spcPts val="80"/>
              </a:spcBef>
            </a:pPr>
            <a:r>
              <a:rPr lang="de-DE" dirty="0"/>
              <a:t>©2021 Adobe. All Rights Reserved. Adobe Confidential.</a:t>
            </a:r>
          </a:p>
        </p:txBody>
      </p:sp>
      <p:sp>
        <p:nvSpPr>
          <p:cNvPr id="44" name="Pentagon 43">
            <a:extLst>
              <a:ext uri="{FF2B5EF4-FFF2-40B4-BE49-F238E27FC236}">
                <a16:creationId xmlns:a16="http://schemas.microsoft.com/office/drawing/2014/main" id="{6A7766B5-3EA3-EC40-B9C5-7AB004AD7814}"/>
              </a:ext>
            </a:extLst>
          </p:cNvPr>
          <p:cNvSpPr/>
          <p:nvPr/>
        </p:nvSpPr>
        <p:spPr>
          <a:xfrm>
            <a:off x="3599686" y="4176926"/>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a:t>Ausführung und Betrieb</a:t>
            </a:r>
          </a:p>
        </p:txBody>
      </p:sp>
      <p:sp>
        <p:nvSpPr>
          <p:cNvPr id="45" name="Pentagon 44">
            <a:extLst>
              <a:ext uri="{FF2B5EF4-FFF2-40B4-BE49-F238E27FC236}">
                <a16:creationId xmlns:a16="http://schemas.microsoft.com/office/drawing/2014/main" id="{B4751182-E6B4-6848-A1A5-E6F8FC87C1A3}"/>
              </a:ext>
            </a:extLst>
          </p:cNvPr>
          <p:cNvSpPr/>
          <p:nvPr/>
        </p:nvSpPr>
        <p:spPr>
          <a:xfrm>
            <a:off x="310386" y="4176926"/>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a:t>Implementierung</a:t>
            </a:r>
          </a:p>
        </p:txBody>
      </p:sp>
      <p:sp>
        <p:nvSpPr>
          <p:cNvPr id="51" name="TextBox 50">
            <a:extLst>
              <a:ext uri="{FF2B5EF4-FFF2-40B4-BE49-F238E27FC236}">
                <a16:creationId xmlns:a16="http://schemas.microsoft.com/office/drawing/2014/main" id="{CCAA4A25-D47F-B14B-964C-409BBCD03A61}"/>
              </a:ext>
            </a:extLst>
          </p:cNvPr>
          <p:cNvSpPr txBox="1"/>
          <p:nvPr/>
        </p:nvSpPr>
        <p:spPr>
          <a:xfrm>
            <a:off x="2918286" y="3586760"/>
            <a:ext cx="933111" cy="261610"/>
          </a:xfrm>
          <a:prstGeom prst="rect">
            <a:avLst/>
          </a:prstGeom>
          <a:noFill/>
        </p:spPr>
        <p:txBody>
          <a:bodyPr wrap="square" rtlCol="0">
            <a:spAutoFit/>
          </a:bodyPr>
          <a:lstStyle/>
          <a:p>
            <a:pPr algn="ctr"/>
            <a:r>
              <a:rPr lang="de-DE" sz="1100"/>
              <a:t>Post-Launch</a:t>
            </a:r>
          </a:p>
        </p:txBody>
      </p:sp>
      <p:sp>
        <p:nvSpPr>
          <p:cNvPr id="52" name="TextBox 51">
            <a:extLst>
              <a:ext uri="{FF2B5EF4-FFF2-40B4-BE49-F238E27FC236}">
                <a16:creationId xmlns:a16="http://schemas.microsoft.com/office/drawing/2014/main" id="{ABBF1B50-2875-4043-A2E3-09355761AA94}"/>
              </a:ext>
            </a:extLst>
          </p:cNvPr>
          <p:cNvSpPr txBox="1"/>
          <p:nvPr/>
        </p:nvSpPr>
        <p:spPr>
          <a:xfrm>
            <a:off x="2236134" y="3586760"/>
            <a:ext cx="826006" cy="261610"/>
          </a:xfrm>
          <a:prstGeom prst="rect">
            <a:avLst/>
          </a:prstGeom>
          <a:noFill/>
        </p:spPr>
        <p:txBody>
          <a:bodyPr wrap="square" rtlCol="0">
            <a:spAutoFit/>
          </a:bodyPr>
          <a:lstStyle/>
          <a:p>
            <a:pPr algn="ctr"/>
            <a:r>
              <a:rPr lang="de-DE" sz="1100"/>
              <a:t>Go-Live</a:t>
            </a:r>
          </a:p>
        </p:txBody>
      </p:sp>
      <p:sp>
        <p:nvSpPr>
          <p:cNvPr id="53" name="TextBox 52">
            <a:extLst>
              <a:ext uri="{FF2B5EF4-FFF2-40B4-BE49-F238E27FC236}">
                <a16:creationId xmlns:a16="http://schemas.microsoft.com/office/drawing/2014/main" id="{7367089B-DD17-6A4F-91F6-AE07D46A9D63}"/>
              </a:ext>
            </a:extLst>
          </p:cNvPr>
          <p:cNvSpPr txBox="1"/>
          <p:nvPr/>
        </p:nvSpPr>
        <p:spPr>
          <a:xfrm>
            <a:off x="878679" y="3589913"/>
            <a:ext cx="826006" cy="261610"/>
          </a:xfrm>
          <a:prstGeom prst="rect">
            <a:avLst/>
          </a:prstGeom>
          <a:noFill/>
        </p:spPr>
        <p:txBody>
          <a:bodyPr wrap="square" rtlCol="0">
            <a:spAutoFit/>
          </a:bodyPr>
          <a:lstStyle/>
          <a:p>
            <a:pPr algn="ctr"/>
            <a:r>
              <a:rPr lang="de-DE" sz="1100"/>
              <a:t>Definition</a:t>
            </a:r>
          </a:p>
        </p:txBody>
      </p:sp>
      <p:sp>
        <p:nvSpPr>
          <p:cNvPr id="54" name="TextBox 53">
            <a:extLst>
              <a:ext uri="{FF2B5EF4-FFF2-40B4-BE49-F238E27FC236}">
                <a16:creationId xmlns:a16="http://schemas.microsoft.com/office/drawing/2014/main" id="{25E02DD0-ADB0-2E41-98C8-00F323DA2280}"/>
              </a:ext>
            </a:extLst>
          </p:cNvPr>
          <p:cNvSpPr txBox="1"/>
          <p:nvPr/>
        </p:nvSpPr>
        <p:spPr>
          <a:xfrm>
            <a:off x="205422" y="3599713"/>
            <a:ext cx="826006" cy="261610"/>
          </a:xfrm>
          <a:prstGeom prst="rect">
            <a:avLst/>
          </a:prstGeom>
          <a:noFill/>
        </p:spPr>
        <p:txBody>
          <a:bodyPr wrap="square" rtlCol="0">
            <a:spAutoFit/>
          </a:bodyPr>
          <a:lstStyle/>
          <a:p>
            <a:pPr algn="ctr"/>
            <a:r>
              <a:rPr lang="de-DE" sz="1100"/>
              <a:t>Kickoff</a:t>
            </a:r>
          </a:p>
        </p:txBody>
      </p:sp>
      <p:sp>
        <p:nvSpPr>
          <p:cNvPr id="55" name="TextBox 54">
            <a:extLst>
              <a:ext uri="{FF2B5EF4-FFF2-40B4-BE49-F238E27FC236}">
                <a16:creationId xmlns:a16="http://schemas.microsoft.com/office/drawing/2014/main" id="{7970CF41-79D0-144E-B158-1BD3C4D30276}"/>
              </a:ext>
            </a:extLst>
          </p:cNvPr>
          <p:cNvSpPr txBox="1"/>
          <p:nvPr/>
        </p:nvSpPr>
        <p:spPr>
          <a:xfrm>
            <a:off x="1558548" y="3589913"/>
            <a:ext cx="826006" cy="261610"/>
          </a:xfrm>
          <a:prstGeom prst="rect">
            <a:avLst/>
          </a:prstGeom>
          <a:noFill/>
        </p:spPr>
        <p:txBody>
          <a:bodyPr wrap="square" rtlCol="0">
            <a:spAutoFit/>
          </a:bodyPr>
          <a:lstStyle/>
          <a:p>
            <a:pPr algn="ctr"/>
            <a:r>
              <a:rPr lang="de-DE" sz="1100"/>
              <a:t>Design</a:t>
            </a:r>
          </a:p>
        </p:txBody>
      </p:sp>
      <p:sp>
        <p:nvSpPr>
          <p:cNvPr id="56" name="Rectangle 55">
            <a:extLst>
              <a:ext uri="{FF2B5EF4-FFF2-40B4-BE49-F238E27FC236}">
                <a16:creationId xmlns:a16="http://schemas.microsoft.com/office/drawing/2014/main" id="{F96CEBC6-FD43-D84B-853C-D5A1B8714581}"/>
              </a:ext>
            </a:extLst>
          </p:cNvPr>
          <p:cNvSpPr/>
          <p:nvPr/>
        </p:nvSpPr>
        <p:spPr>
          <a:xfrm>
            <a:off x="3692281" y="3925178"/>
            <a:ext cx="3684584" cy="261611"/>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accent1">
                    <a:lumMod val="50000"/>
                  </a:schemeClr>
                </a:solidFill>
              </a:rPr>
              <a:t>4 Aktivitäten pro Jahr</a:t>
            </a:r>
          </a:p>
        </p:txBody>
      </p:sp>
      <p:sp>
        <p:nvSpPr>
          <p:cNvPr id="63" name="object 66">
            <a:extLst>
              <a:ext uri="{FF2B5EF4-FFF2-40B4-BE49-F238E27FC236}">
                <a16:creationId xmlns:a16="http://schemas.microsoft.com/office/drawing/2014/main" id="{6942DEBE-9CA1-0E47-AFA6-1996FD0CA0C2}"/>
              </a:ext>
            </a:extLst>
          </p:cNvPr>
          <p:cNvSpPr txBox="1"/>
          <p:nvPr/>
        </p:nvSpPr>
        <p:spPr>
          <a:xfrm>
            <a:off x="5265661" y="1471646"/>
            <a:ext cx="2194560" cy="716093"/>
          </a:xfrm>
          <a:prstGeom prst="rect">
            <a:avLst/>
          </a:prstGeom>
        </p:spPr>
        <p:txBody>
          <a:bodyPr vert="horz" wrap="square" lIns="0" tIns="12700" rIns="0" bIns="0" rtlCol="0">
            <a:spAutoFit/>
          </a:bodyPr>
          <a:lstStyle/>
          <a:p>
            <a:pPr marL="12700" marR="5080">
              <a:lnSpc>
                <a:spcPct val="115999"/>
              </a:lnSpc>
              <a:spcBef>
                <a:spcPts val="600"/>
              </a:spcBef>
            </a:pPr>
            <a:r>
              <a:rPr lang="de-DE" sz="1000" dirty="0">
                <a:solidFill>
                  <a:srgbClr val="4B4B4B"/>
                </a:solidFill>
                <a:latin typeface="Adobe Clean Light" panose="020B0303020404020204" pitchFamily="34" charset="0"/>
              </a:rPr>
              <a:t>Förderung der Übernahme von </a:t>
            </a:r>
            <a:br>
              <a:rPr lang="de-DE" sz="1000" dirty="0">
                <a:solidFill>
                  <a:srgbClr val="4B4B4B"/>
                </a:solidFill>
                <a:latin typeface="Adobe Clean Light" panose="020B0303020404020204" pitchFamily="34" charset="0"/>
              </a:rPr>
            </a:br>
            <a:r>
              <a:rPr lang="de-DE" sz="1000" dirty="0">
                <a:solidFill>
                  <a:srgbClr val="4B4B4B"/>
                </a:solidFill>
                <a:latin typeface="Adobe Clean Light" panose="020B0303020404020204" pitchFamily="34" charset="0"/>
              </a:rPr>
              <a:t>Best Practices für die Anpassung </a:t>
            </a:r>
            <a:br>
              <a:rPr lang="de-DE" sz="1000" dirty="0">
                <a:solidFill>
                  <a:srgbClr val="4B4B4B"/>
                </a:solidFill>
                <a:latin typeface="Adobe Clean Light" panose="020B0303020404020204" pitchFamily="34" charset="0"/>
              </a:rPr>
            </a:br>
            <a:r>
              <a:rPr lang="de-DE" sz="1000" dirty="0">
                <a:solidFill>
                  <a:srgbClr val="4B4B4B"/>
                </a:solidFill>
                <a:latin typeface="Adobe Clean Light" panose="020B0303020404020204" pitchFamily="34" charset="0"/>
              </a:rPr>
              <a:t>und Kernkomponenten in AEM as </a:t>
            </a:r>
            <a:br>
              <a:rPr lang="de-DE" sz="1000" dirty="0">
                <a:solidFill>
                  <a:srgbClr val="4B4B4B"/>
                </a:solidFill>
                <a:latin typeface="Adobe Clean Light" panose="020B0303020404020204" pitchFamily="34" charset="0"/>
              </a:rPr>
            </a:br>
            <a:r>
              <a:rPr lang="de-DE" sz="1000" dirty="0">
                <a:solidFill>
                  <a:srgbClr val="4B4B4B"/>
                </a:solidFill>
                <a:latin typeface="Adobe Clean Light" panose="020B0303020404020204" pitchFamily="34" charset="0"/>
              </a:rPr>
              <a:t>a Cloud Service.</a:t>
            </a:r>
          </a:p>
        </p:txBody>
      </p:sp>
      <p:sp>
        <p:nvSpPr>
          <p:cNvPr id="64" name="object 67">
            <a:extLst>
              <a:ext uri="{FF2B5EF4-FFF2-40B4-BE49-F238E27FC236}">
                <a16:creationId xmlns:a16="http://schemas.microsoft.com/office/drawing/2014/main" id="{A56E5229-D477-E049-AE0C-1974D4BAA20B}"/>
              </a:ext>
            </a:extLst>
          </p:cNvPr>
          <p:cNvSpPr txBox="1"/>
          <p:nvPr/>
        </p:nvSpPr>
        <p:spPr>
          <a:xfrm>
            <a:off x="2835999" y="1464006"/>
            <a:ext cx="2194560" cy="717376"/>
          </a:xfrm>
          <a:prstGeom prst="rect">
            <a:avLst/>
          </a:prstGeom>
        </p:spPr>
        <p:txBody>
          <a:bodyPr vert="horz" wrap="square" lIns="0" tIns="12700" rIns="0" bIns="0" rtlCol="0">
            <a:spAutoFit/>
          </a:bodyPr>
          <a:lstStyle/>
          <a:p>
            <a:pPr marL="14604" marR="5080" indent="-1905">
              <a:lnSpc>
                <a:spcPct val="117000"/>
              </a:lnSpc>
              <a:spcBef>
                <a:spcPts val="900"/>
              </a:spcBef>
            </a:pPr>
            <a:r>
              <a:rPr lang="de-DE" sz="1000" dirty="0">
                <a:solidFill>
                  <a:srgbClr val="4B4B4B"/>
                </a:solidFill>
                <a:latin typeface="Adobe Clean Light" panose="020B0303020404020204" pitchFamily="34" charset="0"/>
              </a:rPr>
              <a:t>Identifizieren, Prüfen und Bereitstellen von Empfehlungen zu individuellen Lösungsübernahmebereichen mit Optimierungsmöglichkeiten.</a:t>
            </a:r>
          </a:p>
        </p:txBody>
      </p:sp>
      <p:sp>
        <p:nvSpPr>
          <p:cNvPr id="65" name="object 68">
            <a:extLst>
              <a:ext uri="{FF2B5EF4-FFF2-40B4-BE49-F238E27FC236}">
                <a16:creationId xmlns:a16="http://schemas.microsoft.com/office/drawing/2014/main" id="{B0BE28F3-5362-6846-A03C-FFA3FF3F2EF4}"/>
              </a:ext>
            </a:extLst>
          </p:cNvPr>
          <p:cNvSpPr txBox="1"/>
          <p:nvPr/>
        </p:nvSpPr>
        <p:spPr>
          <a:xfrm>
            <a:off x="355868" y="1417898"/>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de-DE" sz="1000" dirty="0">
                <a:solidFill>
                  <a:srgbClr val="4B4B4B"/>
                </a:solidFill>
                <a:latin typeface="Adobe Clean Light" panose="020B0303020404020204" pitchFamily="34" charset="0"/>
              </a:rPr>
              <a:t>Technische und betriebliche Governance für die Unterstützung von AEM as a Cloud Service-Kunden bei der Einhaltung von Branchenstandards und Best Practices für AEM as a Cloud Service.</a:t>
            </a:r>
          </a:p>
        </p:txBody>
      </p:sp>
      <p:sp>
        <p:nvSpPr>
          <p:cNvPr id="66" name="Rectangle 65">
            <a:extLst>
              <a:ext uri="{FF2B5EF4-FFF2-40B4-BE49-F238E27FC236}">
                <a16:creationId xmlns:a16="http://schemas.microsoft.com/office/drawing/2014/main" id="{5E68C6B8-7CDB-EC49-B96D-C581ED0DB1A2}"/>
              </a:ext>
            </a:extLst>
          </p:cNvPr>
          <p:cNvSpPr/>
          <p:nvPr/>
        </p:nvSpPr>
        <p:spPr>
          <a:xfrm>
            <a:off x="5181600" y="936612"/>
            <a:ext cx="2350006" cy="461665"/>
          </a:xfrm>
          <a:prstGeom prst="rect">
            <a:avLst/>
          </a:prstGeom>
        </p:spPr>
        <p:txBody>
          <a:bodyPr wrap="square">
            <a:spAutoFit/>
          </a:bodyPr>
          <a:lstStyle/>
          <a:p>
            <a:pPr marL="12700">
              <a:lnSpc>
                <a:spcPct val="100000"/>
              </a:lnSpc>
              <a:spcBef>
                <a:spcPts val="100"/>
              </a:spcBef>
            </a:pPr>
            <a:r>
              <a:rPr lang="de-DE" sz="1200" b="1" dirty="0">
                <a:solidFill>
                  <a:srgbClr val="020302"/>
                </a:solidFill>
                <a:latin typeface="Adobe Clean"/>
                <a:cs typeface="Adobe Clean"/>
              </a:rPr>
              <a:t>Best Practices für die Anpassung von AEM as a Cloud Service</a:t>
            </a:r>
          </a:p>
        </p:txBody>
      </p:sp>
      <p:sp>
        <p:nvSpPr>
          <p:cNvPr id="67" name="Rectangle 66">
            <a:extLst>
              <a:ext uri="{FF2B5EF4-FFF2-40B4-BE49-F238E27FC236}">
                <a16:creationId xmlns:a16="http://schemas.microsoft.com/office/drawing/2014/main" id="{7EEF1266-675E-BF4E-B5CF-0449DDAF651B}"/>
              </a:ext>
            </a:extLst>
          </p:cNvPr>
          <p:cNvSpPr/>
          <p:nvPr/>
        </p:nvSpPr>
        <p:spPr>
          <a:xfrm>
            <a:off x="2752588" y="908302"/>
            <a:ext cx="1708650" cy="461665"/>
          </a:xfrm>
          <a:prstGeom prst="rect">
            <a:avLst/>
          </a:prstGeom>
        </p:spPr>
        <p:txBody>
          <a:bodyPr wrap="square">
            <a:spAutoFit/>
          </a:bodyPr>
          <a:lstStyle/>
          <a:p>
            <a:pPr marL="12700">
              <a:lnSpc>
                <a:spcPct val="100000"/>
              </a:lnSpc>
              <a:spcBef>
                <a:spcPts val="100"/>
              </a:spcBef>
            </a:pPr>
            <a:r>
              <a:rPr lang="de-DE" sz="1200" b="1" dirty="0">
                <a:solidFill>
                  <a:srgbClr val="020302"/>
                </a:solidFill>
                <a:latin typeface="Adobe Clean"/>
                <a:cs typeface="Adobe Clean"/>
              </a:rPr>
              <a:t>Zusatz-Services für AEM as a Cloud Service</a:t>
            </a:r>
          </a:p>
        </p:txBody>
      </p:sp>
      <p:sp>
        <p:nvSpPr>
          <p:cNvPr id="68" name="Rectangle 67">
            <a:extLst>
              <a:ext uri="{FF2B5EF4-FFF2-40B4-BE49-F238E27FC236}">
                <a16:creationId xmlns:a16="http://schemas.microsoft.com/office/drawing/2014/main" id="{A99772F9-C6CC-FC43-80B1-C3689C6F7AD9}"/>
              </a:ext>
            </a:extLst>
          </p:cNvPr>
          <p:cNvSpPr/>
          <p:nvPr/>
        </p:nvSpPr>
        <p:spPr>
          <a:xfrm>
            <a:off x="381000" y="908303"/>
            <a:ext cx="1998943" cy="461665"/>
          </a:xfrm>
          <a:prstGeom prst="rect">
            <a:avLst/>
          </a:prstGeom>
        </p:spPr>
        <p:txBody>
          <a:bodyPr wrap="square" lIns="0">
            <a:spAutoFit/>
          </a:bodyPr>
          <a:lstStyle/>
          <a:p>
            <a:pPr marL="12700">
              <a:lnSpc>
                <a:spcPct val="100000"/>
              </a:lnSpc>
              <a:spcBef>
                <a:spcPts val="100"/>
              </a:spcBef>
            </a:pPr>
            <a:r>
              <a:rPr lang="de-DE" sz="1200" b="1" dirty="0">
                <a:solidFill>
                  <a:srgbClr val="020302"/>
                </a:solidFill>
                <a:latin typeface="Adobe Clean"/>
                <a:cs typeface="Adobe Clean"/>
              </a:rPr>
              <a:t>Governance für AEM </a:t>
            </a:r>
            <a:br>
              <a:rPr lang="de-DE" sz="1200" b="1" dirty="0">
                <a:solidFill>
                  <a:srgbClr val="020302"/>
                </a:solidFill>
                <a:latin typeface="Adobe Clean"/>
                <a:cs typeface="Adobe Clean"/>
              </a:rPr>
            </a:br>
            <a:r>
              <a:rPr lang="de-DE" sz="1200" b="1" dirty="0">
                <a:solidFill>
                  <a:srgbClr val="020302"/>
                </a:solidFill>
                <a:latin typeface="Adobe Clean"/>
                <a:cs typeface="Adobe Clean"/>
              </a:rPr>
              <a:t>as a Cloud Service</a:t>
            </a:r>
          </a:p>
        </p:txBody>
      </p:sp>
    </p:spTree>
    <p:extLst>
      <p:ext uri="{BB962C8B-B14F-4D97-AF65-F5344CB8AC3E}">
        <p14:creationId xmlns:p14="http://schemas.microsoft.com/office/powerpoint/2010/main" val="295895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de-DE" sz="500">
                <a:solidFill>
                  <a:srgbClr val="6C6C6C"/>
                </a:solidFill>
                <a:latin typeface="Adobe Clean"/>
                <a:cs typeface="Adobe Clean"/>
              </a:rPr>
              <a:t>©2020 Adobe. All Rights Reserved. Adobe Confidential.</a:t>
            </a:r>
          </a:p>
          <a:p>
            <a:pPr>
              <a:lnSpc>
                <a:spcPct val="100000"/>
              </a:lnSpc>
              <a:spcBef>
                <a:spcPts val="25"/>
              </a:spcBef>
            </a:pPr>
            <a:endParaRPr sz="800">
              <a:latin typeface="Adobe Clean"/>
              <a:cs typeface="Adobe Clean"/>
            </a:endParaRPr>
          </a:p>
          <a:p>
            <a:pPr>
              <a:lnSpc>
                <a:spcPct val="100000"/>
              </a:lnSpc>
              <a:spcBef>
                <a:spcPts val="5"/>
              </a:spcBef>
            </a:pPr>
            <a:r>
              <a:rPr lang="de-DE" sz="800">
                <a:solidFill>
                  <a:srgbClr val="6D6D6D"/>
                </a:solidFill>
                <a:latin typeface="Adobe Clean"/>
                <a:cs typeface="Adobe Clean"/>
              </a:rPr>
              <a:t>©2020 Adobe. All Rights Reserved. 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de-DE" sz="1400" b="1">
                <a:solidFill>
                  <a:srgbClr val="020302"/>
                </a:solidFill>
                <a:latin typeface="Adobe Clean"/>
                <a:cs typeface="Adobe Clean"/>
              </a:rPr>
              <a:t>Ressourcen</a:t>
            </a:r>
          </a:p>
        </p:txBody>
      </p:sp>
      <p:sp>
        <p:nvSpPr>
          <p:cNvPr id="24" name="object 24"/>
          <p:cNvSpPr txBox="1"/>
          <p:nvPr/>
        </p:nvSpPr>
        <p:spPr>
          <a:xfrm>
            <a:off x="6663381" y="9283729"/>
            <a:ext cx="1093526" cy="662305"/>
          </a:xfrm>
          <a:prstGeom prst="rect">
            <a:avLst/>
          </a:prstGeom>
        </p:spPr>
        <p:txBody>
          <a:bodyPr vert="horz" wrap="square" lIns="0" tIns="12065" rIns="0" bIns="0" rtlCol="0">
            <a:spAutoFit/>
          </a:bodyPr>
          <a:lstStyle/>
          <a:p>
            <a:pPr marL="12700">
              <a:lnSpc>
                <a:spcPts val="930"/>
              </a:lnSpc>
              <a:spcBef>
                <a:spcPts val="95"/>
              </a:spcBef>
            </a:pPr>
            <a:r>
              <a:rPr lang="de-DE" sz="800" dirty="0">
                <a:solidFill>
                  <a:srgbClr val="777879"/>
                </a:solidFill>
                <a:latin typeface="Adobe Clean"/>
                <a:cs typeface="Adobe Clean"/>
              </a:rPr>
              <a:t>Adobe</a:t>
            </a:r>
          </a:p>
          <a:p>
            <a:pPr marL="12700">
              <a:lnSpc>
                <a:spcPts val="915"/>
              </a:lnSpc>
            </a:pPr>
            <a:r>
              <a:rPr lang="de-DE" sz="800" dirty="0">
                <a:solidFill>
                  <a:srgbClr val="777879"/>
                </a:solidFill>
                <a:latin typeface="Adobe Clean"/>
                <a:cs typeface="Adobe Clean"/>
              </a:rPr>
              <a:t>345 Park Avenue</a:t>
            </a:r>
          </a:p>
          <a:p>
            <a:pPr marL="12700">
              <a:lnSpc>
                <a:spcPts val="944"/>
              </a:lnSpc>
            </a:pPr>
            <a:r>
              <a:rPr lang="de-DE" sz="800" dirty="0">
                <a:solidFill>
                  <a:srgbClr val="777879"/>
                </a:solidFill>
                <a:latin typeface="Adobe Clean"/>
                <a:cs typeface="Adobe Clean"/>
              </a:rPr>
              <a:t>San Jose, CA95110-2704</a:t>
            </a:r>
          </a:p>
          <a:p>
            <a:pPr marL="12700">
              <a:lnSpc>
                <a:spcPct val="100000"/>
              </a:lnSpc>
              <a:spcBef>
                <a:spcPts val="45"/>
              </a:spcBef>
            </a:pPr>
            <a:r>
              <a:rPr lang="de-DE" sz="800" dirty="0">
                <a:solidFill>
                  <a:srgbClr val="777879"/>
                </a:solidFill>
                <a:latin typeface="Adobe Clean"/>
                <a:cs typeface="Adobe Clean"/>
              </a:rPr>
              <a:t>USA</a:t>
            </a:r>
          </a:p>
          <a:p>
            <a:pPr marL="12700">
              <a:lnSpc>
                <a:spcPct val="100000"/>
              </a:lnSpc>
              <a:spcBef>
                <a:spcPts val="265"/>
              </a:spcBef>
            </a:pPr>
            <a:r>
              <a:rPr lang="de-DE" sz="800" u="sng" dirty="0">
                <a:solidFill>
                  <a:srgbClr val="5F5F5F"/>
                </a:solidFill>
                <a:uFill>
                  <a:solidFill>
                    <a:srgbClr val="0000FF"/>
                  </a:solidFill>
                </a:uFill>
                <a:latin typeface="Adobe Clean"/>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0057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0057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292330"/>
            <a:ext cx="5717918" cy="717504"/>
          </a:xfrm>
          <a:prstGeom prst="rect">
            <a:avLst/>
          </a:prstGeom>
        </p:spPr>
        <p:txBody>
          <a:bodyPr vert="horz" wrap="square" lIns="0" tIns="29845" rIns="0" bIns="0" rtlCol="0">
            <a:spAutoFit/>
          </a:bodyPr>
          <a:lstStyle/>
          <a:p>
            <a:pPr marL="12700" marR="5080" indent="-635">
              <a:lnSpc>
                <a:spcPts val="1200"/>
              </a:lnSpc>
              <a:spcBef>
                <a:spcPts val="235"/>
              </a:spcBef>
            </a:pPr>
            <a:r>
              <a:rPr lang="de-DE" sz="1100" i="1" dirty="0">
                <a:solidFill>
                  <a:srgbClr val="777879"/>
                </a:solidFill>
                <a:latin typeface="AdobeClean-LightIt"/>
                <a:cs typeface="AdobeClean-LightIt"/>
              </a:rPr>
              <a:t>Weitere Informationen zum Support-Angebot von Adobe sowie zum für Ihre Bedürfnisse geeigneten Support-Level erhalten Sie bei Ihrem spezifischen Account-Manager (NAM) oder Ihrem Customer Success Manager (CSM).</a:t>
            </a:r>
          </a:p>
          <a:p>
            <a:pPr marL="34290">
              <a:lnSpc>
                <a:spcPct val="100000"/>
              </a:lnSpc>
              <a:spcBef>
                <a:spcPts val="795"/>
              </a:spcBef>
            </a:pPr>
            <a:r>
              <a:rPr lang="de-DE" sz="800" dirty="0">
                <a:solidFill>
                  <a:srgbClr val="6D6D6D"/>
                </a:solidFill>
                <a:latin typeface="Adobe Clean"/>
                <a:cs typeface="Adobe Clean"/>
              </a:rPr>
              <a:t>©2021 Adobe. All Rights Reserved. 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84181" y="4900727"/>
            <a:ext cx="7396804" cy="769030"/>
          </a:xfrm>
          <a:prstGeom prst="rect">
            <a:avLst/>
          </a:prstGeom>
        </p:spPr>
        <p:txBody>
          <a:bodyPr vert="horz" wrap="square" lIns="0" tIns="116205" rIns="0" bIns="0" rtlCol="0" anchor="t">
            <a:spAutoFit/>
          </a:bodyPr>
          <a:lstStyle/>
          <a:p>
            <a:pPr>
              <a:spcBef>
                <a:spcPts val="915"/>
              </a:spcBef>
            </a:pPr>
            <a:r>
              <a:rPr lang="de-DE" sz="1400" b="1" dirty="0">
                <a:solidFill>
                  <a:srgbClr val="020302"/>
                </a:solidFill>
                <a:latin typeface="Adobe Clean"/>
                <a:cs typeface="Adobe Clean"/>
              </a:rPr>
              <a:t>Regionales Support-Angebot von Adobe, örtliche Geschäftszeiten und unterstützte Sprachen</a:t>
            </a:r>
          </a:p>
          <a:p>
            <a:pPr>
              <a:spcBef>
                <a:spcPts val="915"/>
              </a:spcBef>
            </a:pPr>
            <a:r>
              <a:rPr lang="de-DE" sz="1000" dirty="0">
                <a:solidFill>
                  <a:srgbClr val="1F1F1F"/>
                </a:solidFill>
                <a:latin typeface="AdobeClean-Light"/>
              </a:rPr>
              <a:t>Das regionale Support-Angebot von Adobe wird durch Abgleich der Rechnungsadresse des Kunden (entsprechend dem Kundenauftrag </a:t>
            </a:r>
            <a:br>
              <a:rPr lang="de-DE" sz="1000" dirty="0">
                <a:solidFill>
                  <a:srgbClr val="1F1F1F"/>
                </a:solidFill>
                <a:latin typeface="AdobeClean-Light"/>
              </a:rPr>
            </a:br>
            <a:r>
              <a:rPr lang="de-DE" sz="1000" dirty="0">
                <a:solidFill>
                  <a:srgbClr val="1F1F1F"/>
                </a:solidFill>
                <a:latin typeface="AdobeClean-Light"/>
              </a:rPr>
              <a:t>oder einer anderen Kaufbestätigung für Adobe-Support) mit einer der folgenden Regionen ermittelt:</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011440355"/>
              </p:ext>
            </p:extLst>
          </p:nvPr>
        </p:nvGraphicFramePr>
        <p:xfrm>
          <a:off x="171128" y="5907213"/>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de-DE" sz="1100">
                          <a:solidFill>
                            <a:schemeClr val="tx1"/>
                          </a:solidFill>
                          <a:latin typeface="Adobe Clean" panose="020B0503020404020204" pitchFamily="34" charset="0"/>
                        </a:rPr>
                        <a:t>Nord- und Südamerika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Europa, Naher Osten </a:t>
                      </a:r>
                      <a:br>
                        <a:rPr lang="de-DE" sz="1100" dirty="0">
                          <a:solidFill>
                            <a:schemeClr val="tx1"/>
                          </a:solidFill>
                          <a:latin typeface="Adobe Clean" panose="020B0503020404020204" pitchFamily="34" charset="0"/>
                        </a:rPr>
                      </a:br>
                      <a:r>
                        <a:rPr lang="de-DE" sz="1100" dirty="0">
                          <a:solidFill>
                            <a:schemeClr val="tx1"/>
                          </a:solidFill>
                          <a:latin typeface="Adobe Clean" panose="020B0503020404020204" pitchFamily="34" charset="0"/>
                        </a:rPr>
                        <a:t>und Afrika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Asien-Pazifik</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Japan </a:t>
                      </a:r>
                      <a:r>
                        <a:rPr lang="de-DE" sz="1100" baseline="30000">
                          <a:solidFill>
                            <a:schemeClr val="tx1"/>
                          </a:solidFill>
                          <a:latin typeface="Adobe Clean" panose="020B0503020404020204" pitchFamily="34" charset="0"/>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de-DE" sz="1100">
                          <a:solidFill>
                            <a:schemeClr val="tx1"/>
                          </a:solidFill>
                          <a:latin typeface="Adobe Clean" panose="020B0503020404020204" pitchFamily="34" charset="0"/>
                        </a:rPr>
                        <a:t>6:00–17:30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9:00–17:00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9:00–17:00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9:00–17:30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eaLnBrk="1" fontAlgn="auto" latinLnBrk="0" hangingPunct="1">
                        <a:lnSpc>
                          <a:spcPct val="100000"/>
                        </a:lnSpc>
                        <a:spcBef>
                          <a:spcPts val="0"/>
                        </a:spcBef>
                        <a:spcAft>
                          <a:spcPts val="0"/>
                        </a:spcAft>
                        <a:buClrTx/>
                        <a:buSzTx/>
                        <a:buFontTx/>
                        <a:buNone/>
                      </a:pPr>
                      <a:r>
                        <a:rPr lang="de-DE" sz="1100" dirty="0">
                          <a:solidFill>
                            <a:schemeClr val="tx1"/>
                          </a:solidFill>
                          <a:latin typeface="Adobe Clean"/>
                        </a:rPr>
                        <a:t>Sprachunterstützung ist nur auf Englisch und Japanisch verfügbar.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de-DE" sz="1100" i="0" dirty="0">
                          <a:solidFill>
                            <a:schemeClr val="tx1"/>
                          </a:solidFill>
                          <a:latin typeface="Adobe Clean"/>
                        </a:rPr>
                        <a:t> </a:t>
                      </a:r>
                      <a:r>
                        <a:rPr lang="de-DE" sz="1100" i="0" baseline="30000" dirty="0">
                          <a:solidFill>
                            <a:schemeClr val="tx1"/>
                          </a:solidFill>
                          <a:latin typeface="Adobe Clean"/>
                        </a:rPr>
                        <a:t>1</a:t>
                      </a:r>
                      <a:r>
                        <a:rPr lang="de-DE" sz="1100" i="0" dirty="0">
                          <a:solidFill>
                            <a:schemeClr val="tx1"/>
                          </a:solidFill>
                          <a:latin typeface="Adobe Clean"/>
                        </a:rPr>
                        <a:t>Fälle der Kategorien P2, P3 und P4 sind in Japan auf Geschäftszeiten beschränkt.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pPr marL="139065" marR="5080" indent="-139065">
              <a:lnSpc>
                <a:spcPts val="1390"/>
              </a:lnSpc>
              <a:spcBef>
                <a:spcPts val="185"/>
              </a:spcBef>
            </a:pPr>
            <a:r>
              <a:rPr lang="de-DE" sz="1800" b="1">
                <a:solidFill>
                  <a:srgbClr val="FFFFFF"/>
                </a:solidFill>
                <a:latin typeface="Adobe Clean"/>
                <a:cs typeface="Adobe Clean"/>
              </a:rPr>
              <a:t>Schneller</a:t>
            </a:r>
            <a:br>
              <a:rPr lang="de-DE" sz="1800" b="1">
                <a:solidFill>
                  <a:srgbClr val="FFFFFF"/>
                </a:solidFill>
                <a:latin typeface="Adobe Clean"/>
                <a:cs typeface="Adobe Clean"/>
              </a:rPr>
            </a:br>
            <a:r>
              <a:rPr lang="de-DE" sz="1800" b="1">
                <a:solidFill>
                  <a:srgbClr val="FFFFFF"/>
                </a:solidFill>
                <a:latin typeface="Adobe Clean"/>
                <a:cs typeface="Adobe Clean"/>
              </a:rPr>
              <a:t>Support</a:t>
            </a:r>
            <a:endParaRPr lang="de-DE" sz="1800" b="1" dirty="0">
              <a:solidFill>
                <a:srgbClr val="FFFFFF"/>
              </a:solidFill>
              <a:latin typeface="Adobe Clean"/>
              <a:cs typeface="Adobe Clean"/>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772291" y="8528519"/>
            <a:ext cx="1113909" cy="385445"/>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dirty="0">
                <a:solidFill>
                  <a:srgbClr val="FFFFFF"/>
                </a:solidFill>
                <a:latin typeface="Adobe Clean"/>
                <a:cs typeface="Adobe Clean"/>
              </a:rPr>
              <a:t>Unübertroffenes Know-how</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10759" y="8543943"/>
            <a:ext cx="938408" cy="385445"/>
          </a:xfrm>
          <a:prstGeom prst="rect">
            <a:avLst/>
          </a:prstGeom>
        </p:spPr>
        <p:txBody>
          <a:bodyPr vert="horz" wrap="square" lIns="0" tIns="23495" rIns="0" bIns="0" rtlCol="0">
            <a:spAutoFit/>
          </a:bodyPr>
          <a:lstStyle/>
          <a:p>
            <a:pPr marL="50800" marR="5080" indent="-51435" algn="ctr">
              <a:lnSpc>
                <a:spcPts val="1390"/>
              </a:lnSpc>
              <a:spcBef>
                <a:spcPts val="185"/>
              </a:spcBef>
            </a:pPr>
            <a:r>
              <a:rPr lang="de-DE" sz="1200" b="1" dirty="0">
                <a:solidFill>
                  <a:srgbClr val="FFFFFF"/>
                </a:solidFill>
                <a:latin typeface="Adobe Clean"/>
                <a:cs typeface="Adobe Clean"/>
              </a:rPr>
              <a:t>Strategische Beratung</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2034748112"/>
              </p:ext>
            </p:extLst>
          </p:nvPr>
        </p:nvGraphicFramePr>
        <p:xfrm>
          <a:off x="194236" y="1059345"/>
          <a:ext cx="7368291" cy="35661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de-DE" sz="1100" b="0">
                          <a:solidFill>
                            <a:schemeClr val="tx1"/>
                          </a:solidFill>
                          <a:latin typeface="Adobe Clean" panose="020B0503020404020204" pitchFamily="34" charset="0"/>
                          <a:ea typeface="+mn-ea"/>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b="0" dirty="0">
                          <a:solidFill>
                            <a:srgbClr val="000000"/>
                          </a:solidFill>
                          <a:latin typeface="Adobe Clean Light" panose="020B0303020404020204" pitchFamily="34" charset="0"/>
                          <a:ea typeface="+mn-ea"/>
                          <a:cs typeface="+mn-cs"/>
                        </a:rPr>
                        <a:t>Mit der Experience League unterstützt Adobe Unternehmen dabei, mit ihren Investitionen in Adobe optimale Ergebnisse zu erzielen. An diesem zentralen Ort können Kunden auf einem personalisierten Weg zum Erfolg lernen, Kontakte knüpfen und </a:t>
                      </a:r>
                      <a:br>
                        <a:rPr lang="de-DE" sz="1000" b="0" dirty="0">
                          <a:solidFill>
                            <a:srgbClr val="000000"/>
                          </a:solidFill>
                          <a:latin typeface="Adobe Clean Light" panose="020B0303020404020204" pitchFamily="34" charset="0"/>
                          <a:ea typeface="+mn-ea"/>
                          <a:cs typeface="+mn-cs"/>
                        </a:rPr>
                      </a:br>
                      <a:r>
                        <a:rPr lang="de-DE" sz="1000" b="0" dirty="0">
                          <a:solidFill>
                            <a:srgbClr val="000000"/>
                          </a:solidFill>
                          <a:latin typeface="Adobe Clean Light" panose="020B0303020404020204" pitchFamily="34" charset="0"/>
                          <a:ea typeface="+mn-ea"/>
                          <a:cs typeface="+mn-cs"/>
                        </a:rPr>
                        <a:t>sich weiterentwickeln. Dafür nutzen sie Selbsthilfe-Tutorials, Produktdokumentation, von Kursleitern geführte Schulungen, Community und technischen Support.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dk1"/>
                          </a:solidFill>
                          <a:latin typeface="Adobe Clean" panose="020B0503020404020204" pitchFamily="34" charset="0"/>
                          <a:ea typeface="+mn-ea"/>
                          <a:cs typeface="+mn-cs"/>
                          <a:hlinkClick r:id="rId8"/>
                        </a:rPr>
                        <a:t>Training</a:t>
                      </a:r>
                      <a:r>
                        <a:rPr lang="de-DE" sz="1100">
                          <a:solidFill>
                            <a:schemeClr val="dk1"/>
                          </a:solidFill>
                          <a:latin typeface="Adobe Clean" panose="020B0503020404020204" pitchFamily="34" charset="0"/>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a:solidFill>
                            <a:srgbClr val="000000"/>
                          </a:solidFill>
                          <a:latin typeface="Adobe Clean Light" panose="020B0303020404020204" pitchFamily="34" charset="0"/>
                          <a:ea typeface="+mn-ea"/>
                          <a:cs typeface="+mn-cs"/>
                        </a:rPr>
                        <a:t>Adobe Digital Learning Services-Kurse sind über die Experience League verfügbar. Das Angebot umfasst sowohl On-Demand- als auch von Kursleiter geführte Schulungen.  Hier können Sie Kompetenzen erwerben, die auf dem Markt anerkannt sind und den Erfolg im Unternehmen vorantreiben.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latin typeface="Adobe Clean" panose="020B0503020404020204" pitchFamily="34" charset="0"/>
                          <a:ea typeface="+mn-ea"/>
                          <a:cs typeface="+mn-cs"/>
                          <a:hlinkClick r:id="rId9"/>
                        </a:rPr>
                        <a:t>Produktionsprobleme und Systemausfälle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dirty="0">
                          <a:solidFill>
                            <a:srgbClr val="000000"/>
                          </a:solidFill>
                          <a:latin typeface="Adobe Clean Light" panose="020B0303020404020204" pitchFamily="34" charset="0"/>
                          <a:ea typeface="+mn-ea"/>
                          <a:cs typeface="+mn-cs"/>
                        </a:rPr>
                        <a:t>Status.adobe.com übermittelt die Statusinformationen sämtlicher Adobe-Produkte und -Services, die in Umgebungen mit mehreren Mandanten implementiert sind. Kunden können Voreinstellungen für ihr Abonnement auswählen und E-Mail-Benachrichtigungen erhalten, wenn Adobe ein Produktereignis erstellt, aktualisiert oder löst. Dies kann geplante Wartungen oder Service-Probleme unterschiedlichen Schweregrads umfassen.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latin typeface="Adobe Clean" panose="020B0503020404020204" pitchFamily="34" charset="0"/>
                          <a:ea typeface="+mn-ea"/>
                          <a:cs typeface="+mn-cs"/>
                          <a:hlinkClick r:id="rId10"/>
                        </a:rPr>
                        <a:t>Geschäftsbedingungen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de-DE" sz="1000" dirty="0">
                          <a:solidFill>
                            <a:srgbClr val="000000"/>
                          </a:solidFill>
                          <a:latin typeface="Adobe Clean Light" panose="020B0303020404020204" pitchFamily="34" charset="0"/>
                          <a:ea typeface="+mn-ea"/>
                          <a:cs typeface="+mn-cs"/>
                        </a:rPr>
                        <a:t>Allgemeine Geschäftsbedingungen mit detaillierten Informationen zu den angebotenen Support-Services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
        <p:nvSpPr>
          <p:cNvPr id="22" name="object 64">
            <a:extLst>
              <a:ext uri="{FF2B5EF4-FFF2-40B4-BE49-F238E27FC236}">
                <a16:creationId xmlns:a16="http://schemas.microsoft.com/office/drawing/2014/main" id="{60E5A3C9-1792-42FE-8D8E-B4F93280734C}"/>
              </a:ext>
            </a:extLst>
          </p:cNvPr>
          <p:cNvSpPr txBox="1"/>
          <p:nvPr/>
        </p:nvSpPr>
        <p:spPr>
          <a:xfrm>
            <a:off x="4601419" y="8533624"/>
            <a:ext cx="810895" cy="382797"/>
          </a:xfrm>
          <a:prstGeom prst="rect">
            <a:avLst/>
          </a:prstGeom>
        </p:spPr>
        <p:txBody>
          <a:bodyPr vert="horz" wrap="square" lIns="0" tIns="23495" rIns="0" bIns="0" rtlCol="0">
            <a:spAutoFit/>
          </a:bodyPr>
          <a:lstStyle/>
          <a:p>
            <a:pPr marL="139065" marR="5080" indent="-139065" algn="ctr">
              <a:lnSpc>
                <a:spcPts val="1390"/>
              </a:lnSpc>
              <a:spcBef>
                <a:spcPts val="185"/>
              </a:spcBef>
            </a:pPr>
            <a:r>
              <a:rPr lang="de-DE" sz="1200" b="1" dirty="0">
                <a:solidFill>
                  <a:srgbClr val="FFFFFF"/>
                </a:solidFill>
                <a:latin typeface="Adobe Clean"/>
                <a:cs typeface="Adobe Clean"/>
              </a:rPr>
              <a:t>	Schneller Support</a:t>
            </a:r>
          </a:p>
        </p:txBody>
      </p:sp>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D41536-010B-47B1-9229-B72BE409009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5C1A8FD-3884-41A0-BE37-D15776C885D1}">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69D9D3B-3229-44EE-9964-24A06AE668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TotalTime>
  <Words>1689</Words>
  <Application>Microsoft Office PowerPoint</Application>
  <PresentationFormat>Custom</PresentationFormat>
  <Paragraphs>196</Paragraphs>
  <Slides>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vt:i4>
      </vt:variant>
    </vt:vector>
  </HeadingPairs>
  <TitlesOfParts>
    <vt:vector size="15" baseType="lpstr">
      <vt:lpstr>Adobe Clean</vt:lpstr>
      <vt:lpstr>Adobe Clean Light</vt:lpstr>
      <vt:lpstr>Adobe Clean SemiLight</vt:lpstr>
      <vt:lpstr>AdobeClean-Light</vt:lpstr>
      <vt:lpstr>AdobeClean-LightIt</vt:lpstr>
      <vt:lpstr>AdobeClean-SemiLight</vt:lpstr>
      <vt:lpstr>Arial</vt:lpstr>
      <vt:lpstr>Calibri</vt:lpstr>
      <vt:lpstr>Times New Roman</vt:lpstr>
      <vt:lpstr>Wingdings</vt:lpstr>
      <vt:lpstr>Office Theme</vt:lpstr>
      <vt:lpstr>SUPPORT-PAKETE VON ADOBE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SUPPORTOFFERINGS</dc:title>
  <cp:lastModifiedBy>Viet Long Lai</cp:lastModifiedBy>
  <cp:revision>4</cp:revision>
  <dcterms:created xsi:type="dcterms:W3CDTF">2021-08-02T18:14:51Z</dcterms:created>
  <dcterms:modified xsi:type="dcterms:W3CDTF">2022-02-14T15:36:49Z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2021-07-28T00:00:00Z</vt:filetime>
  </property>
  <property fmtid="{D5CDD505-2E9C-101B-9397-08002B2CF9AE}" pid="3" name="LastSaved">
    <vt:filetime>2021-08-02T00:00:00Z</vt:filetime>
  </property>
  <property fmtid="{D5CDD505-2E9C-101B-9397-08002B2CF9AE}" pid="4" name="ContentTypeId">
    <vt:lpwstr>0x010100E783BF6876BCC646A459363AF21A7736</vt:lpwstr>
  </property>
</Properties>
</file>