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p:scale>
          <a:sx n="125" d="100"/>
          <a:sy n="125" d="100"/>
        </p:scale>
        <p:origin x="1734"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2/14/2022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de-DE" sz="2300">
                <a:latin typeface="Adobe Clean"/>
              </a:rPr>
              <a:t>SUPPORT-PAKETE VON ADOBE</a:t>
            </a:r>
          </a:p>
        </p:txBody>
      </p:sp>
      <p:sp>
        <p:nvSpPr>
          <p:cNvPr id="4" name="object 4"/>
          <p:cNvSpPr txBox="1"/>
          <p:nvPr/>
        </p:nvSpPr>
        <p:spPr>
          <a:xfrm>
            <a:off x="125148" y="7112606"/>
            <a:ext cx="2785110" cy="228268"/>
          </a:xfrm>
          <a:prstGeom prst="rect">
            <a:avLst/>
          </a:prstGeom>
        </p:spPr>
        <p:txBody>
          <a:bodyPr vert="horz" wrap="square" lIns="0" tIns="12700" rIns="0" bIns="0" rtlCol="0">
            <a:spAutoFit/>
          </a:bodyPr>
          <a:lstStyle/>
          <a:p>
            <a:pPr marL="12700">
              <a:lnSpc>
                <a:spcPct val="100000"/>
              </a:lnSpc>
              <a:spcBef>
                <a:spcPts val="100"/>
              </a:spcBef>
            </a:pPr>
            <a:r>
              <a:rPr lang="de-DE" sz="1400" b="1" u="sng" dirty="0">
                <a:solidFill>
                  <a:srgbClr val="020302"/>
                </a:solidFill>
                <a:uFill>
                  <a:solidFill>
                    <a:srgbClr val="020302"/>
                  </a:solidFill>
                </a:uFill>
                <a:latin typeface="Adobe Clean"/>
                <a:cs typeface="Adobe Clean"/>
              </a:rPr>
              <a:t>Service-Level-Ziele: Erste Reaktion</a:t>
            </a:r>
          </a:p>
        </p:txBody>
      </p:sp>
      <p:graphicFrame>
        <p:nvGraphicFramePr>
          <p:cNvPr id="9" name="object 9"/>
          <p:cNvGraphicFramePr>
            <a:graphicFrameLocks noGrp="1"/>
          </p:cNvGraphicFramePr>
          <p:nvPr>
            <p:extLst>
              <p:ext uri="{D42A27DB-BD31-4B8C-83A1-F6EECF244321}">
                <p14:modId xmlns:p14="http://schemas.microsoft.com/office/powerpoint/2010/main" val="3441371695"/>
              </p:ext>
            </p:extLst>
          </p:nvPr>
        </p:nvGraphicFramePr>
        <p:xfrm>
          <a:off x="146919" y="7412198"/>
          <a:ext cx="7477080" cy="2447908"/>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37559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dirty="0">
                          <a:solidFill>
                            <a:srgbClr val="020302"/>
                          </a:solidFill>
                          <a:latin typeface="Adobe Clean"/>
                          <a:cs typeface="Adobe Clean"/>
                        </a:rPr>
                        <a:t>Priorität</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de-DE" sz="900">
                          <a:solidFill>
                            <a:srgbClr val="020302"/>
                          </a:solidFill>
                          <a:latin typeface="Adobe Clean"/>
                          <a:cs typeface="Adobe Clean"/>
                        </a:rPr>
                        <a:t>Standard Support</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de-DE" sz="900">
                          <a:solidFill>
                            <a:srgbClr val="FFFFFF"/>
                          </a:solidFill>
                          <a:latin typeface="Adobe Clean"/>
                          <a:cs typeface="Adobe Clean"/>
                        </a:rPr>
                        <a:t>Enterprise Support</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633035">
                <a:tc>
                  <a:txBody>
                    <a:bodyPr/>
                    <a:lstStyle/>
                    <a:p>
                      <a:pPr marL="50800">
                        <a:lnSpc>
                          <a:spcPct val="100000"/>
                        </a:lnSpc>
                        <a:spcBef>
                          <a:spcPts val="125"/>
                        </a:spcBef>
                      </a:pPr>
                      <a:r>
                        <a:rPr lang="de-DE" sz="900" b="1" dirty="0">
                          <a:solidFill>
                            <a:srgbClr val="020302"/>
                          </a:solidFill>
                          <a:latin typeface="Adobe Clean"/>
                          <a:cs typeface="Adobe Clean"/>
                        </a:rPr>
                        <a:t>PRIORITÄT 1</a:t>
                      </a:r>
                    </a:p>
                    <a:p>
                      <a:pPr marL="50800" marR="387985" lvl="0" indent="0" eaLnBrk="1" fontAlgn="auto" latinLnBrk="0" hangingPunct="1">
                        <a:lnSpc>
                          <a:spcPts val="1000"/>
                        </a:lnSpc>
                        <a:spcBef>
                          <a:spcPts val="420"/>
                        </a:spcBef>
                        <a:spcAft>
                          <a:spcPts val="0"/>
                        </a:spcAft>
                        <a:buClrTx/>
                        <a:buSzTx/>
                        <a:buFontTx/>
                        <a:buNone/>
                      </a:pPr>
                      <a:r>
                        <a:rPr lang="de-DE" sz="900" b="0" i="0" dirty="0">
                          <a:solidFill>
                            <a:srgbClr val="020302"/>
                          </a:solidFill>
                          <a:latin typeface="Adobe Clean Light"/>
                          <a:ea typeface="+mn-ea"/>
                          <a:cs typeface="+mn-cs"/>
                        </a:rPr>
                        <a:t> </a:t>
                      </a:r>
                      <a:r>
                        <a:rPr lang="de-DE" sz="900" b="0" i="0" u="none" strike="noStrike" dirty="0">
                          <a:solidFill>
                            <a:schemeClr val="tx1"/>
                          </a:solidFill>
                          <a:latin typeface="Adobe Clean Light"/>
                          <a:ea typeface="+mn-ea"/>
                          <a:cs typeface="+mn-cs"/>
                        </a:rPr>
                        <a:t>Die Produktionsfunktionen im Unternehmen des Kunden sind ausgefallen oder weisen einen erheblichen Datenverlust oder eine Beeinträchtigung des Service auf und ein sofortiges Eingreifen ist nötig, um Funktionalität und Nutzbarkeit wiederherzustellen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24x7/1 Stunde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a:rPr>
                        <a:t>24x7/30 Minuten</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00380">
                <a:tc>
                  <a:txBody>
                    <a:bodyPr/>
                    <a:lstStyle/>
                    <a:p>
                      <a:pPr marL="50800">
                        <a:lnSpc>
                          <a:spcPct val="100000"/>
                        </a:lnSpc>
                        <a:spcBef>
                          <a:spcPts val="125"/>
                        </a:spcBef>
                      </a:pPr>
                      <a:r>
                        <a:rPr lang="de-DE" sz="900" b="1" dirty="0">
                          <a:solidFill>
                            <a:srgbClr val="020302"/>
                          </a:solidFill>
                          <a:latin typeface="Adobe Clean"/>
                          <a:cs typeface="Adobe Clean"/>
                        </a:rPr>
                        <a:t>PRIORITÄT 2</a:t>
                      </a:r>
                    </a:p>
                    <a:p>
                      <a:pPr marL="50800" marR="0" lvl="0" indent="0" defTabSz="914400" eaLnBrk="1" fontAlgn="auto" latinLnBrk="0" hangingPunct="1">
                        <a:lnSpc>
                          <a:spcPct val="100000"/>
                        </a:lnSpc>
                        <a:spcBef>
                          <a:spcPts val="125"/>
                        </a:spcBef>
                        <a:spcAft>
                          <a:spcPts val="0"/>
                        </a:spcAft>
                        <a:buClrTx/>
                        <a:buSzTx/>
                        <a:buFontTx/>
                        <a:buNone/>
                        <a:tabLst/>
                        <a:defRPr/>
                      </a:pPr>
                      <a:r>
                        <a:rPr lang="de-DE" sz="900" b="0" i="0" dirty="0">
                          <a:solidFill>
                            <a:srgbClr val="020302"/>
                          </a:solidFill>
                          <a:latin typeface="Adobe Clean Light"/>
                          <a:ea typeface="+mn-ea"/>
                          <a:cs typeface="+mn-cs"/>
                        </a:rPr>
                        <a:t> </a:t>
                      </a:r>
                      <a:r>
                        <a:rPr lang="de-DE" sz="900" b="0" i="0" u="none" strike="noStrike" dirty="0">
                          <a:solidFill>
                            <a:schemeClr val="tx1"/>
                          </a:solidFill>
                          <a:latin typeface="Adobe Clean Light"/>
                          <a:ea typeface="+mn-ea"/>
                          <a:cs typeface="+mn-cs"/>
                        </a:rPr>
                        <a:t>Die Unternehmensfunktionen des Kunden weisen erhebliche Beeinträchtigungen des </a:t>
                      </a:r>
                      <a:br>
                        <a:rPr lang="de-DE" sz="900" b="0" i="0" u="none" strike="noStrike" dirty="0">
                          <a:solidFill>
                            <a:schemeClr val="tx1"/>
                          </a:solidFill>
                          <a:latin typeface="Adobe Clean Light"/>
                          <a:ea typeface="+mn-ea"/>
                          <a:cs typeface="+mn-cs"/>
                        </a:rPr>
                      </a:br>
                      <a:r>
                        <a:rPr lang="de-DE" sz="900" b="0" i="0" u="none" strike="noStrike" dirty="0">
                          <a:solidFill>
                            <a:schemeClr val="tx1"/>
                          </a:solidFill>
                          <a:latin typeface="Adobe Clean Light"/>
                          <a:ea typeface="+mn-ea"/>
                          <a:cs typeface="+mn-cs"/>
                        </a:rPr>
                        <a:t>Service oder möglichen Datenverlust auf oder eine zentrale Funktion ist betroffen.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Geschäftszeiten/4 Stunden</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a:rPr>
                        <a:t>24x5/1 Stunde</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17728">
                <a:tc>
                  <a:txBody>
                    <a:bodyPr/>
                    <a:lstStyle/>
                    <a:p>
                      <a:pPr marL="50800">
                        <a:lnSpc>
                          <a:spcPct val="100000"/>
                        </a:lnSpc>
                        <a:spcBef>
                          <a:spcPts val="630"/>
                        </a:spcBef>
                      </a:pPr>
                      <a:r>
                        <a:rPr lang="de-DE" sz="900" b="1" dirty="0">
                          <a:solidFill>
                            <a:srgbClr val="020302"/>
                          </a:solidFill>
                          <a:latin typeface="Adobe Clean"/>
                          <a:cs typeface="Adobe Clean"/>
                        </a:rPr>
                        <a:t>PRIORITÄT 3</a:t>
                      </a:r>
                    </a:p>
                    <a:p>
                      <a:pPr marL="49530" marR="212090" indent="-2540">
                        <a:lnSpc>
                          <a:spcPts val="1000"/>
                        </a:lnSpc>
                        <a:spcBef>
                          <a:spcPts val="415"/>
                        </a:spcBef>
                      </a:pPr>
                      <a:r>
                        <a:rPr lang="de-DE" sz="900" b="0" i="0" u="none" strike="noStrike" dirty="0">
                          <a:solidFill>
                            <a:schemeClr val="tx1"/>
                          </a:solidFill>
                          <a:latin typeface="Adobe Clean Light"/>
                          <a:ea typeface="+mn-ea"/>
                          <a:cs typeface="+mn-cs"/>
                        </a:rPr>
                        <a:t>Die Unternehmensfunktionen des Kunden weisen eine geringfügige oder gar keine Beeinträchtigung der Services auf und es gibt eine Lösung/Problemumgehung, mit der </a:t>
                      </a:r>
                      <a:br>
                        <a:rPr lang="de-DE" sz="900" b="0" i="0" u="none" strike="noStrike" dirty="0">
                          <a:solidFill>
                            <a:schemeClr val="tx1"/>
                          </a:solidFill>
                          <a:latin typeface="Adobe Clean Light"/>
                          <a:ea typeface="+mn-ea"/>
                          <a:cs typeface="+mn-cs"/>
                        </a:rPr>
                      </a:br>
                      <a:r>
                        <a:rPr lang="de-DE" sz="900" b="0" i="0" u="none" strike="noStrike" dirty="0">
                          <a:solidFill>
                            <a:schemeClr val="tx1"/>
                          </a:solidFill>
                          <a:latin typeface="Adobe Clean Light"/>
                          <a:ea typeface="+mn-ea"/>
                          <a:cs typeface="+mn-cs"/>
                        </a:rPr>
                        <a:t>die Unternehmensfunktionen weiterhin genutzt werden können.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Geschäftszeiten/6 Stunden</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a:rPr>
                        <a:t>Geschäftszeiten/2 Stunden</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a:solidFill>
                            <a:srgbClr val="020302"/>
                          </a:solidFill>
                          <a:latin typeface="Adobe Clean"/>
                          <a:cs typeface="Adobe Clean"/>
                        </a:rPr>
                        <a:t>PRIORITÄT 4</a:t>
                      </a:r>
                    </a:p>
                    <a:p>
                      <a:pPr marL="49530">
                        <a:lnSpc>
                          <a:spcPct val="100000"/>
                        </a:lnSpc>
                        <a:spcBef>
                          <a:spcPts val="145"/>
                        </a:spcBef>
                      </a:pPr>
                      <a:r>
                        <a:rPr lang="de-DE" sz="900" b="1">
                          <a:solidFill>
                            <a:srgbClr val="020302"/>
                          </a:solidFill>
                          <a:latin typeface="Adobe Clean"/>
                          <a:ea typeface="+mn-ea"/>
                          <a:cs typeface="+mn-cs"/>
                        </a:rPr>
                        <a:t> </a:t>
                      </a:r>
                      <a:r>
                        <a:rPr lang="de-DE" sz="900" b="0" i="0" u="none" strike="noStrike">
                          <a:solidFill>
                            <a:schemeClr val="tx1"/>
                          </a:solidFill>
                          <a:latin typeface="Adobe Clean Light"/>
                          <a:ea typeface="+mn-ea"/>
                          <a:cs typeface="+mn-cs"/>
                        </a:rPr>
                        <a:t>Allgemeine Frage zur aktuellen Produktfunktionalität oder Anfrage zu einer Erweiterung</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Geschäftstage/3 Tage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dirty="0">
                          <a:solidFill>
                            <a:srgbClr val="020302"/>
                          </a:solidFill>
                          <a:latin typeface="AdobeClean-Light" panose="020B0503020404020204" pitchFamily="34" charset="0"/>
                        </a:rPr>
                        <a:t>Geschäftstage/1 Tag</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785110" cy="133370"/>
          </a:xfrm>
          <a:prstGeom prst="rect">
            <a:avLst/>
          </a:prstGeom>
        </p:spPr>
        <p:txBody>
          <a:bodyPr vert="horz" wrap="square" lIns="0" tIns="10160" rIns="0" bIns="0" rtlCol="0">
            <a:spAutoFit/>
          </a:bodyPr>
          <a:lstStyle/>
          <a:p>
            <a:pPr marL="12700">
              <a:lnSpc>
                <a:spcPct val="100000"/>
              </a:lnSpc>
              <a:spcBef>
                <a:spcPts val="80"/>
              </a:spcBef>
            </a:pPr>
            <a:r>
              <a:rPr lang="de-DE" dirty="0"/>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5956701" cy="1243417"/>
          </a:xfrm>
          <a:prstGeom prst="rect">
            <a:avLst/>
          </a:prstGeom>
        </p:spPr>
        <p:txBody>
          <a:bodyPr vert="horz" wrap="square" lIns="0" tIns="24130" rIns="0" bIns="0" rtlCol="0" anchor="t">
            <a:spAutoFit/>
          </a:bodyPr>
          <a:lstStyle/>
          <a:p>
            <a:pPr marL="12700" marR="5080">
              <a:lnSpc>
                <a:spcPts val="1200"/>
              </a:lnSpc>
              <a:spcBef>
                <a:spcPts val="240"/>
              </a:spcBef>
            </a:pPr>
            <a:r>
              <a:rPr lang="de-DE" sz="1200" dirty="0">
                <a:solidFill>
                  <a:schemeClr val="bg1"/>
                </a:solidFill>
                <a:latin typeface="Adobe Clean Light"/>
              </a:rPr>
              <a:t>Standard |</a:t>
            </a:r>
            <a:r>
              <a:rPr lang="de-DE" sz="1200" b="1" dirty="0">
                <a:solidFill>
                  <a:schemeClr val="bg1"/>
                </a:solidFill>
                <a:latin typeface="Adobe Clean Light"/>
              </a:rPr>
              <a:t> </a:t>
            </a:r>
            <a:r>
              <a:rPr lang="de-DE" sz="1200" b="1" dirty="0">
                <a:solidFill>
                  <a:schemeClr val="bg1"/>
                </a:solidFill>
              </a:rPr>
              <a:t>Enterprise</a:t>
            </a:r>
            <a:r>
              <a:rPr lang="de-DE" sz="1200" b="1" dirty="0">
                <a:solidFill>
                  <a:schemeClr val="bg1"/>
                </a:solidFill>
                <a:latin typeface="Adobe Clean Light"/>
              </a:rPr>
              <a:t> </a:t>
            </a:r>
            <a:r>
              <a:rPr lang="de-DE" sz="1200" dirty="0">
                <a:solidFill>
                  <a:schemeClr val="bg1"/>
                </a:solidFill>
                <a:latin typeface="Adobe Clean Light"/>
              </a:rPr>
              <a:t>| Elite</a:t>
            </a:r>
            <a:br>
              <a:rPr lang="de-DE" sz="900" dirty="0">
                <a:latin typeface="Adobe Clean Light" panose="020B0303020404020204" pitchFamily="34" charset="0"/>
              </a:rPr>
            </a:br>
            <a:r>
              <a:rPr lang="de-DE" sz="870" dirty="0">
                <a:solidFill>
                  <a:schemeClr val="bg1"/>
                </a:solidFill>
                <a:latin typeface="Adobe Clean SemiLight"/>
              </a:rPr>
              <a:t>ENTERPRISE Support bietet über die Adobe Experience League Zugang zu personalisierten Lernpfaden und von Moderatoren betreuten Community-Foren. Darüber hinaus stehen Ihnen unsere umfangreiche technische Produktdokumentation sowie </a:t>
            </a:r>
            <a:br>
              <a:rPr lang="de-DE" sz="870" dirty="0">
                <a:solidFill>
                  <a:schemeClr val="bg1"/>
                </a:solidFill>
                <a:latin typeface="Adobe Clean SemiLight"/>
              </a:rPr>
            </a:br>
            <a:r>
              <a:rPr lang="de-DE" sz="870" dirty="0">
                <a:solidFill>
                  <a:schemeClr val="bg1"/>
                </a:solidFill>
                <a:latin typeface="Adobe Clean SemiLight"/>
              </a:rPr>
              <a:t>aktuelle Versionshinweise zur Verfügung. ENTERPRISE-Kunden erhalten außerdem Zugang zu einem spezifischer Support-Mitarbeiter. Dieser ist Ihr direkter technischer Kontakt im Adobe Support-Team. Mit umfangreicher Erfahrung mit Ihrer </a:t>
            </a:r>
            <a:br>
              <a:rPr lang="de-DE" sz="870" dirty="0">
                <a:solidFill>
                  <a:schemeClr val="bg1"/>
                </a:solidFill>
                <a:latin typeface="Adobe Clean SemiLight"/>
              </a:rPr>
            </a:br>
            <a:r>
              <a:rPr lang="de-DE" sz="870" dirty="0">
                <a:solidFill>
                  <a:schemeClr val="bg1"/>
                </a:solidFill>
                <a:latin typeface="Adobe Clean SemiLight"/>
              </a:rPr>
              <a:t>speziellen Experience Cloud-Lösung arbeitet das Support-Team gemeinsam mit Ihnen und Ihren technischen Teams an der zeitnahen Lösung sämtlicher Support-Anfragen. Das Support-Team kann auch bei der Koordination und Bereitstellung zusätzlicher ENTERPRISE-Vorteile helfen und so minimale Unterbrechungen Ihres Geschäfts zu den wichtigsten Zeiten sicherstellen.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3152950287"/>
              </p:ext>
            </p:extLst>
          </p:nvPr>
        </p:nvGraphicFramePr>
        <p:xfrm>
          <a:off x="125148" y="2159576"/>
          <a:ext cx="7498851" cy="484351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a:solidFill>
                            <a:srgbClr val="404040"/>
                          </a:solidFill>
                          <a:latin typeface="Adobe Clean"/>
                          <a:cs typeface="Adobe Clean"/>
                        </a:rPr>
                        <a:t>Standard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a:solidFill>
                            <a:schemeClr val="bg1"/>
                          </a:solidFill>
                          <a:latin typeface="Adobe Clean"/>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und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dirty="0">
                          <a:latin typeface="AdobeClean-Light"/>
                          <a:cs typeface="AdobeClean-Light"/>
                        </a:rPr>
                        <a:t>Cloud-Support-Aktivitäten – Experience Manager 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a:solidFill>
                            <a:schemeClr val="bg1"/>
                          </a:solidFill>
                          <a:latin typeface="Adobe Clean"/>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a:solidFill>
                            <a:srgbClr val="020302"/>
                          </a:solidFill>
                          <a:latin typeface="AdobeClean-Light"/>
                          <a:cs typeface="AdobeClean-Light"/>
                        </a:rPr>
                        <a:t>Launch Advisory-Services – Erstes Jahr mit der neuen Lösung</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de-DE" sz="900" dirty="0">
                          <a:latin typeface="AdobeClean-Light"/>
                          <a:cs typeface="AdobeClean-Light"/>
                        </a:rPr>
                        <a:t>Außendienstaktivitäten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899121"/>
            <a:ext cx="2194560" cy="795089"/>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Starten Sie eine Chat-Session,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um Antworten und Hilfe bei der Fallübermittlung zu erhalten.</a:t>
            </a:r>
          </a:p>
          <a:p>
            <a:pPr marL="33020" marR="159385">
              <a:spcBef>
                <a:spcPts val="100"/>
              </a:spcBef>
              <a:tabLst>
                <a:tab pos="1786889" algn="l"/>
              </a:tabLst>
            </a:pPr>
            <a:r>
              <a:rPr lang="de-DE" sz="1000" i="1" dirty="0">
                <a:solidFill>
                  <a:srgbClr val="7A7A7A"/>
                </a:solidFill>
                <a:latin typeface="AdobeClean-LightIt"/>
                <a:cs typeface="AdobeClean-LightIt"/>
              </a:rPr>
              <a:t>*Nicht alle Produkte verfügen über Live-Chat-Support</a:t>
            </a:r>
            <a:r>
              <a:rPr lang="de-DE"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5352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73848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972547"/>
            <a:ext cx="2194560" cy="959237"/>
          </a:xfrm>
          <a:prstGeom prst="rect">
            <a:avLst/>
          </a:prstGeom>
        </p:spPr>
        <p:txBody>
          <a:bodyPr vert="horz" wrap="square" lIns="0" tIns="35560" rIns="0" bIns="0" rtlCol="0" anchor="t">
            <a:spAutoFit/>
          </a:bodyPr>
          <a:lstStyle/>
          <a:p>
            <a:r>
              <a:rPr lang="de-DE" sz="1000">
                <a:solidFill>
                  <a:srgbClr val="4B4B4B"/>
                </a:solidFill>
                <a:latin typeface="Adobe Clean Light"/>
              </a:rPr>
              <a:t>Kontinuierlicher Online-Zugriff auf eine wachsende Datenbank technischer Lösungen, Produktdokumentationen, FAQs und mehr. Tauschen Sie sich mit Fachleuten und anderen Kunden in der Adobe-Community über Best Practices und Erfahrungen aus.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53529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73848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6930745"/>
            <a:ext cx="2194560" cy="1113125"/>
          </a:xfrm>
          <a:prstGeom prst="rect">
            <a:avLst/>
          </a:prstGeom>
        </p:spPr>
        <p:txBody>
          <a:bodyPr vert="horz" wrap="square" lIns="0" tIns="35560" rIns="0" bIns="0" rtlCol="0" anchor="t">
            <a:spAutoFit/>
          </a:bodyPr>
          <a:lstStyle/>
          <a:p>
            <a:r>
              <a:rPr lang="de-DE" sz="1000" dirty="0">
                <a:solidFill>
                  <a:srgbClr val="4B4B4B"/>
                </a:solidFill>
                <a:latin typeface="Adobe Clean Light"/>
              </a:rPr>
              <a:t>Experience Maker entstehen in der Experience League. Kunden können durch personalisiertes Lernen ihre Customer-Experience-Management-Fähigkeiten entwickeln, mit einer globalen Community anderer Anwender interagieren und so ihre eigene Karriere fördern.</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39886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58008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5352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73848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6968248"/>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a:t>
            </a:r>
            <a:r>
              <a:rPr lang="de-DE" sz="1000" b="1" dirty="0">
                <a:solidFill>
                  <a:srgbClr val="020302"/>
                </a:solidFill>
                <a:latin typeface="AdobeClean-Light"/>
              </a:rPr>
              <a:t>spezifische Support-Kontakte</a:t>
            </a:r>
            <a:r>
              <a:rPr lang="de-DE" sz="10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317617"/>
            <a:ext cx="2245360" cy="79261"/>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994638"/>
            <a:ext cx="2047420" cy="307777"/>
          </a:xfrm>
          <a:prstGeom prst="rect">
            <a:avLst/>
          </a:prstGeom>
        </p:spPr>
        <p:txBody>
          <a:bodyPr wrap="none" lIns="0" tIns="45720" rIns="91440" bIns="45720" anchor="t">
            <a:spAutoFit/>
          </a:bodyPr>
          <a:lstStyle/>
          <a:p>
            <a:pPr>
              <a:spcBef>
                <a:spcPts val="280"/>
              </a:spcBef>
            </a:pPr>
            <a:r>
              <a:rPr lang="de-DE" sz="1400" b="1" dirty="0">
                <a:solidFill>
                  <a:srgbClr val="020302"/>
                </a:solidFill>
                <a:latin typeface="Adobe Clean"/>
                <a:cs typeface="Adobe Clean"/>
              </a:rPr>
              <a:t>Umfang von Standard Support</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39886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58008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864693"/>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Die vom Adobe Support-Team geleitete Office Hours-Reihe umfasst Sessions mit informativem Inhalt sowie Angebote zur Problembehebung sowie Tipps und Tricks für den Erfolg bei der Nutzung von Adobe-Lösungen.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39886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Selbsthilfe-Portale</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58008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25715"/>
            <a:ext cx="2194559"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On-Demand-Zugriff auf das Online-Selbsthilfe-Support-Portal,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um Support-Anfragen einzureichen, den Fallstatus zu überprüfen und andere Ressourcen zu durchsuchen, z. B. unsere Wissensdatenbank, Neuigkeiten und Hinweise, spezielle Tipps und mehr.</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7" y="9888626"/>
            <a:ext cx="2569211"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dirty="0"/>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2285999" cy="76595"/>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a:solidFill>
                  <a:srgbClr val="020302"/>
                </a:solidFill>
                <a:latin typeface="Adobe Clean"/>
                <a:cs typeface="Adobe Clean"/>
              </a:rPr>
              <a:t>Umfang von Enterprise Support</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595572"/>
            <a:ext cx="1879905"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Eskalations-Management</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1607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Ein spezifischer Ansprechpartner innerhalb von Adobe, der Unterstützung bei Eskalation und regelmäßigen Updates bietet und sicherstellt, dass die wichtigsten offenen Support-Anfragen priorisiert werden.</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85374"/>
            <a:ext cx="1606676"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Service-Prüfungen</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1396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Eine halbjährliche umfassende Prüfung der Services, Vorteile und Support-Metriken des Enterprise-Programms.</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Eine 60-minütige Session mit Konzentration auf eine bestimmte Produktfunktion und deren Nutzung zum Lösen gängiger Unternehmensprobleme.</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10841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de-DE" sz="1000" dirty="0">
                <a:solidFill>
                  <a:srgbClr val="4B4B4B"/>
                </a:solidFill>
                <a:latin typeface="Adobe Clean Light"/>
              </a:rPr>
              <a:t>Förderung der Übernahme von Best Practices für die Anpassung und Kernkomponenten in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510077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de-DE" sz="1000">
                <a:solidFill>
                  <a:srgbClr val="4B4B4B"/>
                </a:solidFill>
                <a:latin typeface="Adobe Clean Light"/>
              </a:rPr>
              <a:t>Identifizieren, Prüfen und Bereitstellen von Empfehlungen zu individuellen Lösungsübernahmebereichen mit Optimierungsmöglichkeiten.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505466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de-DE" sz="1000" dirty="0">
                <a:solidFill>
                  <a:srgbClr val="4B4B4B"/>
                </a:solidFill>
                <a:latin typeface="Adobe Clean Light"/>
              </a:rPr>
              <a:t>Technische und betriebliche Governance für die Unterstützung von AEM as a Cloud Service-Kunden bei der Einhaltung von Branchenstandards und Best Practices für AEM 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8" y="1401973"/>
            <a:ext cx="2292261" cy="1113125"/>
          </a:xfrm>
          <a:prstGeom prst="rect">
            <a:avLst/>
          </a:prstGeom>
        </p:spPr>
        <p:txBody>
          <a:bodyPr vert="horz" wrap="square" lIns="0" tIns="35560" rIns="0" bIns="0" rtlCol="0">
            <a:spAutoFit/>
          </a:bodyPr>
          <a:lstStyle/>
          <a:p>
            <a:pPr>
              <a:spcBef>
                <a:spcPts val="190"/>
              </a:spcBef>
            </a:pPr>
            <a:r>
              <a:rPr lang="de-DE" sz="1000" dirty="0">
                <a:solidFill>
                  <a:srgbClr val="4B4B4B"/>
                </a:solidFill>
                <a:latin typeface="Adobe Clean Light" panose="020B0303020404020204" pitchFamily="34" charset="0"/>
              </a:rPr>
              <a:t>Ein spezifischer Support-Mitarbeiter, der sich mit Ihrer Lösungsumgebung und Ihren Unternehmenszielen vertraut macht. Der spezifische Support-Mitarbeiter ist ein erfahrener Support-Engineer, der Sie bei der Koordination Ihres Enterprise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Support-Erlebnisses unterstützt.</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997885"/>
            <a:ext cx="2194560" cy="369332"/>
          </a:xfrm>
          <a:prstGeom prst="rect">
            <a:avLst/>
          </a:prstGeom>
        </p:spPr>
        <p:txBody>
          <a:bodyPr wrap="square" lIns="0" tIns="0" rIns="0" bIns="0">
            <a:spAutoFit/>
          </a:bodyPr>
          <a:lstStyle/>
          <a:p>
            <a:pPr>
              <a:spcBef>
                <a:spcPts val="600"/>
              </a:spcBef>
              <a:spcAft>
                <a:spcPts val="600"/>
              </a:spcAft>
            </a:pPr>
            <a:r>
              <a:rPr lang="de-DE" sz="1200" b="1" dirty="0">
                <a:solidFill>
                  <a:srgbClr val="020302"/>
                </a:solidFill>
                <a:latin typeface="+mj-lt"/>
              </a:rPr>
              <a:t>Spezifischer Support-</a:t>
            </a:r>
            <a:br>
              <a:rPr lang="de-DE" sz="1200" b="1" dirty="0">
                <a:solidFill>
                  <a:srgbClr val="020302"/>
                </a:solidFill>
                <a:latin typeface="+mj-lt"/>
              </a:rPr>
            </a:br>
            <a:r>
              <a:rPr lang="de-DE" sz="1200" b="1" dirty="0">
                <a:solidFill>
                  <a:srgbClr val="020302"/>
                </a:solidFill>
                <a:latin typeface="+mj-lt"/>
              </a:rPr>
              <a:t>Mitarbeiter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591692"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Experten-Sessions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599" y="4611483"/>
            <a:ext cx="2278621"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Best Practices für die Anpassung von 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583173"/>
            <a:ext cx="1708650" cy="461665"/>
          </a:xfrm>
          <a:prstGeom prst="rect">
            <a:avLst/>
          </a:prstGeom>
        </p:spPr>
        <p:txBody>
          <a:bodyPr wrap="square">
            <a:spAutoFit/>
          </a:bodyPr>
          <a:lstStyle/>
          <a:p>
            <a:pPr marL="12700">
              <a:lnSpc>
                <a:spcPct val="100000"/>
              </a:lnSpc>
              <a:spcBef>
                <a:spcPts val="100"/>
              </a:spcBef>
            </a:pPr>
            <a:r>
              <a:rPr lang="de-DE" sz="1200" b="1">
                <a:solidFill>
                  <a:srgbClr val="020302"/>
                </a:solidFill>
                <a:latin typeface="Adobe Clean"/>
                <a:cs typeface="Adobe Clean"/>
              </a:rPr>
              <a:t>Zusatz-Services für AEM 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583174"/>
            <a:ext cx="1998943" cy="461665"/>
          </a:xfrm>
          <a:prstGeom prst="rect">
            <a:avLst/>
          </a:prstGeom>
        </p:spPr>
        <p:txBody>
          <a:bodyPr wrap="square" lIns="0">
            <a:spAutoFit/>
          </a:bodyPr>
          <a:lstStyle/>
          <a:p>
            <a:pPr marL="12700">
              <a:lnSpc>
                <a:spcPct val="100000"/>
              </a:lnSpc>
              <a:spcBef>
                <a:spcPts val="100"/>
              </a:spcBef>
            </a:pPr>
            <a:r>
              <a:rPr lang="de-DE" sz="1200" b="1">
                <a:solidFill>
                  <a:srgbClr val="020302"/>
                </a:solidFill>
                <a:latin typeface="Adobe Clean"/>
                <a:cs typeface="Adobe Clean"/>
              </a:rPr>
              <a:t>Governance für AEM 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a:solidFill>
                  <a:srgbClr val="020302"/>
                </a:solidFill>
                <a:latin typeface="Adobe Clean"/>
                <a:cs typeface="Adobe Clean"/>
              </a:rPr>
              <a:t>Fallprüfungen</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Fortlaufende planmäßige Prüfung offener Support-Anfragen, um sicherzustellen, dass Kunden über Fallbeschreibung, geschäftliche Auswirkungen, Status, Priorität und die nächsten Schritte für eine zweckdienliche Lösung auf dem Laufenden sind.</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4164073"/>
            <a:ext cx="2354171" cy="307777"/>
          </a:xfrm>
          <a:prstGeom prst="rect">
            <a:avLst/>
          </a:prstGeom>
        </p:spPr>
        <p:txBody>
          <a:bodyPr wrap="none" lIns="0">
            <a:spAutoFit/>
          </a:bodyPr>
          <a:lstStyle/>
          <a:p>
            <a:pPr>
              <a:lnSpc>
                <a:spcPct val="100000"/>
              </a:lnSpc>
              <a:spcBef>
                <a:spcPts val="280"/>
              </a:spcBef>
            </a:pPr>
            <a:r>
              <a:rPr lang="de-DE" sz="1400" b="1">
                <a:solidFill>
                  <a:srgbClr val="020302"/>
                </a:solidFill>
                <a:latin typeface="Adobe Clean"/>
                <a:cs typeface="Adobe Clean"/>
              </a:rPr>
              <a:t>Cloud-Support-Aktivitäten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493364"/>
            <a:ext cx="2452029" cy="53924"/>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90122" y="407523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55033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39886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51167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39886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39886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033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116941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002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a:solidFill>
                  <a:srgbClr val="6D6D6D"/>
                </a:solidFill>
                <a:latin typeface="Adobe Clean"/>
                <a:cs typeface="Adobe Clean"/>
              </a:rPr>
              <a:t>©2021 Adobe. All Rights Reserved. Adobe Confidential.</a:t>
            </a: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nchor="t">
            <a:spAutoFit/>
          </a:bodyPr>
          <a:lstStyle/>
          <a:p>
            <a:pPr marL="12700">
              <a:spcBef>
                <a:spcPts val="100"/>
              </a:spcBef>
            </a:pPr>
            <a:r>
              <a:rPr lang="de-DE" sz="1400" b="1">
                <a:solidFill>
                  <a:srgbClr val="020302"/>
                </a:solidFill>
                <a:latin typeface="Adobe Clean"/>
                <a:cs typeface="Adobe Clean"/>
              </a:rPr>
              <a:t>Außendienstaktivitäten</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de-DE"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a:solidFill>
                  <a:srgbClr val="1F1F1F"/>
                </a:solidFill>
                <a:latin typeface="AdobeClean-Light"/>
                <a:cs typeface="AdobeClean-Light"/>
              </a:rPr>
              <a:t>Für Kunden, die eine </a:t>
            </a:r>
            <a:r>
              <a:rPr lang="de-DE" sz="1000" b="1">
                <a:solidFill>
                  <a:srgbClr val="1F1F1F"/>
                </a:solidFill>
                <a:latin typeface="Adobe Clean"/>
                <a:cs typeface="Adobe Clean"/>
              </a:rPr>
              <a:t>neue Adobe Experience Cloud-Lösung implementieren, ist </a:t>
            </a:r>
            <a:r>
              <a:rPr lang="de-DE" sz="1000">
                <a:latin typeface="Adobe Clean Light" charset="0"/>
                <a:ea typeface="Adobe Clean Light" charset="0"/>
                <a:cs typeface="Adobe Clean Light" charset="0"/>
              </a:rPr>
              <a:t>Launch Advisory</a:t>
            </a:r>
            <a:r>
              <a:rPr lang="de-DE" sz="1000">
                <a:solidFill>
                  <a:srgbClr val="000000"/>
                </a:solidFill>
                <a:latin typeface="Adobe Clean SemiLight" panose="020B0403020404020204" pitchFamily="34" charset="0"/>
              </a:rPr>
              <a:t>eine </a:t>
            </a:r>
            <a:r>
              <a:rPr lang="de-DE" sz="1000" b="1">
                <a:solidFill>
                  <a:srgbClr val="000000"/>
                </a:solidFill>
                <a:latin typeface="Adobe Clean SemiLight" panose="020B0403020404020204" pitchFamily="34" charset="0"/>
              </a:rPr>
              <a:t>zentrale Palette von Beratungs-Services</a:t>
            </a:r>
            <a:r>
              <a:rPr lang="de-DE" sz="1000">
                <a:latin typeface="Adobe Clean Light" charset="0"/>
                <a:ea typeface="Adobe Clean Light" charset="0"/>
                <a:cs typeface="Adobe Clean Light" charset="0"/>
              </a:rPr>
              <a:t> und Empfehlungen, die </a:t>
            </a:r>
            <a:r>
              <a:rPr lang="de-DE" sz="1000" b="1">
                <a:latin typeface="Adobe Clean Light" charset="0"/>
                <a:ea typeface="Adobe Clean Light" charset="0"/>
                <a:cs typeface="Adobe Clean Light" charset="0"/>
              </a:rPr>
              <a:t>nachweislich erfolgreiche Implementierungen unterstützen</a:t>
            </a:r>
            <a:r>
              <a:rPr lang="de-DE" sz="1000">
                <a:latin typeface="Adobe Clean Light" charset="0"/>
                <a:ea typeface="Adobe Clean Light" charset="0"/>
                <a:cs typeface="Adobe Clean Light" charset="0"/>
              </a:rPr>
              <a:t> und </a:t>
            </a:r>
            <a:r>
              <a:rPr lang="de-DE" sz="1000" b="1">
                <a:latin typeface="Adobe Clean Light" charset="0"/>
                <a:ea typeface="Adobe Clean Light" charset="0"/>
                <a:cs typeface="Adobe Clean Light" charset="0"/>
              </a:rPr>
              <a:t>die Time-to-Value beschleunigen</a:t>
            </a:r>
            <a:r>
              <a:rPr lang="de-DE"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dirty="0">
                <a:solidFill>
                  <a:srgbClr val="4B4B4B"/>
                </a:solidFill>
                <a:latin typeface="Adobe Clean Light" panose="020B0303020404020204" pitchFamily="34" charset="0"/>
              </a:rPr>
              <a:t>Der Außendienst sorgt für </a:t>
            </a:r>
            <a:r>
              <a:rPr lang="de-DE" sz="1000" b="1" dirty="0">
                <a:solidFill>
                  <a:srgbClr val="4B4B4B"/>
                </a:solidFill>
                <a:latin typeface="Adobe Clean" panose="020B0503020404020204" pitchFamily="34" charset="0"/>
              </a:rPr>
              <a:t>schnelle Problemlösung,</a:t>
            </a:r>
            <a:r>
              <a:rPr lang="de-DE" sz="1000" dirty="0">
                <a:solidFill>
                  <a:srgbClr val="4B4B4B"/>
                </a:solidFill>
                <a:latin typeface="Adobe Clean Light" panose="020B0303020404020204" pitchFamily="34" charset="0"/>
              </a:rPr>
              <a:t> fokussierten Kundenerfolg und beschleunigte </a:t>
            </a:r>
            <a:r>
              <a:rPr lang="de-DE" sz="1000" b="1" dirty="0">
                <a:solidFill>
                  <a:srgbClr val="4B4B4B"/>
                </a:solidFill>
                <a:latin typeface="Adobe Clean" panose="020B0503020404020204" pitchFamily="34" charset="0"/>
              </a:rPr>
              <a:t>Time-to-Value</a:t>
            </a:r>
            <a:r>
              <a:rPr lang="de-DE" sz="1000" dirty="0">
                <a:solidFill>
                  <a:srgbClr val="4B4B4B"/>
                </a:solidFill>
                <a:latin typeface="Adobe Clean Light" panose="020B0303020404020204" pitchFamily="34" charset="0"/>
              </a:rPr>
              <a:t>. Wenn Launch Advisory aktiv ist, gibt es </a:t>
            </a:r>
            <a:r>
              <a:rPr lang="de-DE" sz="1000" b="1" dirty="0">
                <a:solidFill>
                  <a:srgbClr val="4B4B4B"/>
                </a:solidFill>
                <a:latin typeface="Adobe Clean" panose="020B0503020404020204" pitchFamily="34" charset="0"/>
              </a:rPr>
              <a:t>im ersten Jahr keinen Außendienst</a:t>
            </a:r>
            <a:r>
              <a:rPr lang="de-DE" sz="1000" dirty="0">
                <a:solidFill>
                  <a:srgbClr val="4B4B4B"/>
                </a:solidFill>
                <a:latin typeface="Adobe Clean Light" panose="020B0303020404020204" pitchFamily="34" charset="0"/>
              </a:rPr>
              <a:t> für Lösungsprodukte, die unter einen Adobe Support-Vertrag fallen.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490425"/>
          </a:xfrm>
          <a:prstGeom prst="rect">
            <a:avLst/>
          </a:prstGeom>
        </p:spPr>
        <p:txBody>
          <a:bodyPr wrap="square">
            <a:spAutoFit/>
          </a:bodyPr>
          <a:lstStyle/>
          <a:p>
            <a:pPr marL="12700" marR="5080">
              <a:spcBef>
                <a:spcPts val="100"/>
              </a:spcBef>
            </a:pPr>
            <a:r>
              <a:rPr lang="de-DE" sz="1000" dirty="0">
                <a:latin typeface="Adobe Clean Light" charset="0"/>
              </a:rPr>
              <a:t>Experten für Adobe-Lösungen helfen bei der Prüfung von Anforderungen, Architektur, Entwicklungsprozess und </a:t>
            </a:r>
            <a:br>
              <a:rPr lang="de-DE" sz="1000" dirty="0">
                <a:latin typeface="Adobe Clean Light" charset="0"/>
              </a:rPr>
            </a:br>
            <a:r>
              <a:rPr lang="de-DE" sz="1000" dirty="0">
                <a:latin typeface="Adobe Clean Light" charset="0"/>
              </a:rPr>
              <a:t>Launch-Bereitschaft</a:t>
            </a:r>
            <a:r>
              <a:rPr lang="de-DE" sz="1000" dirty="0">
                <a:solidFill>
                  <a:srgbClr val="000000"/>
                </a:solidFill>
                <a:latin typeface="Adobe Clean SemiLight" panose="020B0403020404020204" pitchFamily="34" charset="0"/>
              </a:rPr>
              <a:t> mit </a:t>
            </a:r>
            <a:r>
              <a:rPr lang="de-DE" sz="1000" b="1" dirty="0">
                <a:solidFill>
                  <a:srgbClr val="000000"/>
                </a:solidFill>
                <a:latin typeface="Adobe Clean SemiLight" panose="020B0403020404020204" pitchFamily="34" charset="0"/>
              </a:rPr>
              <a:t>Best Practice-basierten Anleitungen</a:t>
            </a:r>
            <a:r>
              <a:rPr lang="de-DE" sz="1000" dirty="0">
                <a:solidFill>
                  <a:srgbClr val="000000"/>
                </a:solidFill>
                <a:latin typeface="Adobe Clean SemiLight" panose="020B0403020404020204" pitchFamily="34" charset="0"/>
              </a:rPr>
              <a:t> für Kunden und Implementierungspartner.</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a:latin typeface="Adobe Clean Light" charset="0"/>
              </a:rPr>
              <a:t>Launch Advisory orientiert sich anhand gängiger Milestones (</a:t>
            </a:r>
            <a:r>
              <a:rPr lang="de-DE" sz="1000" b="1" dirty="0">
                <a:latin typeface="Adobe Clean Light" charset="0"/>
              </a:rPr>
              <a:t>Kickoff, Definition, Design, Go-Live und Post-Launch</a:t>
            </a:r>
            <a:r>
              <a:rPr lang="de-DE" sz="1000" dirty="0">
                <a:latin typeface="Adobe Clean Light" charset="0"/>
              </a:rPr>
              <a:t>) an Ihren Projektplan und umfasst Anleitung, Prüfung, Bewertung und Empfehlungen.</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charset="0"/>
              </a:rPr>
              <a:t>Zu den wichtigsten Angeboten gehören:</a:t>
            </a:r>
          </a:p>
          <a:p>
            <a:pPr marL="184150" marR="5080" indent="-171450">
              <a:spcBef>
                <a:spcPts val="700"/>
              </a:spcBef>
              <a:buFont typeface="Arial" panose="020B0604020202020204" pitchFamily="34" charset="0"/>
              <a:buChar char="•"/>
            </a:pPr>
            <a:r>
              <a:rPr lang="de-DE" sz="1000" dirty="0"/>
              <a:t>Kickoff-Deck (einschließlich Projekt-Kooperationsplan)</a:t>
            </a:r>
          </a:p>
          <a:p>
            <a:pPr marL="184150" marR="5080" indent="-171450">
              <a:spcBef>
                <a:spcPts val="400"/>
              </a:spcBef>
              <a:buFont typeface="Arial" panose="020B0604020202020204" pitchFamily="34" charset="0"/>
              <a:buChar char="•"/>
            </a:pPr>
            <a:r>
              <a:rPr lang="de-DE" sz="1000" dirty="0"/>
              <a:t>Dokument(e) für Bewertung und Empfehlung</a:t>
            </a:r>
          </a:p>
          <a:p>
            <a:pPr marL="184150" marR="5080" indent="-171450">
              <a:spcBef>
                <a:spcPts val="400"/>
              </a:spcBef>
              <a:buFont typeface="Arial" panose="020B0604020202020204" pitchFamily="34" charset="0"/>
              <a:buChar char="•"/>
            </a:pPr>
            <a:r>
              <a:rPr lang="de-DE" sz="1000" dirty="0"/>
              <a:t>Interaktionszusammenfassung</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Ausführung und Betrieb</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Implementierung</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Post-Launch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de-DE" sz="1000" b="1" dirty="0">
                <a:solidFill>
                  <a:srgbClr val="000000"/>
                </a:solidFill>
                <a:latin typeface="+mj-lt"/>
              </a:rPr>
              <a:t>Aktivitäten des technischen Tracks</a:t>
            </a:r>
            <a:r>
              <a:rPr lang="de-DE" sz="1000" dirty="0">
                <a:solidFill>
                  <a:srgbClr val="000000"/>
                </a:solidFill>
                <a:latin typeface="Adobe Clean Light"/>
              </a:rPr>
              <a:t> stellen sicher, dass </a:t>
            </a:r>
            <a:br>
              <a:rPr lang="de-DE" sz="1000" dirty="0">
                <a:solidFill>
                  <a:srgbClr val="000000"/>
                </a:solidFill>
                <a:latin typeface="Adobe Clean Light"/>
              </a:rPr>
            </a:br>
            <a:r>
              <a:rPr lang="de-DE" sz="1000" dirty="0">
                <a:solidFill>
                  <a:srgbClr val="000000"/>
                </a:solidFill>
                <a:latin typeface="Adobe Clean Light"/>
              </a:rPr>
              <a:t>Kunden technisch versiert sind und ihre Tools optimal nutzen. </a:t>
            </a:r>
            <a:br>
              <a:rPr lang="de-DE" sz="1000" dirty="0">
                <a:solidFill>
                  <a:srgbClr val="000000"/>
                </a:solidFill>
                <a:latin typeface="Adobe Clean Light"/>
              </a:rPr>
            </a:br>
            <a:r>
              <a:rPr lang="de-DE" sz="1000" dirty="0">
                <a:solidFill>
                  <a:srgbClr val="000000"/>
                </a:solidFill>
                <a:latin typeface="Adobe Clean Light"/>
              </a:rPr>
              <a:t>Diese Aktivitätstypen umfassen insbesondere Support und Empfehlungen für Plattformkonfigurationen, Integrationen </a:t>
            </a:r>
            <a:br>
              <a:rPr lang="de-DE" sz="1000" dirty="0">
                <a:solidFill>
                  <a:srgbClr val="000000"/>
                </a:solidFill>
                <a:latin typeface="Adobe Clean Light"/>
              </a:rPr>
            </a:br>
            <a:r>
              <a:rPr lang="de-DE" sz="1000" dirty="0">
                <a:solidFill>
                  <a:srgbClr val="000000"/>
                </a:solidFill>
                <a:latin typeface="Adobe Clean Light"/>
              </a:rPr>
              <a:t>und die Fehlerbehebung.</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a:rPr>
              <a:t>Verfügbare technische Aktivitäten:</a:t>
            </a:r>
          </a:p>
          <a:p>
            <a:pPr marL="184150" marR="5080" indent="-171450">
              <a:spcBef>
                <a:spcPts val="700"/>
              </a:spcBef>
              <a:buClr>
                <a:srgbClr val="FA0E00"/>
              </a:buClr>
              <a:buFont typeface="Wingdings" pitchFamily="2" charset="2"/>
              <a:buChar char="ü"/>
            </a:pPr>
            <a:r>
              <a:rPr lang="de-DE" sz="1000" dirty="0"/>
              <a:t>Statusprüfung</a:t>
            </a:r>
          </a:p>
          <a:p>
            <a:pPr marL="184150" marR="5080" indent="-171450">
              <a:spcBef>
                <a:spcPts val="400"/>
              </a:spcBef>
              <a:buClr>
                <a:srgbClr val="FA0E00"/>
              </a:buClr>
              <a:buFont typeface="Wingdings" pitchFamily="2" charset="2"/>
              <a:buChar char="ü"/>
            </a:pPr>
            <a:r>
              <a:rPr lang="de-DE" sz="1000" dirty="0"/>
              <a:t>Plattformprüfung</a:t>
            </a:r>
          </a:p>
          <a:p>
            <a:pPr marL="184150" marR="5080" indent="-171450">
              <a:spcBef>
                <a:spcPts val="400"/>
              </a:spcBef>
              <a:buClr>
                <a:srgbClr val="FA0E00"/>
              </a:buClr>
              <a:buFont typeface="Wingdings" pitchFamily="2" charset="2"/>
              <a:buChar char="ü"/>
            </a:pPr>
            <a:r>
              <a:rPr lang="de-DE" sz="1000" dirty="0"/>
              <a:t>Aktivierung von Funktionssätzen</a:t>
            </a:r>
          </a:p>
          <a:p>
            <a:pPr marL="184150" marR="5080" indent="-171450">
              <a:spcBef>
                <a:spcPts val="400"/>
              </a:spcBef>
              <a:buClr>
                <a:srgbClr val="FA0E00"/>
              </a:buClr>
              <a:buFont typeface="Wingdings" pitchFamily="2" charset="2"/>
              <a:buChar char="ü"/>
            </a:pPr>
            <a:r>
              <a:rPr lang="de-DE" sz="1000" dirty="0"/>
              <a:t>Grundlegende Integrationen und Konfigurationen</a:t>
            </a:r>
          </a:p>
          <a:p>
            <a:pPr marL="184150" marR="5080" indent="-171450">
              <a:spcBef>
                <a:spcPts val="400"/>
              </a:spcBef>
              <a:buClr>
                <a:srgbClr val="FA0E00"/>
              </a:buClr>
              <a:buFont typeface="Wingdings" pitchFamily="2" charset="2"/>
              <a:buChar char="ü"/>
            </a:pPr>
            <a:r>
              <a:rPr lang="de-DE" sz="1000" dirty="0"/>
              <a:t>Fehlerbehebung bei der Kundenlösung</a:t>
            </a:r>
          </a:p>
          <a:p>
            <a:pPr marL="184150" marR="5080" indent="-171450">
              <a:spcBef>
                <a:spcPts val="400"/>
              </a:spcBef>
              <a:buClr>
                <a:srgbClr val="FA0E00"/>
              </a:buClr>
              <a:buFont typeface="Wingdings" pitchFamily="2" charset="2"/>
              <a:buChar char="ü"/>
            </a:pPr>
            <a:r>
              <a:rPr lang="de-DE" sz="1000" dirty="0"/>
              <a:t>Cloud-Service-Support</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de-DE" sz="1000" b="1" dirty="0">
                <a:solidFill>
                  <a:srgbClr val="000000"/>
                </a:solidFill>
                <a:latin typeface="+mj-lt"/>
              </a:rPr>
              <a:t>Aktivitäten des strategischen Tracks</a:t>
            </a:r>
            <a:r>
              <a:rPr lang="de-DE" sz="1000" dirty="0">
                <a:solidFill>
                  <a:srgbClr val="000000"/>
                </a:solidFill>
                <a:latin typeface="Adobe Clean Light"/>
              </a:rPr>
              <a:t> ermitteln Möglichkeiten, mit den vom Kunden genutzten Adobe-Lösungen optimale Ergebnisse zu erzielen. Sie enthalten Support-Empfehlungen zu Strategie, Messung und Reifegrad, mit denen eine oder mehrere Adobe-Lösungen optimal genutzt werden können.</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a:rPr>
              <a:t>Verfügbare strategische Aktivitäten:</a:t>
            </a:r>
          </a:p>
          <a:p>
            <a:pPr marL="241300" marR="5080" indent="-228600">
              <a:spcBef>
                <a:spcPts val="700"/>
              </a:spcBef>
              <a:buClr>
                <a:srgbClr val="FA0E00"/>
              </a:buClr>
              <a:buFont typeface="Wingdings" pitchFamily="2" charset="2"/>
              <a:buChar char="ü"/>
            </a:pPr>
            <a:r>
              <a:rPr lang="de-DE" sz="1000" dirty="0"/>
              <a:t>Reifegrad-Roadmap</a:t>
            </a:r>
          </a:p>
          <a:p>
            <a:pPr marL="241300" marR="5080" indent="-228600">
              <a:spcBef>
                <a:spcPts val="400"/>
              </a:spcBef>
              <a:buClr>
                <a:srgbClr val="FA0E00"/>
              </a:buClr>
              <a:buFont typeface="Wingdings" pitchFamily="2" charset="2"/>
              <a:buChar char="ü"/>
            </a:pPr>
            <a:r>
              <a:rPr lang="de-DE" sz="1000" dirty="0"/>
              <a:t>Use-Case-Entwicklung/-Messung</a:t>
            </a:r>
          </a:p>
          <a:p>
            <a:pPr marL="241300" marR="5080" indent="-228600">
              <a:spcBef>
                <a:spcPts val="400"/>
              </a:spcBef>
              <a:buClr>
                <a:srgbClr val="FA0E00"/>
              </a:buClr>
              <a:buFont typeface="Wingdings" pitchFamily="2" charset="2"/>
              <a:buChar char="ü"/>
            </a:pPr>
            <a:r>
              <a:rPr lang="de-DE" sz="1000" dirty="0"/>
              <a:t>Reporting und Analyse</a:t>
            </a:r>
          </a:p>
          <a:p>
            <a:pPr marL="241300" marR="5080" indent="-228600">
              <a:spcBef>
                <a:spcPts val="400"/>
              </a:spcBef>
              <a:buClr>
                <a:srgbClr val="FA0E00"/>
              </a:buClr>
              <a:buFont typeface="Wingdings" pitchFamily="2" charset="2"/>
              <a:buChar char="ü"/>
            </a:pPr>
            <a:r>
              <a:rPr lang="de-DE" sz="1000" dirty="0"/>
              <a:t>Aktivierung von Best Practices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a:solidFill>
                  <a:srgbClr val="1F1F1F"/>
                </a:solidFill>
                <a:latin typeface="Adobe Clean" panose="020B0503020404020204" pitchFamily="34" charset="0"/>
                <a:cs typeface="AdobeClean-Light"/>
              </a:rPr>
              <a:t>Als Enterprise-Kunde können Sie </a:t>
            </a:r>
            <a:r>
              <a:rPr lang="de-DE" sz="1200" b="1" u="sng">
                <a:solidFill>
                  <a:srgbClr val="1F1F1F"/>
                </a:solidFill>
                <a:latin typeface="Adobe Clean" panose="020B0503020404020204" pitchFamily="34" charset="0"/>
                <a:cs typeface="AdobeClean-Light"/>
              </a:rPr>
              <a:t>zwei</a:t>
            </a:r>
            <a:r>
              <a:rPr lang="de-DE" sz="1000" b="1" u="sng">
                <a:solidFill>
                  <a:srgbClr val="1F1F1F"/>
                </a:solidFill>
                <a:latin typeface="Adobe Clean" panose="020B0503020404020204" pitchFamily="34" charset="0"/>
                <a:cs typeface="AdobeClean-Light"/>
              </a:rPr>
              <a:t>Aktivitäten pro Jahr</a:t>
            </a:r>
            <a:r>
              <a:rPr lang="de-DE" sz="1000">
                <a:solidFill>
                  <a:srgbClr val="1F1F1F"/>
                </a:solidFill>
                <a:latin typeface="Adobe Clean" panose="020B0503020404020204" pitchFamily="34" charset="0"/>
                <a:cs typeface="AdobeClean-Light"/>
              </a:rPr>
              <a:t> aus dem</a:t>
            </a:r>
            <a:r>
              <a:rPr lang="de-DE" sz="1000" b="1">
                <a:solidFill>
                  <a:srgbClr val="1F1F1F"/>
                </a:solidFill>
                <a:latin typeface="Adobe Clean" panose="020B0503020404020204" pitchFamily="34" charset="0"/>
                <a:cs typeface="AdobeClean-Light"/>
              </a:rPr>
              <a:t> technischen</a:t>
            </a:r>
            <a:r>
              <a:rPr lang="de-DE" sz="1000">
                <a:solidFill>
                  <a:srgbClr val="1F1F1F"/>
                </a:solidFill>
                <a:latin typeface="Adobe Clean" panose="020B0503020404020204" pitchFamily="34" charset="0"/>
                <a:cs typeface="AdobeClean-Light"/>
              </a:rPr>
              <a:t> und/oder dem </a:t>
            </a:r>
            <a:r>
              <a:rPr lang="de-DE" sz="1000" b="1">
                <a:solidFill>
                  <a:srgbClr val="1F1F1F"/>
                </a:solidFill>
                <a:latin typeface="Adobe Clean" panose="020B0503020404020204" pitchFamily="34" charset="0"/>
                <a:cs typeface="AdobeClean-Light"/>
              </a:rPr>
              <a:t>strategischen</a:t>
            </a:r>
            <a:r>
              <a:rPr lang="de-DE" sz="1000">
                <a:solidFill>
                  <a:srgbClr val="1F1F1F"/>
                </a:solidFill>
                <a:latin typeface="Adobe Clean Light" panose="020B0303020404020204" pitchFamily="34" charset="0"/>
                <a:cs typeface="AdobeClean-Light"/>
              </a:rPr>
              <a:t> Track nutzen.</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Definition</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lumMod val="50000"/>
                  </a:schemeClr>
                </a:solidFill>
              </a:rPr>
              <a:t>2 Aktivitäten pro Jahr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625281" y="9283729"/>
            <a:ext cx="1017579" cy="66230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06247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06247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292330"/>
            <a:ext cx="5679818" cy="717504"/>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 (CSM).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124493"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Europa, Naher Osten 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Sprachunterstützung ist nur auf Englisch und Japanisch verfügbar.</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a:t>
                      </a:r>
                      <a:r>
                        <a:rPr lang="de-DE" sz="1100" b="0" i="0" u="none" strike="noStrike" noProof="0" dirty="0"/>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03711" y="8528519"/>
            <a:ext cx="1144389"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dirty="0">
                <a:solidFill>
                  <a:srgbClr val="FFFFFF"/>
                </a:solidFill>
                <a:latin typeface="Adobe Clean"/>
                <a:cs typeface="Adobe Clean"/>
              </a:rPr>
              <a:t>Unübertroffenes Know-how</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5998" y="8543943"/>
            <a:ext cx="841575"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060174322"/>
              </p:ext>
            </p:extLst>
          </p:nvPr>
        </p:nvGraphicFramePr>
        <p:xfrm>
          <a:off x="194237" y="1272353"/>
          <a:ext cx="7368291" cy="3566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b="0" dirty="0">
                          <a:solidFill>
                            <a:srgbClr val="000000"/>
                          </a:solidFill>
                          <a:latin typeface="Adobe Clean Light"/>
                          <a:ea typeface="+mn-ea"/>
                          <a:cs typeface="+mn-cs"/>
                        </a:rPr>
                        <a:t>Mit der Experience League unterstützt Adobe Unternehmen dabei, mit ihren Investitionen in Adobe optimale Ergebnisse zu erzielen. An diesem zentralen Ort können Kunden auf einem personalisierten Weg zum Erfolg lernen, Kontakte knüpfen </a:t>
                      </a:r>
                      <a:br>
                        <a:rPr lang="de-DE" sz="1000" b="0" dirty="0">
                          <a:solidFill>
                            <a:srgbClr val="000000"/>
                          </a:solidFill>
                          <a:latin typeface="Adobe Clean Light"/>
                          <a:ea typeface="+mn-ea"/>
                          <a:cs typeface="+mn-cs"/>
                        </a:rPr>
                      </a:br>
                      <a:r>
                        <a:rPr lang="de-DE" sz="1000" b="0" dirty="0">
                          <a:solidFill>
                            <a:srgbClr val="000000"/>
                          </a:solidFill>
                          <a:latin typeface="Adobe Clean Light"/>
                          <a:ea typeface="+mn-ea"/>
                          <a:cs typeface="+mn-cs"/>
                        </a:rPr>
                        <a:t>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a:ea typeface="+mn-ea"/>
                          <a:cs typeface="+mn-cs"/>
                          <a:hlinkClick r:id="rId8"/>
                        </a:rPr>
                        <a:t>Training</a:t>
                      </a:r>
                      <a:r>
                        <a:rPr lang="de-DE"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a:solidFill>
                            <a:srgbClr val="000000"/>
                          </a:solidFill>
                          <a:latin typeface="Adobe Clean Light"/>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a:ea typeface="+mn-ea"/>
                          <a:cs typeface="+mn-cs"/>
                        </a:rPr>
                        <a:t>Allgemeine Geschäftsbedingungen mit detaillierten Informationen 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2" name="object 64">
            <a:extLst>
              <a:ext uri="{FF2B5EF4-FFF2-40B4-BE49-F238E27FC236}">
                <a16:creationId xmlns:a16="http://schemas.microsoft.com/office/drawing/2014/main" id="{C9FB7D63-75AA-4BC7-BD17-182F8A3D8064}"/>
              </a:ext>
            </a:extLst>
          </p:cNvPr>
          <p:cNvSpPr txBox="1"/>
          <p:nvPr/>
        </p:nvSpPr>
        <p:spPr>
          <a:xfrm>
            <a:off x="4601419" y="8541244"/>
            <a:ext cx="810895"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de-DE" sz="1200" b="1" dirty="0">
                <a:solidFill>
                  <a:srgbClr val="FFFFFF"/>
                </a:solidFill>
                <a:latin typeface="Adobe Clean"/>
                <a:cs typeface="Adobe Clean"/>
              </a:rPr>
              <a:t>	Schneller Support</a:t>
            </a: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docProps/app.xml><?xml version="1.0" encoding="utf-8"?>
<Properties xmlns="http://schemas.openxmlformats.org/officeDocument/2006/extended-properties" xmlns:vt="http://schemas.openxmlformats.org/officeDocument/2006/docPropsVTypes">
  <Template/>
  <TotalTime>30</TotalTime>
  <Words>1438</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Viet Long Lai</cp:lastModifiedBy>
  <cp:revision>33</cp:revision>
  <dcterms:created xsi:type="dcterms:W3CDTF">2021-05-05T02:01:37Z</dcterms:created>
  <dcterms:modified xsi:type="dcterms:W3CDTF">2022-02-14T16:25:40Z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