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EA215-43CC-DCCF-058B-AC2C3A37AC06}" v="15" dt="2022-01-20T19:40:12.886"/>
    <p1510:client id="{ECD44999-E2A5-F845-AE55-8F627487DBC7}" v="24" dt="2022-01-13T17:35:59.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p:restoredTop sz="94833"/>
  </p:normalViewPr>
  <p:slideViewPr>
    <p:cSldViewPr>
      <p:cViewPr>
        <p:scale>
          <a:sx n="125" d="100"/>
          <a:sy n="125" d="100"/>
        </p:scale>
        <p:origin x="1824" y="-1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nkita Sood" userId="c93a62e3-2a47-429d-82c6-c2a8fd110ae7" providerId="ADAL" clId="{ECD44999-E2A5-F845-AE55-8F627487DBC7}"/>
    <pc:docChg chg="undo custSel modSld">
      <pc:chgData name="Ankita Sood" userId="c93a62e3-2a47-429d-82c6-c2a8fd110ae7" providerId="ADAL" clId="{ECD44999-E2A5-F845-AE55-8F627487DBC7}" dt="2022-01-20T17:14:46.610" v="86" actId="20577"/>
      <pc:docMkLst>
        <pc:docMk/>
      </pc:docMkLst>
      <pc:sldChg chg="modSp mod">
        <pc:chgData name="Ankita Sood" userId="c93a62e3-2a47-429d-82c6-c2a8fd110ae7" providerId="ADAL" clId="{ECD44999-E2A5-F845-AE55-8F627487DBC7}" dt="2022-01-13T17:37:13.709" v="78" actId="14734"/>
        <pc:sldMkLst>
          <pc:docMk/>
          <pc:sldMk cId="0" sldId="256"/>
        </pc:sldMkLst>
        <pc:spChg chg="mod">
          <ac:chgData name="Ankita Sood" userId="c93a62e3-2a47-429d-82c6-c2a8fd110ae7" providerId="ADAL" clId="{ECD44999-E2A5-F845-AE55-8F627487DBC7}" dt="2022-01-13T17:36:36.992" v="65" actId="20577"/>
          <ac:spMkLst>
            <pc:docMk/>
            <pc:sldMk cId="0" sldId="256"/>
            <ac:spMk id="5" creationId="{00000000-0000-0000-0000-000000000000}"/>
          </ac:spMkLst>
        </pc:spChg>
        <pc:graphicFrameChg chg="mod modGraphic">
          <ac:chgData name="Ankita Sood" userId="c93a62e3-2a47-429d-82c6-c2a8fd110ae7" providerId="ADAL" clId="{ECD44999-E2A5-F845-AE55-8F627487DBC7}" dt="2022-01-13T17:36:40.899" v="73" actId="20577"/>
          <ac:graphicFrameMkLst>
            <pc:docMk/>
            <pc:sldMk cId="0" sldId="256"/>
            <ac:graphicFrameMk id="8" creationId="{00000000-0000-0000-0000-000000000000}"/>
          </ac:graphicFrameMkLst>
        </pc:graphicFrameChg>
        <pc:graphicFrameChg chg="modGraphic">
          <ac:chgData name="Ankita Sood" userId="c93a62e3-2a47-429d-82c6-c2a8fd110ae7" providerId="ADAL" clId="{ECD44999-E2A5-F845-AE55-8F627487DBC7}" dt="2022-01-13T17:37:13.709" v="78" actId="14734"/>
          <ac:graphicFrameMkLst>
            <pc:docMk/>
            <pc:sldMk cId="0" sldId="256"/>
            <ac:graphicFrameMk id="9" creationId="{00000000-0000-0000-0000-000000000000}"/>
          </ac:graphicFrameMkLst>
        </pc:graphicFrameChg>
      </pc:sldChg>
      <pc:sldChg chg="modSp mod">
        <pc:chgData name="Ankita Sood" userId="c93a62e3-2a47-429d-82c6-c2a8fd110ae7" providerId="ADAL" clId="{ECD44999-E2A5-F845-AE55-8F627487DBC7}" dt="2022-01-20T17:14:46.610" v="86" actId="20577"/>
        <pc:sldMkLst>
          <pc:docMk/>
          <pc:sldMk cId="0" sldId="257"/>
        </pc:sldMkLst>
        <pc:spChg chg="mod">
          <ac:chgData name="Ankita Sood" userId="c93a62e3-2a47-429d-82c6-c2a8fd110ae7" providerId="ADAL" clId="{ECD44999-E2A5-F845-AE55-8F627487DBC7}" dt="2022-01-20T17:14:46.610" v="86" actId="20577"/>
          <ac:spMkLst>
            <pc:docMk/>
            <pc:sldMk cId="0" sldId="257"/>
            <ac:spMk id="58" creationId="{B557BBA0-B07E-174D-93A4-C6FF07571950}"/>
          </ac:spMkLst>
        </pc:sp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nkita Sood" userId="S::asood@adobe.com::c93a62e3-2a47-429d-82c6-c2a8fd110ae7" providerId="AD" clId="Web-{50BEA215-43CC-DCCF-058B-AC2C3A37AC06}"/>
    <pc:docChg chg="modSld">
      <pc:chgData name="Ankita Sood" userId="S::asood@adobe.com::c93a62e3-2a47-429d-82c6-c2a8fd110ae7" providerId="AD" clId="Web-{50BEA215-43CC-DCCF-058B-AC2C3A37AC06}" dt="2022-01-20T19:40:10.448" v="1"/>
      <pc:docMkLst>
        <pc:docMk/>
      </pc:docMkLst>
      <pc:sldChg chg="modSp">
        <pc:chgData name="Ankita Sood" userId="S::asood@adobe.com::c93a62e3-2a47-429d-82c6-c2a8fd110ae7" providerId="AD" clId="Web-{50BEA215-43CC-DCCF-058B-AC2C3A37AC06}" dt="2022-01-20T19:40:10.448" v="1"/>
        <pc:sldMkLst>
          <pc:docMk/>
          <pc:sldMk cId="0" sldId="256"/>
        </pc:sldMkLst>
        <pc:graphicFrameChg chg="mod modGraphic">
          <ac:chgData name="Ankita Sood" userId="S::asood@adobe.com::c93a62e3-2a47-429d-82c6-c2a8fd110ae7" providerId="AD" clId="Web-{50BEA215-43CC-DCCF-058B-AC2C3A37AC06}" dt="2022-01-20T19:40:10.448" v="1"/>
          <ac:graphicFrameMkLst>
            <pc:docMk/>
            <pc:sldMk cId="0" sldId="256"/>
            <ac:graphicFrameMk id="9" creationId="{00000000-0000-0000-0000-000000000000}"/>
          </ac:graphicFrameMkLst>
        </pc:graphicFrame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2/14/2022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39974"/>
            <a:ext cx="2884717" cy="227626"/>
          </a:xfrm>
          <a:prstGeom prst="rect">
            <a:avLst/>
          </a:prstGeom>
        </p:spPr>
        <p:txBody>
          <a:bodyPr vert="horz" wrap="square" lIns="0" tIns="12065" rIns="0" bIns="0" rtlCol="0" anchor="t">
            <a:spAutoFit/>
          </a:bodyPr>
          <a:lstStyle/>
          <a:p>
            <a:pPr marL="12700">
              <a:spcBef>
                <a:spcPts val="95"/>
              </a:spcBef>
            </a:pPr>
            <a:r>
              <a:rPr lang="de-DE" sz="1400" b="1" u="heavy" dirty="0">
                <a:solidFill>
                  <a:srgbClr val="020302"/>
                </a:solidFill>
                <a:uFill>
                  <a:solidFill>
                    <a:srgbClr val="020302"/>
                  </a:solidFill>
                </a:uFill>
                <a:latin typeface="Adobe Clean"/>
                <a:cs typeface="Adobe Clean"/>
              </a:rPr>
              <a:t>Service-Level-Ziele: Erste Reaktion</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3" y="657543"/>
            <a:ext cx="5654427" cy="1247457"/>
          </a:xfrm>
          <a:prstGeom prst="rect">
            <a:avLst/>
          </a:prstGeom>
        </p:spPr>
        <p:txBody>
          <a:bodyPr vert="horz" wrap="square" lIns="0" tIns="24130" rIns="0" bIns="0" rtlCol="0" anchor="t">
            <a:spAutoFit/>
          </a:bodyPr>
          <a:lstStyle/>
          <a:p>
            <a:pPr marL="12700" marR="5080">
              <a:lnSpc>
                <a:spcPts val="1200"/>
              </a:lnSpc>
              <a:spcBef>
                <a:spcPts val="240"/>
              </a:spcBef>
            </a:pPr>
            <a:r>
              <a:rPr lang="de-DE" sz="1200" b="1" dirty="0">
                <a:solidFill>
                  <a:schemeClr val="bg1"/>
                </a:solidFill>
              </a:rPr>
              <a:t>Standard</a:t>
            </a:r>
            <a:r>
              <a:rPr lang="de-DE" sz="1200" dirty="0">
                <a:solidFill>
                  <a:schemeClr val="bg1"/>
                </a:solidFill>
                <a:latin typeface="Adobe Clean Light"/>
              </a:rPr>
              <a:t> | Enterprise | Elite</a:t>
            </a:r>
            <a:br>
              <a:rPr lang="de-DE" sz="900" dirty="0">
                <a:latin typeface="Adobe Clean Light" panose="020B0303020404020204" pitchFamily="34" charset="0"/>
              </a:rPr>
            </a:br>
            <a:r>
              <a:rPr lang="de-DE" sz="900" dirty="0">
                <a:solidFill>
                  <a:schemeClr val="bg1"/>
                </a:solidFill>
                <a:latin typeface="Adobe Clean SemiLight"/>
              </a:rPr>
              <a:t>Adobe bietet eine umfangreiche Palette an technischen Ressourcen zur Unterstützung Ihres Unternehmens. Diese sind Teil des Experience Cloud-Lizenzabonnements. Online Support bietet über die Adobe Experience League Zugang zu personalisierten Lernpfaden und von Moderatoren betreuten Community-Foren. Ihnen stehen unsere umfangreiche technische Produktdokumentation sowie aktuelle Versionshinweise unter </a:t>
            </a:r>
            <a:r>
              <a:rPr lang="de-DE"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de-DE" sz="900" dirty="0">
                <a:solidFill>
                  <a:schemeClr val="bg1"/>
                </a:solidFill>
                <a:latin typeface="Adobe Clean SemiLight"/>
              </a:rPr>
              <a:t> zur Verfügung.</a:t>
            </a:r>
            <a:r>
              <a:rPr lang="de-DE"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 </a:t>
            </a:r>
            <a:r>
              <a:rPr lang="de-DE" sz="900" dirty="0">
                <a:solidFill>
                  <a:schemeClr val="bg1"/>
                </a:solidFill>
                <a:latin typeface="Adobe Clean SemiLight"/>
              </a:rPr>
              <a:t>Unser Online-Paket bietet auch telefonischen Kontakt zu unseren Teams vom technischen Support für alle kritischen P1-Produktprobleme zum Schutz Ihres Unternehmens in kritischen Zeiten. Außerdem haben Sie die Möglichkeit, Anfragen mit geringerer Priorität über das Support-Web-Portal zu übermitteln, um Unterstützung zu erhalten.</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4129952599"/>
              </p:ext>
            </p:extLst>
          </p:nvPr>
        </p:nvGraphicFramePr>
        <p:xfrm>
          <a:off x="0" y="1916090"/>
          <a:ext cx="7705343" cy="5246710"/>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92202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28343">
                  <a:extLst>
                    <a:ext uri="{9D8B030D-6E8A-4147-A177-3AD203B41FA5}">
                      <a16:colId xmlns:a16="http://schemas.microsoft.com/office/drawing/2014/main" val="2812960027"/>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de-DE" sz="900">
                          <a:solidFill>
                            <a:srgbClr val="404040"/>
                          </a:solidFill>
                          <a:latin typeface="Adobe Clean"/>
                          <a:cs typeface="Adobe Clean"/>
                        </a:rPr>
                        <a:t>Standard Support</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de-DE" sz="900">
                          <a:solidFill>
                            <a:srgbClr val="FFFFFF"/>
                          </a:solidFill>
                          <a:latin typeface="Adobe Clean"/>
                        </a:rPr>
                        <a:t>Enterprise Support</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a:txBody>
                    <a:bodyPr/>
                    <a:lstStyle/>
                    <a:p>
                      <a:pPr marL="2540" algn="ctr">
                        <a:lnSpc>
                          <a:spcPct val="100000"/>
                        </a:lnSpc>
                        <a:spcBef>
                          <a:spcPts val="60"/>
                        </a:spcBef>
                      </a:pPr>
                      <a:r>
                        <a:rPr lang="de-DE" sz="900">
                          <a:solidFill>
                            <a:srgbClr val="FFFFFF"/>
                          </a:solidFill>
                          <a:latin typeface="Adobe Clean"/>
                          <a:cs typeface="Adobe Clean"/>
                        </a:rPr>
                        <a:t>Elite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2">
                  <a:txBody>
                    <a:bodyPr/>
                    <a:lstStyle/>
                    <a:p>
                      <a:pPr marL="934085" algn="l" rtl="0">
                        <a:lnSpc>
                          <a:spcPct val="100000"/>
                        </a:lnSpc>
                        <a:spcBef>
                          <a:spcPts val="650"/>
                        </a:spcBef>
                      </a:pP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l" rtl="0">
                        <a:lnSpc>
                          <a:spcPct val="100000"/>
                        </a:lnSpc>
                        <a:spcBef>
                          <a:spcPts val="470"/>
                        </a:spcBef>
                      </a:pPr>
                      <a:endParaRPr sz="900" spc="0" dirty="0">
                        <a:latin typeface="Wingdings"/>
                        <a:cs typeface="Wingdings"/>
                      </a:endParaRPr>
                    </a:p>
                  </a:txBody>
                  <a:tcPr marL="0" marR="0" marT="59690" marB="0">
                    <a:lnT w="12700">
                      <a:solidFill>
                        <a:srgbClr val="F0F0F0"/>
                      </a:solidFill>
                      <a:prstDash val="solid"/>
                    </a:lnT>
                  </a:tcPr>
                </a:tc>
                <a:tc>
                  <a:txBody>
                    <a:bodyPr/>
                    <a:lstStyle/>
                    <a:p>
                      <a:pPr algn="l" rtl="0">
                        <a:lnSpc>
                          <a:spcPct val="100000"/>
                        </a:lnSpc>
                        <a:spcBef>
                          <a:spcPts val="470"/>
                        </a:spcBef>
                      </a:pPr>
                      <a:endParaRPr sz="900" spc="0" dirty="0">
                        <a:latin typeface="Wingdings"/>
                        <a:cs typeface="Wingdings"/>
                      </a:endParaRPr>
                    </a:p>
                  </a:txBody>
                  <a:tcPr marL="0" marR="0" marT="0"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2"/>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5"/>
                        </a:spcBef>
                      </a:pPr>
                      <a:r>
                        <a:rPr lang="de-DE" sz="900">
                          <a:solidFill>
                            <a:srgbClr val="020302"/>
                          </a:solidFill>
                          <a:latin typeface="Wingdings"/>
                        </a:rPr>
                        <a:t></a:t>
                      </a:r>
                    </a:p>
                  </a:txBody>
                  <a:tcPr marL="0" marR="0" marT="0" marB="0"/>
                </a:tc>
                <a:tc>
                  <a:txBody>
                    <a:bodyPr/>
                    <a:lstStyle/>
                    <a:p>
                      <a:pPr algn="ctr">
                        <a:lnSpc>
                          <a:spcPct val="100000"/>
                        </a:lnSpc>
                        <a:spcBef>
                          <a:spcPts val="465"/>
                        </a:spcBef>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10268">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de-DE" sz="900" dirty="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lnB w="12700">
                      <a:solidFill>
                        <a:srgbClr val="F0F0F0"/>
                      </a:solidFill>
                      <a:prstDash val="solid"/>
                    </a:lnB>
                  </a:tcPr>
                </a:tc>
                <a:tc>
                  <a:txBody>
                    <a:bodyPr/>
                    <a:lstStyle/>
                    <a:p>
                      <a:pPr>
                        <a:lnSpc>
                          <a:spcPct val="100000"/>
                        </a:lnSpc>
                      </a:pPr>
                      <a:r>
                        <a:rPr lang="de-DE" sz="900">
                          <a:solidFill>
                            <a:srgbClr val="020302"/>
                          </a:solidFill>
                          <a:latin typeface="Wingdings"/>
                          <a:cs typeface="Wingdings"/>
                        </a:rPr>
                        <a:t></a:t>
                      </a: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de-DE" sz="900" dirty="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Geschäftszeiten</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535"/>
                        </a:spcBef>
                      </a:pPr>
                      <a:r>
                        <a:rPr lang="de-DE" sz="800">
                          <a:solidFill>
                            <a:srgbClr val="020302"/>
                          </a:solidFill>
                          <a:latin typeface="AdobeClean-Light"/>
                        </a:rPr>
                        <a:t>24X5</a:t>
                      </a:r>
                    </a:p>
                  </a:txBody>
                  <a:tcPr marL="0" marR="0" marT="67945" marB="0">
                    <a:lnT w="12700">
                      <a:solidFill>
                        <a:srgbClr val="F0F0F0"/>
                      </a:solidFill>
                      <a:prstDash val="solid"/>
                    </a:lnT>
                  </a:tcPr>
                </a:tc>
                <a:tc>
                  <a:txBody>
                    <a:bodyPr/>
                    <a:lstStyle/>
                    <a:p>
                      <a:pPr algn="ctr">
                        <a:lnSpc>
                          <a:spcPct val="100000"/>
                        </a:lnSpc>
                        <a:spcBef>
                          <a:spcPts val="535"/>
                        </a:spcBef>
                      </a:pPr>
                      <a:r>
                        <a:rPr lang="de-DE" sz="800">
                          <a:solidFill>
                            <a:srgbClr val="020302"/>
                          </a:solidFill>
                          <a:latin typeface="AdobeClean-Light"/>
                          <a:cs typeface="AdobeClean-Light"/>
                        </a:rPr>
                        <a:t>24X5</a:t>
                      </a:r>
                    </a:p>
                  </a:txBody>
                  <a:tcPr marL="0" marR="0" marT="6794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5"/>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dirty="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a:solidFill>
                        <a:srgbClr val="F0F0F0"/>
                      </a:solidFill>
                      <a:prstDash val="solid"/>
                    </a:lnL>
                    <a:solidFill>
                      <a:schemeClr val="bg1">
                        <a:lumMod val="95000"/>
                      </a:schemeClr>
                    </a:solidFill>
                  </a:tcPr>
                </a:tc>
                <a:tc>
                  <a:txBody>
                    <a:bodyPr/>
                    <a:lstStyle/>
                    <a:p>
                      <a:pPr algn="ctr">
                        <a:lnSpc>
                          <a:spcPct val="100000"/>
                        </a:lnSpc>
                        <a:spcBef>
                          <a:spcPts val="459"/>
                        </a:spcBef>
                      </a:pPr>
                      <a:r>
                        <a:rPr lang="de-DE" sz="900">
                          <a:solidFill>
                            <a:srgbClr val="020302"/>
                          </a:solidFill>
                          <a:latin typeface="Wingdings"/>
                        </a:rPr>
                        <a:t></a:t>
                      </a:r>
                    </a:p>
                  </a:txBody>
                  <a:tcPr marL="0" marR="0" marT="58419" marB="0"/>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a:solidFill>
                        <a:srgbClr val="F0F0F0"/>
                      </a:solidFill>
                      <a:prstDash val="solid"/>
                    </a:lnL>
                    <a:solidFill>
                      <a:schemeClr val="bg1">
                        <a:lumMod val="95000"/>
                      </a:schemeClr>
                    </a:solidFill>
                  </a:tcPr>
                </a:tc>
                <a:tc>
                  <a:txBody>
                    <a:bodyPr/>
                    <a:lstStyle/>
                    <a:p>
                      <a:pPr algn="ctr">
                        <a:lnSpc>
                          <a:spcPct val="100000"/>
                        </a:lnSpc>
                        <a:spcBef>
                          <a:spcPts val="455"/>
                        </a:spcBef>
                      </a:pPr>
                      <a:r>
                        <a:rPr lang="de-DE" sz="900">
                          <a:solidFill>
                            <a:srgbClr val="020302"/>
                          </a:solidFill>
                          <a:latin typeface="AdobeClean-Light"/>
                        </a:rPr>
                        <a:t>10</a:t>
                      </a:r>
                    </a:p>
                  </a:txBody>
                  <a:tcPr marL="0" marR="0" marT="57785" marB="0"/>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4"/>
                        </a:spcBef>
                      </a:pPr>
                      <a:r>
                        <a:rPr lang="de-DE" sz="900">
                          <a:solidFill>
                            <a:srgbClr val="020302"/>
                          </a:solidFill>
                          <a:latin typeface="Wingdings"/>
                        </a:rPr>
                        <a:t></a:t>
                      </a:r>
                    </a:p>
                  </a:txBody>
                  <a:tcPr marL="0" marR="0" marT="59054" marB="0"/>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70"/>
                        </a:spcBef>
                      </a:pPr>
                      <a:r>
                        <a:rPr lang="de-DE" sz="900">
                          <a:solidFill>
                            <a:srgbClr val="020302"/>
                          </a:solidFill>
                          <a:latin typeface="Wingdings"/>
                        </a:rPr>
                        <a:t></a:t>
                      </a:r>
                    </a:p>
                  </a:txBody>
                  <a:tcPr marL="0" marR="0" marT="59690" marB="0"/>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50"/>
                        </a:spcBef>
                      </a:pPr>
                      <a:r>
                        <a:rPr lang="de-DE" sz="900">
                          <a:solidFill>
                            <a:srgbClr val="020302"/>
                          </a:solidFill>
                          <a:latin typeface="AdobeClean-Light"/>
                        </a:rPr>
                        <a:t>2</a:t>
                      </a:r>
                    </a:p>
                  </a:txBody>
                  <a:tcPr marL="0" marR="0" marT="0" marB="0"/>
                </a:tc>
                <a:tc>
                  <a:txBody>
                    <a:bodyPr/>
                    <a:lstStyle/>
                    <a:p>
                      <a:pPr algn="ctr">
                        <a:lnSpc>
                          <a:spcPct val="100000"/>
                        </a:lnSpc>
                        <a:spcBef>
                          <a:spcPts val="450"/>
                        </a:spcBef>
                      </a:pPr>
                      <a:r>
                        <a:rPr lang="de-DE" sz="900">
                          <a:solidFill>
                            <a:srgbClr val="020302"/>
                          </a:solidFill>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ctr">
                        <a:lnSpc>
                          <a:spcPct val="100000"/>
                        </a:lnSpc>
                        <a:spcBef>
                          <a:spcPts val="450"/>
                        </a:spcBef>
                      </a:pPr>
                      <a:r>
                        <a:rPr lang="de-DE" sz="900">
                          <a:latin typeface="AdobeClean-Light"/>
                        </a:rPr>
                        <a:t>2</a:t>
                      </a:r>
                    </a:p>
                  </a:txBody>
                  <a:tcPr marL="0" marR="0" marT="0" marB="0"/>
                </a:tc>
                <a:tc>
                  <a:txBody>
                    <a:bodyPr/>
                    <a:lstStyle/>
                    <a:p>
                      <a:pPr algn="ctr">
                        <a:lnSpc>
                          <a:spcPct val="100000"/>
                        </a:lnSpc>
                        <a:spcBef>
                          <a:spcPts val="450"/>
                        </a:spcBef>
                      </a:pPr>
                      <a:r>
                        <a:rPr lang="de-DE" sz="900">
                          <a:latin typeface="AdobeClean-Light"/>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rPr>
                        <a:t></a:t>
                      </a:r>
                    </a:p>
                  </a:txBody>
                  <a:tcPr marL="0" marR="0" marT="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de-DE" sz="9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de-DE" sz="900" dirty="0">
                          <a:solidFill>
                            <a:srgbClr val="020302"/>
                          </a:solidFill>
                          <a:latin typeface="AdobeClean-Light"/>
                          <a:cs typeface="AdobeClean-Light"/>
                        </a:rPr>
                        <a:t>Ereignis-Management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de-DE" sz="9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de-DE" sz="900">
                          <a:solidFill>
                            <a:srgbClr val="020302"/>
                          </a:solidFill>
                          <a:latin typeface="Wingdings"/>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de-DE" sz="900" dirty="0">
                          <a:solidFill>
                            <a:srgbClr val="020302"/>
                          </a:solidFill>
                          <a:latin typeface="AdobeClean-Light"/>
                          <a:cs typeface="AdobeClean-Light"/>
                        </a:rPr>
                        <a:t>Prüfung von Freigabe, Migration, Aktualisierung und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l" rtl="0">
                        <a:lnSpc>
                          <a:spcPct val="100000"/>
                        </a:lnSpc>
                      </a:pPr>
                      <a:endParaRPr sz="900" spc="0" dirty="0">
                        <a:latin typeface="Times New Roman"/>
                        <a:cs typeface="Times New Roman"/>
                      </a:endParaRPr>
                    </a:p>
                  </a:txBody>
                  <a:tcPr marL="0" marR="0" marT="0" marB="0"/>
                </a:tc>
                <a:tc>
                  <a:txBody>
                    <a:bodyPr/>
                    <a:lstStyle/>
                    <a:p>
                      <a:pPr>
                        <a:lnSpc>
                          <a:spcPct val="100000"/>
                        </a:lnSpc>
                      </a:pPr>
                      <a:r>
                        <a:rPr lang="de-DE" sz="9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de-DE" sz="900" dirty="0">
                          <a:latin typeface="AdobeClean-Light"/>
                          <a:cs typeface="AdobeClean-Light"/>
                        </a:rPr>
                        <a:t>Cloud-Support-Aktivitäten – Experience Manager as </a:t>
                      </a:r>
                      <a:br>
                        <a:rPr lang="de-DE" sz="900" dirty="0">
                          <a:latin typeface="AdobeClean-Light"/>
                          <a:cs typeface="AdobeClean-Light"/>
                        </a:rPr>
                      </a:br>
                      <a:r>
                        <a:rPr lang="de-DE" sz="900" dirty="0">
                          <a:latin typeface="AdobeClean-Light"/>
                          <a:cs typeface="AdobeClean-Light"/>
                        </a:rPr>
                        <a:t>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ctr">
                        <a:lnSpc>
                          <a:spcPct val="100000"/>
                        </a:lnSpc>
                        <a:spcBef>
                          <a:spcPts val="490"/>
                        </a:spcBef>
                      </a:pPr>
                      <a:r>
                        <a:rPr lang="de-DE" sz="900">
                          <a:solidFill>
                            <a:srgbClr val="020302"/>
                          </a:solidFill>
                          <a:latin typeface="Wingdings"/>
                        </a:rPr>
                        <a:t></a:t>
                      </a:r>
                    </a:p>
                  </a:txBody>
                  <a:tcPr marL="0" marR="0" marT="0" marB="0">
                    <a:lnB w="12700">
                      <a:solidFill>
                        <a:srgbClr val="F0F0F0"/>
                      </a:solidFill>
                      <a:prstDash val="solid"/>
                    </a:lnB>
                  </a:tcPr>
                </a:tc>
                <a:tc>
                  <a:txBody>
                    <a:bodyPr/>
                    <a:lstStyle/>
                    <a:p>
                      <a:pPr algn="ctr">
                        <a:lnSpc>
                          <a:spcPct val="100000"/>
                        </a:lnSpc>
                        <a:spcBef>
                          <a:spcPts val="490"/>
                        </a:spcBef>
                      </a:pPr>
                      <a:r>
                        <a:rPr lang="de-DE" sz="900">
                          <a:solidFill>
                            <a:srgbClr val="020302"/>
                          </a:solidFill>
                          <a:latin typeface="Wingdings"/>
                          <a:cs typeface="Wingdings"/>
                        </a:rPr>
                        <a:t></a:t>
                      </a:r>
                    </a:p>
                  </a:txBody>
                  <a:tcPr marL="0" marR="0" marT="62230"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de-DE" sz="900" dirty="0">
                          <a:solidFill>
                            <a:srgbClr val="020302"/>
                          </a:solidFill>
                          <a:latin typeface="AdobeClean-Light"/>
                          <a:cs typeface="AdobeClean-Light"/>
                        </a:rPr>
                        <a:t>Launch Advisory-Services – Erstes Jahr mit der neuen Lösung</a:t>
                      </a:r>
                    </a:p>
                    <a:p>
                      <a:pPr marL="48260">
                        <a:lnSpc>
                          <a:spcPct val="100000"/>
                        </a:lnSpc>
                        <a:spcBef>
                          <a:spcPts val="830"/>
                        </a:spcBef>
                      </a:pPr>
                      <a:r>
                        <a:rPr lang="de-DE" sz="900" dirty="0">
                          <a:latin typeface="AdobeClean-Light"/>
                          <a:cs typeface="AdobeClean-Light"/>
                        </a:rPr>
                        <a:t>Außendienstaktivitäten</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445"/>
                        </a:spcBef>
                      </a:pPr>
                      <a:r>
                        <a:rPr lang="de-DE" sz="900">
                          <a:solidFill>
                            <a:srgbClr val="020302"/>
                          </a:solidFill>
                          <a:latin typeface="Wingdings"/>
                        </a:rPr>
                        <a:t></a:t>
                      </a:r>
                    </a:p>
                  </a:txBody>
                  <a:tcPr marL="0" marR="0" marT="0" marB="0">
                    <a:lnT w="12700">
                      <a:solidFill>
                        <a:srgbClr val="F0F0F0"/>
                      </a:solidFill>
                      <a:prstDash val="solid"/>
                    </a:lnT>
                  </a:tcPr>
                </a:tc>
                <a:tc>
                  <a:txBody>
                    <a:bodyPr/>
                    <a:lstStyle/>
                    <a:p>
                      <a:pPr algn="ctr">
                        <a:lnSpc>
                          <a:spcPct val="100000"/>
                        </a:lnSpc>
                        <a:spcBef>
                          <a:spcPts val="445"/>
                        </a:spcBef>
                      </a:pPr>
                      <a:r>
                        <a:rPr lang="de-DE" sz="900">
                          <a:solidFill>
                            <a:srgbClr val="020302"/>
                          </a:solidFill>
                          <a:latin typeface="Wingdings"/>
                          <a:cs typeface="Wingdings"/>
                        </a:rPr>
                        <a:t></a:t>
                      </a:r>
                    </a:p>
                  </a:txBody>
                  <a:tcPr marL="0" marR="0" marT="5651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15"/>
                  </a:ext>
                </a:extLst>
              </a:tr>
              <a:tr h="165104">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a:txBody>
                    <a:bodyPr/>
                    <a:lstStyle/>
                    <a:p>
                      <a:pPr algn="ctr">
                        <a:lnSpc>
                          <a:spcPct val="100000"/>
                        </a:lnSpc>
                        <a:spcBef>
                          <a:spcPts val="400"/>
                        </a:spcBef>
                      </a:pPr>
                      <a:r>
                        <a:rPr lang="de-DE" sz="900">
                          <a:solidFill>
                            <a:srgbClr val="020302"/>
                          </a:solidFill>
                          <a:latin typeface="AdobeClean-Light"/>
                        </a:rPr>
                        <a:t>2</a:t>
                      </a:r>
                    </a:p>
                  </a:txBody>
                  <a:tcPr marL="0" marR="0" marT="0" marB="0">
                    <a:lnB w="12700">
                      <a:solidFill>
                        <a:srgbClr val="F1F1F1"/>
                      </a:solidFill>
                      <a:prstDash val="solid"/>
                    </a:lnB>
                  </a:tcPr>
                </a:tc>
                <a:tc>
                  <a:txBody>
                    <a:bodyPr/>
                    <a:lstStyle/>
                    <a:p>
                      <a:pPr algn="ctr">
                        <a:lnSpc>
                          <a:spcPct val="100000"/>
                        </a:lnSpc>
                        <a:spcBef>
                          <a:spcPts val="400"/>
                        </a:spcBef>
                      </a:pPr>
                      <a:r>
                        <a:rPr lang="de-DE" sz="900" dirty="0">
                          <a:solidFill>
                            <a:srgbClr val="020302"/>
                          </a:solidFill>
                          <a:latin typeface="AdobeClean-Light"/>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398141" cy="132729"/>
          </a:xfrm>
          <a:prstGeom prst="rect">
            <a:avLst/>
          </a:prstGeom>
        </p:spPr>
        <p:txBody>
          <a:bodyPr vert="horz" wrap="square" lIns="0" tIns="9525" rIns="0" bIns="0" rtlCol="0">
            <a:spAutoFit/>
          </a:bodyPr>
          <a:lstStyle/>
          <a:p>
            <a:pPr marL="12700">
              <a:lnSpc>
                <a:spcPct val="100000"/>
              </a:lnSpc>
              <a:spcBef>
                <a:spcPts val="75"/>
              </a:spcBef>
            </a:pPr>
            <a:r>
              <a:rPr lang="de-DE" dirty="0"/>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800296144"/>
              </p:ext>
            </p:extLst>
          </p:nvPr>
        </p:nvGraphicFramePr>
        <p:xfrm>
          <a:off x="33527" y="7483227"/>
          <a:ext cx="7671815" cy="2291858"/>
        </p:xfrm>
        <a:graphic>
          <a:graphicData uri="http://schemas.openxmlformats.org/drawingml/2006/table">
            <a:tbl>
              <a:tblPr firstRow="1" bandRow="1">
                <a:tableStyleId>{2D5ABB26-0587-4C30-8999-92F81FD0307C}</a:tableStyleId>
              </a:tblPr>
              <a:tblGrid>
                <a:gridCol w="4081273">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3"/>
                    </a:ext>
                  </a:extLst>
                </a:gridCol>
                <a:gridCol w="1228342">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de-DE" sz="900">
                          <a:solidFill>
                            <a:srgbClr val="020302"/>
                          </a:solidFill>
                          <a:latin typeface="Adobe Clean"/>
                          <a:cs typeface="Adobe Clean"/>
                        </a:rPr>
                        <a:t>Priorität</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de-DE" sz="900">
                          <a:solidFill>
                            <a:srgbClr val="020302"/>
                          </a:solidFill>
                          <a:latin typeface="Adobe Clean"/>
                          <a:cs typeface="Adobe Clean"/>
                        </a:rPr>
                        <a:t>Standard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de-DE" sz="900">
                          <a:solidFill>
                            <a:srgbClr val="FFFFFF"/>
                          </a:solidFill>
                          <a:latin typeface="Adobe Clean"/>
                          <a:cs typeface="Adobe Clean"/>
                        </a:rPr>
                        <a:t>Enterprise Support</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lang="de-DE" sz="900">
                          <a:solidFill>
                            <a:srgbClr val="FFFFFF"/>
                          </a:solidFill>
                          <a:latin typeface="Adobe Clean"/>
                          <a:cs typeface="Adobe Clean"/>
                        </a:rPr>
                        <a:t>Elite Support</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820" b="1" dirty="0">
                          <a:solidFill>
                            <a:srgbClr val="020302"/>
                          </a:solidFill>
                          <a:latin typeface="Adobe Clean"/>
                          <a:cs typeface="Adobe Clean"/>
                        </a:rPr>
                        <a:t>PRIORITÄT 1</a:t>
                      </a:r>
                    </a:p>
                    <a:p>
                      <a:pPr marL="50800" marR="387985">
                        <a:lnSpc>
                          <a:spcPts val="1000"/>
                        </a:lnSpc>
                        <a:spcBef>
                          <a:spcPts val="420"/>
                        </a:spcBef>
                      </a:pPr>
                      <a:r>
                        <a:rPr lang="de-DE" sz="820" b="0" i="0" spc="-10" baseline="0" dirty="0">
                          <a:solidFill>
                            <a:srgbClr val="000000"/>
                          </a:solidFill>
                          <a:latin typeface="Adobe Clean Light" panose="020B0303020404020204" pitchFamily="34" charset="0"/>
                        </a:rPr>
                        <a:t>Die Produktionsfunktionen im Unternehmen des Kunden sind ausgefallen oder weisen einen erheblichen Datenverlust oder eine Beeinträchtigung des Service auf und ein sofortiges Eingreifen ist nötig, um Funktionalität und Nutzbarkeit wiederherzustellen.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820" b="0" i="0" u="none" strike="noStrike">
                          <a:solidFill>
                            <a:srgbClr val="020302"/>
                          </a:solidFill>
                          <a:latin typeface="AdobeClean-Light"/>
                        </a:rPr>
                        <a:t>24x7/1 Stunde</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de-DE" sz="820" b="0" i="0" u="none" strike="noStrike">
                          <a:solidFill>
                            <a:srgbClr val="020302"/>
                          </a:solidFill>
                          <a:latin typeface="AdobeClean-Light"/>
                        </a:rPr>
                        <a:t>24x7/30 Minuten</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E8FFF"/>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de-DE" sz="820" b="0" i="0" u="none" strike="noStrike">
                          <a:solidFill>
                            <a:srgbClr val="020302"/>
                          </a:solidFill>
                          <a:latin typeface="AdobeClean-Light"/>
                        </a:rPr>
                        <a:t>24x7/15 Minuten</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820" b="1" dirty="0">
                          <a:solidFill>
                            <a:srgbClr val="020302"/>
                          </a:solidFill>
                          <a:latin typeface="Adobe Clean"/>
                          <a:cs typeface="Adobe Clean"/>
                        </a:rPr>
                        <a:t>PRIORITÄT 2</a:t>
                      </a:r>
                    </a:p>
                    <a:p>
                      <a:pPr marL="50165" marR="203200" indent="0" defTabSz="914400" eaLnBrk="1" fontAlgn="auto" latinLnBrk="0" hangingPunct="1">
                        <a:lnSpc>
                          <a:spcPts val="1000"/>
                        </a:lnSpc>
                        <a:spcBef>
                          <a:spcPts val="415"/>
                        </a:spcBef>
                        <a:spcAft>
                          <a:spcPts val="0"/>
                        </a:spcAft>
                        <a:buClrTx/>
                        <a:buSzTx/>
                        <a:buFontTx/>
                        <a:buNone/>
                        <a:tabLst/>
                        <a:defRPr/>
                      </a:pPr>
                      <a:r>
                        <a:rPr lang="de-DE" sz="820" b="0" i="0" dirty="0">
                          <a:solidFill>
                            <a:srgbClr val="000000"/>
                          </a:solidFill>
                          <a:latin typeface="Adobe Clean Light" panose="020B0303020404020204" pitchFamily="34" charset="0"/>
                        </a:rPr>
                        <a:t>Die Unternehmensfunktionen des Kunden weisen eine erhebliche Beeinträchtigung des Service oder möglichen Datenverlust auf oder eine </a:t>
                      </a:r>
                      <a:br>
                        <a:rPr lang="de-DE" sz="820" b="0" i="0" dirty="0">
                          <a:solidFill>
                            <a:srgbClr val="000000"/>
                          </a:solidFill>
                          <a:latin typeface="Adobe Clean Light" panose="020B0303020404020204" pitchFamily="34" charset="0"/>
                        </a:rPr>
                      </a:br>
                      <a:r>
                        <a:rPr lang="de-DE" sz="820" b="0" i="0" dirty="0">
                          <a:solidFill>
                            <a:srgbClr val="000000"/>
                          </a:solidFill>
                          <a:latin typeface="Adobe Clean Light" panose="020B0303020404020204" pitchFamily="34" charset="0"/>
                        </a:rPr>
                        <a:t>zentrale Funktion ist betroffen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820" b="0" i="0" u="none" strike="noStrike" dirty="0">
                          <a:solidFill>
                            <a:srgbClr val="020302"/>
                          </a:solidFill>
                          <a:latin typeface="AdobeClean-Light"/>
                        </a:rPr>
                        <a:t>Geschäftszeiten/</a:t>
                      </a:r>
                      <a:br>
                        <a:rPr lang="de-DE" sz="820" b="0" i="0" u="none" strike="noStrike" dirty="0">
                          <a:solidFill>
                            <a:srgbClr val="020302"/>
                          </a:solidFill>
                          <a:latin typeface="AdobeClean-Light"/>
                        </a:rPr>
                      </a:br>
                      <a:r>
                        <a:rPr lang="de-DE" sz="820" b="0" i="0" u="none" strike="noStrike" dirty="0">
                          <a:solidFill>
                            <a:srgbClr val="020302"/>
                          </a:solidFill>
                          <a:latin typeface="AdobeClean-Light"/>
                        </a:rPr>
                        <a:t>4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820" b="0" i="0" u="none" strike="noStrike">
                          <a:solidFill>
                            <a:srgbClr val="020302"/>
                          </a:solidFill>
                          <a:latin typeface="AdobeClean-Light"/>
                        </a:rPr>
                        <a:t>24x5/1 Stunde</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de-DE" sz="820" b="0" i="0" u="none" strike="noStrike" dirty="0">
                          <a:solidFill>
                            <a:srgbClr val="020302"/>
                          </a:solidFill>
                          <a:latin typeface="AdobeClean-Light"/>
                        </a:rPr>
                        <a:t>24x5/30 Minuten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820" b="1" dirty="0">
                          <a:solidFill>
                            <a:srgbClr val="020302"/>
                          </a:solidFill>
                          <a:latin typeface="Adobe Clean"/>
                          <a:cs typeface="Adobe Clean"/>
                        </a:rPr>
                        <a:t>PRIORITÄT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de-DE" sz="820" b="0" i="0" u="none" strike="noStrike" cap="none" normalizeH="0" baseline="0" noProof="0" dirty="0">
                          <a:ln>
                            <a:noFill/>
                          </a:ln>
                          <a:solidFill>
                            <a:srgbClr val="000000"/>
                          </a:solidFill>
                          <a:uLnTx/>
                          <a:uFillTx/>
                          <a:latin typeface="Adobe Clean Light" panose="020B0303020404020204" pitchFamily="34" charset="0"/>
                          <a:ea typeface="+mn-ea"/>
                          <a:cs typeface="+mn-cs"/>
                        </a:rPr>
                        <a:t>Die Unternehmensfunktionen des Kunden weisen eine geringfügige Beeinträchtigung des Service auf, es gibt jedoch eine Lösung/Problemumgehung, mit der die Unternehmensfunktionen weiterhin normal genutzt werden können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820" b="0" i="0" u="none" strike="noStrike" dirty="0">
                          <a:solidFill>
                            <a:srgbClr val="020302"/>
                          </a:solidFill>
                          <a:latin typeface="AdobeClean-Light"/>
                        </a:rPr>
                        <a:t>Geschäftszeiten/</a:t>
                      </a:r>
                      <a:br>
                        <a:rPr lang="de-DE" sz="820" b="0" i="0" u="none" strike="noStrike" dirty="0">
                          <a:solidFill>
                            <a:srgbClr val="020302"/>
                          </a:solidFill>
                          <a:latin typeface="AdobeClean-Light"/>
                        </a:rPr>
                      </a:br>
                      <a:r>
                        <a:rPr lang="de-DE" sz="820" b="0" i="0" u="none" strike="noStrike" dirty="0">
                          <a:solidFill>
                            <a:srgbClr val="020302"/>
                          </a:solidFill>
                          <a:latin typeface="AdobeClean-Light"/>
                        </a:rPr>
                        <a:t>6 Stunden</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820" b="0" i="0" u="none" strike="noStrike" dirty="0">
                          <a:solidFill>
                            <a:srgbClr val="020302"/>
                          </a:solidFill>
                          <a:latin typeface="AdobeClean-Light"/>
                        </a:rPr>
                        <a:t>Geschäftszeiten/</a:t>
                      </a:r>
                      <a:br>
                        <a:rPr lang="de-DE" sz="820" b="0" i="0" u="none" strike="noStrike" dirty="0">
                          <a:solidFill>
                            <a:srgbClr val="020302"/>
                          </a:solidFill>
                          <a:latin typeface="AdobeClean-Light"/>
                        </a:rPr>
                      </a:br>
                      <a:r>
                        <a:rPr lang="de-DE" sz="820" b="0" i="0" u="none" strike="noStrike" dirty="0">
                          <a:solidFill>
                            <a:srgbClr val="020302"/>
                          </a:solidFill>
                          <a:latin typeface="AdobeClean-Light"/>
                        </a:rPr>
                        <a:t>2 Stunden</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de-DE" sz="820" b="0" i="0" u="none" strike="noStrike">
                          <a:solidFill>
                            <a:srgbClr val="020302"/>
                          </a:solidFill>
                          <a:latin typeface="AdobeClean-Light"/>
                        </a:rPr>
                        <a:t>24x5/1 Stunde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820" b="1" dirty="0">
                          <a:solidFill>
                            <a:srgbClr val="020302"/>
                          </a:solidFill>
                          <a:latin typeface="Adobe Clean"/>
                          <a:cs typeface="Adobe Clean"/>
                        </a:rPr>
                        <a:t>PRIORITÄT 4</a:t>
                      </a:r>
                    </a:p>
                    <a:p>
                      <a:pPr marL="48895" marR="0" indent="0" defTabSz="914400" eaLnBrk="1" fontAlgn="auto" latinLnBrk="0" hangingPunct="1">
                        <a:lnSpc>
                          <a:spcPct val="100000"/>
                        </a:lnSpc>
                        <a:spcBef>
                          <a:spcPts val="300"/>
                        </a:spcBef>
                        <a:spcAft>
                          <a:spcPts val="0"/>
                        </a:spcAft>
                        <a:buClrTx/>
                        <a:buSzTx/>
                        <a:buFontTx/>
                        <a:buNone/>
                        <a:tabLst/>
                        <a:defRPr/>
                      </a:pPr>
                      <a:r>
                        <a:rPr lang="de-DE" sz="820" b="0" i="0" dirty="0">
                          <a:solidFill>
                            <a:srgbClr val="000000"/>
                          </a:solidFill>
                          <a:latin typeface="Adobe Clean Light" panose="020B0303020404020204" pitchFamily="34" charset="0"/>
                        </a:rPr>
                        <a:t>Allgemeine Frage zur aktuellen Produktfunktionalität oder Anfrage zu einer Erweiterung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de-DE" sz="820" b="0" i="0" u="none" strike="noStrike">
                          <a:solidFill>
                            <a:srgbClr val="020302"/>
                          </a:solidFill>
                          <a:latin typeface="AdobeClean-Light"/>
                        </a:rPr>
                        <a:t>Geschäftstage/3 Tage</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de-DE" sz="820" b="0" i="0" u="none" strike="noStrike">
                          <a:solidFill>
                            <a:srgbClr val="020302"/>
                          </a:solidFill>
                          <a:latin typeface="AdobeClean-Light" panose="020B0503020404020204" pitchFamily="34" charset="0"/>
                        </a:rPr>
                        <a:t>Geschäftstag/1 Tag</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a:solidFill>
                        <a:srgbClr val="B7B8B8"/>
                      </a:solidFill>
                      <a:prstDash val="solid"/>
                    </a:lnB>
                  </a:tcPr>
                </a:tc>
                <a:tc>
                  <a:txBody>
                    <a:bodyPr/>
                    <a:lstStyle/>
                    <a:p>
                      <a:pPr algn="ctr" fontAlgn="t"/>
                      <a:r>
                        <a:rPr lang="de-DE" sz="820" b="0" i="0" u="none" strike="noStrike" dirty="0">
                          <a:solidFill>
                            <a:srgbClr val="020302"/>
                          </a:solidFill>
                          <a:latin typeface="AdobeClean-Light" panose="020B0503020404020204" pitchFamily="34" charset="0"/>
                        </a:rPr>
                        <a:t>Geschäftstag/1 Tag</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de-DE" sz="2300">
                <a:latin typeface="Adobe Clean"/>
              </a:rPr>
              <a:t>SUPPORT-PAKETE VON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de-DE"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de-DE" sz="1000" dirty="0">
                <a:solidFill>
                  <a:srgbClr val="020302"/>
                </a:solidFill>
                <a:latin typeface="AdobeClean-Light"/>
                <a:cs typeface="AdobeClean-Light"/>
              </a:rPr>
              <a:t>Der Adobe-Support bietet Zugriff auf Online-Ressourcen für Dokumentation, Interaktion mit anderen Experten und Kunden bezüglich Best Practices sowie Webinar-Reihen (Office Hours) mit Tipps und Tricks zur Fehlerbehebung. Für Fragen und Fallübermittlungen</a:t>
            </a:r>
            <a:r>
              <a:rPr lang="de-DE" sz="1000" dirty="0">
                <a:latin typeface="AdobeClean-Light"/>
                <a:cs typeface="AdobeClean-Light"/>
              </a:rPr>
              <a:t> </a:t>
            </a:r>
            <a:r>
              <a:rPr lang="de-DE" sz="1000" dirty="0">
                <a:solidFill>
                  <a:srgbClr val="020302"/>
                </a:solidFill>
                <a:latin typeface="AdobeClean-Light"/>
                <a:cs typeface="AdobeClean-Light"/>
              </a:rPr>
              <a:t>stehen ebenfalls verschiedene Kanäle zur Verfügung.</a:t>
            </a:r>
          </a:p>
        </p:txBody>
      </p:sp>
      <p:sp>
        <p:nvSpPr>
          <p:cNvPr id="46" name="object 46"/>
          <p:cNvSpPr txBox="1"/>
          <p:nvPr/>
        </p:nvSpPr>
        <p:spPr>
          <a:xfrm>
            <a:off x="206585" y="8494028"/>
            <a:ext cx="3270885" cy="302647"/>
          </a:xfrm>
          <a:prstGeom prst="rect">
            <a:avLst/>
          </a:prstGeom>
        </p:spPr>
        <p:txBody>
          <a:bodyPr vert="horz" wrap="square" lIns="0" tIns="12700" rIns="0" bIns="0" rtlCol="0" anchor="t">
            <a:spAutoFit/>
          </a:bodyPr>
          <a:lstStyle/>
          <a:p>
            <a:pPr marL="33020" marR="159385">
              <a:spcBef>
                <a:spcPts val="100"/>
              </a:spcBef>
              <a:tabLst>
                <a:tab pos="1786889" algn="l"/>
              </a:tabLst>
            </a:pPr>
            <a:r>
              <a:rPr lang="de-DE" sz="900" dirty="0">
                <a:solidFill>
                  <a:srgbClr val="020302"/>
                </a:solidFill>
                <a:latin typeface="AdobeClean-Light"/>
                <a:cs typeface="AdobeClean-Light"/>
              </a:rPr>
              <a:t>Starten Sie eine Chat-Session, um Antworten und Hilfe bei der Fallübermittlung zu erhalten.</a:t>
            </a:r>
          </a:p>
          <a:p>
            <a:pPr marL="33020" marR="159385">
              <a:lnSpc>
                <a:spcPct val="100000"/>
              </a:lnSpc>
              <a:spcBef>
                <a:spcPts val="100"/>
              </a:spcBef>
              <a:tabLst>
                <a:tab pos="1786889" algn="l"/>
              </a:tabLst>
            </a:pPr>
            <a:r>
              <a:rPr lang="de-DE" sz="900" i="1" dirty="0">
                <a:solidFill>
                  <a:srgbClr val="7A7A7A"/>
                </a:solidFill>
                <a:latin typeface="AdobeClean-LightIt"/>
                <a:cs typeface="AdobeClean-LightIt"/>
              </a:rPr>
              <a:t>*Nicht alle Produkte verfügen über Live-Chat-Support.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501052" cy="307777"/>
          </a:xfrm>
          <a:prstGeom prst="rect">
            <a:avLst/>
          </a:prstGeom>
        </p:spPr>
        <p:txBody>
          <a:bodyPr wrap="none">
            <a:spAutoFit/>
          </a:bodyPr>
          <a:lstStyle/>
          <a:p>
            <a:pPr marL="12700">
              <a:lnSpc>
                <a:spcPct val="100000"/>
              </a:lnSpc>
              <a:spcBef>
                <a:spcPts val="280"/>
              </a:spcBef>
            </a:pPr>
            <a:r>
              <a:rPr lang="de-DE" sz="1400" b="1" dirty="0">
                <a:solidFill>
                  <a:srgbClr val="020302"/>
                </a:solidFill>
                <a:latin typeface="Adobe Clean"/>
                <a:cs typeface="Adobe Clean"/>
              </a:rPr>
              <a:t>Standard Support</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Kontinuierlicher Online-Zugriff auf eine wachsende Datenbank technischer Lösungen, Produktdokumentationen, FAQs und mehr. Tauschen Sie sich mit Fachleuten und anderen Kunden in der Adobe-Community über Best Practices und Erfahrungen aus.</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und so ihre eigene Karriere fördern.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Die vom Adobe Support-Team geleitete Office Hours-Reihe umfasst Sessions mit informativem Inhalt sowie Angebote zur Problembehebung sowie Tipps und Tricks für den Erfolg bei der Nutzung von Adobe-Lösungen.</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On-Demand-Zugriff auf das Online-Selbsthilfe-Support-Portal,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um Support-Anfragen einzureichen, den Fallstatus zu überprüfen und andere Ressourcen zu durchsuchen, z. B. unsere Wissensdatenbank, Neuigkeiten und Hinweise, spezielle Tipps und mehr.</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24x7x365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spezifische Support-Kontakte</a:t>
            </a:r>
            <a:r>
              <a:rPr lang="de-DE" sz="10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366584" cy="132729"/>
          </a:xfrm>
          <a:prstGeom prst="rect">
            <a:avLst/>
          </a:prstGeom>
        </p:spPr>
        <p:txBody>
          <a:bodyPr vert="horz" wrap="square" lIns="0" tIns="9525" rIns="0" bIns="0" rtlCol="0">
            <a:spAutoFit/>
          </a:bodyPr>
          <a:lstStyle/>
          <a:p>
            <a:pPr marL="12700">
              <a:lnSpc>
                <a:spcPct val="100000"/>
              </a:lnSpc>
              <a:spcBef>
                <a:spcPts val="75"/>
              </a:spcBef>
            </a:pPr>
            <a:r>
              <a:rPr lang="de-DE" dirty="0"/>
              <a:t>©2021 Adobe. All Rights Reserved. 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526221" y="9283729"/>
            <a:ext cx="1017579" cy="643125"/>
          </a:xfrm>
          <a:prstGeom prst="rect">
            <a:avLst/>
          </a:prstGeom>
        </p:spPr>
        <p:txBody>
          <a:bodyPr vert="horz" wrap="square" lIns="0" tIns="12065" rIns="0" bIns="0" rtlCol="0" anchor="t">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59634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59634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296400"/>
            <a:ext cx="5658864" cy="717504"/>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 (CSM).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8" y="5057379"/>
            <a:ext cx="7067871"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539087201"/>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Europa, Naher Osten </a:t>
                      </a:r>
                      <a:br>
                        <a:rPr lang="de-DE" sz="1100" dirty="0">
                          <a:solidFill>
                            <a:schemeClr val="tx1"/>
                          </a:solidFill>
                          <a:latin typeface="Adobe Clean" panose="020B0503020404020204" pitchFamily="34" charset="0"/>
                        </a:rPr>
                      </a:br>
                      <a:r>
                        <a:rPr lang="de-DE" sz="1100" dirty="0">
                          <a:solidFill>
                            <a:schemeClr val="tx1"/>
                          </a:solidFill>
                          <a:latin typeface="Adobe Clean" panose="020B0503020404020204" pitchFamily="34" charset="0"/>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dirty="0">
                          <a:solidFill>
                            <a:schemeClr val="tx1"/>
                          </a:solidFill>
                          <a:latin typeface="Adobe Clean"/>
                        </a:rPr>
                        <a:t>Sprachunterstützung ist nur auf Englisch und Japanisch verfügbar.</a:t>
                      </a:r>
                    </a:p>
                    <a:p>
                      <a:pPr marL="0" marR="0" lvl="0" indent="0" algn="ctr" defTabSz="914400" eaLnBrk="1" fontAlgn="auto" latinLnBrk="0" hangingPunct="1">
                        <a:lnSpc>
                          <a:spcPct val="100000"/>
                        </a:lnSpc>
                        <a:spcBef>
                          <a:spcPts val="0"/>
                        </a:spcBef>
                        <a:spcAft>
                          <a:spcPts val="0"/>
                        </a:spcAft>
                        <a:buClrTx/>
                        <a:buSzTx/>
                        <a:buFontTx/>
                        <a:buNone/>
                        <a:tabLst/>
                        <a:defRPr/>
                      </a:pPr>
                      <a:r>
                        <a:rPr lang="de-DE" sz="1100" i="1" dirty="0">
                          <a:solidFill>
                            <a:schemeClr val="tx1"/>
                          </a:solidFill>
                          <a:latin typeface="Adobe Clean"/>
                        </a:rPr>
                        <a:t>*Adobe Commerce bietet keine Sprachunterstützung für Japanisch.</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p>
                      <a:pPr algn="l" rtl="0"/>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64671" y="8528519"/>
            <a:ext cx="1273929"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dirty="0">
                <a:solidFill>
                  <a:srgbClr val="FFFFFF"/>
                </a:solidFill>
                <a:latin typeface="Adobe Clean"/>
                <a:cs typeface="Adobe Clean"/>
              </a:rPr>
              <a:t>Unübertroffenes Know-how</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8106" y="8543943"/>
            <a:ext cx="810894"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820796609"/>
              </p:ext>
            </p:extLst>
          </p:nvPr>
        </p:nvGraphicFramePr>
        <p:xfrm>
          <a:off x="194236" y="1059345"/>
          <a:ext cx="7368291" cy="3566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mit ihren Investitionen in Adobe optimale Ergebnisse zu erzielen. An diesem zentralen Ort können Kunden auf einem personalisierten Weg zum Erfolg lernen, Kontakte knüpfen </a:t>
                      </a:r>
                      <a:br>
                        <a:rPr lang="de-DE" sz="1000" b="0" dirty="0">
                          <a:solidFill>
                            <a:srgbClr val="000000"/>
                          </a:solidFill>
                          <a:latin typeface="Adobe Clean Light" panose="020B0303020404020204" pitchFamily="34" charset="0"/>
                          <a:ea typeface="+mn-ea"/>
                          <a:cs typeface="+mn-cs"/>
                        </a:rPr>
                      </a:br>
                      <a:r>
                        <a:rPr lang="de-DE" sz="1000" b="0" dirty="0">
                          <a:solidFill>
                            <a:srgbClr val="000000"/>
                          </a:solidFill>
                          <a:latin typeface="Adobe Clean Light" panose="020B0303020404020204" pitchFamily="34" charset="0"/>
                          <a:ea typeface="+mn-ea"/>
                          <a:cs typeface="+mn-cs"/>
                        </a:rPr>
                        <a:t>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64">
            <a:extLst>
              <a:ext uri="{FF2B5EF4-FFF2-40B4-BE49-F238E27FC236}">
                <a16:creationId xmlns:a16="http://schemas.microsoft.com/office/drawing/2014/main" id="{70B40FB8-69F0-4EA0-B679-7D6A76170974}"/>
              </a:ext>
            </a:extLst>
          </p:cNvPr>
          <p:cNvSpPr txBox="1"/>
          <p:nvPr/>
        </p:nvSpPr>
        <p:spPr>
          <a:xfrm>
            <a:off x="4599305" y="8532603"/>
            <a:ext cx="810895"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de-DE" sz="1200" b="1" dirty="0">
                <a:solidFill>
                  <a:srgbClr val="FFFFFF"/>
                </a:solidFill>
                <a:latin typeface="Adobe Clean"/>
                <a:cs typeface="Adobe Clean"/>
              </a:rPr>
              <a:t>	Schneller Support</a:t>
            </a:r>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2BD98-169B-4BEE-86DF-4C9641DF23C4}">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8a053bff-88be-49e4-9a87-e748e18b8b62"/>
    <ds:schemaRef ds:uri="6c8368ec-3776-49b5-a5bb-90648cf9530f"/>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37692</TotalTime>
  <Words>993</Words>
  <Application>Microsoft Office PowerPoint</Application>
  <PresentationFormat>Custom</PresentationFormat>
  <Paragraphs>144</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Viet Long Lai</cp:lastModifiedBy>
  <cp:revision>123</cp:revision>
  <dcterms:created xsi:type="dcterms:W3CDTF">2020-11-03T06:32:09Z</dcterms:created>
  <dcterms:modified xsi:type="dcterms:W3CDTF">2022-02-14T16:48:08Z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