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6579C9-8574-E621-57BF-C5D6F4C605CC}" v="6" dt="2021-09-22T22:58:26.163"/>
    <p1510:client id="{86768B6F-E5DF-274A-B928-9320E1DF9962}" v="132" dt="2021-08-07T02:18:13.925"/>
    <p1510:client id="{8C285145-5FF7-2B49-D44C-ABA3390CC068}" v="48" dt="2021-09-22T19:02:31.738"/>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p:scale>
          <a:sx n="100" d="100"/>
          <a:sy n="100" d="100"/>
        </p:scale>
        <p:origin x="2592" y="-135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306579C9-8574-E621-57BF-C5D6F4C605CC}"/>
    <pc:docChg chg="modSld">
      <pc:chgData name="Akilah Johnson" userId="S::akjohnso@adobe.com::2fa3aa60-0c9c-4d06-bae2-795983241227" providerId="AD" clId="Web-{306579C9-8574-E621-57BF-C5D6F4C605CC}" dt="2021-09-22T22:58:18.491" v="3"/>
      <pc:docMkLst>
        <pc:docMk/>
      </pc:docMkLst>
      <pc:sldChg chg="modSp">
        <pc:chgData name="Akilah Johnson" userId="S::akjohnso@adobe.com::2fa3aa60-0c9c-4d06-bae2-795983241227" providerId="AD" clId="Web-{306579C9-8574-E621-57BF-C5D6F4C605CC}" dt="2021-09-22T22:58:18.491" v="3"/>
        <pc:sldMkLst>
          <pc:docMk/>
          <pc:sldMk cId="1050037809" sldId="261"/>
        </pc:sldMkLst>
        <pc:graphicFrameChg chg="mod modGraphic">
          <ac:chgData name="Akilah Johnson" userId="S::akjohnso@adobe.com::2fa3aa60-0c9c-4d06-bae2-795983241227" providerId="AD" clId="Web-{306579C9-8574-E621-57BF-C5D6F4C605CC}" dt="2021-09-22T22:58:18.491" v="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8C285145-5FF7-2B49-D44C-ABA3390CC068}"/>
    <pc:docChg chg="modSld">
      <pc:chgData name="Akilah Johnson" userId="S::akjohnso@adobe.com::2fa3aa60-0c9c-4d06-bae2-795983241227" providerId="AD" clId="Web-{8C285145-5FF7-2B49-D44C-ABA3390CC068}" dt="2021-09-22T19:02:31.738" v="36" actId="1076"/>
      <pc:docMkLst>
        <pc:docMk/>
      </pc:docMkLst>
      <pc:sldChg chg="modSp">
        <pc:chgData name="Akilah Johnson" userId="S::akjohnso@adobe.com::2fa3aa60-0c9c-4d06-bae2-795983241227" providerId="AD" clId="Web-{8C285145-5FF7-2B49-D44C-ABA3390CC068}" dt="2021-09-22T19:02:31.738" v="36" actId="1076"/>
        <pc:sldMkLst>
          <pc:docMk/>
          <pc:sldMk cId="1050037809" sldId="261"/>
        </pc:sldMkLst>
        <pc:spChg chg="mod">
          <ac:chgData name="Akilah Johnson" userId="S::akjohnso@adobe.com::2fa3aa60-0c9c-4d06-bae2-795983241227" providerId="AD" clId="Web-{8C285145-5FF7-2B49-D44C-ABA3390CC068}" dt="2021-09-22T19:02:31.738" v="36" actId="1076"/>
          <ac:spMkLst>
            <pc:docMk/>
            <pc:sldMk cId="1050037809" sldId="261"/>
            <ac:spMk id="64" creationId="{41467BDC-3D83-D844-B922-CD07E94E5AAB}"/>
          </ac:spMkLst>
        </pc:spChg>
        <pc:graphicFrameChg chg="mod modGraphic">
          <ac:chgData name="Akilah Johnson" userId="S::akjohnso@adobe.com::2fa3aa60-0c9c-4d06-bae2-795983241227" providerId="AD" clId="Web-{8C285145-5FF7-2B49-D44C-ABA3390CC068}" dt="2021-09-22T18:59:49.504" v="34"/>
          <ac:graphicFrameMkLst>
            <pc:docMk/>
            <pc:sldMk cId="1050037809" sldId="261"/>
            <ac:graphicFrameMk id="25" creationId="{3A91F5B0-3974-A14D-A146-FB590F2AAD18}"/>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9/30/2021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lang=de#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de/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7" y="65103"/>
            <a:ext cx="4725793" cy="366767"/>
          </a:xfrm>
          <a:prstGeom prst="rect">
            <a:avLst/>
          </a:prstGeom>
        </p:spPr>
        <p:txBody>
          <a:bodyPr vert="horz" wrap="square" lIns="0" tIns="12700" rIns="0" bIns="0" rtlCol="0">
            <a:spAutoFit/>
          </a:bodyPr>
          <a:lstStyle/>
          <a:p>
            <a:pPr marL="12700">
              <a:lnSpc>
                <a:spcPct val="100000"/>
              </a:lnSpc>
              <a:spcBef>
                <a:spcPts val="100"/>
              </a:spcBef>
            </a:pPr>
            <a:r>
              <a:rPr lang="de-DE" sz="2300" dirty="0">
                <a:latin typeface="Adobe Clean" panose="020B0503020404020204" pitchFamily="34" charset="0"/>
              </a:rPr>
              <a:t>SUPPORT-ANGEBOT VON ADOBE</a:t>
            </a:r>
          </a:p>
        </p:txBody>
      </p:sp>
      <p:sp>
        <p:nvSpPr>
          <p:cNvPr id="3" name="object 3"/>
          <p:cNvSpPr txBox="1"/>
          <p:nvPr/>
        </p:nvSpPr>
        <p:spPr>
          <a:xfrm>
            <a:off x="159522" y="590973"/>
            <a:ext cx="7003278" cy="1466427"/>
          </a:xfrm>
          <a:prstGeom prst="rect">
            <a:avLst/>
          </a:prstGeom>
        </p:spPr>
        <p:txBody>
          <a:bodyPr vert="horz" wrap="square" lIns="0" tIns="24765" rIns="0" bIns="0" rtlCol="0" anchor="t">
            <a:spAutoFit/>
          </a:bodyPr>
          <a:lstStyle/>
          <a:p>
            <a:pPr marL="12700">
              <a:lnSpc>
                <a:spcPct val="100000"/>
              </a:lnSpc>
              <a:spcBef>
                <a:spcPts val="195"/>
              </a:spcBef>
            </a:pPr>
            <a:r>
              <a:rPr lang="de-DE" sz="1100" spc="-30" dirty="0">
                <a:solidFill>
                  <a:srgbClr val="FFFFFF"/>
                </a:solidFill>
                <a:latin typeface="AdobeClean-Light"/>
                <a:cs typeface="AdobeClean-Light"/>
              </a:rPr>
              <a:t>Online | Business | Enterprise | </a:t>
            </a:r>
            <a:r>
              <a:rPr lang="de-DE" sz="1100" b="1" spc="-30" dirty="0">
                <a:solidFill>
                  <a:srgbClr val="FFFFFF"/>
                </a:solidFill>
                <a:latin typeface="Arial"/>
                <a:cs typeface="Arial"/>
              </a:rPr>
              <a:t>Elite</a:t>
            </a:r>
          </a:p>
          <a:p>
            <a:pPr marL="12700" marR="1076325">
              <a:spcBef>
                <a:spcPts val="235"/>
              </a:spcBef>
            </a:pPr>
            <a:r>
              <a:rPr lang="de-DE" sz="900" spc="-30" dirty="0">
                <a:solidFill>
                  <a:schemeClr val="bg1"/>
                </a:solidFill>
                <a:latin typeface="Adobe Clean SemiLight" panose="020B0403020404020204" pitchFamily="34" charset="0"/>
              </a:rPr>
              <a:t>Adobe bietet eine umfangreiche Palette an technischen Ressourcen zur Unterstützung Ihres Unternehmens. Diese sind Teil des Experience Cloud-Lizenzabonnements und werden durch das ELITE Support-Paket weiter ergänzt. ELITE Support bietet über die Adobe Experience League Zugang zu personalisierten Lernpfaden und von Moderatoren betreuten Community-Foren. Darüber hinaus stehen Ihnen unsere umfangreiche technische Produktdokumentation sowie aktuelle Versionshinweise zur Verfügung. ELITE-Kunden erhalten auch Kontakt</a:t>
            </a:r>
            <a:br>
              <a:rPr lang="sk-SK" sz="900" spc="-30" dirty="0">
                <a:solidFill>
                  <a:schemeClr val="bg1"/>
                </a:solidFill>
                <a:latin typeface="Adobe Clean SemiLight" panose="020B0403020404020204" pitchFamily="34" charset="0"/>
              </a:rPr>
            </a:br>
            <a:r>
              <a:rPr lang="de-DE" sz="900" spc="-30" dirty="0">
                <a:solidFill>
                  <a:schemeClr val="bg1"/>
                </a:solidFill>
                <a:latin typeface="Adobe Clean SemiLight" panose="020B0403020404020204" pitchFamily="34" charset="0"/>
              </a:rPr>
              <a:t>zu einem spezifischen Support-Mitarbeiter sowie einem Technical Account Manager. Diese sind Ihre Ansprechpartner für technische</a:t>
            </a:r>
            <a:br>
              <a:rPr lang="sk-SK" sz="900" spc="-30" dirty="0">
                <a:solidFill>
                  <a:schemeClr val="bg1"/>
                </a:solidFill>
                <a:latin typeface="Adobe Clean SemiLight" panose="020B0403020404020204" pitchFamily="34" charset="0"/>
              </a:rPr>
            </a:br>
            <a:r>
              <a:rPr lang="de-DE" sz="900" spc="-30" dirty="0">
                <a:solidFill>
                  <a:schemeClr val="bg1"/>
                </a:solidFill>
                <a:latin typeface="Adobe Clean SemiLight" panose="020B0403020404020204" pitchFamily="34" charset="0"/>
              </a:rPr>
              <a:t> Fragen im Adobe-Support-Team und arbeiten gemeinsam mit Ihnen daran, bestmöglichen, reaktionsschnellen Support anzubieten. </a:t>
            </a:r>
            <a:br>
              <a:rPr lang="sk-SK" sz="900" spc="-30" dirty="0">
                <a:solidFill>
                  <a:schemeClr val="bg1"/>
                </a:solidFill>
                <a:latin typeface="Adobe Clean SemiLight" panose="020B0403020404020204" pitchFamily="34" charset="0"/>
              </a:rPr>
            </a:br>
            <a:r>
              <a:rPr lang="de-DE" sz="900" spc="-30" dirty="0">
                <a:solidFill>
                  <a:schemeClr val="bg1"/>
                </a:solidFill>
                <a:latin typeface="Adobe Clean SemiLight" panose="020B0403020404020204" pitchFamily="34" charset="0"/>
              </a:rPr>
              <a:t>Mit umfangreicher Expertise in unseren Experience Cloud-Lösungen unterstützt Sie das Support-Team von Adobe auch bei den komplexesten </a:t>
            </a:r>
            <a:br>
              <a:rPr lang="sk-SK" sz="900" spc="-30" dirty="0">
                <a:solidFill>
                  <a:schemeClr val="bg1"/>
                </a:solidFill>
                <a:latin typeface="Adobe Clean SemiLight" panose="020B0403020404020204" pitchFamily="34" charset="0"/>
              </a:rPr>
            </a:br>
            <a:r>
              <a:rPr lang="de-DE" sz="900" spc="-30" dirty="0">
                <a:solidFill>
                  <a:schemeClr val="bg1"/>
                </a:solidFill>
                <a:latin typeface="Adobe Clean SemiLight" panose="020B0403020404020204" pitchFamily="34" charset="0"/>
              </a:rPr>
              <a:t>Support-Bedürfnissen. So können Sie das Optimum aus Ihren Investitionen in die Adobe Experience Cloud-Lösungen herausholen </a:t>
            </a:r>
            <a:br>
              <a:rPr lang="sk-SK" sz="900" spc="-30" dirty="0">
                <a:solidFill>
                  <a:schemeClr val="bg1"/>
                </a:solidFill>
                <a:latin typeface="Adobe Clean SemiLight" panose="020B0403020404020204" pitchFamily="34" charset="0"/>
              </a:rPr>
            </a:br>
            <a:r>
              <a:rPr lang="de-DE" sz="900" spc="-30" dirty="0">
                <a:solidFill>
                  <a:schemeClr val="bg1"/>
                </a:solidFill>
                <a:latin typeface="Adobe Clean SemiLight" panose="020B0403020404020204" pitchFamily="34" charset="0"/>
              </a:rPr>
              <a:t>und Probleme vermeiden, bevor sie überhaupt entstehen.</a:t>
            </a:r>
          </a:p>
        </p:txBody>
      </p:sp>
      <p:sp>
        <p:nvSpPr>
          <p:cNvPr id="4" name="object 4"/>
          <p:cNvSpPr txBox="1"/>
          <p:nvPr/>
        </p:nvSpPr>
        <p:spPr>
          <a:xfrm>
            <a:off x="168564" y="7024371"/>
            <a:ext cx="2780665" cy="238760"/>
          </a:xfrm>
          <a:prstGeom prst="rect">
            <a:avLst/>
          </a:prstGeom>
        </p:spPr>
        <p:txBody>
          <a:bodyPr vert="horz" wrap="square" lIns="0" tIns="12700" rIns="0" bIns="0" rtlCol="0">
            <a:spAutoFit/>
          </a:bodyPr>
          <a:lstStyle/>
          <a:p>
            <a:pPr marL="12700">
              <a:lnSpc>
                <a:spcPct val="100000"/>
              </a:lnSpc>
              <a:spcBef>
                <a:spcPts val="100"/>
              </a:spcBef>
            </a:pPr>
            <a:r>
              <a:rPr lang="de-DE" sz="1400" b="1" u="heavy">
                <a:solidFill>
                  <a:srgbClr val="020302"/>
                </a:solidFill>
                <a:uFill>
                  <a:solidFill>
                    <a:srgbClr val="020302"/>
                  </a:solidFill>
                </a:uFill>
                <a:latin typeface="Adobe Clean"/>
                <a:cs typeface="Adobe Clean"/>
              </a:rPr>
              <a:t>Service-Level-Ziele: Erste Reaktion</a:t>
            </a:r>
          </a:p>
        </p:txBody>
      </p:sp>
      <p:graphicFrame>
        <p:nvGraphicFramePr>
          <p:cNvPr id="7" name="object 7"/>
          <p:cNvGraphicFramePr>
            <a:graphicFrameLocks noGrp="1"/>
          </p:cNvGraphicFramePr>
          <p:nvPr>
            <p:extLst>
              <p:ext uri="{D42A27DB-BD31-4B8C-83A1-F6EECF244321}">
                <p14:modId xmlns:p14="http://schemas.microsoft.com/office/powerpoint/2010/main" val="765862485"/>
              </p:ext>
            </p:extLst>
          </p:nvPr>
        </p:nvGraphicFramePr>
        <p:xfrm>
          <a:off x="145668" y="7473158"/>
          <a:ext cx="7409815" cy="2386721"/>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de-DE" sz="900">
                          <a:solidFill>
                            <a:srgbClr val="020302"/>
                          </a:solidFill>
                          <a:latin typeface="Adobe Clean"/>
                          <a:cs typeface="Adobe Clean"/>
                        </a:rPr>
                        <a:t>Priorität</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382905" algn="l">
                        <a:lnSpc>
                          <a:spcPct val="100000"/>
                        </a:lnSpc>
                        <a:spcBef>
                          <a:spcPts val="45"/>
                        </a:spcBef>
                      </a:pPr>
                      <a:r>
                        <a:rPr lang="de-DE" sz="900">
                          <a:solidFill>
                            <a:srgbClr val="020302"/>
                          </a:solidFill>
                          <a:latin typeface="Adobe Clean"/>
                          <a:cs typeface="Adobe Clean"/>
                        </a:rPr>
                        <a:t>Online Support</a:t>
                      </a: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263525" algn="l">
                        <a:lnSpc>
                          <a:spcPct val="100000"/>
                        </a:lnSpc>
                        <a:spcBef>
                          <a:spcPts val="65"/>
                        </a:spcBef>
                      </a:pPr>
                      <a:r>
                        <a:rPr lang="de-DE" sz="900">
                          <a:solidFill>
                            <a:srgbClr val="FFFFFF"/>
                          </a:solidFill>
                          <a:latin typeface="Adobe Clean"/>
                          <a:cs typeface="Adobe Clean"/>
                        </a:rPr>
                        <a:t>Elite Support</a:t>
                      </a: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de-DE" sz="900" b="1" dirty="0">
                          <a:solidFill>
                            <a:srgbClr val="020302"/>
                          </a:solidFill>
                          <a:latin typeface="Adobe Clean"/>
                          <a:cs typeface="Adobe Clean"/>
                        </a:rPr>
                        <a:t>PRIORITÄT 1</a:t>
                      </a:r>
                    </a:p>
                    <a:p>
                      <a:pPr marL="50165" marR="495934" algn="l">
                        <a:lnSpc>
                          <a:spcPts val="1010"/>
                        </a:lnSpc>
                        <a:spcBef>
                          <a:spcPts val="405"/>
                        </a:spcBef>
                      </a:pPr>
                      <a:r>
                        <a:rPr lang="de-DE" sz="900" b="0" i="0" u="none" strike="noStrike" dirty="0">
                          <a:solidFill>
                            <a:srgbClr val="000000"/>
                          </a:solidFill>
                          <a:latin typeface="Adobe Clean Light" panose="020B0303020404020204" pitchFamily="34" charset="0"/>
                        </a:rPr>
                        <a:t>Die Produktionsfunktionen im Unternehmen des Kunden sind ausgefallen oder weisen </a:t>
                      </a:r>
                      <a:br>
                        <a:rPr lang="sk-SK" sz="900" b="0" i="0" u="none" strike="noStrike" dirty="0">
                          <a:solidFill>
                            <a:srgbClr val="000000"/>
                          </a:solidFill>
                          <a:latin typeface="Adobe Clean Light" panose="020B0303020404020204" pitchFamily="34" charset="0"/>
                        </a:rPr>
                      </a:br>
                      <a:r>
                        <a:rPr lang="de-DE" sz="900" b="0" i="0" u="none" strike="noStrike" dirty="0">
                          <a:solidFill>
                            <a:srgbClr val="000000"/>
                          </a:solidFill>
                          <a:latin typeface="Adobe Clean Light" panose="020B0303020404020204" pitchFamily="34" charset="0"/>
                        </a:rPr>
                        <a:t>einen erheblichen Datenverlust oder eine Beeinträchtigung des Service auf und ein sofortiges Eingreifen ist nötig, um Funktionalität und Nutzbarkeit wiederherzustellen</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57200" marR="492125" indent="-57150" algn="ctr" defTabSz="1143000">
                        <a:lnSpc>
                          <a:spcPct val="102200"/>
                        </a:lnSpc>
                      </a:pPr>
                      <a:r>
                        <a:rPr lang="de-DE" sz="900" dirty="0">
                          <a:solidFill>
                            <a:srgbClr val="020302"/>
                          </a:solidFill>
                          <a:latin typeface="AdobeClean-Light"/>
                          <a:cs typeface="AdobeClean-Light"/>
                        </a:rPr>
                        <a:t>24x7/</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1 Stunde</a:t>
                      </a: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ctr">
                        <a:lnSpc>
                          <a:spcPct val="100000"/>
                        </a:lnSpc>
                      </a:pPr>
                      <a:r>
                        <a:rPr lang="de-DE" sz="900" dirty="0">
                          <a:solidFill>
                            <a:srgbClr val="020302"/>
                          </a:solidFill>
                          <a:latin typeface="AdobeClean-Light"/>
                          <a:cs typeface="AdobeClean-Light"/>
                        </a:rPr>
                        <a:t>24x7/</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15 Minuten</a:t>
                      </a: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de-DE" sz="900" b="1" dirty="0">
                          <a:solidFill>
                            <a:srgbClr val="020302"/>
                          </a:solidFill>
                          <a:latin typeface="Adobe Clean"/>
                          <a:cs typeface="Adobe Clean"/>
                        </a:rPr>
                        <a:t>PRIORITÄT 2</a:t>
                      </a:r>
                    </a:p>
                    <a:p>
                      <a:pPr marL="49530" marR="719455" algn="l">
                        <a:lnSpc>
                          <a:spcPts val="1010"/>
                        </a:lnSpc>
                        <a:spcBef>
                          <a:spcPts val="405"/>
                        </a:spcBef>
                      </a:pPr>
                      <a:r>
                        <a:rPr lang="de-DE" sz="900" b="0" i="0" u="none" strike="noStrike" dirty="0">
                          <a:solidFill>
                            <a:srgbClr val="000000"/>
                          </a:solidFill>
                          <a:latin typeface="Adobe Clean Light" panose="020B0303020404020204" pitchFamily="34" charset="0"/>
                        </a:rPr>
                        <a:t>Die Unternehmensfunktionen des Kunden weisen eine erhebliche Beeinträchtigung </a:t>
                      </a:r>
                      <a:br>
                        <a:rPr lang="sk-SK" sz="900" b="0" i="0" u="none" strike="noStrike" dirty="0">
                          <a:solidFill>
                            <a:srgbClr val="000000"/>
                          </a:solidFill>
                          <a:latin typeface="Adobe Clean Light" panose="020B0303020404020204" pitchFamily="34" charset="0"/>
                        </a:rPr>
                      </a:br>
                      <a:r>
                        <a:rPr lang="de-DE" sz="900" b="0" i="0" u="none" strike="noStrike" dirty="0">
                          <a:solidFill>
                            <a:srgbClr val="000000"/>
                          </a:solidFill>
                          <a:latin typeface="Adobe Clean Light" panose="020B0303020404020204" pitchFamily="34" charset="0"/>
                        </a:rPr>
                        <a:t>des Service oder möglichen Datenverlust auf oder eine zentrale Funktion ist betroffen</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de-DE" sz="900">
                          <a:solidFill>
                            <a:srgbClr val="020302"/>
                          </a:solidFill>
                          <a:latin typeface="AdobeClean-Light"/>
                          <a:cs typeface="AdobeClean-Light"/>
                        </a:rPr>
                        <a:t>Geschäftszeiten/4 Stunden</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ctr">
                        <a:lnSpc>
                          <a:spcPct val="102299"/>
                        </a:lnSpc>
                      </a:pPr>
                      <a:r>
                        <a:rPr lang="de-DE" sz="900" dirty="0">
                          <a:solidFill>
                            <a:srgbClr val="020302"/>
                          </a:solidFill>
                          <a:latin typeface="AdobeClean-Light"/>
                          <a:cs typeface="AdobeClean-Light"/>
                        </a:rPr>
                        <a:t>24x5/</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30 Minuten</a:t>
                      </a: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de-DE" sz="900" b="1" dirty="0">
                          <a:solidFill>
                            <a:srgbClr val="020302"/>
                          </a:solidFill>
                          <a:latin typeface="Adobe Clean"/>
                          <a:cs typeface="Adobe Clean"/>
                        </a:rPr>
                        <a:t>PRIORITÄT 3</a:t>
                      </a:r>
                    </a:p>
                    <a:p>
                      <a:pPr marL="48895" marR="387985" indent="-2540" algn="l">
                        <a:lnSpc>
                          <a:spcPts val="980"/>
                        </a:lnSpc>
                        <a:spcBef>
                          <a:spcPts val="450"/>
                        </a:spcBef>
                      </a:pPr>
                      <a:r>
                        <a:rPr lang="de-DE" sz="900" b="0" i="0" u="none" strike="noStrike" dirty="0">
                          <a:solidFill>
                            <a:srgbClr val="000000"/>
                          </a:solidFill>
                          <a:latin typeface="Adobe Clean Light" panose="020B0303020404020204" pitchFamily="34" charset="0"/>
                        </a:rPr>
                        <a:t>Die Unternehmensfunktionen des Kunden weisen eine geringfügige oder gar keine Beeinträchtigung des Service auf, es gibt jedoch eine Lösung/Problemumgehung, </a:t>
                      </a:r>
                      <a:br>
                        <a:rPr lang="sk-SK" sz="900" b="0" i="0" u="none" strike="noStrike" dirty="0">
                          <a:solidFill>
                            <a:srgbClr val="000000"/>
                          </a:solidFill>
                          <a:latin typeface="Adobe Clean Light" panose="020B0303020404020204" pitchFamily="34" charset="0"/>
                        </a:rPr>
                      </a:br>
                      <a:r>
                        <a:rPr lang="de-DE" sz="900" b="0" i="0" u="none" strike="noStrike" dirty="0">
                          <a:solidFill>
                            <a:srgbClr val="000000"/>
                          </a:solidFill>
                          <a:latin typeface="Adobe Clean Light" panose="020B0303020404020204" pitchFamily="34" charset="0"/>
                        </a:rPr>
                        <a:t>mit der die Unternehmensfunktionen weiterhin normal genutzt werden können</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de-DE" sz="900">
                          <a:solidFill>
                            <a:srgbClr val="020302"/>
                          </a:solidFill>
                          <a:latin typeface="AdobeClean-Light"/>
                          <a:cs typeface="AdobeClean-Light"/>
                        </a:rPr>
                        <a:t>Geschäftszeiten/6 Stunden</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l">
                        <a:lnSpc>
                          <a:spcPct val="102200"/>
                        </a:lnSpc>
                      </a:pPr>
                      <a:r>
                        <a:rPr lang="de-DE" sz="900" dirty="0">
                          <a:solidFill>
                            <a:srgbClr val="020302"/>
                          </a:solidFill>
                          <a:latin typeface="AdobeClean-Light"/>
                          <a:ea typeface="+mn-ea"/>
                          <a:cs typeface="Times New Roman"/>
                        </a:rPr>
                        <a:t>2</a:t>
                      </a:r>
                      <a:r>
                        <a:rPr lang="de-DE" sz="900" dirty="0">
                          <a:solidFill>
                            <a:srgbClr val="020302"/>
                          </a:solidFill>
                          <a:latin typeface="AdobeClean-Light"/>
                          <a:ea typeface="+mn-ea"/>
                          <a:cs typeface="AdobeClean-Light"/>
                        </a:rPr>
                        <a:t>4x5/1 Stunde</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de-DE" sz="900" b="1">
                          <a:solidFill>
                            <a:srgbClr val="020302"/>
                          </a:solidFill>
                          <a:latin typeface="Adobe Clean"/>
                          <a:cs typeface="Adobe Clean"/>
                        </a:rPr>
                        <a:t>PRIORITÄT 4</a:t>
                      </a:r>
                    </a:p>
                    <a:p>
                      <a:pPr marL="62230" algn="l">
                        <a:lnSpc>
                          <a:spcPct val="100000"/>
                        </a:lnSpc>
                        <a:spcBef>
                          <a:spcPts val="315"/>
                        </a:spcBef>
                      </a:pPr>
                      <a:r>
                        <a:rPr lang="de-DE" sz="900" b="0" i="0" u="none" strike="noStrike">
                          <a:solidFill>
                            <a:srgbClr val="000000"/>
                          </a:solidFill>
                          <a:latin typeface="Adobe Clean Light" panose="020B0303020404020204" pitchFamily="34" charset="0"/>
                        </a:rPr>
                        <a:t>Allgemeine Frage zur aktuellen Produktfunktionalität oder Anfrage zu einer Erweiterung</a:t>
                      </a: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l">
                        <a:lnSpc>
                          <a:spcPct val="102200"/>
                        </a:lnSpc>
                      </a:pPr>
                      <a:r>
                        <a:rPr lang="de-DE" sz="900" dirty="0">
                          <a:solidFill>
                            <a:srgbClr val="020302"/>
                          </a:solidFill>
                          <a:latin typeface="AdobeClean-Light"/>
                          <a:cs typeface="AdobeClean-Light"/>
                        </a:rPr>
                        <a:t>Geschäftstage/</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3 Tage</a:t>
                      </a: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dirty="0">
                          <a:solidFill>
                            <a:srgbClr val="020302"/>
                          </a:solidFill>
                          <a:latin typeface="AdobeClean-Light"/>
                          <a:cs typeface="AdobeClean-Light"/>
                        </a:rPr>
                        <a:t>Geschäftstage/</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1 Tag</a:t>
                      </a: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6" y="9888626"/>
            <a:ext cx="2645413" cy="133370"/>
          </a:xfrm>
          <a:prstGeom prst="rect">
            <a:avLst/>
          </a:prstGeom>
        </p:spPr>
        <p:txBody>
          <a:bodyPr vert="horz" wrap="square" lIns="0" tIns="10160" rIns="0" bIns="0" rtlCol="0">
            <a:spAutoFit/>
          </a:bodyPr>
          <a:lstStyle/>
          <a:p>
            <a:pPr marL="12700">
              <a:lnSpc>
                <a:spcPct val="100000"/>
              </a:lnSpc>
              <a:spcBef>
                <a:spcPts val="80"/>
              </a:spcBef>
            </a:pPr>
            <a:r>
              <a:rPr lang="de-DE" sz="800" dirty="0">
                <a:solidFill>
                  <a:srgbClr val="6D6D6D"/>
                </a:solidFill>
                <a:latin typeface="Adobe Clean"/>
                <a:cs typeface="Adobe Clean"/>
              </a:rPr>
              <a:t>©2021 Adobe. All Rights Reserved. Adobe Confidential.</a:t>
            </a: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57200"/>
            <a:ext cx="2156171" cy="200055"/>
          </a:xfrm>
          <a:prstGeom prst="rect">
            <a:avLst/>
          </a:prstGeom>
          <a:noFill/>
        </p:spPr>
        <p:txBody>
          <a:bodyPr wrap="square" rtlCol="0">
            <a:spAutoFit/>
          </a:bodyPr>
          <a:lstStyle/>
          <a:p>
            <a:r>
              <a:rPr lang="de-DE" sz="700" i="1" dirty="0">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1066754650"/>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a:solidFill>
                            <a:srgbClr val="404040"/>
                          </a:solidFill>
                          <a:latin typeface="Adobe Clean"/>
                          <a:cs typeface="Adobe Clean"/>
                        </a:rPr>
                        <a:t>Online Support</a:t>
                      </a: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a:solidFill>
                            <a:srgbClr val="FFFFFF"/>
                          </a:solidFill>
                          <a:latin typeface="Adobe Clean"/>
                          <a:cs typeface="Adobe Clean"/>
                        </a:rPr>
                        <a:t>Elite Support</a:t>
                      </a: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dirty="0"/>
                    </a:p>
                  </a:txBody>
                  <a:tcPr/>
                </a:tc>
                <a:tc hMerge="1">
                  <a:txBody>
                    <a:bodyPr/>
                    <a:lstStyle/>
                    <a:p>
                      <a:endParaRPr/>
                    </a:p>
                  </a:txBody>
                  <a:tcPr marL="0" marR="0" marT="0" marB="0"/>
                </a:tc>
                <a:tc>
                  <a:txBody>
                    <a:bodyPr/>
                    <a:lstStyle/>
                    <a:p>
                      <a:pPr marL="0" marR="0" lvl="0" indent="0" algn="l" defTabSz="914400" rtl="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a:solidFill>
                            <a:schemeClr val="bg1"/>
                          </a:solidFill>
                          <a:latin typeface="Adobe Clean Light" panose="020B0303020404020204" pitchFamily="34" charset="0"/>
                        </a:rPr>
                        <a:t>Kostenpflichtiger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a:solidFill>
                            <a:schemeClr val="bg1"/>
                          </a:solidFill>
                          <a:latin typeface="Adobe Clean" panose="020B0503020404020204" pitchFamily="34" charset="0"/>
                          <a:cs typeface="AdobeClean-Light"/>
                        </a:rPr>
                        <a:t>Zugewiesene Experten</a:t>
                      </a: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a:solidFill>
                            <a:srgbClr val="020302"/>
                          </a:solidFill>
                          <a:latin typeface="AdobeClean-Light"/>
                          <a:cs typeface="AdobeClean-Light"/>
                        </a:rPr>
                        <a:t>Account Support Lead</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l" rtl="0">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l" rtl="0">
                        <a:lnSpc>
                          <a:spcPct val="100000"/>
                        </a:lnSpc>
                        <a:spcBef>
                          <a:spcPts val="470"/>
                        </a:spcBef>
                      </a:pPr>
                      <a:endParaRPr sz="9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a:solidFill>
                            <a:srgbClr val="020302"/>
                          </a:solidFill>
                          <a:latin typeface="AdobeClean-Light"/>
                          <a:cs typeface="AdobeClean-Light"/>
                        </a:rPr>
                        <a:t>Spezifischer Support-Mitarbeiter</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a:solidFill>
                            <a:srgbClr val="020302"/>
                          </a:solidFill>
                          <a:latin typeface="AdobeClean-Light"/>
                          <a:cs typeface="AdobeClean-Light"/>
                        </a:rPr>
                        <a:t>Technical Account Manager</a:t>
                      </a: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a:solidFill>
                            <a:schemeClr val="bg1"/>
                          </a:solidFill>
                          <a:latin typeface="Adobe Clean" panose="020B0503020404020204" pitchFamily="34" charset="0"/>
                          <a:cs typeface="AdobeClean-Light"/>
                        </a:rPr>
                        <a:t>Support-Services</a:t>
                      </a: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a:solidFill>
                            <a:srgbClr val="020302"/>
                          </a:solidFill>
                          <a:latin typeface="AdobeClean-Light"/>
                          <a:cs typeface="AdobeClean-Light"/>
                        </a:rPr>
                        <a:t>Online Support</a:t>
                      </a: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a:solidFill>
                            <a:srgbClr val="020302"/>
                          </a:solidFill>
                          <a:latin typeface="AdobeClean-Light"/>
                          <a:cs typeface="AdobeClean-Light"/>
                        </a:rPr>
                        <a:t>Geschäftszeiten</a:t>
                      </a: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a:solidFill>
                            <a:srgbClr val="020302"/>
                          </a:solidFill>
                          <a:latin typeface="AdobeClean-Light"/>
                          <a:cs typeface="AdobeClean-Light"/>
                        </a:rPr>
                        <a:t>24x5</a:t>
                      </a: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24x7x365 Support für Probleme der Kategorie P1</a:t>
                      </a: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a:solidFill>
                            <a:srgbClr val="020302"/>
                          </a:solidFill>
                          <a:latin typeface="Wingdings"/>
                          <a:cs typeface="Wingdings"/>
                        </a:rPr>
                        <a:t></a:t>
                      </a: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a:solidFill>
                            <a:srgbClr val="020302"/>
                          </a:solidFill>
                          <a:latin typeface="AdobeClean-Light"/>
                          <a:cs typeface="AdobeClean-Light"/>
                        </a:rPr>
                        <a:t>Spezifische Support-Kontakte (pro Produkt)</a:t>
                      </a: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a:solidFill>
                            <a:srgbClr val="020302"/>
                          </a:solidFill>
                          <a:latin typeface="AdobeClean-Light"/>
                          <a:cs typeface="AdobeClean-Light"/>
                        </a:rPr>
                        <a:t>4</a:t>
                      </a: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a:solidFill>
                            <a:srgbClr val="020302"/>
                          </a:solidFill>
                          <a:latin typeface="AdobeClean-Light"/>
                          <a:cs typeface="AdobeClean-Light"/>
                        </a:rPr>
                        <a:t>15</a:t>
                      </a: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gn="l" rtl="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dirty="0">
                          <a:solidFill>
                            <a:srgbClr val="020302"/>
                          </a:solidFill>
                          <a:latin typeface="AdobeClean-Light"/>
                          <a:cs typeface="AdobeClean-Light"/>
                        </a:rPr>
                        <a:t>Live-Telefon-Support</a:t>
                      </a:r>
                    </a:p>
                  </a:txBody>
                  <a:tcPr marL="0" marR="0" marT="57785" marB="0">
                    <a:lnL w="12700">
                      <a:solidFill>
                        <a:srgbClr val="F0F0F0"/>
                      </a:solidFill>
                      <a:prstDash val="solid"/>
                    </a:lnL>
                    <a:lnR w="12700">
                      <a:solidFill>
                        <a:srgbClr val="F0F0F0"/>
                      </a:solidFill>
                      <a:prstDash val="solid"/>
                    </a:lnR>
                  </a:tcPr>
                </a:tc>
                <a:tc>
                  <a:txBody>
                    <a:bodyPr/>
                    <a:lstStyle/>
                    <a:p>
                      <a:pPr algn="l" rtl="0">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a:solidFill>
                            <a:srgbClr val="020302"/>
                          </a:solidFill>
                          <a:latin typeface="Wingdings"/>
                          <a:cs typeface="Wingdings"/>
                        </a:rPr>
                        <a:t></a:t>
                      </a: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a:solidFill>
                            <a:srgbClr val="020302"/>
                          </a:solidFill>
                          <a:latin typeface="AdobeClean-Light"/>
                          <a:cs typeface="AdobeClean-Light"/>
                        </a:rPr>
                        <a:t>Eskalations-Management</a:t>
                      </a:r>
                    </a:p>
                  </a:txBody>
                  <a:tcPr marL="0" marR="0" marT="58419" marB="0">
                    <a:lnL w="12700">
                      <a:solidFill>
                        <a:srgbClr val="F0F0F0"/>
                      </a:solidFill>
                      <a:prstDash val="solid"/>
                    </a:lnL>
                    <a:lnR w="12700">
                      <a:solidFill>
                        <a:srgbClr val="F0F0F0"/>
                      </a:solidFill>
                      <a:prstDash val="solid"/>
                    </a:lnR>
                  </a:tcPr>
                </a:tc>
                <a:tc>
                  <a:txBody>
                    <a:bodyPr/>
                    <a:lstStyle/>
                    <a:p>
                      <a:pPr algn="l" rtl="0">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a:solidFill>
                            <a:srgbClr val="020302"/>
                          </a:solidFill>
                          <a:latin typeface="Wingdings"/>
                          <a:cs typeface="Wingdings"/>
                        </a:rPr>
                        <a:t></a:t>
                      </a: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gn="l" rtl="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a:solidFill>
                            <a:srgbClr val="020302"/>
                          </a:solidFill>
                          <a:latin typeface="AdobeClean-Light"/>
                          <a:cs typeface="AdobeClean-Light"/>
                        </a:rPr>
                        <a:t>Jährliche Service-Prüfung</a:t>
                      </a:r>
                    </a:p>
                  </a:txBody>
                  <a:tcPr marL="0" marR="0" marT="5715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a:latin typeface="AdobeClean-Light"/>
                          <a:cs typeface="AdobeClean-Light"/>
                        </a:rPr>
                        <a:t>Jährliche Experten-Sessions</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a:latin typeface="Times New Roman"/>
                          <a:cs typeface="Times New Roman"/>
                        </a:rPr>
                        <a:t>4</a:t>
                      </a: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a:latin typeface="AdobeClean-Light"/>
                          <a:cs typeface="AdobeClean-Light"/>
                        </a:rPr>
                        <a:t>Fallprüfungen</a:t>
                      </a: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gn="l" rtl="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a:solidFill>
                            <a:srgbClr val="020302"/>
                          </a:solidFill>
                          <a:latin typeface="AdobeClean-Light"/>
                          <a:cs typeface="AdobeClean-Light"/>
                        </a:rPr>
                        <a:t>Ereignis-Management</a:t>
                      </a: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gn="l" rtl="0">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a:solidFill>
                            <a:srgbClr val="020302"/>
                          </a:solidFill>
                          <a:latin typeface="AdobeClean-Light"/>
                          <a:cs typeface="AdobeClean-Light"/>
                        </a:rPr>
                        <a:t>Umgebungsbewertung, -wartung und -überwachung</a:t>
                      </a:r>
                    </a:p>
                  </a:txBody>
                  <a:tcPr marL="0" marR="0" marT="59055"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gn="l" rtl="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30" baseline="0" dirty="0">
                          <a:solidFill>
                            <a:srgbClr val="020302"/>
                          </a:solidFill>
                          <a:latin typeface="AdobeClean-Light"/>
                          <a:cs typeface="AdobeClean-Light"/>
                        </a:rPr>
                        <a:t>Prüfung von Freigabe, Migration, Aktualisierung und Produkt-Roadmap</a:t>
                      </a:r>
                    </a:p>
                  </a:txBody>
                  <a:tcPr marL="0" marR="0" marT="63500" marB="0">
                    <a:lnL w="12700">
                      <a:solidFill>
                        <a:srgbClr val="F0F0F0"/>
                      </a:solidFill>
                      <a:prstDash val="solid"/>
                    </a:lnL>
                    <a:lnR w="12700">
                      <a:solidFill>
                        <a:srgbClr val="F0F0F0"/>
                      </a:solidFill>
                      <a:prstDash val="solid"/>
                    </a:lnR>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gn="l" rtl="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30" baseline="0" dirty="0">
                          <a:latin typeface="AdobeClean-Light"/>
                          <a:cs typeface="AdobeClean-Light"/>
                        </a:rPr>
                        <a:t>Cloud-Support-Aktivitäten – Experience Manager as a Cloud Service</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l" rtl="0">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de-DE" sz="1000" b="1" i="0">
                          <a:solidFill>
                            <a:schemeClr val="bg1"/>
                          </a:solidFill>
                          <a:latin typeface="Adobe Clean" panose="020B0503020404020204" pitchFamily="34" charset="0"/>
                          <a:cs typeface="AdobeClean-Light"/>
                        </a:rPr>
                        <a:t>Außendienst</a:t>
                      </a: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de-DE" sz="900">
                          <a:solidFill>
                            <a:srgbClr val="020302"/>
                          </a:solidFill>
                          <a:latin typeface="AdobeClean-Light"/>
                          <a:cs typeface="AdobeClean-Light"/>
                        </a:rPr>
                        <a:t>Launch Advisory-Services – Erstes Jahr mit der neuen Lösung</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gn="l" rtl="0">
                        <a:lnSpc>
                          <a:spcPct val="100000"/>
                        </a:lnSpc>
                      </a:pPr>
                      <a:endParaRPr sz="900" dirty="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a:solidFill>
                            <a:srgbClr val="020302"/>
                          </a:solidFill>
                          <a:latin typeface="Wingdings"/>
                          <a:cs typeface="Wingdings"/>
                        </a:rPr>
                        <a:t></a:t>
                      </a: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a:latin typeface="AdobeClean-Light"/>
                          <a:cs typeface="AdobeClean-Light"/>
                        </a:rPr>
                        <a:t>Außendienstaktivitäten </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l" rtl="0"/>
                      <a:endParaRPr lang="en-US" dirty="0"/>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de-DE" sz="900" dirty="0">
                          <a:latin typeface="Times New Roman"/>
                          <a:cs typeface="Times New Roman"/>
                        </a:rPr>
                        <a:t>4</a:t>
                      </a:r>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flipV="1">
            <a:off x="357339" y="851768"/>
            <a:ext cx="1942628" cy="45719"/>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2407636" cy="228268"/>
          </a:xfrm>
          <a:prstGeom prst="rect">
            <a:avLst/>
          </a:prstGeom>
        </p:spPr>
        <p:txBody>
          <a:bodyPr vert="horz" wrap="square" lIns="0" tIns="12700" rIns="0" bIns="0" rtlCol="0">
            <a:spAutoFit/>
          </a:bodyPr>
          <a:lstStyle/>
          <a:p>
            <a:pPr marL="12700">
              <a:lnSpc>
                <a:spcPct val="100000"/>
              </a:lnSpc>
              <a:spcBef>
                <a:spcPts val="100"/>
              </a:spcBef>
            </a:pPr>
            <a:r>
              <a:rPr lang="de-DE" sz="1400" b="1" dirty="0">
                <a:solidFill>
                  <a:srgbClr val="020302"/>
                </a:solidFill>
                <a:latin typeface="Adobe Clean"/>
                <a:cs typeface="Adobe Clean"/>
              </a:rPr>
              <a:t>Umfang von Elite Support</a:t>
            </a:r>
          </a:p>
        </p:txBody>
      </p:sp>
      <p:sp>
        <p:nvSpPr>
          <p:cNvPr id="32" name="object 32"/>
          <p:cNvSpPr txBox="1"/>
          <p:nvPr/>
        </p:nvSpPr>
        <p:spPr>
          <a:xfrm>
            <a:off x="2868165" y="1433668"/>
            <a:ext cx="2370593" cy="936154"/>
          </a:xfrm>
          <a:prstGeom prst="rect">
            <a:avLst/>
          </a:prstGeom>
        </p:spPr>
        <p:txBody>
          <a:bodyPr vert="horz" wrap="square" lIns="0" tIns="12700" rIns="0" bIns="0" rtlCol="0">
            <a:spAutoFit/>
          </a:bodyPr>
          <a:lstStyle/>
          <a:p>
            <a:pPr marL="13335" marR="26670">
              <a:lnSpc>
                <a:spcPct val="100000"/>
              </a:lnSpc>
              <a:spcBef>
                <a:spcPts val="175"/>
              </a:spcBef>
            </a:pPr>
            <a:r>
              <a:rPr lang="de-DE" sz="1000" spc="-40" dirty="0">
                <a:solidFill>
                  <a:srgbClr val="4B4B4B"/>
                </a:solidFill>
                <a:latin typeface="AdobeClean-Light"/>
                <a:cs typeface="AdobeClean-Light"/>
              </a:rPr>
              <a:t>Ein spezifischer Support-Mitarbeiter, der sich mit Ihrer Lösungsumgebung und Ihren</a:t>
            </a:r>
            <a:r>
              <a:rPr lang="sk-SK" sz="1000" spc="-40" dirty="0">
                <a:solidFill>
                  <a:srgbClr val="4B4B4B"/>
                </a:solidFill>
                <a:latin typeface="AdobeClean-Light"/>
                <a:cs typeface="AdobeClean-Light"/>
              </a:rPr>
              <a:t> </a:t>
            </a:r>
            <a:r>
              <a:rPr lang="de-DE" sz="1000" spc="-40" dirty="0">
                <a:solidFill>
                  <a:srgbClr val="4B4B4B"/>
                </a:solidFill>
                <a:latin typeface="AdobeClean-Light"/>
                <a:cs typeface="AdobeClean-Light"/>
              </a:rPr>
              <a:t>Unternehmenszielen vertraut macht. Der spezifische Support-Mitarbeiter ist ein</a:t>
            </a:r>
            <a:r>
              <a:rPr lang="sk-SK" sz="1000" spc="-40" dirty="0">
                <a:solidFill>
                  <a:srgbClr val="4B4B4B"/>
                </a:solidFill>
                <a:latin typeface="AdobeClean-Light"/>
                <a:cs typeface="AdobeClean-Light"/>
              </a:rPr>
              <a:t> </a:t>
            </a:r>
            <a:r>
              <a:rPr lang="de-DE" sz="1000" spc="-40" dirty="0">
                <a:solidFill>
                  <a:srgbClr val="4B4B4B"/>
                </a:solidFill>
                <a:latin typeface="AdobeClean-Light"/>
                <a:cs typeface="AdobeClean-Light"/>
              </a:rPr>
              <a:t>erfahrener Support-Engineer, der Sie bei der Koordination Ihres Enterprise Support-Erlebnisses unterstützt.</a:t>
            </a: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4" y="1433668"/>
            <a:ext cx="2394269" cy="936154"/>
          </a:xfrm>
          <a:prstGeom prst="rect">
            <a:avLst/>
          </a:prstGeom>
        </p:spPr>
        <p:txBody>
          <a:bodyPr vert="horz" wrap="square" lIns="0" tIns="12700" rIns="0" bIns="0" rtlCol="0">
            <a:spAutoFit/>
          </a:bodyPr>
          <a:lstStyle/>
          <a:p>
            <a:pPr marL="55244" marR="114935">
              <a:lnSpc>
                <a:spcPct val="100000"/>
              </a:lnSpc>
              <a:spcBef>
                <a:spcPts val="965"/>
              </a:spcBef>
            </a:pPr>
            <a:r>
              <a:rPr lang="de-DE" sz="1000" dirty="0">
                <a:solidFill>
                  <a:srgbClr val="4B4B4B"/>
                </a:solidFill>
                <a:latin typeface="AdobeClean-Light"/>
                <a:cs typeface="AdobeClean-Light"/>
              </a:rPr>
              <a:t>Fortlaufende planmäßige Prüfung offener Support-Anfragen, um sicherzustellen, dass Kunden über Fallbeschreibung, geschäftliche Auswirkungen, Status, Priorität und die nächsten Schritte für eine zweckdienliche Lösung auf dem Laufenden sind.</a:t>
            </a:r>
          </a:p>
        </p:txBody>
      </p:sp>
      <p:pic>
        <p:nvPicPr>
          <p:cNvPr id="37" name="object 37"/>
          <p:cNvPicPr>
            <a:picLocks/>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0" y="1433668"/>
            <a:ext cx="2249511" cy="936154"/>
          </a:xfrm>
          <a:prstGeom prst="rect">
            <a:avLst/>
          </a:prstGeom>
        </p:spPr>
        <p:txBody>
          <a:bodyPr vert="horz" wrap="square" lIns="0" tIns="12700" rIns="0" bIns="0" rtlCol="0">
            <a:spAutoFit/>
          </a:bodyPr>
          <a:lstStyle/>
          <a:p>
            <a:pPr marL="12700" marR="74295" indent="1270">
              <a:lnSpc>
                <a:spcPct val="100000"/>
              </a:lnSpc>
              <a:spcBef>
                <a:spcPts val="100"/>
              </a:spcBef>
            </a:pPr>
            <a:r>
              <a:rPr lang="de-DE" sz="1000" dirty="0">
                <a:solidFill>
                  <a:srgbClr val="020302"/>
                </a:solidFill>
                <a:latin typeface="AdobeClean-Light"/>
                <a:cs typeface="AdobeClean-Light"/>
              </a:rPr>
              <a:t>Ein spezifischer Technical Account Manager, der Ihr Elite-Erlebnis überwacht, die Support- und Außendienstinteraktionen koordiniert und proaktiv Services bereitstellt, um Ihren Unternehmenswert </a:t>
            </a:r>
            <a:br>
              <a:rPr lang="sk-SK" sz="1000" dirty="0">
                <a:solidFill>
                  <a:srgbClr val="020302"/>
                </a:solidFill>
                <a:latin typeface="AdobeClean-Light"/>
                <a:cs typeface="AdobeClean-Light"/>
              </a:rPr>
            </a:br>
            <a:r>
              <a:rPr lang="de-DE" sz="1000" dirty="0">
                <a:solidFill>
                  <a:srgbClr val="020302"/>
                </a:solidFill>
                <a:latin typeface="AdobeClean-Light"/>
                <a:cs typeface="AdobeClean-Light"/>
              </a:rPr>
              <a:t>zu maximieren.</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lang="de-DE" sz="1100" b="1">
                <a:solidFill>
                  <a:srgbClr val="020302"/>
                </a:solidFill>
                <a:latin typeface="Adobe Clean" panose="020B0503020404020204" pitchFamily="34" charset="0"/>
                <a:cs typeface="Arial"/>
              </a:rPr>
              <a:t>Technical Account Manager</a:t>
            </a: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194560" cy="499111"/>
          </a:xfrm>
          <a:prstGeom prst="rect">
            <a:avLst/>
          </a:prstGeom>
        </p:spPr>
        <p:txBody>
          <a:bodyPr vert="horz" wrap="square" lIns="0" tIns="0" rIns="0" bIns="0" rtlCol="0">
            <a:spAutoFit/>
          </a:bodyPr>
          <a:lstStyle/>
          <a:p>
            <a:pPr marL="12700" marR="5080">
              <a:lnSpc>
                <a:spcPct val="110700"/>
              </a:lnSpc>
              <a:spcBef>
                <a:spcPts val="409"/>
              </a:spcBef>
            </a:pPr>
            <a:r>
              <a:rPr lang="de-DE" sz="1000" dirty="0">
                <a:solidFill>
                  <a:srgbClr val="020302"/>
                </a:solidFill>
                <a:latin typeface="AdobeClean-Light"/>
                <a:cs typeface="AdobeClean-Light"/>
              </a:rPr>
              <a:t>Laufender Wissenstransfer vom </a:t>
            </a:r>
            <a:br>
              <a:rPr lang="sk-SK" sz="1000" dirty="0">
                <a:solidFill>
                  <a:srgbClr val="020302"/>
                </a:solidFill>
                <a:latin typeface="AdobeClean-Light"/>
                <a:cs typeface="AdobeClean-Light"/>
              </a:rPr>
            </a:br>
            <a:r>
              <a:rPr lang="de-DE" sz="1000" dirty="0">
                <a:solidFill>
                  <a:srgbClr val="020302"/>
                </a:solidFill>
                <a:latin typeface="AdobeClean-Light"/>
                <a:cs typeface="AdobeClean-Light"/>
              </a:rPr>
              <a:t>Adobe Support-Team, um Best Practices </a:t>
            </a:r>
            <a:br>
              <a:rPr lang="sk-SK" sz="1000" dirty="0">
                <a:solidFill>
                  <a:srgbClr val="020302"/>
                </a:solidFill>
                <a:latin typeface="AdobeClean-Light"/>
                <a:cs typeface="AdobeClean-Light"/>
              </a:rPr>
            </a:br>
            <a:r>
              <a:rPr lang="de-DE" sz="1000" dirty="0">
                <a:solidFill>
                  <a:srgbClr val="020302"/>
                </a:solidFill>
                <a:latin typeface="AdobeClean-Light"/>
                <a:cs typeface="AdobeClean-Light"/>
              </a:rPr>
              <a:t>zur Lösungsnutzung bereitzustellen.</a:t>
            </a:r>
          </a:p>
        </p:txBody>
      </p:sp>
      <p:sp>
        <p:nvSpPr>
          <p:cNvPr id="49" name="object 49"/>
          <p:cNvSpPr txBox="1"/>
          <p:nvPr/>
        </p:nvSpPr>
        <p:spPr>
          <a:xfrm>
            <a:off x="5265660" y="5243920"/>
            <a:ext cx="2482881" cy="758862"/>
          </a:xfrm>
          <a:prstGeom prst="rect">
            <a:avLst/>
          </a:prstGeom>
        </p:spPr>
        <p:txBody>
          <a:bodyPr vert="horz" wrap="square" lIns="0" tIns="0" rIns="0" bIns="0" rtlCol="0">
            <a:spAutoFit/>
          </a:bodyPr>
          <a:lstStyle/>
          <a:p>
            <a:pPr marL="12700" marR="5080">
              <a:lnSpc>
                <a:spcPct val="110700"/>
              </a:lnSpc>
              <a:spcBef>
                <a:spcPts val="409"/>
              </a:spcBef>
            </a:pPr>
            <a:r>
              <a:rPr lang="de-DE" sz="900" dirty="0">
                <a:solidFill>
                  <a:srgbClr val="020302"/>
                </a:solidFill>
                <a:latin typeface="AdobeClean-Light"/>
                <a:cs typeface="AdobeClean-Light"/>
              </a:rPr>
              <a:t>Verwalten Sie wichtige Ereignisse, um sicherzustellen, dass Sie während dieser zentralen Unternehmens- </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und Projekt-Milestones über angemessenen Support, entsprechende Abdeckung und einen Plan mit Sicherheitsmechanismen verfügen.</a:t>
            </a:r>
          </a:p>
        </p:txBody>
      </p:sp>
      <p:sp>
        <p:nvSpPr>
          <p:cNvPr id="50" name="object 50"/>
          <p:cNvSpPr txBox="1"/>
          <p:nvPr/>
        </p:nvSpPr>
        <p:spPr>
          <a:xfrm>
            <a:off x="324340" y="5228045"/>
            <a:ext cx="2467386" cy="791755"/>
          </a:xfrm>
          <a:prstGeom prst="rect">
            <a:avLst/>
          </a:prstGeom>
        </p:spPr>
        <p:txBody>
          <a:bodyPr vert="horz" wrap="square" lIns="0" tIns="0" rIns="0" bIns="0" rtlCol="0">
            <a:spAutoFit/>
          </a:bodyPr>
          <a:lstStyle/>
          <a:p>
            <a:pPr marL="12700" marR="5080" indent="97790">
              <a:lnSpc>
                <a:spcPct val="116199"/>
              </a:lnSpc>
              <a:spcBef>
                <a:spcPts val="259"/>
              </a:spcBef>
            </a:pPr>
            <a:r>
              <a:rPr lang="sk-SK" sz="900" dirty="0">
                <a:solidFill>
                  <a:srgbClr val="020302"/>
                </a:solidFill>
                <a:latin typeface="AdobeClean-Light"/>
                <a:cs typeface="AdobeClean-Light"/>
              </a:rPr>
              <a:t>S</a:t>
            </a:r>
            <a:r>
              <a:rPr lang="de-DE" sz="900" dirty="0">
                <a:solidFill>
                  <a:srgbClr val="020302"/>
                </a:solidFill>
                <a:latin typeface="AdobeClean-Light"/>
                <a:cs typeface="AdobeClean-Light"/>
              </a:rPr>
              <a:t>ie erhalten personalisierte Anleitungen </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zu neuen Produktfunktionen, um die neuesten</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Innovationen nutzen zu können, und eine Prüfung </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des Veröffentlichungs- und Aktualisierungsplans </a:t>
            </a:r>
            <a:br>
              <a:rPr lang="sk-SK" sz="900" dirty="0">
                <a:solidFill>
                  <a:srgbClr val="020302"/>
                </a:solidFill>
                <a:latin typeface="AdobeClean-Light"/>
                <a:cs typeface="AdobeClean-Light"/>
              </a:rPr>
            </a:br>
            <a:r>
              <a:rPr lang="de-DE" sz="900" dirty="0">
                <a:solidFill>
                  <a:srgbClr val="020302"/>
                </a:solidFill>
                <a:latin typeface="AdobeClean-Light"/>
                <a:cs typeface="AdobeClean-Light"/>
              </a:rPr>
              <a:t>durch Adobe-Experten.</a:t>
            </a:r>
          </a:p>
        </p:txBody>
      </p:sp>
      <p:sp>
        <p:nvSpPr>
          <p:cNvPr id="54" name="object 54"/>
          <p:cNvSpPr txBox="1"/>
          <p:nvPr/>
        </p:nvSpPr>
        <p:spPr>
          <a:xfrm>
            <a:off x="97787" y="9888626"/>
            <a:ext cx="3082618" cy="133370"/>
          </a:xfrm>
          <a:prstGeom prst="rect">
            <a:avLst/>
          </a:prstGeom>
        </p:spPr>
        <p:txBody>
          <a:bodyPr vert="horz" wrap="square" lIns="0" tIns="10160" rIns="0" bIns="0" rtlCol="0">
            <a:spAutoFit/>
          </a:bodyPr>
          <a:lstStyle/>
          <a:p>
            <a:pPr marL="12700">
              <a:lnSpc>
                <a:spcPct val="100000"/>
              </a:lnSpc>
              <a:spcBef>
                <a:spcPts val="80"/>
              </a:spcBef>
            </a:pPr>
            <a:r>
              <a:rPr lang="de-DE" sz="800" dirty="0">
                <a:solidFill>
                  <a:srgbClr val="6D6D6D"/>
                </a:solidFill>
                <a:latin typeface="Adobe Clean"/>
                <a:cs typeface="Adobe Clean"/>
              </a:rPr>
              <a:t>©2021 Adobe. All Rights Reserved. Adobe Confidential.</a:t>
            </a:r>
          </a:p>
        </p:txBody>
      </p:sp>
      <p:pic>
        <p:nvPicPr>
          <p:cNvPr id="43" name="Graphic 42" descr="Playbook outline">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9060487"/>
            <a:ext cx="2194560" cy="795089"/>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dirty="0">
                <a:solidFill>
                  <a:srgbClr val="020302"/>
                </a:solidFill>
                <a:latin typeface="AdobeClean-Light"/>
                <a:cs typeface="AdobeClean-Light"/>
              </a:rPr>
              <a:t>Starten Sie eine Chat-Session, </a:t>
            </a:r>
            <a:br>
              <a:rPr lang="sk-SK" sz="1000" dirty="0">
                <a:solidFill>
                  <a:srgbClr val="020302"/>
                </a:solidFill>
                <a:latin typeface="AdobeClean-Light"/>
                <a:cs typeface="AdobeClean-Light"/>
              </a:rPr>
            </a:br>
            <a:r>
              <a:rPr lang="de-DE" sz="1000" dirty="0">
                <a:solidFill>
                  <a:srgbClr val="020302"/>
                </a:solidFill>
                <a:latin typeface="AdobeClean-Light"/>
                <a:cs typeface="AdobeClean-Light"/>
              </a:rPr>
              <a:t>um Antworten und Hilfe bei der Fallübermittlung zu erhalten</a:t>
            </a:r>
          </a:p>
          <a:p>
            <a:pPr marL="33020" marR="159385">
              <a:lnSpc>
                <a:spcPct val="100000"/>
              </a:lnSpc>
              <a:spcBef>
                <a:spcPts val="100"/>
              </a:spcBef>
              <a:tabLst>
                <a:tab pos="1786889" algn="l"/>
              </a:tabLst>
            </a:pPr>
            <a:r>
              <a:rPr lang="de-DE" sz="1000" i="1" dirty="0">
                <a:solidFill>
                  <a:srgbClr val="7A7A7A"/>
                </a:solidFill>
                <a:latin typeface="AdobeClean-LightIt"/>
                <a:cs typeface="AdobeClean-LightIt"/>
              </a:rPr>
              <a:t>*Nicht alle Produkte verfügen</a:t>
            </a:r>
            <a:br>
              <a:rPr lang="sk-SK" sz="1000" i="1" dirty="0">
                <a:solidFill>
                  <a:srgbClr val="7A7A7A"/>
                </a:solidFill>
                <a:latin typeface="AdobeClean-LightIt"/>
                <a:cs typeface="AdobeClean-LightIt"/>
              </a:rPr>
            </a:br>
            <a:r>
              <a:rPr lang="de-DE" sz="1000" i="1" dirty="0">
                <a:solidFill>
                  <a:srgbClr val="7A7A7A"/>
                </a:solidFill>
                <a:latin typeface="AdobeClean-LightIt"/>
                <a:cs typeface="AdobeClean-LightIt"/>
              </a:rPr>
              <a:t>über Live-Chat-Support</a:t>
            </a:r>
            <a:r>
              <a:rPr lang="de-DE" sz="900" i="1" dirty="0">
                <a:solidFill>
                  <a:srgbClr val="7A7A7A"/>
                </a:solidFill>
                <a:latin typeface="AdobeClean-LightIt"/>
                <a:cs typeface="AdobeClean-LightIt"/>
              </a:rPr>
              <a:t>.  </a:t>
            </a: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Community-Foren</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de-DE" sz="1200" b="1">
                <a:latin typeface="+mj-lt"/>
                <a:ea typeface="Open Sans" pitchFamily="34" charset="0"/>
                <a:cs typeface="Open Sans" pitchFamily="34" charset="0"/>
              </a:rPr>
              <a:t>Online-Foren</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1113125"/>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Kontinuierlicher Online-Zugriff auf eine wachsende Datenbank technischer Lösungen, Produktdokumentationen, </a:t>
            </a:r>
            <a:br>
              <a:rPr lang="sk-SK"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FAQs und mehr. Tauschen Sie sich </a:t>
            </a:r>
            <a:br>
              <a:rPr lang="sk-SK"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mit Fachleuten und anderen Kunden </a:t>
            </a:r>
            <a:br>
              <a:rPr lang="sk-SK"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in der Adobe-Community über </a:t>
            </a:r>
            <a:br>
              <a:rPr lang="sk-SK"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Best Practices und Erfahrungen aus</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Journeys für die Selbsthilfe</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113125"/>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Experience Maker entstehen in der Experience League. Kunden können durch personalisiertes Lernen ihre Customer-Experience-Management-Fähigkeiten entwickeln, mit einer globalen Community anderer Anwender interagieren und </a:t>
            </a:r>
            <a:br>
              <a:rPr lang="sk-SK"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so ihre eigene Karriere fördern</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56023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Live-Chat-Support*</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741449"/>
            <a:ext cx="84016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Chat-Support</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24X7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Telefonischer Support</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1113125"/>
          </a:xfrm>
          <a:prstGeom prst="rect">
            <a:avLst/>
          </a:prstGeom>
        </p:spPr>
        <p:txBody>
          <a:bodyPr vert="horz" wrap="square" lIns="0" tIns="35560" rIns="0" bIns="0" rtlCol="0">
            <a:spAutoFit/>
          </a:bodyPr>
          <a:lstStyle/>
          <a:p>
            <a:r>
              <a:rPr lang="de-DE" sz="1000" dirty="0">
                <a:solidFill>
                  <a:srgbClr val="020302"/>
                </a:solidFill>
                <a:latin typeface="AdobeClean-Light"/>
              </a:rPr>
              <a:t>Autorisierte Anwender oder </a:t>
            </a:r>
            <a:r>
              <a:rPr lang="de-DE" sz="1000" b="1" dirty="0">
                <a:solidFill>
                  <a:srgbClr val="020302"/>
                </a:solidFill>
                <a:latin typeface="AdobeClean-Light"/>
              </a:rPr>
              <a:t>spezifische Support-Kontakte</a:t>
            </a:r>
            <a:r>
              <a:rPr lang="de-DE" sz="1000" dirty="0">
                <a:latin typeface="Adobe Clean Light" panose="020B0303020404020204" pitchFamily="34" charset="0"/>
              </a:rPr>
              <a:t> können Probleme </a:t>
            </a:r>
            <a:br>
              <a:rPr lang="sk-SK" sz="1000" dirty="0">
                <a:latin typeface="Adobe Clean Light" panose="020B0303020404020204" pitchFamily="34" charset="0"/>
              </a:rPr>
            </a:br>
            <a:r>
              <a:rPr lang="de-DE" sz="1000" dirty="0">
                <a:latin typeface="Adobe Clean Light" panose="020B0303020404020204" pitchFamily="34" charset="0"/>
              </a:rPr>
              <a:t>über alle verfügbaren Kanäle </a:t>
            </a:r>
            <a:br>
              <a:rPr lang="sk-SK" sz="1000" dirty="0">
                <a:latin typeface="Adobe Clean Light" panose="020B0303020404020204" pitchFamily="34" charset="0"/>
              </a:rPr>
            </a:br>
            <a:r>
              <a:rPr lang="de-DE" sz="1000" dirty="0">
                <a:latin typeface="Adobe Clean Light" panose="020B0303020404020204" pitchFamily="34" charset="0"/>
              </a:rPr>
              <a:t>(einschließlich Telefon für P1) einreichen und im Namen Ihres Unternehmens </a:t>
            </a:r>
            <a:br>
              <a:rPr lang="sk-SK" sz="1000" dirty="0">
                <a:latin typeface="Adobe Clean Light" panose="020B0303020404020204" pitchFamily="34" charset="0"/>
              </a:rPr>
            </a:br>
            <a:r>
              <a:rPr lang="de-DE" sz="1000" dirty="0">
                <a:latin typeface="Adobe Clean Light" panose="020B0303020404020204" pitchFamily="34" charset="0"/>
              </a:rPr>
              <a:t>mit unserem technischen Support-Team interagieren. </a:t>
            </a:r>
          </a:p>
        </p:txBody>
      </p:sp>
      <p:sp>
        <p:nvSpPr>
          <p:cNvPr id="67" name="object 26">
            <a:extLst>
              <a:ext uri="{FF2B5EF4-FFF2-40B4-BE49-F238E27FC236}">
                <a16:creationId xmlns:a16="http://schemas.microsoft.com/office/drawing/2014/main" id="{E70361C6-2606-F64B-93EB-A5756DBC1380}"/>
              </a:ext>
            </a:extLst>
          </p:cNvPr>
          <p:cNvSpPr/>
          <p:nvPr/>
        </p:nvSpPr>
        <p:spPr>
          <a:xfrm>
            <a:off x="214971" y="6477000"/>
            <a:ext cx="2084996"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a:solidFill>
                  <a:srgbClr val="000000"/>
                </a:solidFill>
              </a:rPr>
              <a:t>Office Hours</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Webinare</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9026059"/>
            <a:ext cx="2194560" cy="805349"/>
          </a:xfrm>
          <a:prstGeom prst="rect">
            <a:avLst/>
          </a:prstGeom>
        </p:spPr>
        <p:txBody>
          <a:bodyPr vert="horz" wrap="square" lIns="0" tIns="35560" rIns="0" bIns="0" rtlCol="0">
            <a:spAutoFit/>
          </a:bodyPr>
          <a:lstStyle/>
          <a:p>
            <a:r>
              <a:rPr lang="de-DE" sz="1000" spc="-30" dirty="0">
                <a:solidFill>
                  <a:srgbClr val="4B4B4B"/>
                </a:solidFill>
                <a:latin typeface="Adobe Clean Light" panose="020B0303020404020204" pitchFamily="34" charset="0"/>
              </a:rPr>
              <a:t>Die vom Adobe Support-Team geleitete Office Hours-Reihe umfasst Sessions mit informativem Inhalt sowie Angebote zur Problembehebung sowie Tipps und Tricks für den Erfolg bei der Nutzung von Adobe-Lösungen. </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56023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a:solidFill>
                  <a:srgbClr val="000000"/>
                </a:solidFill>
              </a:rPr>
              <a:t>Selbsthilfe-Portale</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de-DE" sz="1200" b="1">
                <a:latin typeface="+mj-lt"/>
                <a:ea typeface="Open Sans" pitchFamily="34" charset="0"/>
                <a:cs typeface="Open Sans" pitchFamily="34" charset="0"/>
              </a:rPr>
              <a:t>24/7-Support-Portal</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87081"/>
            <a:ext cx="2408952" cy="959237"/>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On-Demand-Zugriff auf das Online-Selbsthilfe-Support-Portal, um Support-Anfragen einzureichen, den Fallstatus zu überprüfen und andere Ressourcen zu durchsuchen, z. B. unsere Wissensdatenbank, Neuigkeiten und Hinweise, spezielle Tipps und mehr.</a:t>
            </a:r>
          </a:p>
        </p:txBody>
      </p:sp>
      <p:pic>
        <p:nvPicPr>
          <p:cNvPr id="74" name="Graphic 73" descr="Speaker phone outline">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Remote learning language outline">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Customer review outline">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Signpost outline">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Internet outline">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Chat bubble outline">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72200"/>
            <a:ext cx="1930978" cy="307777"/>
          </a:xfrm>
          <a:prstGeom prst="rect">
            <a:avLst/>
          </a:prstGeom>
        </p:spPr>
        <p:txBody>
          <a:bodyPr wrap="none" lIns="0">
            <a:spAutoFit/>
          </a:bodyPr>
          <a:lstStyle/>
          <a:p>
            <a:pPr>
              <a:lnSpc>
                <a:spcPct val="100000"/>
              </a:lnSpc>
              <a:spcBef>
                <a:spcPts val="280"/>
              </a:spcBef>
            </a:pPr>
            <a:r>
              <a:rPr lang="de-DE" sz="1400" b="1" dirty="0">
                <a:solidFill>
                  <a:srgbClr val="020302"/>
                </a:solidFill>
                <a:latin typeface="Adobe Clean"/>
                <a:cs typeface="Adobe Clean"/>
              </a:rPr>
              <a:t>Umfang von Online Support</a:t>
            </a: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249510" cy="672172"/>
          </a:xfrm>
          <a:prstGeom prst="rect">
            <a:avLst/>
          </a:prstGeom>
        </p:spPr>
        <p:txBody>
          <a:bodyPr wrap="square" lIns="0" tIns="0" rIns="0" bIns="0">
            <a:spAutoFit/>
          </a:bodyPr>
          <a:lstStyle/>
          <a:p>
            <a:pPr marL="18415" marR="262255" lvl="0">
              <a:lnSpc>
                <a:spcPct val="110700"/>
              </a:lnSpc>
              <a:spcBef>
                <a:spcPts val="315"/>
              </a:spcBef>
            </a:pPr>
            <a:r>
              <a:rPr lang="de-DE" sz="1000" dirty="0">
                <a:solidFill>
                  <a:srgbClr val="020302"/>
                </a:solidFill>
                <a:latin typeface="AdobeClean-Light"/>
                <a:cs typeface="AdobeClean-Light"/>
              </a:rPr>
              <a:t>Proaktive Prüfung Ihrer Lösungsimplementierung, -konfiguration und -architektur, einschließlich Integrationen.</a:t>
            </a:r>
          </a:p>
        </p:txBody>
      </p:sp>
      <p:sp>
        <p:nvSpPr>
          <p:cNvPr id="12" name="Rectangle 11">
            <a:extLst>
              <a:ext uri="{FF2B5EF4-FFF2-40B4-BE49-F238E27FC236}">
                <a16:creationId xmlns:a16="http://schemas.microsoft.com/office/drawing/2014/main" id="{37686167-B7AD-E042-8630-ECF3D3A5456F}"/>
              </a:ext>
            </a:extLst>
          </p:cNvPr>
          <p:cNvSpPr/>
          <p:nvPr/>
        </p:nvSpPr>
        <p:spPr>
          <a:xfrm>
            <a:off x="5265660" y="4031705"/>
            <a:ext cx="2354339" cy="652615"/>
          </a:xfrm>
          <a:prstGeom prst="rect">
            <a:avLst/>
          </a:prstGeom>
        </p:spPr>
        <p:txBody>
          <a:bodyPr wrap="square" lIns="0" tIns="0" rIns="0" bIns="0">
            <a:spAutoFit/>
          </a:bodyPr>
          <a:lstStyle/>
          <a:p>
            <a:pPr marL="13970" marR="5080" lvl="0" indent="-1905">
              <a:lnSpc>
                <a:spcPct val="108000"/>
              </a:lnSpc>
              <a:spcBef>
                <a:spcPts val="585"/>
              </a:spcBef>
            </a:pPr>
            <a:r>
              <a:rPr lang="de-DE" sz="1000" dirty="0">
                <a:solidFill>
                  <a:srgbClr val="020302"/>
                </a:solidFill>
                <a:latin typeface="AdobeClean-Light"/>
                <a:cs typeface="AdobeClean-Light"/>
              </a:rPr>
              <a:t>Sie erhalten Best Practices für die Wartung und aktuelle Fehlerbehebungen (SPs, MR, Patches, FPs), damit Sie bei allen Wartungsprüfungen auf dem neuesten Stand sind</a:t>
            </a: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615553"/>
          </a:xfrm>
          <a:prstGeom prst="rect">
            <a:avLst/>
          </a:prstGeom>
        </p:spPr>
        <p:txBody>
          <a:bodyPr lIns="0" tIns="0" rIns="0" bIns="0">
            <a:spAutoFit/>
          </a:bodyPr>
          <a:lstStyle/>
          <a:p>
            <a:pPr marL="12700" marR="254000" lvl="0">
              <a:spcBef>
                <a:spcPts val="660"/>
              </a:spcBef>
            </a:pPr>
            <a:r>
              <a:rPr lang="de-DE" sz="1000" dirty="0">
                <a:solidFill>
                  <a:srgbClr val="4B4B4B"/>
                </a:solidFill>
                <a:latin typeface="AdobeClean-Light"/>
                <a:cs typeface="AdobeClean-Light"/>
              </a:rPr>
              <a:t>Fortlaufende Prüfung der Services, Support-Metriken und Bereitstellungen des Elite-Programms, einschließlich eines zukunftsorientierten Plans</a:t>
            </a: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95600"/>
            <a:ext cx="2340880" cy="615553"/>
          </a:xfrm>
          <a:prstGeom prst="rect">
            <a:avLst/>
          </a:prstGeom>
        </p:spPr>
        <p:txBody>
          <a:bodyPr wrap="square" lIns="0" tIns="0" rIns="0" bIns="0">
            <a:spAutoFit/>
          </a:bodyPr>
          <a:lstStyle/>
          <a:p>
            <a:pPr marL="12700" marR="267335" lvl="0">
              <a:spcBef>
                <a:spcPts val="440"/>
              </a:spcBef>
            </a:pPr>
            <a:r>
              <a:rPr lang="de-DE" sz="1000" dirty="0">
                <a:solidFill>
                  <a:srgbClr val="4B4B4B"/>
                </a:solidFill>
                <a:latin typeface="AdobeClean-Light"/>
                <a:cs typeface="AdobeClean-Light"/>
              </a:rPr>
              <a:t>Eine 60-minütige Session mit Konzentration auf eine bestimmte Produktfunktion und deren Nutzung zum Lösen gängiger Unternehmensprobleme.</a:t>
            </a:r>
          </a:p>
        </p:txBody>
      </p:sp>
      <p:sp>
        <p:nvSpPr>
          <p:cNvPr id="16" name="Rectangle 15">
            <a:extLst>
              <a:ext uri="{FF2B5EF4-FFF2-40B4-BE49-F238E27FC236}">
                <a16:creationId xmlns:a16="http://schemas.microsoft.com/office/drawing/2014/main" id="{3E936F8D-8CFA-214D-83DE-7B5C80E81C36}"/>
              </a:ext>
            </a:extLst>
          </p:cNvPr>
          <p:cNvSpPr/>
          <p:nvPr/>
        </p:nvSpPr>
        <p:spPr>
          <a:xfrm>
            <a:off x="324341" y="2842848"/>
            <a:ext cx="2428138" cy="615553"/>
          </a:xfrm>
          <a:prstGeom prst="rect">
            <a:avLst/>
          </a:prstGeom>
        </p:spPr>
        <p:txBody>
          <a:bodyPr wrap="square" lIns="0" tIns="0" rIns="0" bIns="0">
            <a:spAutoFit/>
          </a:bodyPr>
          <a:lstStyle/>
          <a:p>
            <a:pPr marL="32384" marR="5080" lvl="0">
              <a:spcBef>
                <a:spcPts val="440"/>
              </a:spcBef>
            </a:pPr>
            <a:r>
              <a:rPr lang="de-DE" sz="1000" spc="-50" dirty="0">
                <a:solidFill>
                  <a:srgbClr val="4B4B4B"/>
                </a:solidFill>
                <a:latin typeface="AdobeClean-Light"/>
                <a:cs typeface="AdobeClean-Light"/>
              </a:rPr>
              <a:t>Ein spezifischer Ansprechpartner innerhalb von Adobe, der Unterstützung bei Eskalation und regelmäßigen Updates bietet und sicherstellt, dass die wichtigsten offenen Support-Anfragen priorisiert werden.</a:t>
            </a:r>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de-DE" sz="1100" b="1">
                <a:solidFill>
                  <a:srgbClr val="020302"/>
                </a:solidFill>
                <a:latin typeface="Adobe Clean" panose="020B0503020404020204" pitchFamily="34" charset="0"/>
                <a:cs typeface="Arial"/>
              </a:rPr>
              <a:t>Spezifischer Support-Mitarbeiter</a:t>
            </a: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de-DE" sz="1100" b="1">
                <a:solidFill>
                  <a:srgbClr val="020302"/>
                </a:solidFill>
                <a:latin typeface="Adobe Clean" panose="020B0503020404020204" pitchFamily="34" charset="0"/>
                <a:cs typeface="Arial"/>
              </a:rPr>
              <a:t>Fallprüfungen</a:t>
            </a: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de-DE" sz="1100" b="1">
                <a:solidFill>
                  <a:srgbClr val="020302"/>
                </a:solidFill>
                <a:latin typeface="Adobe Clean" panose="020B0503020404020204" pitchFamily="34" charset="0"/>
                <a:cs typeface="Adobe Clean"/>
              </a:rPr>
              <a:t>Wartung und Überwachung</a:t>
            </a: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78989"/>
            <a:ext cx="2194560" cy="169277"/>
          </a:xfrm>
          <a:prstGeom prst="rect">
            <a:avLst/>
          </a:prstGeom>
        </p:spPr>
        <p:txBody>
          <a:bodyPr vert="horz" wrap="square" lIns="0" tIns="0" rIns="0" bIns="0" rtlCol="0">
            <a:spAutoFit/>
          </a:bodyPr>
          <a:lstStyle/>
          <a:p>
            <a:pPr marL="56515" lvl="0">
              <a:spcBef>
                <a:spcPts val="665"/>
              </a:spcBef>
            </a:pPr>
            <a:r>
              <a:rPr lang="de-DE" sz="1100" b="1">
                <a:solidFill>
                  <a:srgbClr val="020302"/>
                </a:solidFill>
                <a:latin typeface="Adobe Clean" panose="020B0503020404020204" pitchFamily="34" charset="0"/>
                <a:cs typeface="Adobe Clean"/>
              </a:rPr>
              <a:t>Prüfung der Lösungs-Roadmap</a:t>
            </a: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de-DE" sz="1100" b="1">
                <a:solidFill>
                  <a:srgbClr val="020302"/>
                </a:solidFill>
                <a:latin typeface="Adobe Clean" panose="020B0503020404020204" pitchFamily="34" charset="0"/>
                <a:cs typeface="Adobe Clean"/>
              </a:rPr>
              <a:t>Umgebungsprüfung</a:t>
            </a: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de-DE" sz="1100" b="1">
                <a:solidFill>
                  <a:srgbClr val="020302"/>
                </a:solidFill>
                <a:latin typeface="Adobe Clean" panose="020B0503020404020204" pitchFamily="34" charset="0"/>
                <a:cs typeface="Adobe Clean"/>
              </a:rPr>
              <a:t>Eskalations-Management</a:t>
            </a: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de-DE" sz="1100" b="1">
                <a:solidFill>
                  <a:srgbClr val="020302"/>
                </a:solidFill>
                <a:latin typeface="Adobe Clean" panose="020B0503020404020204" pitchFamily="34" charset="0"/>
                <a:cs typeface="Adobe Clean"/>
              </a:rPr>
              <a:t>Service-Prüfungen</a:t>
            </a: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de-DE" sz="1100" b="1">
                <a:solidFill>
                  <a:srgbClr val="020302"/>
                </a:solidFill>
                <a:latin typeface="Adobe Clean" panose="020B0503020404020204" pitchFamily="34" charset="0"/>
                <a:cs typeface="Adobe Clean"/>
              </a:rPr>
              <a:t>Experten-Sessions</a:t>
            </a:r>
          </a:p>
        </p:txBody>
      </p:sp>
      <p:sp>
        <p:nvSpPr>
          <p:cNvPr id="94" name="object 40">
            <a:extLst>
              <a:ext uri="{FF2B5EF4-FFF2-40B4-BE49-F238E27FC236}">
                <a16:creationId xmlns:a16="http://schemas.microsoft.com/office/drawing/2014/main" id="{5A230E3C-C7E4-8A40-9D54-B9EEBDB71491}"/>
              </a:ext>
            </a:extLst>
          </p:cNvPr>
          <p:cNvSpPr txBox="1"/>
          <p:nvPr/>
        </p:nvSpPr>
        <p:spPr>
          <a:xfrm>
            <a:off x="683086" y="4863599"/>
            <a:ext cx="2194560" cy="338554"/>
          </a:xfrm>
          <a:prstGeom prst="rect">
            <a:avLst/>
          </a:prstGeom>
        </p:spPr>
        <p:txBody>
          <a:bodyPr vert="horz" wrap="square" lIns="0" tIns="0" rIns="0" bIns="0" rtlCol="0">
            <a:spAutoFit/>
          </a:bodyPr>
          <a:lstStyle/>
          <a:p>
            <a:pPr lvl="0">
              <a:spcBef>
                <a:spcPts val="185"/>
              </a:spcBef>
            </a:pPr>
            <a:r>
              <a:rPr lang="de-DE" sz="1100" b="1" dirty="0">
                <a:solidFill>
                  <a:srgbClr val="020302"/>
                </a:solidFill>
                <a:latin typeface="Adobe Clean" panose="020B0503020404020204" pitchFamily="34" charset="0"/>
                <a:cs typeface="Adobe Clean"/>
              </a:rPr>
              <a:t>Vorbereitung und Prüfung</a:t>
            </a:r>
            <a:br>
              <a:rPr lang="sk-SK" sz="1100" b="1" dirty="0">
                <a:solidFill>
                  <a:srgbClr val="020302"/>
                </a:solidFill>
                <a:latin typeface="Adobe Clean" panose="020B0503020404020204" pitchFamily="34" charset="0"/>
                <a:cs typeface="Adobe Clean"/>
              </a:rPr>
            </a:br>
            <a:r>
              <a:rPr lang="de-DE" sz="1100" b="1" dirty="0">
                <a:solidFill>
                  <a:srgbClr val="020302"/>
                </a:solidFill>
                <a:latin typeface="Adobe Clean" panose="020B0503020404020204" pitchFamily="34" charset="0"/>
                <a:cs typeface="Adobe Clean"/>
              </a:rPr>
              <a:t> für neue Versionen</a:t>
            </a: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de-DE" sz="1100" b="1">
                <a:solidFill>
                  <a:srgbClr val="020302"/>
                </a:solidFill>
                <a:latin typeface="Adobe Clean" panose="020B0503020404020204" pitchFamily="34" charset="0"/>
                <a:cs typeface="Adobe Clean"/>
              </a:rPr>
              <a:t>Wissenstransfer</a:t>
            </a: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de-DE" sz="1100" b="1">
                <a:solidFill>
                  <a:srgbClr val="020302"/>
                </a:solidFill>
                <a:latin typeface="Adobe Clean" panose="020B0503020404020204" pitchFamily="34" charset="0"/>
                <a:cs typeface="Adobe Clean"/>
              </a:rPr>
              <a:t>Ereignis-Management</a:t>
            </a: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Continuous Improvement outline">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Storytelling outline">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488526" cy="881460"/>
          </a:xfrm>
          <a:prstGeom prst="rect">
            <a:avLst/>
          </a:prstGeom>
        </p:spPr>
        <p:txBody>
          <a:bodyPr wrap="square" lIns="0" tIns="0" rIns="0" bIns="0">
            <a:spAutoFit/>
          </a:bodyPr>
          <a:lstStyle/>
          <a:p>
            <a:pPr marL="18415" marR="262255">
              <a:lnSpc>
                <a:spcPct val="110700"/>
              </a:lnSpc>
              <a:spcBef>
                <a:spcPts val="315"/>
              </a:spcBef>
            </a:pPr>
            <a:r>
              <a:rPr lang="de-DE" sz="1000" dirty="0">
                <a:solidFill>
                  <a:srgbClr val="020302"/>
                </a:solidFill>
                <a:latin typeface="AdobeClean-Light"/>
                <a:cs typeface="AdobeClean-Light"/>
              </a:rPr>
              <a:t>Vergleich der Adobe-Lösungs-Roadmap mit Ihrer Projekt-Roadmap und entsprechende Ausrichtung, um Risiken zu minimieren </a:t>
            </a:r>
            <a:br>
              <a:rPr lang="sk-SK" sz="1000" dirty="0">
                <a:solidFill>
                  <a:srgbClr val="020302"/>
                </a:solidFill>
                <a:latin typeface="AdobeClean-Light"/>
                <a:cs typeface="AdobeClean-Light"/>
              </a:rPr>
            </a:br>
            <a:r>
              <a:rPr lang="de-DE" sz="1000" dirty="0">
                <a:solidFill>
                  <a:srgbClr val="020302"/>
                </a:solidFill>
                <a:latin typeface="AdobeClean-Light"/>
                <a:cs typeface="AdobeClean-Light"/>
              </a:rPr>
              <a:t>und sich auf die Zukunft vorzubereiten.</a:t>
            </a:r>
          </a:p>
          <a:p>
            <a:pPr marL="18415" marR="262255" lvl="0">
              <a:lnSpc>
                <a:spcPct val="110700"/>
              </a:lnSpc>
              <a:spcBef>
                <a:spcPts val="315"/>
              </a:spcBef>
            </a:pPr>
            <a:r>
              <a:rPr lang="de-DE" sz="1000" dirty="0">
                <a:solidFill>
                  <a:srgbClr val="020302"/>
                </a:solidFill>
                <a:latin typeface="AdobeClean-Light"/>
                <a:cs typeface="AdobeClean-Light"/>
              </a:rPr>
              <a:t>.</a:t>
            </a: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800600"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843268" y="2329688"/>
            <a:ext cx="2014705" cy="228268"/>
          </a:xfrm>
          <a:prstGeom prst="rect">
            <a:avLst/>
          </a:prstGeom>
        </p:spPr>
        <p:txBody>
          <a:bodyPr vert="horz" wrap="square" lIns="0" tIns="12700" rIns="0" bIns="0" rtlCol="0">
            <a:spAutoFit/>
          </a:bodyPr>
          <a:lstStyle/>
          <a:p>
            <a:pPr marL="12700">
              <a:lnSpc>
                <a:spcPct val="100000"/>
              </a:lnSpc>
              <a:spcBef>
                <a:spcPts val="100"/>
              </a:spcBef>
            </a:pPr>
            <a:r>
              <a:rPr lang="de-DE" sz="1400" b="1" dirty="0">
                <a:solidFill>
                  <a:srgbClr val="020302"/>
                </a:solidFill>
                <a:latin typeface="Adobe Clean"/>
                <a:cs typeface="Adobe Clean"/>
              </a:rPr>
              <a:t>Außendienstaktivitäten</a:t>
            </a:r>
          </a:p>
        </p:txBody>
      </p:sp>
      <p:sp>
        <p:nvSpPr>
          <p:cNvPr id="13" name="object 13"/>
          <p:cNvSpPr txBox="1"/>
          <p:nvPr/>
        </p:nvSpPr>
        <p:spPr>
          <a:xfrm>
            <a:off x="914421" y="2342312"/>
            <a:ext cx="1465519" cy="228268"/>
          </a:xfrm>
          <a:prstGeom prst="rect">
            <a:avLst/>
          </a:prstGeom>
        </p:spPr>
        <p:txBody>
          <a:bodyPr vert="horz" wrap="square" lIns="0" tIns="12700" rIns="0" bIns="0" rtlCol="0">
            <a:spAutoFit/>
          </a:bodyPr>
          <a:lstStyle/>
          <a:p>
            <a:pPr marL="12700">
              <a:lnSpc>
                <a:spcPct val="100000"/>
              </a:lnSpc>
              <a:spcBef>
                <a:spcPts val="100"/>
              </a:spcBef>
            </a:pPr>
            <a:r>
              <a:rPr lang="de-DE" sz="1400" b="1" dirty="0">
                <a:solidFill>
                  <a:srgbClr val="020302"/>
                </a:solidFill>
                <a:latin typeface="Adobe Clean"/>
                <a:cs typeface="Adobe Clean"/>
              </a:rPr>
              <a:t>Launch Advisory</a:t>
            </a:r>
          </a:p>
        </p:txBody>
      </p:sp>
      <p:sp>
        <p:nvSpPr>
          <p:cNvPr id="14" name="object 14"/>
          <p:cNvSpPr txBox="1"/>
          <p:nvPr/>
        </p:nvSpPr>
        <p:spPr>
          <a:xfrm>
            <a:off x="242187" y="2787904"/>
            <a:ext cx="3450092" cy="628377"/>
          </a:xfrm>
          <a:prstGeom prst="rect">
            <a:avLst/>
          </a:prstGeom>
        </p:spPr>
        <p:txBody>
          <a:bodyPr vert="horz" wrap="square" lIns="0" tIns="12700" rIns="0" bIns="0" rtlCol="0">
            <a:spAutoFit/>
          </a:bodyPr>
          <a:lstStyle/>
          <a:p>
            <a:pPr marL="12700" marR="5080">
              <a:lnSpc>
                <a:spcPct val="100000"/>
              </a:lnSpc>
              <a:spcBef>
                <a:spcPts val="100"/>
              </a:spcBef>
            </a:pPr>
            <a:r>
              <a:rPr lang="de-DE" sz="1000" dirty="0">
                <a:solidFill>
                  <a:srgbClr val="1F1F1F"/>
                </a:solidFill>
                <a:latin typeface="AdobeClean-Light"/>
                <a:cs typeface="AdobeClean-Light"/>
              </a:rPr>
              <a:t>Für Kunden, die eine </a:t>
            </a:r>
            <a:r>
              <a:rPr lang="de-DE" sz="1000" b="1" dirty="0">
                <a:solidFill>
                  <a:srgbClr val="1F1F1F"/>
                </a:solidFill>
                <a:latin typeface="Adobe Clean"/>
                <a:cs typeface="Adobe Clean"/>
              </a:rPr>
              <a:t>neue Adobe Experience Cloud-Lösung implementieren, bietet </a:t>
            </a:r>
            <a:r>
              <a:rPr lang="de-DE" sz="1000" dirty="0">
                <a:latin typeface="AdobeClean-Light"/>
                <a:cs typeface="AdobeClean-Light"/>
              </a:rPr>
              <a:t>Launch Advisory </a:t>
            </a:r>
            <a:r>
              <a:rPr lang="de-DE" sz="1000" dirty="0">
                <a:latin typeface="AdobeClean-SemiLight"/>
                <a:cs typeface="AdobeClean-SemiLight"/>
              </a:rPr>
              <a:t>eine </a:t>
            </a:r>
            <a:r>
              <a:rPr lang="de-DE" sz="950" dirty="0">
                <a:latin typeface="AdobeClean-SemiLight"/>
                <a:cs typeface="AdobeClean-SemiLight"/>
              </a:rPr>
              <a:t>zentrale Palette von Beratungs-Services</a:t>
            </a:r>
            <a:r>
              <a:rPr lang="sk-SK" sz="950" dirty="0">
                <a:latin typeface="AdobeClean-SemiLight"/>
                <a:cs typeface="AdobeClean-SemiLight"/>
              </a:rPr>
              <a:t> </a:t>
            </a:r>
            <a:r>
              <a:rPr lang="de-DE" sz="950" dirty="0">
                <a:latin typeface="AdobeClean-SemiLight"/>
                <a:cs typeface="AdobeClean-SemiLight"/>
              </a:rPr>
              <a:t>und </a:t>
            </a:r>
            <a:r>
              <a:rPr lang="de-DE" sz="1000" dirty="0">
                <a:latin typeface="AdobeClean-Light"/>
                <a:cs typeface="AdobeClean-Light"/>
              </a:rPr>
              <a:t>Empfehlungen, die nachweislich </a:t>
            </a:r>
            <a:r>
              <a:rPr lang="de-DE" sz="950" dirty="0">
                <a:latin typeface="AdobeClean-Light"/>
                <a:cs typeface="AdobeClean-Light"/>
              </a:rPr>
              <a:t>erfolgreiche Implementierungen unterstützen </a:t>
            </a:r>
            <a:r>
              <a:rPr lang="de-DE" sz="1000" dirty="0">
                <a:latin typeface="AdobeClean-Light"/>
                <a:cs typeface="AdobeClean-Light"/>
              </a:rPr>
              <a:t>und </a:t>
            </a:r>
            <a:r>
              <a:rPr lang="de-DE" sz="950" dirty="0">
                <a:latin typeface="AdobeClean-Light"/>
                <a:cs typeface="AdobeClean-Light"/>
              </a:rPr>
              <a:t>die Time-to-Value beschleunigen</a:t>
            </a:r>
            <a:r>
              <a:rPr lang="de-DE" sz="1000" dirty="0">
                <a:latin typeface="AdobeClean-Light"/>
                <a:cs typeface="AdobeClean-Light"/>
              </a:rPr>
              <a:t>.</a:t>
            </a: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lang="de-DE" sz="1000" dirty="0">
                <a:solidFill>
                  <a:srgbClr val="4B4B4B"/>
                </a:solidFill>
                <a:latin typeface="AdobeClean-Light"/>
                <a:cs typeface="AdobeClean-Light"/>
              </a:rPr>
              <a:t>Der Außendienst sorgt für </a:t>
            </a:r>
            <a:r>
              <a:rPr lang="de-DE" sz="1000" b="1" dirty="0">
                <a:solidFill>
                  <a:srgbClr val="4B4B4B"/>
                </a:solidFill>
                <a:latin typeface="Adobe Clean"/>
                <a:cs typeface="Adobe Clean"/>
              </a:rPr>
              <a:t>schnelle Problemlösung,</a:t>
            </a:r>
            <a:r>
              <a:rPr lang="de-DE" sz="1000" dirty="0">
                <a:solidFill>
                  <a:srgbClr val="4B4B4B"/>
                </a:solidFill>
                <a:latin typeface="AdobeClean-Light"/>
                <a:cs typeface="AdobeClean-Light"/>
              </a:rPr>
              <a:t> fokussierten Kundenerfolg und beschleunigte </a:t>
            </a:r>
            <a:r>
              <a:rPr lang="de-DE" sz="1000" b="1" dirty="0">
                <a:solidFill>
                  <a:srgbClr val="4B4B4B"/>
                </a:solidFill>
                <a:latin typeface="Adobe Clean"/>
                <a:cs typeface="Adobe Clean"/>
              </a:rPr>
              <a:t>Time-to-Value</a:t>
            </a:r>
            <a:r>
              <a:rPr lang="de-DE" sz="1000" dirty="0">
                <a:solidFill>
                  <a:srgbClr val="4B4B4B"/>
                </a:solidFill>
                <a:latin typeface="AdobeClean-Light"/>
                <a:cs typeface="AdobeClean-Light"/>
              </a:rPr>
              <a:t>. Wenn Launch Advisory aktiv ist, gibt es im ersten Jahr keinen </a:t>
            </a:r>
            <a:r>
              <a:rPr lang="de-DE" sz="1000" b="1" dirty="0">
                <a:solidFill>
                  <a:srgbClr val="4B4B4B"/>
                </a:solidFill>
                <a:latin typeface="Adobe Clean"/>
                <a:cs typeface="Adobe Clean"/>
              </a:rPr>
              <a:t>Außendienst für </a:t>
            </a:r>
            <a:r>
              <a:rPr lang="de-DE" sz="1000" dirty="0">
                <a:solidFill>
                  <a:srgbClr val="4B4B4B"/>
                </a:solidFill>
                <a:latin typeface="AdobeClean-Light"/>
                <a:cs typeface="AdobeClean-Light"/>
              </a:rPr>
              <a:t>Lösungsprodukte, die unter einen Adobe Support-Vertrag fallen.</a:t>
            </a: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3" y="5348732"/>
            <a:ext cx="3428815" cy="482600"/>
          </a:xfrm>
          <a:prstGeom prst="rect">
            <a:avLst/>
          </a:prstGeom>
        </p:spPr>
        <p:txBody>
          <a:bodyPr vert="horz" wrap="square" lIns="0" tIns="12700" rIns="0" bIns="0" rtlCol="0">
            <a:spAutoFit/>
          </a:bodyPr>
          <a:lstStyle/>
          <a:p>
            <a:pPr marL="12700" marR="5080" algn="just">
              <a:lnSpc>
                <a:spcPct val="100000"/>
              </a:lnSpc>
              <a:spcBef>
                <a:spcPts val="100"/>
              </a:spcBef>
            </a:pPr>
            <a:r>
              <a:rPr lang="de-DE" sz="1000" dirty="0">
                <a:latin typeface="AdobeClean-Light"/>
                <a:cs typeface="AdobeClean-Light"/>
              </a:rPr>
              <a:t>Launch Advisory orientiert sich anhand gängiger Milestones (Kickoff, Definition, Design, Go-Live und Post-Launch) an Ihren Projektplan und umfasst Anleitung, Prüfung, Bewertung und Empfehlungen.</a:t>
            </a:r>
          </a:p>
        </p:txBody>
      </p:sp>
      <p:sp>
        <p:nvSpPr>
          <p:cNvPr id="22" name="object 22"/>
          <p:cNvSpPr txBox="1"/>
          <p:nvPr/>
        </p:nvSpPr>
        <p:spPr>
          <a:xfrm>
            <a:off x="263464" y="5982715"/>
            <a:ext cx="2116476" cy="166712"/>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Zu den wichtigsten Angeboten gehören:</a:t>
            </a:r>
          </a:p>
        </p:txBody>
      </p:sp>
      <p:sp>
        <p:nvSpPr>
          <p:cNvPr id="23" name="object 23"/>
          <p:cNvSpPr txBox="1"/>
          <p:nvPr/>
        </p:nvSpPr>
        <p:spPr>
          <a:xfrm>
            <a:off x="205422" y="6308299"/>
            <a:ext cx="3171587"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de-DE" sz="1000" dirty="0">
                <a:solidFill>
                  <a:prstClr val="black"/>
                </a:solidFill>
              </a:rPr>
              <a:t>Kickoff-Deck (einschließlich Projekt-Kooperationsplan)</a:t>
            </a:r>
          </a:p>
          <a:p>
            <a:pPr marL="184150" marR="5080" lvl="0" indent="-171450">
              <a:spcBef>
                <a:spcPts val="400"/>
              </a:spcBef>
              <a:buFont typeface="Arial" panose="020B0604020202020204" pitchFamily="34" charset="0"/>
              <a:buChar char="•"/>
            </a:pPr>
            <a:r>
              <a:rPr lang="de-DE" sz="1000" dirty="0">
                <a:solidFill>
                  <a:prstClr val="black"/>
                </a:solidFill>
              </a:rPr>
              <a:t>Dokument(e) für Bewertung und Empfehlung</a:t>
            </a:r>
          </a:p>
          <a:p>
            <a:pPr marL="184150" marR="5080" lvl="0" indent="-171450">
              <a:spcBef>
                <a:spcPts val="400"/>
              </a:spcBef>
              <a:buFont typeface="Arial" panose="020B0604020202020204" pitchFamily="34" charset="0"/>
              <a:buChar char="•"/>
            </a:pPr>
            <a:r>
              <a:rPr lang="de-DE" sz="1000" dirty="0">
                <a:solidFill>
                  <a:prstClr val="black"/>
                </a:solidFill>
              </a:rPr>
              <a:t>Interaktionszusammenfassung</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lang="de-DE" sz="1600">
                <a:solidFill>
                  <a:srgbClr val="FFFFFF"/>
                </a:solidFill>
                <a:latin typeface="Arial"/>
                <a:cs typeface="Arial"/>
              </a:rPr>
              <a:t>Implementierung</a:t>
            </a:r>
          </a:p>
          <a:p>
            <a:pPr marL="12700" marR="5080">
              <a:lnSpc>
                <a:spcPct val="100000"/>
              </a:lnSpc>
              <a:spcBef>
                <a:spcPts val="1505"/>
              </a:spcBef>
            </a:pPr>
            <a:r>
              <a:rPr lang="de-DE" sz="1000">
                <a:latin typeface="AdobeClean-Light"/>
                <a:cs typeface="AdobeClean-Light"/>
              </a:rPr>
              <a:t>Experten für Adobe-Lösungen helfen bei der Prüfung von Anforderungen, Architektur, Entwicklungsprozess und Launch-Bereitschaft </a:t>
            </a:r>
            <a:r>
              <a:rPr lang="de-DE" sz="1000">
                <a:latin typeface="AdobeClean-SemiLight"/>
                <a:cs typeface="AdobeClean-SemiLight"/>
              </a:rPr>
              <a:t>mit </a:t>
            </a:r>
            <a:r>
              <a:rPr lang="de-DE" sz="950">
                <a:latin typeface="AdobeClean-SemiLight"/>
                <a:cs typeface="AdobeClean-SemiLight"/>
              </a:rPr>
              <a:t>Best Practice-basierten Anleitungen </a:t>
            </a:r>
            <a:r>
              <a:rPr lang="de-DE" sz="1000">
                <a:latin typeface="AdobeClean-SemiLight"/>
                <a:cs typeface="AdobeClean-SemiLight"/>
              </a:rPr>
              <a:t>für Kunden und Implementierungspartner.</a:t>
            </a:r>
          </a:p>
        </p:txBody>
      </p:sp>
      <p:pic>
        <p:nvPicPr>
          <p:cNvPr id="26" name="object 26"/>
          <p:cNvPicPr/>
          <p:nvPr/>
        </p:nvPicPr>
        <p:blipFill>
          <a:blip r:embed="rId3">
            <a:extLst>
              <a:ext uri="{28A0092B-C50C-407E-A947-70E740481C1C}">
                <a14:useLocalDpi xmlns:a14="http://schemas.microsoft.com/office/drawing/2010/main" val="0"/>
              </a:ext>
            </a:extLst>
          </a:blip>
          <a:srcRect/>
          <a:stretch/>
        </p:blipFill>
        <p:spPr>
          <a:xfrm>
            <a:off x="363328" y="6932449"/>
            <a:ext cx="3053821" cy="2815984"/>
          </a:xfrm>
          <a:prstGeom prst="rect">
            <a:avLst/>
          </a:prstGeom>
        </p:spPr>
      </p:pic>
      <p:sp>
        <p:nvSpPr>
          <p:cNvPr id="27" name="object 27"/>
          <p:cNvSpPr txBox="1"/>
          <p:nvPr/>
        </p:nvSpPr>
        <p:spPr>
          <a:xfrm>
            <a:off x="3947346" y="5363972"/>
            <a:ext cx="3335020" cy="805029"/>
          </a:xfrm>
          <a:prstGeom prst="rect">
            <a:avLst/>
          </a:prstGeom>
        </p:spPr>
        <p:txBody>
          <a:bodyPr vert="horz" wrap="square" lIns="0" tIns="20320" rIns="0" bIns="0" rtlCol="0">
            <a:spAutoFit/>
          </a:bodyPr>
          <a:lstStyle/>
          <a:p>
            <a:pPr marL="12700" marR="5080">
              <a:lnSpc>
                <a:spcPct val="102699"/>
              </a:lnSpc>
              <a:spcBef>
                <a:spcPts val="160"/>
              </a:spcBef>
            </a:pPr>
            <a:r>
              <a:rPr lang="de-DE" sz="1000" b="1" dirty="0">
                <a:latin typeface="Arial"/>
                <a:cs typeface="Arial"/>
              </a:rPr>
              <a:t>Aktivitäten des technischen Tracks</a:t>
            </a:r>
            <a:r>
              <a:rPr lang="de-DE" sz="1000" dirty="0">
                <a:latin typeface="AdobeClean-Light"/>
                <a:cs typeface="AdobeClean-Light"/>
              </a:rPr>
              <a:t> stellen sicher, dass Kunden technisch versiert sind und ihre Tools optimal nutzen. Diese Aktivitätstypen umfassen insbesondere Support und Empfehlungen für Plattformkonfigurationen, Integrationen und </a:t>
            </a:r>
            <a:br>
              <a:rPr lang="sk-SK" sz="1000" dirty="0">
                <a:latin typeface="AdobeClean-Light"/>
                <a:cs typeface="AdobeClean-Light"/>
              </a:rPr>
            </a:br>
            <a:r>
              <a:rPr lang="de-DE" sz="1000" dirty="0">
                <a:latin typeface="AdobeClean-Light"/>
                <a:cs typeface="AdobeClean-Light"/>
              </a:rPr>
              <a:t>die Fehlerbehebung</a:t>
            </a:r>
          </a:p>
        </p:txBody>
      </p:sp>
      <p:sp>
        <p:nvSpPr>
          <p:cNvPr id="28" name="object 28"/>
          <p:cNvSpPr txBox="1"/>
          <p:nvPr/>
        </p:nvSpPr>
        <p:spPr>
          <a:xfrm>
            <a:off x="3947346" y="6174740"/>
            <a:ext cx="3335020" cy="1436291"/>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Verfügbare technische Aktivitäten:</a:t>
            </a:r>
          </a:p>
          <a:p>
            <a:pPr marL="184150" marR="5080" lvl="0" indent="-171450">
              <a:spcBef>
                <a:spcPts val="700"/>
              </a:spcBef>
              <a:buClr>
                <a:srgbClr val="FA0E00"/>
              </a:buClr>
              <a:buFont typeface="Wingdings" pitchFamily="2" charset="2"/>
              <a:buChar char="ü"/>
            </a:pPr>
            <a:r>
              <a:rPr lang="de-DE" sz="1000" dirty="0">
                <a:solidFill>
                  <a:prstClr val="black"/>
                </a:solidFill>
              </a:rPr>
              <a:t>Statusprüfung</a:t>
            </a:r>
          </a:p>
          <a:p>
            <a:pPr marL="184150" marR="5080" lvl="0" indent="-171450">
              <a:spcBef>
                <a:spcPts val="400"/>
              </a:spcBef>
              <a:buClr>
                <a:srgbClr val="FA0E00"/>
              </a:buClr>
              <a:buFont typeface="Wingdings" pitchFamily="2" charset="2"/>
              <a:buChar char="ü"/>
            </a:pPr>
            <a:r>
              <a:rPr lang="de-DE" sz="1000" dirty="0">
                <a:solidFill>
                  <a:prstClr val="black"/>
                </a:solidFill>
              </a:rPr>
              <a:t>Plattformprüfung</a:t>
            </a:r>
          </a:p>
          <a:p>
            <a:pPr marL="184150" marR="5080" lvl="0" indent="-171450">
              <a:spcBef>
                <a:spcPts val="400"/>
              </a:spcBef>
              <a:buClr>
                <a:srgbClr val="FA0E00"/>
              </a:buClr>
              <a:buFont typeface="Wingdings" pitchFamily="2" charset="2"/>
              <a:buChar char="ü"/>
            </a:pPr>
            <a:r>
              <a:rPr lang="de-DE" sz="1000" dirty="0">
                <a:solidFill>
                  <a:prstClr val="black"/>
                </a:solidFill>
              </a:rPr>
              <a:t>Aktivierung von Funktionssätzen</a:t>
            </a:r>
          </a:p>
          <a:p>
            <a:pPr marL="184150" marR="5080" lvl="0" indent="-171450">
              <a:spcBef>
                <a:spcPts val="400"/>
              </a:spcBef>
              <a:buClr>
                <a:srgbClr val="FA0E00"/>
              </a:buClr>
              <a:buFont typeface="Wingdings" pitchFamily="2" charset="2"/>
              <a:buChar char="ü"/>
            </a:pPr>
            <a:r>
              <a:rPr lang="de-DE" sz="1000" dirty="0">
                <a:solidFill>
                  <a:prstClr val="black"/>
                </a:solidFill>
              </a:rPr>
              <a:t>Grundlegende Integrationen und Konfigurationen</a:t>
            </a:r>
          </a:p>
          <a:p>
            <a:pPr marL="184150" marR="5080" lvl="0" indent="-171450">
              <a:spcBef>
                <a:spcPts val="400"/>
              </a:spcBef>
              <a:buClr>
                <a:srgbClr val="FA0E00"/>
              </a:buClr>
              <a:buFont typeface="Wingdings" pitchFamily="2" charset="2"/>
              <a:buChar char="ü"/>
            </a:pPr>
            <a:r>
              <a:rPr lang="de-DE" sz="1000" dirty="0">
                <a:solidFill>
                  <a:prstClr val="black"/>
                </a:solidFill>
              </a:rPr>
              <a:t>Fehlerbehebung bei der Kundenlösung</a:t>
            </a:r>
          </a:p>
          <a:p>
            <a:pPr marL="184150" marR="5080" lvl="0" indent="-171450">
              <a:spcBef>
                <a:spcPts val="400"/>
              </a:spcBef>
              <a:buClr>
                <a:srgbClr val="FA0E00"/>
              </a:buClr>
              <a:buFont typeface="Wingdings" pitchFamily="2" charset="2"/>
              <a:buChar char="ü"/>
            </a:pPr>
            <a:r>
              <a:rPr lang="de-DE" sz="1000" dirty="0">
                <a:solidFill>
                  <a:prstClr val="black"/>
                </a:solidFill>
              </a:rPr>
              <a:t>Cloud-Service-Support</a:t>
            </a:r>
          </a:p>
        </p:txBody>
      </p:sp>
      <p:sp>
        <p:nvSpPr>
          <p:cNvPr id="29" name="object 29"/>
          <p:cNvSpPr txBox="1"/>
          <p:nvPr/>
        </p:nvSpPr>
        <p:spPr>
          <a:xfrm>
            <a:off x="3942774" y="7717028"/>
            <a:ext cx="3601507" cy="1989006"/>
          </a:xfrm>
          <a:prstGeom prst="rect">
            <a:avLst/>
          </a:prstGeom>
        </p:spPr>
        <p:txBody>
          <a:bodyPr vert="horz" wrap="square" lIns="0" tIns="21590" rIns="0" bIns="0" rtlCol="0">
            <a:spAutoFit/>
          </a:bodyPr>
          <a:lstStyle/>
          <a:p>
            <a:pPr marL="12700" marR="5080">
              <a:lnSpc>
                <a:spcPct val="102000"/>
              </a:lnSpc>
              <a:spcBef>
                <a:spcPts val="170"/>
              </a:spcBef>
            </a:pPr>
            <a:r>
              <a:rPr lang="de-DE" sz="1000" b="1" dirty="0">
                <a:latin typeface="Arial"/>
                <a:cs typeface="Arial"/>
              </a:rPr>
              <a:t>Aktivitäten des strategischen Tracks</a:t>
            </a:r>
            <a:r>
              <a:rPr lang="de-DE" sz="1000" dirty="0">
                <a:latin typeface="AdobeClean-Light"/>
                <a:cs typeface="AdobeClean-Light"/>
              </a:rPr>
              <a:t> ermitteln Möglichkeiten, mit den vom Kunden genutzten Adobe-Lösungen optimale Ergebnisse zu erzielen. Sie enthalten Support-Empfehlungen zu Strategie, Messung und Reifegrad, mit denen eine oder mehrere Adobe-Lösungen optimal genutzt werden können.</a:t>
            </a:r>
          </a:p>
          <a:p>
            <a:pPr>
              <a:lnSpc>
                <a:spcPct val="100000"/>
              </a:lnSpc>
              <a:spcBef>
                <a:spcPts val="40"/>
              </a:spcBef>
            </a:pPr>
            <a:endParaRPr sz="1100" dirty="0">
              <a:latin typeface="AdobeClean-Light"/>
              <a:cs typeface="AdobeClean-Light"/>
            </a:endParaRPr>
          </a:p>
          <a:p>
            <a:pPr marL="12700">
              <a:lnSpc>
                <a:spcPct val="100000"/>
              </a:lnSpc>
            </a:pPr>
            <a:r>
              <a:rPr lang="de-DE" sz="1000" dirty="0">
                <a:latin typeface="AdobeClean-Light"/>
                <a:cs typeface="AdobeClean-Light"/>
              </a:rPr>
              <a:t>Verfügbare strategische Aktivitäten:</a:t>
            </a:r>
          </a:p>
          <a:p>
            <a:pPr marL="241300" marR="5080" lvl="0" indent="-228600">
              <a:spcBef>
                <a:spcPts val="700"/>
              </a:spcBef>
              <a:buClr>
                <a:srgbClr val="FA0E00"/>
              </a:buClr>
              <a:buFont typeface="Wingdings" pitchFamily="2" charset="2"/>
              <a:buChar char="ü"/>
            </a:pPr>
            <a:r>
              <a:rPr lang="de-DE" sz="1000" dirty="0">
                <a:solidFill>
                  <a:prstClr val="black"/>
                </a:solidFill>
              </a:rPr>
              <a:t>Reifegrad-Roadmap</a:t>
            </a:r>
          </a:p>
          <a:p>
            <a:pPr marL="241300" marR="5080" lvl="0" indent="-228600">
              <a:spcBef>
                <a:spcPts val="400"/>
              </a:spcBef>
              <a:buClr>
                <a:srgbClr val="FA0E00"/>
              </a:buClr>
              <a:buFont typeface="Wingdings" pitchFamily="2" charset="2"/>
              <a:buChar char="ü"/>
            </a:pPr>
            <a:r>
              <a:rPr lang="de-DE" sz="1000" dirty="0">
                <a:solidFill>
                  <a:prstClr val="black"/>
                </a:solidFill>
              </a:rPr>
              <a:t>Use-Case-Entwicklung/-Messung</a:t>
            </a:r>
          </a:p>
          <a:p>
            <a:pPr marL="241300" marR="5080" lvl="0" indent="-228600">
              <a:spcBef>
                <a:spcPts val="400"/>
              </a:spcBef>
              <a:buClr>
                <a:srgbClr val="FA0E00"/>
              </a:buClr>
              <a:buFont typeface="Wingdings" pitchFamily="2" charset="2"/>
              <a:buChar char="ü"/>
            </a:pPr>
            <a:r>
              <a:rPr lang="de-DE" sz="1000" dirty="0">
                <a:solidFill>
                  <a:prstClr val="black"/>
                </a:solidFill>
              </a:rPr>
              <a:t>Reporting und Analyse</a:t>
            </a:r>
          </a:p>
          <a:p>
            <a:pPr marL="241300" marR="5080" lvl="0" indent="-228600">
              <a:spcBef>
                <a:spcPts val="400"/>
              </a:spcBef>
              <a:buClr>
                <a:srgbClr val="FA0E00"/>
              </a:buClr>
              <a:buFont typeface="Wingdings" pitchFamily="2" charset="2"/>
              <a:buChar char="ü"/>
            </a:pPr>
            <a:r>
              <a:rPr lang="de-DE" sz="1000" dirty="0">
                <a:solidFill>
                  <a:prstClr val="black"/>
                </a:solidFill>
              </a:rPr>
              <a:t>Aktivierung von Best Practices</a:t>
            </a:r>
          </a:p>
        </p:txBody>
      </p:sp>
      <p:sp>
        <p:nvSpPr>
          <p:cNvPr id="30" name="object 30"/>
          <p:cNvSpPr txBox="1"/>
          <p:nvPr/>
        </p:nvSpPr>
        <p:spPr>
          <a:xfrm>
            <a:off x="3942773" y="4126991"/>
            <a:ext cx="3275329" cy="969496"/>
          </a:xfrm>
          <a:prstGeom prst="rect">
            <a:avLst/>
          </a:prstGeom>
        </p:spPr>
        <p:txBody>
          <a:bodyPr vert="horz" wrap="square" lIns="0" tIns="12700" rIns="0" bIns="0" rtlCol="0">
            <a:spAutoFit/>
          </a:bodyPr>
          <a:lstStyle/>
          <a:p>
            <a:pPr marL="908685">
              <a:lnSpc>
                <a:spcPct val="100000"/>
              </a:lnSpc>
              <a:spcBef>
                <a:spcPts val="100"/>
              </a:spcBef>
            </a:pPr>
            <a:r>
              <a:rPr lang="de-DE" sz="1600" dirty="0">
                <a:solidFill>
                  <a:srgbClr val="FFFFFF"/>
                </a:solidFill>
                <a:latin typeface="Arial"/>
                <a:cs typeface="Arial"/>
              </a:rPr>
              <a:t>Ausführung und Betrieb</a:t>
            </a:r>
          </a:p>
          <a:p>
            <a:pPr marL="12700">
              <a:lnSpc>
                <a:spcPct val="100000"/>
              </a:lnSpc>
              <a:spcBef>
                <a:spcPts val="1595"/>
              </a:spcBef>
            </a:pPr>
            <a:r>
              <a:rPr lang="de-DE" sz="1000" dirty="0">
                <a:solidFill>
                  <a:srgbClr val="1F1F1F"/>
                </a:solidFill>
                <a:latin typeface="Adobe Clean"/>
                <a:cs typeface="Adobe Clean"/>
              </a:rPr>
              <a:t>Als Elite-Kunde können Sie</a:t>
            </a:r>
            <a:r>
              <a:rPr lang="de-DE" sz="1200" dirty="0">
                <a:solidFill>
                  <a:srgbClr val="1F1F1F"/>
                </a:solidFill>
                <a:uFill>
                  <a:solidFill>
                    <a:srgbClr val="1F1F1F"/>
                  </a:solidFill>
                </a:uFill>
                <a:latin typeface="Times New Roman"/>
                <a:cs typeface="Times New Roman"/>
              </a:rPr>
              <a:t> </a:t>
            </a:r>
            <a:r>
              <a:rPr lang="de-DE" sz="1200" u="sng" dirty="0">
                <a:solidFill>
                  <a:srgbClr val="1F1F1F"/>
                </a:solidFill>
                <a:uFill>
                  <a:solidFill>
                    <a:srgbClr val="1F1F1F"/>
                  </a:solidFill>
                </a:uFill>
                <a:latin typeface="Times New Roman"/>
                <a:cs typeface="Times New Roman"/>
              </a:rPr>
              <a:t>vier</a:t>
            </a:r>
            <a:r>
              <a:rPr lang="de-DE" sz="1200" b="1" dirty="0">
                <a:solidFill>
                  <a:srgbClr val="1F1F1F"/>
                </a:solidFill>
                <a:latin typeface="Arial"/>
                <a:cs typeface="Arial"/>
              </a:rPr>
              <a:t> </a:t>
            </a:r>
            <a:r>
              <a:rPr lang="de-DE" sz="1000" b="1" dirty="0">
                <a:solidFill>
                  <a:srgbClr val="1F1F1F"/>
                </a:solidFill>
                <a:latin typeface="Arial"/>
                <a:cs typeface="Arial"/>
              </a:rPr>
              <a:t>Aktivitäten pro Jahr</a:t>
            </a:r>
          </a:p>
          <a:p>
            <a:pPr marL="12700">
              <a:lnSpc>
                <a:spcPct val="100000"/>
              </a:lnSpc>
              <a:spcBef>
                <a:spcPts val="55"/>
              </a:spcBef>
            </a:pPr>
            <a:r>
              <a:rPr lang="de-DE" sz="1000" dirty="0">
                <a:solidFill>
                  <a:srgbClr val="1F1F1F"/>
                </a:solidFill>
                <a:latin typeface="Adobe Clean"/>
                <a:cs typeface="Adobe Clean"/>
              </a:rPr>
              <a:t>aus dem </a:t>
            </a:r>
            <a:r>
              <a:rPr lang="de-DE" sz="1000" b="1" dirty="0">
                <a:solidFill>
                  <a:srgbClr val="1F1F1F"/>
                </a:solidFill>
                <a:latin typeface="Arial"/>
                <a:cs typeface="Arial"/>
              </a:rPr>
              <a:t>technischen </a:t>
            </a:r>
            <a:r>
              <a:rPr lang="de-DE" sz="1000" dirty="0">
                <a:solidFill>
                  <a:srgbClr val="1F1F1F"/>
                </a:solidFill>
                <a:latin typeface="Adobe Clean"/>
                <a:cs typeface="Adobe Clean"/>
              </a:rPr>
              <a:t>und/oder dem </a:t>
            </a:r>
            <a:r>
              <a:rPr lang="de-DE" sz="1000" b="1" dirty="0">
                <a:solidFill>
                  <a:srgbClr val="1F1F1F"/>
                </a:solidFill>
                <a:latin typeface="Arial"/>
                <a:cs typeface="Arial"/>
              </a:rPr>
              <a:t>strategischen</a:t>
            </a:r>
            <a:r>
              <a:rPr lang="de-DE" sz="1000" dirty="0">
                <a:solidFill>
                  <a:srgbClr val="1F1F1F"/>
                </a:solidFill>
                <a:latin typeface="AdobeClean-Light"/>
                <a:cs typeface="AdobeClean-Light"/>
              </a:rPr>
              <a:t> </a:t>
            </a:r>
            <a:br>
              <a:rPr lang="sk-SK" sz="1000" dirty="0">
                <a:solidFill>
                  <a:srgbClr val="1F1F1F"/>
                </a:solidFill>
                <a:latin typeface="AdobeClean-Light"/>
                <a:cs typeface="AdobeClean-Light"/>
              </a:rPr>
            </a:br>
            <a:r>
              <a:rPr lang="de-DE" sz="1000" dirty="0">
                <a:solidFill>
                  <a:srgbClr val="1F1F1F"/>
                </a:solidFill>
                <a:latin typeface="AdobeClean-Light"/>
                <a:cs typeface="AdobeClean-Light"/>
              </a:rPr>
              <a:t>Track nutzen.</a:t>
            </a:r>
          </a:p>
        </p:txBody>
      </p:sp>
      <p:sp>
        <p:nvSpPr>
          <p:cNvPr id="34" name="object 34"/>
          <p:cNvSpPr txBox="1"/>
          <p:nvPr/>
        </p:nvSpPr>
        <p:spPr>
          <a:xfrm>
            <a:off x="923023" y="538479"/>
            <a:ext cx="2862083" cy="228268"/>
          </a:xfrm>
          <a:prstGeom prst="rect">
            <a:avLst/>
          </a:prstGeom>
        </p:spPr>
        <p:txBody>
          <a:bodyPr vert="horz" wrap="square" lIns="0" tIns="12700" rIns="0" bIns="0" rtlCol="0">
            <a:spAutoFit/>
          </a:bodyPr>
          <a:lstStyle/>
          <a:p>
            <a:pPr marL="12700">
              <a:lnSpc>
                <a:spcPct val="100000"/>
              </a:lnSpc>
              <a:spcBef>
                <a:spcPts val="100"/>
              </a:spcBef>
            </a:pPr>
            <a:r>
              <a:rPr lang="de-DE" sz="1400" b="1" dirty="0">
                <a:solidFill>
                  <a:srgbClr val="020302"/>
                </a:solidFill>
                <a:latin typeface="Adobe Clean"/>
                <a:cs typeface="Adobe Clean"/>
              </a:rPr>
              <a:t>Cloud-Support-Aktivitäten – AEM</a:t>
            </a:r>
          </a:p>
        </p:txBody>
      </p:sp>
      <p:sp>
        <p:nvSpPr>
          <p:cNvPr id="35" name="object 35"/>
          <p:cNvSpPr/>
          <p:nvPr/>
        </p:nvSpPr>
        <p:spPr>
          <a:xfrm>
            <a:off x="924894" y="814263"/>
            <a:ext cx="2492255" cy="4610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xfrm>
            <a:off x="97787" y="9861194"/>
            <a:ext cx="2738212" cy="133370"/>
          </a:xfrm>
          <a:prstGeom prst="rect">
            <a:avLst/>
          </a:prstGeom>
        </p:spPr>
        <p:txBody>
          <a:bodyPr vert="horz" wrap="square" lIns="0" tIns="10160" rIns="0" bIns="0" rtlCol="0">
            <a:spAutoFit/>
          </a:bodyPr>
          <a:lstStyle/>
          <a:p>
            <a:pPr marL="12700">
              <a:lnSpc>
                <a:spcPct val="100000"/>
              </a:lnSpc>
              <a:spcBef>
                <a:spcPts val="80"/>
              </a:spcBef>
            </a:pPr>
            <a:r>
              <a:rPr lang="de-DE" dirty="0"/>
              <a:t>©2021 Adobe. All Rights Reserved. Adobe Confidential.</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Ausführung und Betrieb</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a:t>Implementierung</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586760"/>
            <a:ext cx="933111" cy="261610"/>
          </a:xfrm>
          <a:prstGeom prst="rect">
            <a:avLst/>
          </a:prstGeom>
          <a:noFill/>
        </p:spPr>
        <p:txBody>
          <a:bodyPr wrap="square" rtlCol="0">
            <a:spAutoFit/>
          </a:bodyPr>
          <a:lstStyle/>
          <a:p>
            <a:pPr algn="ctr"/>
            <a:r>
              <a:rPr lang="de-DE" sz="1100"/>
              <a:t>Post-Launch</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61610"/>
          </a:xfrm>
          <a:prstGeom prst="rect">
            <a:avLst/>
          </a:prstGeom>
          <a:noFill/>
        </p:spPr>
        <p:txBody>
          <a:bodyPr wrap="square" rtlCol="0">
            <a:spAutoFit/>
          </a:bodyPr>
          <a:lstStyle/>
          <a:p>
            <a:pPr algn="ctr"/>
            <a:r>
              <a:rPr lang="de-DE" sz="1100"/>
              <a:t>Go-Live</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de-DE" sz="1100"/>
              <a:t>Definition</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de-DE" sz="1100"/>
              <a:t>Kickoff</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de-DE" sz="1100"/>
              <a:t>Design</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a:solidFill>
                  <a:schemeClr val="accent1">
                    <a:lumMod val="50000"/>
                  </a:schemeClr>
                </a:solidFill>
              </a:rPr>
              <a:t>4 Aktivitäten pro Jahr</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0" y="1471646"/>
            <a:ext cx="2278621" cy="536622"/>
          </a:xfrm>
          <a:prstGeom prst="rect">
            <a:avLst/>
          </a:prstGeom>
        </p:spPr>
        <p:txBody>
          <a:bodyPr vert="horz" wrap="square" lIns="0" tIns="12700" rIns="0" bIns="0" rtlCol="0">
            <a:spAutoFit/>
          </a:bodyPr>
          <a:lstStyle/>
          <a:p>
            <a:pPr marL="12700" marR="5080">
              <a:lnSpc>
                <a:spcPct val="115999"/>
              </a:lnSpc>
              <a:spcBef>
                <a:spcPts val="600"/>
              </a:spcBef>
            </a:pPr>
            <a:r>
              <a:rPr lang="de-DE" sz="1000" dirty="0">
                <a:solidFill>
                  <a:srgbClr val="4B4B4B"/>
                </a:solidFill>
                <a:latin typeface="Adobe Clean Light" panose="020B0303020404020204" pitchFamily="34" charset="0"/>
              </a:rPr>
              <a:t>Förderung der Übernahme von Best Practices für die Anpassung und Kernkomponenten in AEM as a Cloud Service</a:t>
            </a: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dirty="0">
                <a:solidFill>
                  <a:srgbClr val="4B4B4B"/>
                </a:solidFill>
                <a:latin typeface="Adobe Clean Light" panose="020B0303020404020204" pitchFamily="34" charset="0"/>
              </a:rPr>
              <a:t>Identifizieren, Prüfen und Bereitstellen </a:t>
            </a:r>
            <a:br>
              <a:rPr lang="sk-SK"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von Empfehlungen zu individuellen Lösungsübernahmebereichen mit Optimierungsmöglichkeiten</a:t>
            </a: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317302" cy="899670"/>
          </a:xfrm>
          <a:prstGeom prst="rect">
            <a:avLst/>
          </a:prstGeom>
        </p:spPr>
        <p:txBody>
          <a:bodyPr vert="horz" wrap="square" lIns="0" tIns="12700" rIns="0" bIns="0" rtlCol="0">
            <a:spAutoFit/>
          </a:bodyPr>
          <a:lstStyle/>
          <a:p>
            <a:pPr marL="12700" marR="5080">
              <a:lnSpc>
                <a:spcPct val="117000"/>
              </a:lnSpc>
              <a:spcBef>
                <a:spcPts val="685"/>
              </a:spcBef>
            </a:pPr>
            <a:r>
              <a:rPr lang="de-DE" sz="1000" dirty="0">
                <a:solidFill>
                  <a:srgbClr val="4B4B4B"/>
                </a:solidFill>
                <a:latin typeface="Adobe Clean Light" panose="020B0303020404020204" pitchFamily="34" charset="0"/>
              </a:rPr>
              <a:t>Technische und betriebliche Governance </a:t>
            </a:r>
            <a:br>
              <a:rPr lang="sk-SK"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für die Unterstützung von AEM as a Cloud Service-Kunden bei der Einhaltung von Branchenstandards und Best Practices </a:t>
            </a:r>
            <a:br>
              <a:rPr lang="sk-SK" sz="1000" dirty="0">
                <a:solidFill>
                  <a:srgbClr val="4B4B4B"/>
                </a:solidFill>
                <a:latin typeface="Adobe Clean Light" panose="020B0303020404020204" pitchFamily="34" charset="0"/>
              </a:rPr>
            </a:br>
            <a:r>
              <a:rPr lang="de-DE" sz="1000" dirty="0">
                <a:solidFill>
                  <a:srgbClr val="4B4B4B"/>
                </a:solidFill>
                <a:latin typeface="Adobe Clean Light" panose="020B0303020404020204" pitchFamily="34" charset="0"/>
              </a:rPr>
              <a:t>für AEM as a Cloud Service</a:t>
            </a:r>
          </a:p>
        </p:txBody>
      </p:sp>
      <p:sp>
        <p:nvSpPr>
          <p:cNvPr id="66" name="Rectangle 65">
            <a:extLst>
              <a:ext uri="{FF2B5EF4-FFF2-40B4-BE49-F238E27FC236}">
                <a16:creationId xmlns:a16="http://schemas.microsoft.com/office/drawing/2014/main" id="{5E68C6B8-7CDB-EC49-B96D-C581ED0DB1A2}"/>
              </a:ext>
            </a:extLst>
          </p:cNvPr>
          <p:cNvSpPr/>
          <p:nvPr/>
        </p:nvSpPr>
        <p:spPr>
          <a:xfrm>
            <a:off x="5181599" y="936612"/>
            <a:ext cx="2278621" cy="461665"/>
          </a:xfrm>
          <a:prstGeom prst="rect">
            <a:avLst/>
          </a:prstGeom>
        </p:spPr>
        <p:txBody>
          <a:bodyPr wrap="square">
            <a:spAutoFit/>
          </a:bodyPr>
          <a:lstStyle/>
          <a:p>
            <a:pPr marL="12700">
              <a:lnSpc>
                <a:spcPct val="100000"/>
              </a:lnSpc>
              <a:spcBef>
                <a:spcPts val="100"/>
              </a:spcBef>
            </a:pPr>
            <a:r>
              <a:rPr lang="de-DE" sz="1200" b="1" dirty="0">
                <a:solidFill>
                  <a:srgbClr val="020302"/>
                </a:solidFill>
                <a:latin typeface="Adobe Clean"/>
                <a:cs typeface="Adobe Clean"/>
              </a:rPr>
              <a:t>Best Practices für die Anpassung von AEM as a Cloud Service</a:t>
            </a: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708650" cy="461665"/>
          </a:xfrm>
          <a:prstGeom prst="rect">
            <a:avLst/>
          </a:prstGeom>
        </p:spPr>
        <p:txBody>
          <a:bodyPr wrap="square">
            <a:spAutoFit/>
          </a:bodyPr>
          <a:lstStyle/>
          <a:p>
            <a:pPr marL="12700">
              <a:lnSpc>
                <a:spcPct val="100000"/>
              </a:lnSpc>
              <a:spcBef>
                <a:spcPts val="100"/>
              </a:spcBef>
            </a:pPr>
            <a:r>
              <a:rPr lang="de-DE" sz="1200" b="1">
                <a:solidFill>
                  <a:srgbClr val="020302"/>
                </a:solidFill>
                <a:latin typeface="Adobe Clean"/>
                <a:cs typeface="Adobe Clean"/>
              </a:rPr>
              <a:t>Zusatz-Services für AEM as a Cloud Service</a:t>
            </a: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3"/>
            <a:ext cx="1998943" cy="461665"/>
          </a:xfrm>
          <a:prstGeom prst="rect">
            <a:avLst/>
          </a:prstGeom>
        </p:spPr>
        <p:txBody>
          <a:bodyPr wrap="square" lIns="0">
            <a:spAutoFit/>
          </a:bodyPr>
          <a:lstStyle/>
          <a:p>
            <a:pPr marL="12700">
              <a:lnSpc>
                <a:spcPct val="100000"/>
              </a:lnSpc>
              <a:spcBef>
                <a:spcPts val="100"/>
              </a:spcBef>
            </a:pPr>
            <a:r>
              <a:rPr lang="de-DE" sz="1200" b="1" dirty="0">
                <a:solidFill>
                  <a:srgbClr val="020302"/>
                </a:solidFill>
                <a:latin typeface="Adobe Clean"/>
                <a:cs typeface="Adobe Clean"/>
              </a:rPr>
              <a:t>Governance für AEM </a:t>
            </a:r>
            <a:br>
              <a:rPr lang="sk-SK" sz="1200" b="1" dirty="0">
                <a:solidFill>
                  <a:srgbClr val="020302"/>
                </a:solidFill>
                <a:latin typeface="Adobe Clean"/>
                <a:cs typeface="Adobe Clean"/>
              </a:rPr>
            </a:br>
            <a:r>
              <a:rPr lang="de-DE" sz="1200" b="1" dirty="0">
                <a:solidFill>
                  <a:srgbClr val="020302"/>
                </a:solidFill>
                <a:latin typeface="Adobe Clean"/>
                <a:cs typeface="Adobe Clean"/>
              </a:rPr>
              <a:t>as a Cloud Service</a:t>
            </a:r>
          </a:p>
        </p:txBody>
      </p:sp>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a:solidFill>
                  <a:srgbClr val="6C6C6C"/>
                </a:solidFill>
                <a:latin typeface="Adobe Clean"/>
                <a:cs typeface="Adobe Clean"/>
              </a:rPr>
              <a:t>©2020 Adobe. All Rights Reserved. Adobe Confidential.</a:t>
            </a:r>
          </a:p>
          <a:p>
            <a:pPr>
              <a:lnSpc>
                <a:spcPct val="100000"/>
              </a:lnSpc>
              <a:spcBef>
                <a:spcPts val="25"/>
              </a:spcBef>
            </a:pPr>
            <a:endParaRPr sz="800">
              <a:latin typeface="Adobe Clean"/>
              <a:cs typeface="Adobe Clean"/>
            </a:endParaRPr>
          </a:p>
          <a:p>
            <a:pPr>
              <a:lnSpc>
                <a:spcPct val="100000"/>
              </a:lnSpc>
              <a:spcBef>
                <a:spcPts val="5"/>
              </a:spcBef>
            </a:pPr>
            <a:r>
              <a:rPr lang="de-DE" sz="800">
                <a:solidFill>
                  <a:srgbClr val="6D6D6D"/>
                </a:solidFill>
                <a:latin typeface="Adobe Clean"/>
                <a:cs typeface="Adobe Clean"/>
              </a:rPr>
              <a:t>©2020 Adobe. All Rights Reserved. Adobe Confidential.</a:t>
            </a: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a:solidFill>
                  <a:srgbClr val="020302"/>
                </a:solidFill>
                <a:latin typeface="Adobe Clean"/>
                <a:cs typeface="Adobe Clean"/>
              </a:rPr>
              <a:t>Ressourcen</a:t>
            </a: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a:solidFill>
                  <a:srgbClr val="777879"/>
                </a:solidFill>
                <a:latin typeface="Adobe Clean"/>
                <a:cs typeface="Adobe Clean"/>
              </a:rPr>
              <a:t>Adobe</a:t>
            </a:r>
          </a:p>
          <a:p>
            <a:pPr marL="12700">
              <a:lnSpc>
                <a:spcPts val="915"/>
              </a:lnSpc>
            </a:pPr>
            <a:r>
              <a:rPr lang="de-DE" sz="800">
                <a:solidFill>
                  <a:srgbClr val="777879"/>
                </a:solidFill>
                <a:latin typeface="Adobe Clean"/>
                <a:cs typeface="Adobe Clean"/>
              </a:rPr>
              <a:t>345 Park Avenue</a:t>
            </a:r>
          </a:p>
          <a:p>
            <a:pPr marL="12700">
              <a:lnSpc>
                <a:spcPts val="944"/>
              </a:lnSpc>
            </a:pPr>
            <a:r>
              <a:rPr lang="de-DE" sz="800">
                <a:solidFill>
                  <a:srgbClr val="777879"/>
                </a:solidFill>
                <a:latin typeface="Adobe Clean"/>
                <a:cs typeface="Adobe Clean"/>
              </a:rPr>
              <a:t>San Jose, CA95110-2704</a:t>
            </a:r>
          </a:p>
          <a:p>
            <a:pPr marL="12700">
              <a:lnSpc>
                <a:spcPct val="100000"/>
              </a:lnSpc>
              <a:spcBef>
                <a:spcPts val="45"/>
              </a:spcBef>
            </a:pPr>
            <a:r>
              <a:rPr lang="de-DE" sz="800">
                <a:solidFill>
                  <a:srgbClr val="777879"/>
                </a:solidFill>
                <a:latin typeface="Adobe Clean"/>
                <a:cs typeface="Adobe Clean"/>
              </a:rPr>
              <a:t>USA</a:t>
            </a:r>
          </a:p>
          <a:p>
            <a:pPr marL="12700">
              <a:lnSpc>
                <a:spcPct val="100000"/>
              </a:lnSpc>
              <a:spcBef>
                <a:spcPts val="265"/>
              </a:spcBef>
            </a:pPr>
            <a:r>
              <a:rPr lang="de-DE" sz="800" u="sng">
                <a:solidFill>
                  <a:srgbClr val="5F5F5F"/>
                </a:solidFill>
                <a:uFill>
                  <a:solidFill>
                    <a:srgbClr val="0000FF"/>
                  </a:solidFill>
                </a:uFill>
                <a:latin typeface="Adobe Clean"/>
                <a:cs typeface="Adobe Clean"/>
                <a:hlinkClick r:id="rId3"/>
              </a:rPr>
              <a:t>www.adobe.com</a:t>
            </a: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809358"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dirty="0">
                <a:solidFill>
                  <a:srgbClr val="777879"/>
                </a:solidFill>
                <a:latin typeface="AdobeClean-LightIt"/>
                <a:cs typeface="AdobeClean-LightIt"/>
              </a:rPr>
              <a:t>Weitere Informationen zum Support-Angebot von Adobe sowie zum für Ihre Bedürfnisse geeigneten Support-Level erhalten Sie bei Ihrem spezifischen Account-Manager (NAM) oder Ihrem Customer Success Manager(CSM)</a:t>
            </a:r>
          </a:p>
          <a:p>
            <a:pPr marL="34290">
              <a:lnSpc>
                <a:spcPct val="100000"/>
              </a:lnSpc>
              <a:spcBef>
                <a:spcPts val="795"/>
              </a:spcBef>
            </a:pPr>
            <a:r>
              <a:rPr lang="de-DE" sz="800" dirty="0">
                <a:solidFill>
                  <a:srgbClr val="6D6D6D"/>
                </a:solidFill>
                <a:latin typeface="Adobe Clean"/>
                <a:cs typeface="Adobe Clean"/>
              </a:rPr>
              <a:t>©2021 Adobe. All Rights Reserved. Adobe Confidential.</a:t>
            </a:r>
          </a:p>
        </p:txBody>
      </p:sp>
      <p:sp>
        <p:nvSpPr>
          <p:cNvPr id="64" name="object 23">
            <a:extLst>
              <a:ext uri="{FF2B5EF4-FFF2-40B4-BE49-F238E27FC236}">
                <a16:creationId xmlns:a16="http://schemas.microsoft.com/office/drawing/2014/main" id="{41467BDC-3D83-D844-B922-CD07E94E5AAB}"/>
              </a:ext>
            </a:extLst>
          </p:cNvPr>
          <p:cNvSpPr txBox="1"/>
          <p:nvPr/>
        </p:nvSpPr>
        <p:spPr>
          <a:xfrm>
            <a:off x="184181" y="4900727"/>
            <a:ext cx="7396804" cy="769030"/>
          </a:xfrm>
          <a:prstGeom prst="rect">
            <a:avLst/>
          </a:prstGeom>
        </p:spPr>
        <p:txBody>
          <a:bodyPr vert="horz" wrap="square" lIns="0" tIns="116205" rIns="0" bIns="0" rtlCol="0" anchor="t">
            <a:spAutoFit/>
          </a:bodyPr>
          <a:lstStyle/>
          <a:p>
            <a:pPr>
              <a:spcBef>
                <a:spcPts val="915"/>
              </a:spcBef>
            </a:pPr>
            <a:r>
              <a:rPr lang="de-DE" sz="1400" b="1" dirty="0">
                <a:solidFill>
                  <a:srgbClr val="020302"/>
                </a:solidFill>
                <a:latin typeface="Adobe Clean"/>
                <a:cs typeface="Adobe Clean"/>
              </a:rPr>
              <a:t>Regionales Support-Angebot von Adobe, örtliche Geschäftszeiten und unterstützte Sprachen</a:t>
            </a:r>
          </a:p>
          <a:p>
            <a:pPr>
              <a:spcBef>
                <a:spcPts val="915"/>
              </a:spcBef>
            </a:pPr>
            <a:r>
              <a:rPr lang="de-DE" sz="1000" dirty="0">
                <a:solidFill>
                  <a:srgbClr val="1F1F1F"/>
                </a:solidFill>
                <a:latin typeface="AdobeClean-Light"/>
              </a:rPr>
              <a:t>Das regionale Support-Angebot von Adobe wird durch Abgleich der Rechnungsadresse des Kunden </a:t>
            </a:r>
            <a:br>
              <a:rPr lang="sk-SK" sz="1000" dirty="0">
                <a:solidFill>
                  <a:srgbClr val="1F1F1F"/>
                </a:solidFill>
                <a:latin typeface="AdobeClean-Light"/>
              </a:rPr>
            </a:br>
            <a:r>
              <a:rPr lang="de-DE" sz="1000" dirty="0">
                <a:solidFill>
                  <a:srgbClr val="1F1F1F"/>
                </a:solidFill>
                <a:latin typeface="AdobeClean-Light"/>
              </a:rPr>
              <a:t>(entsprechend dem Kundenauftrag oder einer anderen Kaufbestätigung für Adobe-Support) mit einer der folgenden Regionen ermittelt:</a:t>
            </a: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975465108"/>
              </p:ext>
            </p:extLst>
          </p:nvPr>
        </p:nvGraphicFramePr>
        <p:xfrm>
          <a:off x="171128" y="5907213"/>
          <a:ext cx="7391400" cy="133604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a:solidFill>
                            <a:schemeClr val="tx1"/>
                          </a:solidFill>
                          <a:latin typeface="Adobe Clean" panose="020B0503020404020204" pitchFamily="34" charset="0"/>
                        </a:rPr>
                        <a:t>Nord- und Südamerika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Europa, Naher Osten und Afrika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Asien-Pazifik</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Japan </a:t>
                      </a:r>
                      <a:r>
                        <a:rPr lang="de-DE" sz="1100" baseline="30000">
                          <a:solidFill>
                            <a:schemeClr val="tx1"/>
                          </a:solidFill>
                          <a:latin typeface="Adobe Clean" panose="020B0503020404020204" pitchFamily="34" charset="0"/>
                        </a:rPr>
                        <a:t>1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a:solidFill>
                            <a:schemeClr val="tx1"/>
                          </a:solidFill>
                          <a:latin typeface="Adobe Clean" panose="020B0503020404020204" pitchFamily="34" charset="0"/>
                        </a:rPr>
                        <a:t>6:00–17:30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9:00–17:00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a:solidFill>
                            <a:schemeClr val="tx1"/>
                          </a:solidFill>
                          <a:latin typeface="Adobe Clean" panose="020B0503020404020204" pitchFamily="34" charset="0"/>
                        </a:rPr>
                        <a:t>9:00–17:30 Uhr</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eaLnBrk="1" fontAlgn="auto" latinLnBrk="0" hangingPunct="1">
                        <a:lnSpc>
                          <a:spcPct val="100000"/>
                        </a:lnSpc>
                        <a:spcBef>
                          <a:spcPts val="0"/>
                        </a:spcBef>
                        <a:spcAft>
                          <a:spcPts val="0"/>
                        </a:spcAft>
                        <a:buClrTx/>
                        <a:buSzTx/>
                        <a:buFontTx/>
                        <a:buNone/>
                      </a:pPr>
                      <a:r>
                        <a:rPr lang="de-DE" sz="1100">
                          <a:solidFill>
                            <a:schemeClr val="tx1"/>
                          </a:solidFill>
                          <a:latin typeface="Adobe Clean"/>
                        </a:rPr>
                        <a:t>Sprachunterstützung ist nur auf Englisch und Japanisch verfügbar.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a:solidFill>
                            <a:schemeClr val="tx1"/>
                          </a:solidFill>
                          <a:latin typeface="Adobe Clean"/>
                        </a:rPr>
                        <a:t> </a:t>
                      </a:r>
                      <a:r>
                        <a:rPr lang="de-DE" sz="1100" i="0" baseline="30000">
                          <a:solidFill>
                            <a:schemeClr val="tx1"/>
                          </a:solidFill>
                          <a:latin typeface="Adobe Clean"/>
                        </a:rPr>
                        <a:t>1</a:t>
                      </a:r>
                      <a:r>
                        <a:rPr lang="de-DE" sz="1100" i="0">
                          <a:solidFill>
                            <a:schemeClr val="tx1"/>
                          </a:solidFill>
                          <a:latin typeface="Adobe Clean"/>
                        </a:rPr>
                        <a:t>Fälle der Kategorien P2, P3 und P4 sind in Japan auf Geschäftszeiten beschränkt.</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a:solidFill>
                  <a:srgbClr val="FFFFFF"/>
                </a:solidFill>
                <a:latin typeface="Adobe Clean"/>
                <a:cs typeface="Adobe Clean"/>
              </a:rPr>
              <a:t>Unübertroffenes Know-how</a:t>
            </a: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a:solidFill>
                  <a:srgbClr val="FFFFFF"/>
                </a:solidFill>
                <a:latin typeface="Adobe Clean"/>
                <a:cs typeface="Adobe Clean"/>
              </a:rPr>
              <a:t>Schneller Support</a:t>
            </a: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8" y="8543943"/>
            <a:ext cx="767281" cy="385445"/>
          </a:xfrm>
          <a:prstGeom prst="rect">
            <a:avLst/>
          </a:prstGeom>
        </p:spPr>
        <p:txBody>
          <a:bodyPr vert="horz" wrap="square" lIns="0" tIns="23495" rIns="0" bIns="0" rtlCol="0">
            <a:spAutoFit/>
          </a:bodyPr>
          <a:lstStyle/>
          <a:p>
            <a:pPr marL="50800" marR="5080" indent="-51435">
              <a:lnSpc>
                <a:spcPts val="1390"/>
              </a:lnSpc>
              <a:spcBef>
                <a:spcPts val="185"/>
              </a:spcBef>
            </a:pPr>
            <a:r>
              <a:rPr lang="de-DE" sz="1200" b="1" dirty="0">
                <a:solidFill>
                  <a:srgbClr val="FFFFFF"/>
                </a:solidFill>
                <a:latin typeface="Adobe Clean"/>
                <a:cs typeface="Adobe Clean"/>
              </a:rPr>
              <a:t>Strategische Beratung</a:t>
            </a: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733690768"/>
              </p:ext>
            </p:extLst>
          </p:nvPr>
        </p:nvGraphicFramePr>
        <p:xfrm>
          <a:off x="194236" y="1059345"/>
          <a:ext cx="7368291" cy="34137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a:solidFill>
                            <a:schemeClr val="tx1"/>
                          </a:solidFill>
                          <a:latin typeface="Adobe Clean" panose="020B0503020404020204" pitchFamily="34" charset="0"/>
                          <a:ea typeface="+mn-ea"/>
                          <a:cs typeface="+mn-cs"/>
                          <a:hlinkClick r:id="rId7"/>
                        </a:rPr>
                        <a:t>Experience League</a:t>
                      </a: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dirty="0">
                          <a:solidFill>
                            <a:srgbClr val="000000"/>
                          </a:solidFill>
                          <a:latin typeface="Adobe Clean Light" panose="020B0303020404020204" pitchFamily="34" charset="0"/>
                          <a:ea typeface="+mn-ea"/>
                          <a:cs typeface="+mn-cs"/>
                        </a:rPr>
                        <a:t>Mit der Experience League unterstützt Adobe Unternehmen dabei, </a:t>
                      </a:r>
                      <a:br>
                        <a:rPr lang="sk-SK" sz="1000" b="0" dirty="0">
                          <a:solidFill>
                            <a:srgbClr val="000000"/>
                          </a:solidFill>
                          <a:latin typeface="Adobe Clean Light" panose="020B0303020404020204" pitchFamily="34" charset="0"/>
                          <a:ea typeface="+mn-ea"/>
                          <a:cs typeface="+mn-cs"/>
                        </a:rPr>
                      </a:br>
                      <a:r>
                        <a:rPr lang="de-DE" sz="1000" b="0" dirty="0">
                          <a:solidFill>
                            <a:srgbClr val="000000"/>
                          </a:solidFill>
                          <a:latin typeface="Adobe Clean Light" panose="020B0303020404020204" pitchFamily="34" charset="0"/>
                          <a:ea typeface="+mn-ea"/>
                          <a:cs typeface="+mn-cs"/>
                        </a:rPr>
                        <a:t>mit ihren Investitionen in Adobe optimale Ergebnisse zu erzielen. An diesem zentralen Ort können Kunden auf einem personalisierten Weg zum Erfolg lernen, Kontakte knüpfen und sich weiterentwickeln. Dafür nutzen sie Selbsthilfe-Tutorials, Produktdokumentation, von Kursleitern geführte Schulungen, Community und technischen Support.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dk1"/>
                          </a:solidFill>
                          <a:latin typeface="Adobe Clean" panose="020B0503020404020204" pitchFamily="34" charset="0"/>
                          <a:ea typeface="+mn-ea"/>
                          <a:cs typeface="+mn-cs"/>
                          <a:hlinkClick r:id="rId8"/>
                        </a:rPr>
                        <a:t>Training</a:t>
                      </a:r>
                      <a:r>
                        <a:rPr lang="de-DE" sz="1100">
                          <a:solidFill>
                            <a:schemeClr val="dk1"/>
                          </a:solidFill>
                          <a:latin typeface="Adobe Clean" panose="020B0503020404020204" pitchFamily="34" charset="0"/>
                          <a:ea typeface="+mn-ea"/>
                          <a:cs typeface="+mn-cs"/>
                        </a:rPr>
                        <a:t>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a:solidFill>
                            <a:srgbClr val="000000"/>
                          </a:solidFill>
                          <a:latin typeface="Adobe Clean Light" panose="020B0303020404020204" pitchFamily="34" charset="0"/>
                          <a:ea typeface="+mn-ea"/>
                          <a:cs typeface="+mn-cs"/>
                        </a:rPr>
                        <a:t>Adobe Digital Learning Services-Kurse sind über die Experience League verfügbar. Das Angebot umfasst sowohl On-Demand- als auch von Kursleiter geführte Schulungen.  Hier können Sie Kompetenzen erwerben, die auf dem Markt anerkannt sind und den Erfolg im Unternehmen vorantreiben.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panose="020B0503020404020204" pitchFamily="34" charset="0"/>
                          <a:ea typeface="+mn-ea"/>
                          <a:cs typeface="+mn-cs"/>
                          <a:hlinkClick r:id="rId9"/>
                        </a:rPr>
                        <a:t>Produktionsprobleme und Systemausfälle</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dirty="0">
                          <a:solidFill>
                            <a:srgbClr val="000000"/>
                          </a:solidFill>
                          <a:latin typeface="Adobe Clean Light" panose="020B0303020404020204" pitchFamily="34" charset="0"/>
                          <a:ea typeface="+mn-ea"/>
                          <a:cs typeface="+mn-cs"/>
                        </a:rPr>
                        <a:t>Status.adobe.com übermittelt die Statusinformationen sämtlicher Adobe-Produkte und -Services, die in Umgebungen mit mehreren Mandanten implementiert sind. Kunden können Voreinstellungen </a:t>
                      </a:r>
                      <a:br>
                        <a:rPr lang="sk-SK" sz="1000" dirty="0">
                          <a:solidFill>
                            <a:srgbClr val="000000"/>
                          </a:solidFill>
                          <a:latin typeface="Adobe Clean Light" panose="020B0303020404020204" pitchFamily="34" charset="0"/>
                          <a:ea typeface="+mn-ea"/>
                          <a:cs typeface="+mn-cs"/>
                        </a:rPr>
                      </a:br>
                      <a:r>
                        <a:rPr lang="de-DE" sz="1000" dirty="0">
                          <a:solidFill>
                            <a:srgbClr val="000000"/>
                          </a:solidFill>
                          <a:latin typeface="Adobe Clean Light" panose="020B0303020404020204" pitchFamily="34" charset="0"/>
                          <a:ea typeface="+mn-ea"/>
                          <a:cs typeface="+mn-cs"/>
                        </a:rPr>
                        <a:t>für ihr Abonnement auswählen und E-Mail-Benachrichtigungen erhalten, wenn Adobe ein Produktereignis erstellt, aktualisiert oder löst. </a:t>
                      </a:r>
                      <a:br>
                        <a:rPr lang="sk-SK" sz="1000" dirty="0">
                          <a:solidFill>
                            <a:srgbClr val="000000"/>
                          </a:solidFill>
                          <a:latin typeface="Adobe Clean Light" panose="020B0303020404020204" pitchFamily="34" charset="0"/>
                          <a:ea typeface="+mn-ea"/>
                          <a:cs typeface="+mn-cs"/>
                        </a:rPr>
                      </a:br>
                      <a:r>
                        <a:rPr lang="de-DE" sz="1000" dirty="0">
                          <a:solidFill>
                            <a:srgbClr val="000000"/>
                          </a:solidFill>
                          <a:latin typeface="Adobe Clean Light" panose="020B0303020404020204" pitchFamily="34" charset="0"/>
                          <a:ea typeface="+mn-ea"/>
                          <a:cs typeface="+mn-cs"/>
                        </a:rPr>
                        <a:t>Dies kann geplante Wartungen oder Service-Probleme unterschiedlichen Schweregrads umfassen. </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a:solidFill>
                            <a:schemeClr val="tx1"/>
                          </a:solidFill>
                          <a:latin typeface="Adobe Clean" panose="020B0503020404020204" pitchFamily="34" charset="0"/>
                          <a:ea typeface="+mn-ea"/>
                          <a:cs typeface="+mn-cs"/>
                          <a:hlinkClick r:id="rId10"/>
                        </a:rPr>
                        <a:t>Geschäftsbedingungen</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dirty="0">
                          <a:solidFill>
                            <a:srgbClr val="000000"/>
                          </a:solidFill>
                          <a:latin typeface="Adobe Clean Light" panose="020B0303020404020204" pitchFamily="34" charset="0"/>
                          <a:ea typeface="+mn-ea"/>
                          <a:cs typeface="+mn-cs"/>
                        </a:rPr>
                        <a:t>Allgemeine Geschäftsbedingungen mit detaillierten Informationen </a:t>
                      </a:r>
                      <a:br>
                        <a:rPr lang="sk-SK" sz="1000" dirty="0">
                          <a:solidFill>
                            <a:srgbClr val="000000"/>
                          </a:solidFill>
                          <a:latin typeface="Adobe Clean Light" panose="020B0303020404020204" pitchFamily="34" charset="0"/>
                          <a:ea typeface="+mn-ea"/>
                          <a:cs typeface="+mn-cs"/>
                        </a:rPr>
                      </a:br>
                      <a:r>
                        <a:rPr lang="de-DE" sz="1000" dirty="0">
                          <a:solidFill>
                            <a:srgbClr val="000000"/>
                          </a:solidFill>
                          <a:latin typeface="Adobe Clean Light" panose="020B0303020404020204" pitchFamily="34" charset="0"/>
                          <a:ea typeface="+mn-ea"/>
                          <a:cs typeface="+mn-cs"/>
                        </a:rPr>
                        <a:t>zu den angebotenen Support-Services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3.xml><?xml version="1.0" encoding="utf-8"?>
<ds:datastoreItem xmlns:ds="http://schemas.openxmlformats.org/officeDocument/2006/customXml" ds:itemID="{75C1A8FD-3884-41A0-BE37-D15776C885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3632</TotalTime>
  <Words>1690</Words>
  <Application>Microsoft Office PowerPoint</Application>
  <PresentationFormat>Custom</PresentationFormat>
  <Paragraphs>196</Paragraphs>
  <Slides>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SUPPORT-ANGEBOT VON ADOBE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Marek Poliacik</cp:lastModifiedBy>
  <cp:revision>41</cp:revision>
  <dcterms:created xsi:type="dcterms:W3CDTF">2021-08-02T18:14:51Z</dcterms:created>
  <dcterms:modified xsi:type="dcterms:W3CDTF">2021-10-01T08:19:14Z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