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67" r:id="rId5"/>
    <p:sldId id="259" r:id="rId6"/>
    <p:sldId id="266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8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E3"/>
    <a:srgbClr val="2E8FFF"/>
    <a:srgbClr val="585959"/>
    <a:srgbClr val="F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2EF93-BE08-D205-D43E-3B568BB37DAA}" v="26" dt="2021-09-22T23:01:49.517"/>
    <p1510:client id="{0AC6A3A1-0788-C69A-5EFD-279F3FA2CF0F}" v="51" dt="2021-09-22T18:56:17.553"/>
    <p1510:client id="{112231ED-4F38-A856-2EFF-9D0F88AC9BDF}" v="3" dt="2021-09-22T19:11:31.474"/>
    <p1510:client id="{3CA2F123-FAC9-2CDD-7937-C83283BA7837}" v="1" dt="2021-09-16T20:58:19.458"/>
    <p1510:client id="{3F02B349-0406-AE51-D438-E7A0BE890230}" v="20" dt="2021-08-25T18:45:08.206"/>
    <p1510:client id="{A40C3D7D-993B-38B2-2DDA-C562505A1054}" v="4" dt="2021-09-22T23:00:46.860"/>
    <p1510:client id="{BAC4F85F-6423-7248-85C4-44132DA97563}" v="77" dt="2021-08-07T08:51:03.4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92" y="-13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0AB2EF93-BE08-D205-D43E-3B568BB37DAA}"/>
    <pc:docChg chg="modSld">
      <pc:chgData name="Akilah Johnson" userId="S::akjohnso@adobe.com::2fa3aa60-0c9c-4d06-bae2-795983241227" providerId="AD" clId="Web-{0AB2EF93-BE08-D205-D43E-3B568BB37DAA}" dt="2021-09-22T23:01:45.877" v="13"/>
      <pc:docMkLst>
        <pc:docMk/>
      </pc:docMkLst>
      <pc:sldChg chg="modSp">
        <pc:chgData name="Akilah Johnson" userId="S::akjohnso@adobe.com::2fa3aa60-0c9c-4d06-bae2-795983241227" providerId="AD" clId="Web-{0AB2EF93-BE08-D205-D43E-3B568BB37DAA}" dt="2021-09-22T23:01:45.877" v="1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0AB2EF93-BE08-D205-D43E-3B568BB37DAA}" dt="2021-09-22T23:01:45.877" v="1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0AC6A3A1-0788-C69A-5EFD-279F3FA2CF0F}"/>
    <pc:docChg chg="modSld">
      <pc:chgData name="Akilah Johnson" userId="S::akjohnso@adobe.com::2fa3aa60-0c9c-4d06-bae2-795983241227" providerId="AD" clId="Web-{0AC6A3A1-0788-C69A-5EFD-279F3FA2CF0F}" dt="2021-09-22T18:56:17.553" v="29"/>
      <pc:docMkLst>
        <pc:docMk/>
      </pc:docMkLst>
      <pc:sldChg chg="modSp delCm">
        <pc:chgData name="Akilah Johnson" userId="S::akjohnso@adobe.com::2fa3aa60-0c9c-4d06-bae2-795983241227" providerId="AD" clId="Web-{0AC6A3A1-0788-C69A-5EFD-279F3FA2CF0F}" dt="2021-09-22T18:56:17.553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AC6A3A1-0788-C69A-5EFD-279F3FA2CF0F}" dt="2021-09-22T18:55:46.585" v="16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0AC6A3A1-0788-C69A-5EFD-279F3FA2CF0F}" dt="2021-09-22T18:55:59.928" v="28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112231ED-4F38-A856-2EFF-9D0F88AC9BDF}"/>
    <pc:docChg chg="modSld">
      <pc:chgData name="Akilah Johnson" userId="S::akjohnso@adobe.com::2fa3aa60-0c9c-4d06-bae2-795983241227" providerId="AD" clId="Web-{112231ED-4F38-A856-2EFF-9D0F88AC9BDF}" dt="2021-09-22T19:11:31.474" v="2" actId="1076"/>
      <pc:docMkLst>
        <pc:docMk/>
      </pc:docMkLst>
      <pc:sldChg chg="modSp">
        <pc:chgData name="Akilah Johnson" userId="S::akjohnso@adobe.com::2fa3aa60-0c9c-4d06-bae2-795983241227" providerId="AD" clId="Web-{112231ED-4F38-A856-2EFF-9D0F88AC9BDF}" dt="2021-09-22T19:11:31.474" v="2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112231ED-4F38-A856-2EFF-9D0F88AC9BDF}" dt="2021-09-22T19:11:31.474" v="2" actId="1076"/>
          <ac:spMkLst>
            <pc:docMk/>
            <pc:sldMk cId="1050037809" sldId="261"/>
            <ac:spMk id="23" creationId="{00000000-0000-0000-0000-000000000000}"/>
          </ac:spMkLst>
        </pc:spChg>
        <pc:spChg chg="mod">
          <ac:chgData name="Akilah Johnson" userId="S::akjohnso@adobe.com::2fa3aa60-0c9c-4d06-bae2-795983241227" providerId="AD" clId="Web-{112231ED-4F38-A856-2EFF-9D0F88AC9BDF}" dt="2021-09-22T19:08:28.879" v="0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3F02B349-0406-AE51-D438-E7A0BE890230}"/>
    <pc:docChg chg="modSld">
      <pc:chgData name="Andy Witt" userId="S::awitt@adobe.com::e9157bdf-53b2-40e4-9459-936793d75696" providerId="AD" clId="Web-{3F02B349-0406-AE51-D438-E7A0BE890230}" dt="2021-08-25T18:45:07.550" v="11"/>
      <pc:docMkLst>
        <pc:docMk/>
      </pc:docMkLst>
      <pc:sldChg chg="modSp">
        <pc:chgData name="Andy Witt" userId="S::awitt@adobe.com::e9157bdf-53b2-40e4-9459-936793d75696" providerId="AD" clId="Web-{3F02B349-0406-AE51-D438-E7A0BE890230}" dt="2021-08-25T18:45:07.550" v="11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3F02B349-0406-AE51-D438-E7A0BE890230}" dt="2021-08-25T18:45:07.550" v="11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3CA2F123-FAC9-2CDD-7937-C83283BA7837}"/>
    <pc:docChg chg="modSld">
      <pc:chgData name="Akilah Johnson" userId="S::akjohnso@adobe.com::2fa3aa60-0c9c-4d06-bae2-795983241227" providerId="AD" clId="Web-{3CA2F123-FAC9-2CDD-7937-C83283BA7837}" dt="2021-09-16T20:58:19.458" v="0" actId="1076"/>
      <pc:docMkLst>
        <pc:docMk/>
      </pc:docMkLst>
      <pc:sldChg chg="modSp">
        <pc:chgData name="Akilah Johnson" userId="S::akjohnso@adobe.com::2fa3aa60-0c9c-4d06-bae2-795983241227" providerId="AD" clId="Web-{3CA2F123-FAC9-2CDD-7937-C83283BA7837}" dt="2021-09-16T20:58:19.458" v="0" actId="1076"/>
        <pc:sldMkLst>
          <pc:docMk/>
          <pc:sldMk cId="717026355" sldId="266"/>
        </pc:sldMkLst>
        <pc:spChg chg="mod">
          <ac:chgData name="Akilah Johnson" userId="S::akjohnso@adobe.com::2fa3aa60-0c9c-4d06-bae2-795983241227" providerId="AD" clId="Web-{3CA2F123-FAC9-2CDD-7937-C83283BA7837}" dt="2021-09-16T20:58:19.458" v="0" actId="1076"/>
          <ac:spMkLst>
            <pc:docMk/>
            <pc:sldMk cId="717026355" sldId="266"/>
            <ac:spMk id="83" creationId="{BB34E685-A734-974B-A33A-BE51D1A8BC0D}"/>
          </ac:spMkLst>
        </pc:spChg>
      </pc:sldChg>
    </pc:docChg>
  </pc:docChgLst>
  <pc:docChgLst>
    <pc:chgData name="Akilah Johnson" userId="S::akjohnso@adobe.com::2fa3aa60-0c9c-4d06-bae2-795983241227" providerId="AD" clId="Web-{A40C3D7D-993B-38B2-2DDA-C562505A1054}"/>
    <pc:docChg chg="modSld">
      <pc:chgData name="Akilah Johnson" userId="S::akjohnso@adobe.com::2fa3aa60-0c9c-4d06-bae2-795983241227" providerId="AD" clId="Web-{A40C3D7D-993B-38B2-2DDA-C562505A1054}" dt="2021-09-22T23:00:46.860" v="3"/>
      <pc:docMkLst>
        <pc:docMk/>
      </pc:docMkLst>
      <pc:sldChg chg="modSp">
        <pc:chgData name="Akilah Johnson" userId="S::akjohnso@adobe.com::2fa3aa60-0c9c-4d06-bae2-795983241227" providerId="AD" clId="Web-{A40C3D7D-993B-38B2-2DDA-C562505A1054}" dt="2021-09-22T23:00:46.860" v="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A40C3D7D-993B-38B2-2DDA-C562505A1054}" dt="2021-09-22T23:00:46.860" v="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14:42:10.630" idx="4">
    <p:pos x="-3291" y="2170"/>
    <p:text/>
    <p:extLst>
      <p:ext uri="{C676402C-5697-4E1C-873F-D02D1690AC5C}">
        <p15:threadingInfo xmlns:p15="http://schemas.microsoft.com/office/powerpoint/2012/main" timeZoneBias="420"/>
      </p:ext>
    </p:extLst>
  </p:cm>
  <p:cm authorId="1" dt="2021-08-04T14:42:19.668" idx="5">
    <p:pos x="4567" y="1502"/>
    <p:text>Can we add a darker blue line under 'Enterprise Support?'</p:text>
    <p:extLst>
      <p:ext uri="{C676402C-5697-4E1C-873F-D02D1690AC5C}">
        <p15:threadingInfo xmlns:p15="http://schemas.microsoft.com/office/powerpoint/2012/main" timeZoneBias="420"/>
      </p:ext>
    </p:extLst>
  </p:cm>
  <p:cm authorId="1" dt="2021-08-04T15:01:35.985" idx="8">
    <p:pos x="4567" y="1598"/>
    <p:text>Hi Ankita, I did my best to keep the formatting you already worked so hard on. I added a few comments on things I'll need your help with . Thank again so much!</p:text>
    <p:extLst>
      <p:ext uri="{C676402C-5697-4E1C-873F-D02D1690AC5C}">
        <p15:threadingInfo xmlns:p15="http://schemas.microsoft.com/office/powerpoint/2012/main" timeZoneBias="42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14:53:07.049" idx="6">
    <p:pos x="10" y="10"/>
    <p:text>Please remove black, red, blue circles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A597-803A-C244-97E2-A01066125D1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84E-BC3F-7D4F-A7DC-121CE042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7" y="468883"/>
            <a:ext cx="679450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comments" Target="../comments/comment2.xml"/><Relationship Id="rId3" Type="http://schemas.openxmlformats.org/officeDocument/2006/relationships/image" Target="../media/image3.jp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?lang=de#support" TargetMode="External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hyperlink" Target="https://helpx.adobe.com/de/support/programs/support-policies-terms-conditions.html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4" y="85417"/>
            <a:ext cx="55342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>
                <a:latin typeface="Adobe Clean" panose="020B0503020404020204" pitchFamily="34" charset="0"/>
              </a:rPr>
              <a:t>SUPPORT-ANGEBOT VON ADOBE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148" y="7013546"/>
            <a:ext cx="2785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 u="sng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68595"/>
              </p:ext>
            </p:extLst>
          </p:nvPr>
        </p:nvGraphicFramePr>
        <p:xfrm>
          <a:off x="146919" y="7473158"/>
          <a:ext cx="7477080" cy="2403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698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Online Support</a:t>
                      </a:r>
                    </a:p>
                  </a:txBody>
                  <a:tcPr marL="0" marR="0" marT="698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B3B3B3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1016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 lvl="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ea typeface="+mn-ea"/>
                          <a:cs typeface="Adobe Clean"/>
                        </a:rPr>
                        <a:t> </a:t>
                      </a: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Produktionsfunktionen im Unternehmen des Kunden sind ausgefallen oder weisen </a:t>
                      </a:r>
                      <a:br>
                        <a:rPr lang="sk-SK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einen erheblichen Datenverlust oder eine Beeinträchtigung des Service auf und ein sofortiges Eingreifen ist nötig, um Funktionalität und Nutzbarkeit wiederherzustellen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marR="492125" indent="-142875" algn="l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24x7/1 Stunde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B3B3B3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0" marR="476250" indent="114300" algn="ctr" defTabSz="10858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 Minuten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erhebliche Beeinträchtigung des Service, möglichen Datenverlust oder Nichtverfügbarkeit von Services auf oder eine zentrale Funktion </a:t>
                      </a:r>
                      <a:br>
                        <a:rPr lang="sk-SK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ist betroffen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 marR="343535" indent="-175895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 marR="492125" indent="0" algn="ctr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24x5/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1 Stunde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oder gar keine Beeinträchtigung der Services auf, es gibt jedoch eine Lösung/Problemumgehung, </a:t>
                      </a:r>
                      <a:br>
                        <a:rPr lang="sk-SK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900" b="0" i="0" u="none" strike="noStrike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mit der die Unternehmensfunktionen weiterhin genutzt werden können.  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 marR="343535" indent="-175895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 Stunden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marR="398780" indent="0" algn="ctr">
                        <a:lnSpc>
                          <a:spcPct val="102200"/>
                        </a:lnSpc>
                        <a:spcBef>
                          <a:spcPts val="67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 Stunden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ea typeface="+mn-ea"/>
                          <a:cs typeface="Adobe Clean"/>
                        </a:rPr>
                        <a:t> </a:t>
                      </a:r>
                      <a:r>
                        <a:rPr lang="de-DE" sz="900" b="0" i="0" u="none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Frage zur aktuellen Produktfunktionalität oder Anfrage zu einer Erweiterung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 marR="343535" indent="-175895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Geschäftstage/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 Tage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3709" marR="343535" indent="-175895">
                        <a:lnSpc>
                          <a:spcPct val="102200"/>
                        </a:lnSpc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Geschäftstage/1 Tag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8" cy="3954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de-DE"/>
              <a:t>©2021 Adobe. All Rights Reserved. Adobe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D1A-A268-194E-B5D2-94B9C3BA3A24}"/>
              </a:ext>
            </a:extLst>
          </p:cNvPr>
          <p:cNvSpPr txBox="1"/>
          <p:nvPr/>
        </p:nvSpPr>
        <p:spPr>
          <a:xfrm>
            <a:off x="431833" y="396996"/>
            <a:ext cx="2590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>
                <a:solidFill>
                  <a:schemeClr val="bg1"/>
                </a:solidFill>
              </a:rPr>
              <a:t>Adobe Experience Cloud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B9BF51-8921-A94B-954A-82B5B5874814}"/>
              </a:ext>
            </a:extLst>
          </p:cNvPr>
          <p:cNvSpPr txBox="1"/>
          <p:nvPr/>
        </p:nvSpPr>
        <p:spPr>
          <a:xfrm>
            <a:off x="146919" y="756605"/>
            <a:ext cx="6035427" cy="124341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Business |</a:t>
            </a:r>
            <a:r>
              <a:rPr lang="de-DE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de-DE" sz="1200" b="1" dirty="0">
                <a:solidFill>
                  <a:schemeClr val="bg1"/>
                </a:solidFill>
              </a:rPr>
              <a:t>Enterprise</a:t>
            </a:r>
            <a:r>
              <a:rPr lang="de-DE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| Elite</a:t>
            </a:r>
            <a:b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ENTERPRISE Support bietet über die Adobe Experience League Zugang zu personalisierten Lernpfaden und von Moderatoren betreuten Community-Foren. Darüber hinaus stehen Ihnen unsere umfangreiche technische Produktdokumentation sowie aktuelle Versionshinweise zur Verfügung. ENTERPRISE-Kunden erhalten außerdem Zugang zu einem spezifischer Support-Mitarbeiter.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Dieser ist Ihr direkter technischer Kontakt im Adobe Support-Team. Mit umfangreicher Erfahrung mit Ihrer speziellen Experience Cloud-Lösung arbeitet das Support-Team gemeinsam mit Ihnen und Ihren technischen Teams an der zeitnahen Lösung sämtlicher Support-Anfragen. Das Support-Team kann auch bei der Koordination und Bereitstellung zusätzlicher ENTERPRISE-Vorteile helfen und so minimale Unterbrechungen Ihres Geschäfts zu den wichtigsten Zeiten sicherstellen. 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3DBC3ED-EEDC-974A-82A2-F5182CF1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64225"/>
              </p:ext>
            </p:extLst>
          </p:nvPr>
        </p:nvGraphicFramePr>
        <p:xfrm>
          <a:off x="125148" y="2159576"/>
          <a:ext cx="7498851" cy="467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Online Support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Kostenpflichtiger Support (€)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Online Support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Support für Probleme der Kategorie 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Spezifische Support-Kontakte (pro Produkt)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Live-Telefon-Support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Jährliche Service-Prüfung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Jährliche Experten-Sessions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dirty="0">
                          <a:latin typeface="AdobeClean-Light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51537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Ereignis-Management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Umgebungsbewertung, -wartung und -überwachung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-30" baseline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Prüfung von Freigabe, Migration, Aktualisierung und Produkt-Roadmap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Cloud-Support-Aktivitäten – Experience Manager as a Cloud Service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Außendienst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Advisory-Services – Erstes Jahr mit der neuen Lösung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87575"/>
                  </a:ext>
                </a:extLst>
              </a:tr>
              <a:tr h="195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>
                          <a:latin typeface="AdobeClean-Light"/>
                          <a:cs typeface="AdobeClean-Light"/>
                        </a:rPr>
                        <a:t>Außendienstaktivitäten </a:t>
                      </a:r>
                    </a:p>
                  </a:txBody>
                  <a:tcPr marL="0" marR="0" marT="4826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</p:spPr>
      </p:pic>
      <p:sp>
        <p:nvSpPr>
          <p:cNvPr id="75" name="object 46">
            <a:extLst>
              <a:ext uri="{FF2B5EF4-FFF2-40B4-BE49-F238E27FC236}">
                <a16:creationId xmlns:a16="http://schemas.microsoft.com/office/drawing/2014/main" id="{4602CC83-B0C7-8445-9007-87E67CDDD9D0}"/>
              </a:ext>
            </a:extLst>
          </p:cNvPr>
          <p:cNvSpPr txBox="1"/>
          <p:nvPr/>
        </p:nvSpPr>
        <p:spPr>
          <a:xfrm>
            <a:off x="2835999" y="9021041"/>
            <a:ext cx="219456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Starten Sie eine Chat-Session, um Antworten und Hilfe bei der Fallübermittlung zu erhalten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*Nicht alle Produkte verfügen über </a:t>
            </a:r>
            <a:br>
              <a:rPr lang="sk-SK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Live-Chat-Support</a:t>
            </a:r>
            <a:r>
              <a:rPr lang="de-DE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EE386-6D63-F440-9078-1E567B208D54}"/>
              </a:ext>
            </a:extLst>
          </p:cNvPr>
          <p:cNvSpPr txBox="1">
            <a:spLocks/>
          </p:cNvSpPr>
          <p:nvPr/>
        </p:nvSpPr>
        <p:spPr>
          <a:xfrm>
            <a:off x="689237" y="666483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Community-Foren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E37CCA-094C-054D-863A-3D767661D848}"/>
              </a:ext>
            </a:extLst>
          </p:cNvPr>
          <p:cNvSpPr>
            <a:spLocks/>
          </p:cNvSpPr>
          <p:nvPr/>
        </p:nvSpPr>
        <p:spPr>
          <a:xfrm>
            <a:off x="689237" y="6868024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Online-Foren</a:t>
            </a:r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7A016ADC-2A30-8A4B-BE07-A9AB6C1898A7}"/>
              </a:ext>
            </a:extLst>
          </p:cNvPr>
          <p:cNvSpPr txBox="1"/>
          <p:nvPr/>
        </p:nvSpPr>
        <p:spPr>
          <a:xfrm>
            <a:off x="355868" y="7102087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Kontinuierlicher Online-Zugriff auf eine wachsende Datenbank technischer Lösungen, Produktdokumentationen, FAQs und mehr. Tauschen Sie sich mit Fachleuten und anderen Kunden in der Adobe-Community über Best Practices und Erfahrungen aus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4C66FF-3A42-4243-8C3C-D8E8D56C012D}"/>
              </a:ext>
            </a:extLst>
          </p:cNvPr>
          <p:cNvSpPr txBox="1">
            <a:spLocks/>
          </p:cNvSpPr>
          <p:nvPr/>
        </p:nvSpPr>
        <p:spPr>
          <a:xfrm>
            <a:off x="5723508" y="6664838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BE91A2-2927-1A41-B04A-544C52C4DC26}"/>
              </a:ext>
            </a:extLst>
          </p:cNvPr>
          <p:cNvSpPr>
            <a:spLocks/>
          </p:cNvSpPr>
          <p:nvPr/>
        </p:nvSpPr>
        <p:spPr>
          <a:xfrm>
            <a:off x="5723508" y="6868024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Journeys für die Selbsthilfe</a:t>
            </a:r>
          </a:p>
        </p:txBody>
      </p:sp>
      <p:sp>
        <p:nvSpPr>
          <p:cNvPr id="87" name="object 39">
            <a:extLst>
              <a:ext uri="{FF2B5EF4-FFF2-40B4-BE49-F238E27FC236}">
                <a16:creationId xmlns:a16="http://schemas.microsoft.com/office/drawing/2014/main" id="{57C0C871-6516-F145-97DA-27A143E6185C}"/>
              </a:ext>
            </a:extLst>
          </p:cNvPr>
          <p:cNvSpPr txBox="1"/>
          <p:nvPr/>
        </p:nvSpPr>
        <p:spPr>
          <a:xfrm>
            <a:off x="5265661" y="7060285"/>
            <a:ext cx="219456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Experience Maker entstehen in der Experience League. Kunden können durch personalisiertes Lernen ihre Customer-Experience-Management-Fähigkeiten entwickeln, mit einer globalen Community anderer Anwender interagieren und so ihre eigene Karriere fördern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F54E1A-3EAC-FA4B-8203-8F22A6642031}"/>
              </a:ext>
            </a:extLst>
          </p:cNvPr>
          <p:cNvSpPr txBox="1">
            <a:spLocks/>
          </p:cNvSpPr>
          <p:nvPr/>
        </p:nvSpPr>
        <p:spPr>
          <a:xfrm>
            <a:off x="3201544" y="8520784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Live-Chat-Support*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63A762-C68F-4742-A032-0B8A3E3EF7E1}"/>
              </a:ext>
            </a:extLst>
          </p:cNvPr>
          <p:cNvSpPr>
            <a:spLocks/>
          </p:cNvSpPr>
          <p:nvPr/>
        </p:nvSpPr>
        <p:spPr>
          <a:xfrm>
            <a:off x="3201544" y="870200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8AEA01-9019-C44F-A3C6-6B853E1790AF}"/>
              </a:ext>
            </a:extLst>
          </p:cNvPr>
          <p:cNvSpPr txBox="1">
            <a:spLocks/>
          </p:cNvSpPr>
          <p:nvPr/>
        </p:nvSpPr>
        <p:spPr>
          <a:xfrm>
            <a:off x="3201544" y="666483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BEB6A8-153F-DF43-BDF0-E9999D61AC1F}"/>
              </a:ext>
            </a:extLst>
          </p:cNvPr>
          <p:cNvSpPr>
            <a:spLocks/>
          </p:cNvSpPr>
          <p:nvPr/>
        </p:nvSpPr>
        <p:spPr>
          <a:xfrm>
            <a:off x="3201544" y="6868024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92" name="object 39">
            <a:extLst>
              <a:ext uri="{FF2B5EF4-FFF2-40B4-BE49-F238E27FC236}">
                <a16:creationId xmlns:a16="http://schemas.microsoft.com/office/drawing/2014/main" id="{2EE8690E-B0C8-F249-AF73-5FA69B6A65AF}"/>
              </a:ext>
            </a:extLst>
          </p:cNvPr>
          <p:cNvSpPr txBox="1"/>
          <p:nvPr/>
        </p:nvSpPr>
        <p:spPr>
          <a:xfrm>
            <a:off x="2835999" y="7097788"/>
            <a:ext cx="219456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>
                <a:solidFill>
                  <a:srgbClr val="020302"/>
                </a:solidFill>
                <a:latin typeface="AdobeClean-Light"/>
              </a:rPr>
              <a:t>Autorisierte Anwender oder </a:t>
            </a:r>
            <a:r>
              <a:rPr lang="de-DE" sz="1000" b="1">
                <a:solidFill>
                  <a:srgbClr val="020302"/>
                </a:solidFill>
                <a:latin typeface="AdobeClean-Light"/>
              </a:rPr>
              <a:t>spezifische Support-Kontakte</a:t>
            </a:r>
            <a:r>
              <a:rPr lang="de-DE" sz="1000">
                <a:latin typeface="Adobe Clean Light" panose="020B0303020404020204" pitchFamily="34" charset="0"/>
              </a:rPr>
              <a:t> können Probleme über alle verfügbaren Kanäle (einschließlich Telefon für P1) einreichen und im Namen Ihres Unternehmens mit unserem technischen Support-Team interagieren. </a:t>
            </a:r>
          </a:p>
        </p:txBody>
      </p:sp>
      <p:sp>
        <p:nvSpPr>
          <p:cNvPr id="93" name="object 26">
            <a:extLst>
              <a:ext uri="{FF2B5EF4-FFF2-40B4-BE49-F238E27FC236}">
                <a16:creationId xmlns:a16="http://schemas.microsoft.com/office/drawing/2014/main" id="{6307748F-6B2D-4E41-94EB-D9DC8442AE48}"/>
              </a:ext>
            </a:extLst>
          </p:cNvPr>
          <p:cNvSpPr/>
          <p:nvPr/>
        </p:nvSpPr>
        <p:spPr>
          <a:xfrm>
            <a:off x="214971" y="6447157"/>
            <a:ext cx="2128177" cy="60742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1FB899-EBCA-A144-BC72-6D65DDDA1D5D}"/>
              </a:ext>
            </a:extLst>
          </p:cNvPr>
          <p:cNvSpPr/>
          <p:nvPr/>
        </p:nvSpPr>
        <p:spPr>
          <a:xfrm>
            <a:off x="214971" y="6124178"/>
            <a:ext cx="1901483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Umfang von Online Support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C0F9EC-CE60-7549-BDEE-7F75FE7D2EFB}"/>
              </a:ext>
            </a:extLst>
          </p:cNvPr>
          <p:cNvSpPr txBox="1">
            <a:spLocks/>
          </p:cNvSpPr>
          <p:nvPr/>
        </p:nvSpPr>
        <p:spPr>
          <a:xfrm>
            <a:off x="689237" y="8520784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E173CC-5BDE-CE46-B09B-8B9C8EAB6E1A}"/>
              </a:ext>
            </a:extLst>
          </p:cNvPr>
          <p:cNvSpPr>
            <a:spLocks/>
          </p:cNvSpPr>
          <p:nvPr/>
        </p:nvSpPr>
        <p:spPr>
          <a:xfrm>
            <a:off x="689237" y="870200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Webinare</a:t>
            </a: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C78C63F6-B527-0345-9CEF-0BF891742A51}"/>
              </a:ext>
            </a:extLst>
          </p:cNvPr>
          <p:cNvSpPr txBox="1"/>
          <p:nvPr/>
        </p:nvSpPr>
        <p:spPr>
          <a:xfrm>
            <a:off x="355868" y="8986613"/>
            <a:ext cx="239672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Die vom Adobe Support-Team geleitete Office Hours-Reihe umfasst Sessions mit informativem Inhalt sowie Angebote zur Problembehebung sowie Tipps und Tricks für den Erfolg bei der Nutzung von Adobe-Lösungen.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C62A95-F1EE-4246-BE9D-564816B03BD4}"/>
              </a:ext>
            </a:extLst>
          </p:cNvPr>
          <p:cNvSpPr txBox="1">
            <a:spLocks/>
          </p:cNvSpPr>
          <p:nvPr/>
        </p:nvSpPr>
        <p:spPr>
          <a:xfrm>
            <a:off x="5723508" y="8520784"/>
            <a:ext cx="13037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>
                <a:solidFill>
                  <a:srgbClr val="000000"/>
                </a:solidFill>
              </a:rPr>
              <a:t>Selbsthilfe-Portale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2AE8F8-314B-CD42-B69C-DC473A5407DE}"/>
              </a:ext>
            </a:extLst>
          </p:cNvPr>
          <p:cNvSpPr>
            <a:spLocks/>
          </p:cNvSpPr>
          <p:nvPr/>
        </p:nvSpPr>
        <p:spPr>
          <a:xfrm>
            <a:off x="5723508" y="870200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24/7-Support-Portal</a:t>
            </a:r>
          </a:p>
        </p:txBody>
      </p:sp>
      <p:sp>
        <p:nvSpPr>
          <p:cNvPr id="105" name="object 39">
            <a:extLst>
              <a:ext uri="{FF2B5EF4-FFF2-40B4-BE49-F238E27FC236}">
                <a16:creationId xmlns:a16="http://schemas.microsoft.com/office/drawing/2014/main" id="{1EF93770-A312-1448-A318-59C7AB2FB6AD}"/>
              </a:ext>
            </a:extLst>
          </p:cNvPr>
          <p:cNvSpPr txBox="1"/>
          <p:nvPr/>
        </p:nvSpPr>
        <p:spPr>
          <a:xfrm>
            <a:off x="5265661" y="8947635"/>
            <a:ext cx="2408951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On-Demand-Zugriff auf das Online-Selbsthilfe-Support-Portal, um Support-Anfragen einzureichen, den Fallstatus zu überprüfen und andere Ressourcen zu durchsuchen, z. B. unsere Wissensdatenbank, Neuigkeiten und Hinweise, spezielle Tipps und mehr.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2860E159-CE71-E147-9ED2-5C004530291D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de-DE"/>
              <a:t>©2021 Adobe. All Rights Reserved. Adobe Confidential.</a:t>
            </a:r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408C2D8F-392B-584D-B818-DDD728EB2211}"/>
              </a:ext>
            </a:extLst>
          </p:cNvPr>
          <p:cNvSpPr/>
          <p:nvPr/>
        </p:nvSpPr>
        <p:spPr>
          <a:xfrm>
            <a:off x="214970" y="868681"/>
            <a:ext cx="2354171" cy="76595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DA6231-3DD1-8A43-B0D1-0426CE38EFB1}"/>
              </a:ext>
            </a:extLst>
          </p:cNvPr>
          <p:cNvSpPr/>
          <p:nvPr/>
        </p:nvSpPr>
        <p:spPr>
          <a:xfrm>
            <a:off x="214971" y="530261"/>
            <a:ext cx="215924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Umfang von Enterprise Support</a:t>
            </a:r>
          </a:p>
        </p:txBody>
      </p:sp>
      <p:sp>
        <p:nvSpPr>
          <p:cNvPr id="118" name="object 60">
            <a:extLst>
              <a:ext uri="{FF2B5EF4-FFF2-40B4-BE49-F238E27FC236}">
                <a16:creationId xmlns:a16="http://schemas.microsoft.com/office/drawing/2014/main" id="{BB9C52B5-EDD8-5649-9B09-CD916E468DCA}"/>
              </a:ext>
            </a:extLst>
          </p:cNvPr>
          <p:cNvSpPr txBox="1"/>
          <p:nvPr/>
        </p:nvSpPr>
        <p:spPr>
          <a:xfrm>
            <a:off x="689237" y="2603192"/>
            <a:ext cx="181173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Eskalations-Management</a:t>
            </a:r>
          </a:p>
        </p:txBody>
      </p:sp>
      <p:sp>
        <p:nvSpPr>
          <p:cNvPr id="119" name="object 61">
            <a:extLst>
              <a:ext uri="{FF2B5EF4-FFF2-40B4-BE49-F238E27FC236}">
                <a16:creationId xmlns:a16="http://schemas.microsoft.com/office/drawing/2014/main" id="{C05E643C-5521-E34E-8CCB-83DA47CEABF4}"/>
              </a:ext>
            </a:extLst>
          </p:cNvPr>
          <p:cNvSpPr txBox="1"/>
          <p:nvPr/>
        </p:nvSpPr>
        <p:spPr>
          <a:xfrm>
            <a:off x="355868" y="2923693"/>
            <a:ext cx="21945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Ein spezifischer Ansprechpartner innerhalb von Adobe, der Unterstützung bei Eskalation und regelmäßigen Updates bietet und sicherstellt, dass die wichtigsten offenen Support-Anfragen priorisiert werden.</a:t>
            </a:r>
          </a:p>
        </p:txBody>
      </p:sp>
      <p:sp>
        <p:nvSpPr>
          <p:cNvPr id="120" name="object 62">
            <a:extLst>
              <a:ext uri="{FF2B5EF4-FFF2-40B4-BE49-F238E27FC236}">
                <a16:creationId xmlns:a16="http://schemas.microsoft.com/office/drawing/2014/main" id="{1DE9F4C6-6FBC-7048-980D-2E4B9151D17A}"/>
              </a:ext>
            </a:extLst>
          </p:cNvPr>
          <p:cNvSpPr txBox="1"/>
          <p:nvPr/>
        </p:nvSpPr>
        <p:spPr>
          <a:xfrm>
            <a:off x="3201544" y="2592994"/>
            <a:ext cx="1408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Service-Prüfungen</a:t>
            </a: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419AAD6-8F78-6A4E-92B4-499B303969C2}"/>
              </a:ext>
            </a:extLst>
          </p:cNvPr>
          <p:cNvSpPr txBox="1"/>
          <p:nvPr/>
        </p:nvSpPr>
        <p:spPr>
          <a:xfrm>
            <a:off x="2835999" y="2921585"/>
            <a:ext cx="2194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Eine halbjährliche umfassende Prüfung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der Services, Vorteile und Support-Metriken des Enterprise-Programms.</a:t>
            </a:r>
          </a:p>
        </p:txBody>
      </p:sp>
      <p:sp>
        <p:nvSpPr>
          <p:cNvPr id="123" name="object 65">
            <a:extLst>
              <a:ext uri="{FF2B5EF4-FFF2-40B4-BE49-F238E27FC236}">
                <a16:creationId xmlns:a16="http://schemas.microsoft.com/office/drawing/2014/main" id="{A68C77C5-EF3C-7143-9359-14C6A26D1276}"/>
              </a:ext>
            </a:extLst>
          </p:cNvPr>
          <p:cNvSpPr txBox="1"/>
          <p:nvPr/>
        </p:nvSpPr>
        <p:spPr>
          <a:xfrm>
            <a:off x="5265661" y="1426694"/>
            <a:ext cx="21945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Eine 60-minütige Session mit Konzentration auf eine bestimmte Produktfunktion und deren Nutzung zum Lösen gängiger Unternehmensprobleme.</a:t>
            </a:r>
          </a:p>
        </p:txBody>
      </p:sp>
      <p:sp>
        <p:nvSpPr>
          <p:cNvPr id="124" name="object 66">
            <a:extLst>
              <a:ext uri="{FF2B5EF4-FFF2-40B4-BE49-F238E27FC236}">
                <a16:creationId xmlns:a16="http://schemas.microsoft.com/office/drawing/2014/main" id="{14AAF776-9013-4C40-92F9-FFFE22C4038F}"/>
              </a:ext>
            </a:extLst>
          </p:cNvPr>
          <p:cNvSpPr txBox="1"/>
          <p:nvPr/>
        </p:nvSpPr>
        <p:spPr>
          <a:xfrm>
            <a:off x="5265661" y="5001737"/>
            <a:ext cx="2194560" cy="71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Förderung der Übernahme von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Best Practices für die Anpassung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und Kernkomponenten in AEM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as a Cloud Service</a:t>
            </a:r>
          </a:p>
        </p:txBody>
      </p:sp>
      <p:sp>
        <p:nvSpPr>
          <p:cNvPr id="125" name="object 67">
            <a:extLst>
              <a:ext uri="{FF2B5EF4-FFF2-40B4-BE49-F238E27FC236}">
                <a16:creationId xmlns:a16="http://schemas.microsoft.com/office/drawing/2014/main" id="{AF4EBBF5-5438-A043-B9AA-3822381D52EE}"/>
              </a:ext>
            </a:extLst>
          </p:cNvPr>
          <p:cNvSpPr txBox="1"/>
          <p:nvPr/>
        </p:nvSpPr>
        <p:spPr>
          <a:xfrm>
            <a:off x="2835999" y="4994097"/>
            <a:ext cx="2194560" cy="720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Identifizieren, Prüfen und Bereitstellen von Empfehlungen zu individuellen Lösungsübernahmebereichen mit Optimierungsmöglichkeiten</a:t>
            </a:r>
          </a:p>
        </p:txBody>
      </p:sp>
      <p:sp>
        <p:nvSpPr>
          <p:cNvPr id="126" name="object 68">
            <a:extLst>
              <a:ext uri="{FF2B5EF4-FFF2-40B4-BE49-F238E27FC236}">
                <a16:creationId xmlns:a16="http://schemas.microsoft.com/office/drawing/2014/main" id="{7F65676D-32E4-7B4B-BB85-4D504B5882BD}"/>
              </a:ext>
            </a:extLst>
          </p:cNvPr>
          <p:cNvSpPr txBox="1"/>
          <p:nvPr/>
        </p:nvSpPr>
        <p:spPr>
          <a:xfrm>
            <a:off x="355868" y="4947989"/>
            <a:ext cx="2194560" cy="89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Technische und betriebliche Governance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für die Unterstützung von AEM as a Cloud Service-Kunden bei der Einhaltung von Branchenstandards und Best Practices für AEM as a Cloud Service</a:t>
            </a: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BB896A03-8E7E-344F-BDE1-37C49461FF04}"/>
              </a:ext>
            </a:extLst>
          </p:cNvPr>
          <p:cNvSpPr txBox="1"/>
          <p:nvPr/>
        </p:nvSpPr>
        <p:spPr>
          <a:xfrm>
            <a:off x="2835998" y="1401973"/>
            <a:ext cx="2252891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spcBef>
                <a:spcPts val="19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Ein spezifischer Support-Mitarbeiter, der sich mit Ihrer Lösungsumgebung und Ihren Unternehmenszielen vertraut macht.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Der spezifische Support-Mitarbeiter ist ein erfahrener Support-Engineer, der Sie bei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der Koordination Ihres Enterprise Support-Erlebnisses unterstützt.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112B89-FE2D-9246-A0BB-87EE74786AB0}"/>
              </a:ext>
            </a:extLst>
          </p:cNvPr>
          <p:cNvSpPr>
            <a:spLocks/>
          </p:cNvSpPr>
          <p:nvPr/>
        </p:nvSpPr>
        <p:spPr>
          <a:xfrm>
            <a:off x="3201544" y="1127424"/>
            <a:ext cx="207784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 dirty="0">
                <a:solidFill>
                  <a:srgbClr val="020302"/>
                </a:solidFill>
                <a:latin typeface="+mj-lt"/>
              </a:rPr>
              <a:t>Spezifischer Support-Mitarbeiter</a:t>
            </a:r>
          </a:p>
        </p:txBody>
      </p:sp>
      <p:pic>
        <p:nvPicPr>
          <p:cNvPr id="142" name="Graphic 141" descr="User outline">
            <a:extLst>
              <a:ext uri="{FF2B5EF4-FFF2-40B4-BE49-F238E27FC236}">
                <a16:creationId xmlns:a16="http://schemas.microsoft.com/office/drawing/2014/main" id="{D810B7C8-EC8A-8D4D-9EEC-977E8C8AB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853" y="1015953"/>
            <a:ext cx="365760" cy="299325"/>
          </a:xfrm>
          <a:prstGeom prst="rect">
            <a:avLst/>
          </a:prstGeom>
        </p:spPr>
      </p:pic>
      <p:sp>
        <p:nvSpPr>
          <p:cNvPr id="144" name="object 62">
            <a:extLst>
              <a:ext uri="{FF2B5EF4-FFF2-40B4-BE49-F238E27FC236}">
                <a16:creationId xmlns:a16="http://schemas.microsoft.com/office/drawing/2014/main" id="{0D314FCF-4BE4-7542-ACF8-D1CC1D85A5C3}"/>
              </a:ext>
            </a:extLst>
          </p:cNvPr>
          <p:cNvSpPr txBox="1"/>
          <p:nvPr/>
        </p:nvSpPr>
        <p:spPr>
          <a:xfrm>
            <a:off x="5723508" y="1099975"/>
            <a:ext cx="1359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Experten-Sessions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139763-3864-EE42-90B0-5D0834D69657}"/>
              </a:ext>
            </a:extLst>
          </p:cNvPr>
          <p:cNvSpPr/>
          <p:nvPr/>
        </p:nvSpPr>
        <p:spPr>
          <a:xfrm>
            <a:off x="5181599" y="4466703"/>
            <a:ext cx="2278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Best Practices für die Anpassung von AEM as a Cloud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46486FF-98E8-104F-B880-5545084769D6}"/>
              </a:ext>
            </a:extLst>
          </p:cNvPr>
          <p:cNvSpPr/>
          <p:nvPr/>
        </p:nvSpPr>
        <p:spPr>
          <a:xfrm>
            <a:off x="2752588" y="4438393"/>
            <a:ext cx="1708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>
                <a:solidFill>
                  <a:srgbClr val="020302"/>
                </a:solidFill>
                <a:latin typeface="Adobe Clean"/>
                <a:cs typeface="Adobe Clean"/>
              </a:rPr>
              <a:t>Zusatz-Services für AEM as a Cloud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F92F5A-D3CA-DB48-AF85-3ED95C0CE207}"/>
              </a:ext>
            </a:extLst>
          </p:cNvPr>
          <p:cNvSpPr/>
          <p:nvPr/>
        </p:nvSpPr>
        <p:spPr>
          <a:xfrm>
            <a:off x="381000" y="4438394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Governance für AEM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de-DE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  <p:pic>
        <p:nvPicPr>
          <p:cNvPr id="151" name="Graphic 150" descr="Director's Chair outline">
            <a:extLst>
              <a:ext uri="{FF2B5EF4-FFF2-40B4-BE49-F238E27FC236}">
                <a16:creationId xmlns:a16="http://schemas.microsoft.com/office/drawing/2014/main" id="{921858E2-75CF-3B40-8734-4CE41782F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799" y="1015952"/>
            <a:ext cx="411480" cy="411480"/>
          </a:xfrm>
          <a:prstGeom prst="rect">
            <a:avLst/>
          </a:prstGeom>
        </p:spPr>
      </p:pic>
      <p:pic>
        <p:nvPicPr>
          <p:cNvPr id="153" name="Graphic 152" descr="Rating 3 Star with solid fill">
            <a:extLst>
              <a:ext uri="{FF2B5EF4-FFF2-40B4-BE49-F238E27FC236}">
                <a16:creationId xmlns:a16="http://schemas.microsoft.com/office/drawing/2014/main" id="{D5B000DA-4203-6A40-88BA-0E899DF282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6853" y="2514600"/>
            <a:ext cx="385800" cy="385800"/>
          </a:xfrm>
          <a:prstGeom prst="rect">
            <a:avLst/>
          </a:prstGeom>
        </p:spPr>
      </p:pic>
      <p:sp>
        <p:nvSpPr>
          <p:cNvPr id="61" name="object 62">
            <a:extLst>
              <a:ext uri="{FF2B5EF4-FFF2-40B4-BE49-F238E27FC236}">
                <a16:creationId xmlns:a16="http://schemas.microsoft.com/office/drawing/2014/main" id="{617B1137-C66B-C040-8DDC-65022470FBF2}"/>
              </a:ext>
            </a:extLst>
          </p:cNvPr>
          <p:cNvSpPr txBox="1"/>
          <p:nvPr/>
        </p:nvSpPr>
        <p:spPr>
          <a:xfrm>
            <a:off x="689237" y="1102554"/>
            <a:ext cx="103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200" b="1">
                <a:solidFill>
                  <a:srgbClr val="020302"/>
                </a:solidFill>
                <a:latin typeface="Adobe Clean"/>
                <a:cs typeface="Adobe Clean"/>
              </a:rPr>
              <a:t>Fallprüfungen</a:t>
            </a:r>
          </a:p>
        </p:txBody>
      </p:sp>
      <p:pic>
        <p:nvPicPr>
          <p:cNvPr id="5" name="Graphic 4" descr="Customer review outline">
            <a:extLst>
              <a:ext uri="{FF2B5EF4-FFF2-40B4-BE49-F238E27FC236}">
                <a16:creationId xmlns:a16="http://schemas.microsoft.com/office/drawing/2014/main" id="{8CCEB8E9-4EDC-FD45-900B-6151B8F604B7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1015953"/>
            <a:ext cx="411480" cy="320040"/>
          </a:xfrm>
          <a:prstGeom prst="rect">
            <a:avLst/>
          </a:prstGeom>
        </p:spPr>
      </p:pic>
      <p:sp>
        <p:nvSpPr>
          <p:cNvPr id="66" name="object 63">
            <a:extLst>
              <a:ext uri="{FF2B5EF4-FFF2-40B4-BE49-F238E27FC236}">
                <a16:creationId xmlns:a16="http://schemas.microsoft.com/office/drawing/2014/main" id="{FFC37365-14D1-2C4B-97CC-3896ADF5B05F}"/>
              </a:ext>
            </a:extLst>
          </p:cNvPr>
          <p:cNvSpPr txBox="1"/>
          <p:nvPr/>
        </p:nvSpPr>
        <p:spPr>
          <a:xfrm>
            <a:off x="355867" y="1426046"/>
            <a:ext cx="225289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Fortlaufende planmäßige Prüfung offener Support-Anfragen, um sicherzustellen, dass Kunden über Fallbeschreibung, geschäftliche Auswirkungen, Status, Priorität und die nächsten Schritte für eine zweckdienliche Lösung auf dem Laufenden sind.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5F3FC-2C04-C744-BD0E-F9ACC42DEA13}"/>
              </a:ext>
            </a:extLst>
          </p:cNvPr>
          <p:cNvSpPr/>
          <p:nvPr/>
        </p:nvSpPr>
        <p:spPr>
          <a:xfrm>
            <a:off x="214971" y="3981193"/>
            <a:ext cx="2354171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Cloud-Support-Aktivitäten – AEM</a:t>
            </a:r>
          </a:p>
        </p:txBody>
      </p:sp>
      <p:sp>
        <p:nvSpPr>
          <p:cNvPr id="69" name="object 26">
            <a:extLst>
              <a:ext uri="{FF2B5EF4-FFF2-40B4-BE49-F238E27FC236}">
                <a16:creationId xmlns:a16="http://schemas.microsoft.com/office/drawing/2014/main" id="{6A102D56-C83F-964F-8477-EC69A0596922}"/>
              </a:ext>
            </a:extLst>
          </p:cNvPr>
          <p:cNvSpPr/>
          <p:nvPr/>
        </p:nvSpPr>
        <p:spPr>
          <a:xfrm>
            <a:off x="214970" y="4310484"/>
            <a:ext cx="2537617" cy="90874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Graphic 8" descr="Syncing cloud outline">
            <a:extLst>
              <a:ext uri="{FF2B5EF4-FFF2-40B4-BE49-F238E27FC236}">
                <a16:creationId xmlns:a16="http://schemas.microsoft.com/office/drawing/2014/main" id="{ABD4F6D3-5974-B843-8E65-3F7D52C02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16792" y="3892352"/>
            <a:ext cx="461665" cy="461665"/>
          </a:xfrm>
          <a:prstGeom prst="rect">
            <a:avLst/>
          </a:prstGeom>
        </p:spPr>
      </p:pic>
      <p:pic>
        <p:nvPicPr>
          <p:cNvPr id="67" name="Graphic 66" descr="Speaker phone outline">
            <a:extLst>
              <a:ext uri="{FF2B5EF4-FFF2-40B4-BE49-F238E27FC236}">
                <a16:creationId xmlns:a16="http://schemas.microsoft.com/office/drawing/2014/main" id="{9CF25698-88B0-EB4D-88EB-74AEDE37DB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6853" y="6679878"/>
            <a:ext cx="411480" cy="411480"/>
          </a:xfrm>
          <a:prstGeom prst="rect">
            <a:avLst/>
          </a:prstGeom>
        </p:spPr>
      </p:pic>
      <p:pic>
        <p:nvPicPr>
          <p:cNvPr id="70" name="Graphic 69" descr="Remote learning language outline">
            <a:extLst>
              <a:ext uri="{FF2B5EF4-FFF2-40B4-BE49-F238E27FC236}">
                <a16:creationId xmlns:a16="http://schemas.microsoft.com/office/drawing/2014/main" id="{AAC2DE22-688A-D04D-BBF0-41B9716024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600" y="8520784"/>
            <a:ext cx="411480" cy="411480"/>
          </a:xfrm>
          <a:prstGeom prst="rect">
            <a:avLst/>
          </a:prstGeom>
        </p:spPr>
      </p:pic>
      <p:pic>
        <p:nvPicPr>
          <p:cNvPr id="72" name="Graphic 71" descr="Customer review outline">
            <a:extLst>
              <a:ext uri="{FF2B5EF4-FFF2-40B4-BE49-F238E27FC236}">
                <a16:creationId xmlns:a16="http://schemas.microsoft.com/office/drawing/2014/main" id="{21B3E732-0813-BE43-B793-4BD9034C6B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6641210"/>
            <a:ext cx="411480" cy="411480"/>
          </a:xfrm>
          <a:prstGeom prst="rect">
            <a:avLst/>
          </a:prstGeom>
        </p:spPr>
      </p:pic>
      <p:pic>
        <p:nvPicPr>
          <p:cNvPr id="73" name="Graphic 72" descr="Signpost outline">
            <a:extLst>
              <a:ext uri="{FF2B5EF4-FFF2-40B4-BE49-F238E27FC236}">
                <a16:creationId xmlns:a16="http://schemas.microsoft.com/office/drawing/2014/main" id="{1F982738-B503-9740-BDCB-05ED93867D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6629400"/>
            <a:ext cx="411480" cy="411480"/>
          </a:xfrm>
          <a:prstGeom prst="rect">
            <a:avLst/>
          </a:prstGeom>
        </p:spPr>
      </p:pic>
      <p:pic>
        <p:nvPicPr>
          <p:cNvPr id="76" name="Graphic 75" descr="Internet outline">
            <a:extLst>
              <a:ext uri="{FF2B5EF4-FFF2-40B4-BE49-F238E27FC236}">
                <a16:creationId xmlns:a16="http://schemas.microsoft.com/office/drawing/2014/main" id="{F6C8836B-077B-BC4F-9C12-02BE560236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57800" y="8520784"/>
            <a:ext cx="411480" cy="411480"/>
          </a:xfrm>
          <a:prstGeom prst="rect">
            <a:avLst/>
          </a:prstGeom>
        </p:spPr>
      </p:pic>
      <p:pic>
        <p:nvPicPr>
          <p:cNvPr id="77" name="Graphic 76" descr="Chat bubble outline">
            <a:extLst>
              <a:ext uri="{FF2B5EF4-FFF2-40B4-BE49-F238E27FC236}">
                <a16:creationId xmlns:a16="http://schemas.microsoft.com/office/drawing/2014/main" id="{B6F9981D-CBCE-514B-8F7F-0F0CAFEDBE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6853" y="8520784"/>
            <a:ext cx="411480" cy="411480"/>
          </a:xfrm>
          <a:prstGeom prst="rect">
            <a:avLst/>
          </a:prstGeom>
        </p:spPr>
      </p:pic>
      <p:pic>
        <p:nvPicPr>
          <p:cNvPr id="78" name="Graphic 77" descr="Playbook outline">
            <a:extLst>
              <a:ext uri="{FF2B5EF4-FFF2-40B4-BE49-F238E27FC236}">
                <a16:creationId xmlns:a16="http://schemas.microsoft.com/office/drawing/2014/main" id="{C027C0A6-1CBA-8A4F-819C-F6A9FD0038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8600" y="2517951"/>
            <a:ext cx="469271" cy="415313"/>
          </a:xfrm>
          <a:prstGeom prst="rect">
            <a:avLst/>
          </a:prstGeom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6A5585B6-BC58-CF49-8E30-0902A61164D3}"/>
              </a:ext>
            </a:extLst>
          </p:cNvPr>
          <p:cNvSpPr/>
          <p:nvPr/>
        </p:nvSpPr>
        <p:spPr>
          <a:xfrm rot="5400000" flipH="1">
            <a:off x="3863341" y="98653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C74BA5F1-BF40-EA40-A62E-3F21CE2DB3F1}"/>
              </a:ext>
            </a:extLst>
          </p:cNvPr>
          <p:cNvSpPr/>
          <p:nvPr/>
        </p:nvSpPr>
        <p:spPr>
          <a:xfrm rot="5400000" flipH="1">
            <a:off x="3863341" y="551458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C539739D-1D3E-204D-9819-C44D9AE36DE8}"/>
              </a:ext>
            </a:extLst>
          </p:cNvPr>
          <p:cNvGrpSpPr/>
          <p:nvPr/>
        </p:nvGrpSpPr>
        <p:grpSpPr>
          <a:xfrm rot="5400000">
            <a:off x="1154159" y="-868525"/>
            <a:ext cx="5661921" cy="7931849"/>
            <a:chOff x="-247019" y="421767"/>
            <a:chExt cx="3875281" cy="7641336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F41DD51E-EC9C-7B44-BE42-FA9C42B94675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6E97A2E1-56BC-2B46-9873-F675D66FF621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8">
            <a:extLst>
              <a:ext uri="{FF2B5EF4-FFF2-40B4-BE49-F238E27FC236}">
                <a16:creationId xmlns:a16="http://schemas.microsoft.com/office/drawing/2014/main" id="{E94A976A-74F6-2B44-A50A-E80284518390}"/>
              </a:ext>
            </a:extLst>
          </p:cNvPr>
          <p:cNvSpPr/>
          <p:nvPr/>
        </p:nvSpPr>
        <p:spPr>
          <a:xfrm rot="10800000" flipH="1">
            <a:off x="2673171" y="2678191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DDD1FF31-1F82-184B-91EF-DE7A6E303CA0}"/>
              </a:ext>
            </a:extLst>
          </p:cNvPr>
          <p:cNvSpPr/>
          <p:nvPr/>
        </p:nvSpPr>
        <p:spPr>
          <a:xfrm rot="10800000" flipH="1">
            <a:off x="1959771" y="2678191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026EDD91-B9E8-0640-B78B-DC392FC36D81}"/>
              </a:ext>
            </a:extLst>
          </p:cNvPr>
          <p:cNvSpPr/>
          <p:nvPr/>
        </p:nvSpPr>
        <p:spPr>
          <a:xfrm rot="10800000" flipH="1">
            <a:off x="611792" y="2682563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8">
            <a:extLst>
              <a:ext uri="{FF2B5EF4-FFF2-40B4-BE49-F238E27FC236}">
                <a16:creationId xmlns:a16="http://schemas.microsoft.com/office/drawing/2014/main" id="{32D4F643-675A-724B-B062-DF5052AAF61F}"/>
              </a:ext>
            </a:extLst>
          </p:cNvPr>
          <p:cNvSpPr/>
          <p:nvPr/>
        </p:nvSpPr>
        <p:spPr>
          <a:xfrm rot="10800000" flipH="1">
            <a:off x="1301653" y="2678191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488" y="9670288"/>
            <a:ext cx="73558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0"/>
              </a:lnSpc>
            </a:pP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8" name="object 8"/>
          <p:cNvSpPr/>
          <p:nvPr/>
        </p:nvSpPr>
        <p:spPr>
          <a:xfrm>
            <a:off x="4724780" y="914778"/>
            <a:ext cx="1954230" cy="57597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43270" y="589788"/>
            <a:ext cx="25882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Außendienstaktivitäten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399" y="589788"/>
            <a:ext cx="19370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Launch Advisory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2188" y="1225804"/>
            <a:ext cx="313169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de-DE" sz="1000" dirty="0">
                <a:solidFill>
                  <a:srgbClr val="1F1F1F"/>
                </a:solidFill>
                <a:latin typeface="AdobeClean-Light"/>
                <a:cs typeface="AdobeClean-Light"/>
              </a:rPr>
              <a:t>Für Kunden, die eine </a:t>
            </a:r>
            <a:r>
              <a:rPr lang="de-DE" sz="1000" b="1" dirty="0">
                <a:solidFill>
                  <a:srgbClr val="1F1F1F"/>
                </a:solidFill>
                <a:latin typeface="Adobe Clean"/>
                <a:cs typeface="Adobe Clean"/>
              </a:rPr>
              <a:t>neue Adobe Experience Cloud-Lösung implementieren, ist </a:t>
            </a:r>
            <a:r>
              <a:rPr lang="de-DE" sz="1000" dirty="0">
                <a:latin typeface="Adobe Clean Light" charset="0"/>
                <a:ea typeface="Adobe Clean Light" charset="0"/>
                <a:cs typeface="Adobe Clean Light" charset="0"/>
              </a:rPr>
              <a:t>Launch Advisory</a:t>
            </a:r>
            <a:r>
              <a:rPr lang="de-DE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eine </a:t>
            </a:r>
            <a:r>
              <a:rPr lang="de-DE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zentrale </a:t>
            </a:r>
            <a:br>
              <a:rPr lang="sk-SK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</a:br>
            <a:r>
              <a:rPr lang="de-DE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Palette von Beratungs-Services</a:t>
            </a:r>
            <a:r>
              <a:rPr lang="de-DE" sz="1000" dirty="0">
                <a:latin typeface="Adobe Clean Light" charset="0"/>
                <a:ea typeface="Adobe Clean Light" charset="0"/>
                <a:cs typeface="Adobe Clean Light" charset="0"/>
              </a:rPr>
              <a:t> und Empfehlungen, </a:t>
            </a:r>
            <a:br>
              <a:rPr lang="sk-SK" sz="1000" dirty="0">
                <a:latin typeface="Adobe Clean Light" charset="0"/>
                <a:ea typeface="Adobe Clean Light" charset="0"/>
                <a:cs typeface="Adobe Clean Light" charset="0"/>
              </a:rPr>
            </a:br>
            <a:r>
              <a:rPr lang="de-DE" sz="1000" dirty="0">
                <a:latin typeface="Adobe Clean Light" charset="0"/>
                <a:ea typeface="Adobe Clean Light" charset="0"/>
                <a:cs typeface="Adobe Clean Light" charset="0"/>
              </a:rPr>
              <a:t>die </a:t>
            </a:r>
            <a:r>
              <a:rPr lang="de-DE" sz="1000" b="1" dirty="0">
                <a:latin typeface="Adobe Clean Light" charset="0"/>
                <a:ea typeface="Adobe Clean Light" charset="0"/>
                <a:cs typeface="Adobe Clean Light" charset="0"/>
              </a:rPr>
              <a:t>nachweislich erfolgreiche Implementierungen unterstützen</a:t>
            </a:r>
            <a:r>
              <a:rPr lang="de-DE" sz="1000" dirty="0">
                <a:latin typeface="Adobe Clean Light" charset="0"/>
                <a:ea typeface="Adobe Clean Light" charset="0"/>
                <a:cs typeface="Adobe Clean Light" charset="0"/>
              </a:rPr>
              <a:t> und </a:t>
            </a:r>
            <a:r>
              <a:rPr lang="de-DE" sz="1000" b="1" dirty="0">
                <a:latin typeface="Adobe Clean Light" charset="0"/>
                <a:ea typeface="Adobe Clean Light" charset="0"/>
                <a:cs typeface="Adobe Clean Light" charset="0"/>
              </a:rPr>
              <a:t>die Time-to-Value beschleunigen</a:t>
            </a:r>
            <a:r>
              <a:rPr lang="de-DE" sz="1000" dirty="0">
                <a:latin typeface="Adobe Clean Light" charset="0"/>
                <a:ea typeface="Adobe Clean Light" charset="0"/>
                <a:cs typeface="Adobe Clean Light" charset="0"/>
              </a:rPr>
              <a:t>.</a:t>
            </a: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  <a:ln>
            <a:solidFill>
              <a:srgbClr val="FA0E00"/>
            </a:solidFill>
          </a:ln>
        </p:spPr>
      </p:pic>
      <p:sp>
        <p:nvSpPr>
          <p:cNvPr id="61" name="object 61"/>
          <p:cNvSpPr txBox="1"/>
          <p:nvPr/>
        </p:nvSpPr>
        <p:spPr>
          <a:xfrm>
            <a:off x="3965471" y="1228675"/>
            <a:ext cx="3603474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>
              <a:spcBef>
                <a:spcPts val="600"/>
              </a:spcBef>
            </a:pP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Der Außendienst sorgt für </a:t>
            </a:r>
            <a:r>
              <a:rPr lang="de-DE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schnelle Problemlösung,</a:t>
            </a: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fokussierten Kundenerfolg und beschleunigte </a:t>
            </a:r>
            <a:r>
              <a:rPr lang="de-DE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Time-to-Value</a:t>
            </a: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. Wenn Launch Advisory aktiv ist, gibt es </a:t>
            </a:r>
            <a:r>
              <a:rPr lang="de-DE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im ersten Jahr keinen Außendienst</a:t>
            </a: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für Lösungsprodukte, die unter einen Adobe Support-Vertrag fallen. </a:t>
            </a:r>
          </a:p>
          <a:p>
            <a:pPr marL="24130" marR="5080">
              <a:spcBef>
                <a:spcPts val="600"/>
              </a:spcBef>
            </a:pPr>
            <a:endParaRPr lang="en-US" sz="1000" b="1" dirty="0">
              <a:solidFill>
                <a:srgbClr val="1F1F1F"/>
              </a:solidFill>
              <a:latin typeface="Adobe Clean"/>
              <a:cs typeface="Adobe Clean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6B55E2C9-CF96-2F4E-85BA-89AEA97B17D5}"/>
              </a:ext>
            </a:extLst>
          </p:cNvPr>
          <p:cNvSpPr/>
          <p:nvPr/>
        </p:nvSpPr>
        <p:spPr>
          <a:xfrm flipV="1">
            <a:off x="924304" y="869060"/>
            <a:ext cx="1285496" cy="45719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8">
            <a:extLst>
              <a:ext uri="{FF2B5EF4-FFF2-40B4-BE49-F238E27FC236}">
                <a16:creationId xmlns:a16="http://schemas.microsoft.com/office/drawing/2014/main" id="{EBA3192C-C3E3-C641-AAF6-A4953AD2838C}"/>
              </a:ext>
            </a:extLst>
          </p:cNvPr>
          <p:cNvSpPr/>
          <p:nvPr/>
        </p:nvSpPr>
        <p:spPr>
          <a:xfrm rot="10800000" flipH="1">
            <a:off x="3692282" y="762000"/>
            <a:ext cx="45719" cy="118872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F9FB5025-2514-684C-812E-4F3EA1789BFC}"/>
              </a:ext>
            </a:extLst>
          </p:cNvPr>
          <p:cNvSpPr/>
          <p:nvPr/>
        </p:nvSpPr>
        <p:spPr>
          <a:xfrm>
            <a:off x="4457700" y="762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703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BF6C5-6955-9645-9E88-A7A5E1977309}"/>
              </a:ext>
            </a:extLst>
          </p:cNvPr>
          <p:cNvSpPr/>
          <p:nvPr/>
        </p:nvSpPr>
        <p:spPr>
          <a:xfrm>
            <a:off x="172087" y="3867961"/>
            <a:ext cx="3525469" cy="23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de-DE" sz="1000" dirty="0">
                <a:latin typeface="Adobe Clean Light" charset="0"/>
              </a:rPr>
              <a:t>Experten für Adobe-Lösungen helfen bei der Prüfung von Anforderungen, Architektur, Entwicklungsprozess und Launch-Bereitschaft</a:t>
            </a:r>
            <a:r>
              <a:rPr lang="de-DE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mit </a:t>
            </a:r>
            <a:r>
              <a:rPr lang="de-DE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Best Practice-basierten Anleitungen</a:t>
            </a:r>
            <a:r>
              <a:rPr lang="de-DE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für Kunden und Implementierungspartner.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solidFill>
                <a:srgbClr val="1F1F1F"/>
              </a:solidFill>
              <a:latin typeface="Adobe Clean"/>
              <a:cs typeface="Adobe Clean"/>
            </a:endParaRPr>
          </a:p>
          <a:p>
            <a:pPr marL="12700" marR="5080">
              <a:spcBef>
                <a:spcPts val="100"/>
              </a:spcBef>
            </a:pPr>
            <a:r>
              <a:rPr lang="de-DE" sz="1000" dirty="0">
                <a:latin typeface="Adobe Clean Light" charset="0"/>
              </a:rPr>
              <a:t>Launch Advisory orientiert sich anhand gängiger Milestones (</a:t>
            </a:r>
            <a:r>
              <a:rPr lang="de-DE" sz="1000" b="1" dirty="0">
                <a:latin typeface="Adobe Clean Light" charset="0"/>
              </a:rPr>
              <a:t>Kickoff, Definition, Design, Go-Live und Post-Launch</a:t>
            </a:r>
            <a:r>
              <a:rPr lang="de-DE" sz="1000" dirty="0">
                <a:latin typeface="Adobe Clean Light" charset="0"/>
              </a:rPr>
              <a:t>) an Ihren Projektplan und umfasst Anleitung, Prüfung, Bewertung und Empfehlungen.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de-DE" sz="1000" dirty="0">
                <a:latin typeface="Adobe Clean Light" charset="0"/>
              </a:rPr>
              <a:t>Zu den wichtigsten Angeboten gehören:</a:t>
            </a:r>
          </a:p>
          <a:p>
            <a:pPr marL="184150" marR="508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de-DE" sz="1000" dirty="0"/>
              <a:t>Kickoff-Deck (einschließlich Projekt-Kooperationsplan)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e-DE" sz="1000" dirty="0"/>
              <a:t>Dokument(e) für Bewertung und Empfehlung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e-DE" sz="1000" dirty="0"/>
              <a:t>Interaktionszusammenfassung</a:t>
            </a: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5EFFA37E-5E9D-754A-94DA-1299B0F27104}"/>
              </a:ext>
            </a:extLst>
          </p:cNvPr>
          <p:cNvSpPr/>
          <p:nvPr/>
        </p:nvSpPr>
        <p:spPr>
          <a:xfrm rot="10800000" flipH="1">
            <a:off x="3692282" y="3840480"/>
            <a:ext cx="45719" cy="566928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Pentagon 68">
            <a:extLst>
              <a:ext uri="{FF2B5EF4-FFF2-40B4-BE49-F238E27FC236}">
                <a16:creationId xmlns:a16="http://schemas.microsoft.com/office/drawing/2014/main" id="{B3CD9FB2-B6D3-164A-8CA9-E474FC909A25}"/>
              </a:ext>
            </a:extLst>
          </p:cNvPr>
          <p:cNvSpPr/>
          <p:nvPr/>
        </p:nvSpPr>
        <p:spPr>
          <a:xfrm>
            <a:off x="3599686" y="2920968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Ausführung und Betrieb</a:t>
            </a:r>
          </a:p>
        </p:txBody>
      </p:sp>
      <p:sp>
        <p:nvSpPr>
          <p:cNvPr id="70" name="object 38">
            <a:extLst>
              <a:ext uri="{FF2B5EF4-FFF2-40B4-BE49-F238E27FC236}">
                <a16:creationId xmlns:a16="http://schemas.microsoft.com/office/drawing/2014/main" id="{71095CA5-757D-5E40-AAFD-CC32BD673713}"/>
              </a:ext>
            </a:extLst>
          </p:cNvPr>
          <p:cNvSpPr/>
          <p:nvPr/>
        </p:nvSpPr>
        <p:spPr>
          <a:xfrm rot="10800000" flipH="1">
            <a:off x="3331288" y="2678190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FB0EC1F4-1AFD-B344-81D9-2CCD3D8EF8DB}"/>
              </a:ext>
            </a:extLst>
          </p:cNvPr>
          <p:cNvSpPr/>
          <p:nvPr/>
        </p:nvSpPr>
        <p:spPr>
          <a:xfrm>
            <a:off x="310386" y="2920968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Implementierung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D75-60DA-E74F-9027-4C8869FE5BD2}"/>
              </a:ext>
            </a:extLst>
          </p:cNvPr>
          <p:cNvSpPr txBox="1"/>
          <p:nvPr/>
        </p:nvSpPr>
        <p:spPr>
          <a:xfrm>
            <a:off x="2918286" y="2317134"/>
            <a:ext cx="93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Post-Launch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34150-F664-DD41-A622-B5C702788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498" y="6379881"/>
            <a:ext cx="3096805" cy="285562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999750A-7416-1B41-9A8D-8AD5A5E5F6B4}"/>
              </a:ext>
            </a:extLst>
          </p:cNvPr>
          <p:cNvSpPr/>
          <p:nvPr/>
        </p:nvSpPr>
        <p:spPr>
          <a:xfrm>
            <a:off x="42491" y="417893"/>
            <a:ext cx="803911" cy="688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061E8D-9723-464D-AA49-7A3A3A02BE92}"/>
              </a:ext>
            </a:extLst>
          </p:cNvPr>
          <p:cNvSpPr/>
          <p:nvPr/>
        </p:nvSpPr>
        <p:spPr>
          <a:xfrm>
            <a:off x="3855907" y="4694431"/>
            <a:ext cx="3675699" cy="2310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de-DE" sz="1000" b="1" dirty="0">
                <a:solidFill>
                  <a:srgbClr val="000000"/>
                </a:solidFill>
                <a:latin typeface="+mj-lt"/>
              </a:rPr>
              <a:t>Aktivitäten des technischen Tracks</a:t>
            </a: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stellen sicher, dass Kunden technisch versiert sind und ihre Tools optimal nutzen. Diese Aktivitätstypen umfassen insbesondere Support und Empfehlungen für Plattformkonfigurationen, Integrationen und die Fehlerbehebung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de-DE" sz="1000" dirty="0">
                <a:latin typeface="Adobe Clean Light" charset="0"/>
              </a:rPr>
              <a:t>Verfügbare technische Aktivitäten:</a:t>
            </a:r>
          </a:p>
          <a:p>
            <a:pPr marL="184150" marR="508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Statusprüfung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Plattformprüfung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Aktivierung von Funktionssätzen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Grundlegende Integrationen und Konfigurationen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Fehlerbehebung bei der Kundenlösung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Cloud-Service-Support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34E685-A734-974B-A33A-BE51D1A8BC0D}"/>
              </a:ext>
            </a:extLst>
          </p:cNvPr>
          <p:cNvSpPr/>
          <p:nvPr/>
        </p:nvSpPr>
        <p:spPr>
          <a:xfrm>
            <a:off x="3851397" y="7249456"/>
            <a:ext cx="3717548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de-DE" sz="1000" b="1" dirty="0">
                <a:solidFill>
                  <a:srgbClr val="000000"/>
                </a:solidFill>
                <a:latin typeface="+mj-lt"/>
              </a:rPr>
              <a:t>Aktivitäten des strategischen Tracks</a:t>
            </a: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ermitteln Möglichkeiten, mit den vom Kunden genutzten Adobe-Lösungen optimale Ergebnisse zu erzielen. Sie enthalten Support-Empfehlungen zu Strategie, Messung und Reifegrad, mit denen eine oder mehrere Adobe-Lösungen optimal genutzt werden können.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de-DE" sz="1000" dirty="0">
                <a:latin typeface="Adobe Clean Light" charset="0"/>
              </a:rPr>
              <a:t>Verfügbare strategische Aktivitäten:</a:t>
            </a:r>
          </a:p>
          <a:p>
            <a:pPr marL="241300" marR="508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Reifegrad-Roadmap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Use-Case-Entwicklung/-Messung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Reporting und Analyse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de-DE" sz="1000" dirty="0"/>
              <a:t>Aktivierung von Best Practices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FC85E-B176-5441-A8D8-AEF6C3DFCC2A}"/>
              </a:ext>
            </a:extLst>
          </p:cNvPr>
          <p:cNvSpPr txBox="1"/>
          <p:nvPr/>
        </p:nvSpPr>
        <p:spPr>
          <a:xfrm>
            <a:off x="3851397" y="3891661"/>
            <a:ext cx="352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>
              <a:spcBef>
                <a:spcPts val="100"/>
              </a:spcBef>
            </a:pPr>
            <a:r>
              <a:rPr lang="de-DE" sz="100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Als Enterprise-Kunde können Sie </a:t>
            </a:r>
            <a:r>
              <a:rPr lang="de-DE" sz="1200" b="1" u="sng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zwei</a:t>
            </a:r>
            <a:r>
              <a:rPr lang="de-DE" sz="1000" b="1" u="sng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Aktivitäten pro Jahr</a:t>
            </a:r>
            <a:r>
              <a:rPr lang="de-DE" sz="100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aus dem</a:t>
            </a:r>
            <a:r>
              <a:rPr lang="de-DE" sz="1000" b="1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technischen</a:t>
            </a:r>
            <a:r>
              <a:rPr lang="de-DE" sz="100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und/oder dem </a:t>
            </a:r>
            <a:r>
              <a:rPr lang="de-DE" sz="1000" b="1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strategischen</a:t>
            </a:r>
            <a:r>
              <a:rPr lang="de-DE" sz="1000">
                <a:solidFill>
                  <a:srgbClr val="1F1F1F"/>
                </a:solidFill>
                <a:latin typeface="Adobe Clean Light" panose="020B0303020404020204" pitchFamily="34" charset="0"/>
                <a:cs typeface="AdobeClean-Light"/>
              </a:rPr>
              <a:t> Track nutzen.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501EA-3511-BA44-BB3B-9F53FFBEAB0B}"/>
              </a:ext>
            </a:extLst>
          </p:cNvPr>
          <p:cNvSpPr txBox="1"/>
          <p:nvPr/>
        </p:nvSpPr>
        <p:spPr>
          <a:xfrm>
            <a:off x="2236134" y="2317134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Go-Live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1C33-2658-9C47-9546-65EE39995E93}"/>
              </a:ext>
            </a:extLst>
          </p:cNvPr>
          <p:cNvSpPr txBox="1"/>
          <p:nvPr/>
        </p:nvSpPr>
        <p:spPr>
          <a:xfrm>
            <a:off x="878679" y="2320287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Definition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CB7DF-91C2-1E4A-AAC5-7863828EA701}"/>
              </a:ext>
            </a:extLst>
          </p:cNvPr>
          <p:cNvSpPr txBox="1"/>
          <p:nvPr/>
        </p:nvSpPr>
        <p:spPr>
          <a:xfrm>
            <a:off x="205422" y="2330087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Kickoff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07ED1-06E3-D34E-B109-779393F8BBA9}"/>
              </a:ext>
            </a:extLst>
          </p:cNvPr>
          <p:cNvSpPr txBox="1"/>
          <p:nvPr/>
        </p:nvSpPr>
        <p:spPr>
          <a:xfrm>
            <a:off x="1558548" y="2320287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0F674-4C3B-AB48-86F4-0547F3186A06}"/>
              </a:ext>
            </a:extLst>
          </p:cNvPr>
          <p:cNvSpPr/>
          <p:nvPr/>
        </p:nvSpPr>
        <p:spPr>
          <a:xfrm>
            <a:off x="3692281" y="2549086"/>
            <a:ext cx="3684584" cy="3680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1">
                    <a:lumMod val="50000"/>
                  </a:schemeClr>
                </a:solidFill>
              </a:rPr>
              <a:t>2 Aktivitäten pro Jahr</a:t>
            </a:r>
          </a:p>
        </p:txBody>
      </p:sp>
    </p:spTree>
    <p:extLst>
      <p:ext uri="{BB962C8B-B14F-4D97-AF65-F5344CB8AC3E}">
        <p14:creationId xmlns:p14="http://schemas.microsoft.com/office/powerpoint/2010/main" val="7170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410" y="575594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809358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Manager(CSM)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0707" y="4913781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Regionales Support-Angebot von Adobe, örtliche Geschäftszeiten und unterstützte Sprachen</a:t>
            </a:r>
          </a:p>
          <a:p>
            <a:pPr>
              <a:spcBef>
                <a:spcPts val="915"/>
              </a:spcBef>
            </a:pPr>
            <a:r>
              <a:rPr lang="de-DE" sz="1000">
                <a:solidFill>
                  <a:srgbClr val="1F1F1F"/>
                </a:solidFill>
                <a:latin typeface="AdobeClean-Light"/>
              </a:rPr>
              <a:t>Das regionale Support-Angebot von Adobe wird durch Abgleich der Rechnungsadresse des Kunden (entsprechend dem Kundenauftrag oder einer anderen Kaufbestätigung für Adobe-Support) mit einer der folgenden Regionen ermittelt: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34283"/>
              </p:ext>
            </p:extLst>
          </p:nvPr>
        </p:nvGraphicFramePr>
        <p:xfrm>
          <a:off x="171128" y="5907213"/>
          <a:ext cx="7391400" cy="13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Nord- und Südamerika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Europa, Naher Osten 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Japan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6:00–17:30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9:00–17:30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/>
                        <a:t>Sprachunterstützung ist nur auf Englisch und Japanisch verfügbar.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noProof="0"/>
                        <a:t> </a:t>
                      </a:r>
                      <a:r>
                        <a:rPr lang="de-DE" sz="1100" b="0" i="0" u="none" strike="noStrike" baseline="30000" noProof="0"/>
                        <a:t>1</a:t>
                      </a:r>
                      <a:r>
                        <a:rPr lang="de-DE" sz="1100" b="0" i="0" u="none" strike="noStrike" noProof="0"/>
                        <a:t>Fälle der Kategorien P2, P3 und P4 sind in Japan auf Geschäftszeiten beschränkt.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669421" y="8528519"/>
            <a:ext cx="115010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27720" y="8541244"/>
            <a:ext cx="92535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 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1718" y="8543943"/>
            <a:ext cx="841576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18922"/>
              </p:ext>
            </p:extLst>
          </p:nvPr>
        </p:nvGraphicFramePr>
        <p:xfrm>
          <a:off x="194237" y="1272353"/>
          <a:ext cx="736829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Mit der Experience League unterstützt Adobe Unternehmen dabei, </a:t>
                      </a:r>
                      <a:br>
                        <a:rPr lang="sk-SK" sz="1000" b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b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mit ihren Investitionen in Adobe optimale Ergebnisse zu erzielen. </a:t>
                      </a:r>
                      <a:r>
                        <a:rPr lang="de-DE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An diesem zentralen Ort können Kunden auf einem personalisierten Weg zum Erfolg lernen, Kontakte knüpfen und sich weiterentwickeln. Dafür nutzen sie Selbsthilfe-Tutorials, Produktdokumentation, von Kursleitern geführte Schulungen, Community und technischen Support.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Training</a:t>
                      </a:r>
                      <a:r>
                        <a:rPr lang="de-DE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Digital Learning Services-Kurse sind über die Experience League verfügbar. Das Angebot umfasst sowohl On-Demand- als auch von Kursleiter geführte Schulungen.  Hier können Sie Kompetenzen erwerben, die auf dem Markt anerkannt sind und den Erfolg im Unternehmen vorantreiben.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zu den angebotenen Support-Services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099BE-EDEC-4FF1-8378-4466172360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2EBF8D-136B-48EC-8FC0-F70C0583664B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1989CE-20BB-4A6A-A33F-71A1AE469C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1448</Words>
  <Application>Microsoft Office PowerPoint</Application>
  <PresentationFormat>Custom</PresentationFormat>
  <Paragraphs>180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SUPPORT-ANGEBOT VON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DX CUSTOMER SUPPORT</dc:title>
  <cp:lastModifiedBy>Marek Poliacik</cp:lastModifiedBy>
  <cp:revision>2</cp:revision>
  <dcterms:created xsi:type="dcterms:W3CDTF">2021-05-05T02:01:37Z</dcterms:created>
  <dcterms:modified xsi:type="dcterms:W3CDTF">2021-10-01T08:31:47Z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LastSaved">
    <vt:filetime>2021-05-05T00:00:00Z</vt:filetime>
  </property>
  <property fmtid="{D5CDD505-2E9C-101B-9397-08002B2CF9AE}" pid="4" name="ContentTypeId">
    <vt:lpwstr>0x010100E783BF6876BCC646A459363AF21A7736</vt:lpwstr>
  </property>
</Properties>
</file>