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826C17-B3F5-53A1-AAFF-C7771804C7A7}" v="128" dt="2021-10-13T18:50:39.613"/>
    <p1510:client id="{1A3D389F-0E00-444F-BDF7-5C174E20EEC2}" v="2" dt="2021-10-13T19:33:05.183"/>
    <p1510:client id="{D02E726A-82A5-CF13-9EBE-9B674D878D37}" v="22" dt="2021-10-12T19:51:27.4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6"/>
  </p:normalViewPr>
  <p:slideViewPr>
    <p:cSldViewPr snapToGrid="0">
      <p:cViewPr varScale="1">
        <p:scale>
          <a:sx n="72" d="100"/>
          <a:sy n="72" d="100"/>
        </p:scale>
        <p:origin x="2979" y="3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19826C17-B3F5-53A1-AAFF-C7771804C7A7}"/>
    <pc:docChg chg="modSld">
      <pc:chgData name="Akilah Johnson" userId="S::akjohnso@adobe.com::2fa3aa60-0c9c-4d06-bae2-795983241227" providerId="AD" clId="Web-{19826C17-B3F5-53A1-AAFF-C7771804C7A7}" dt="2021-10-13T18:50:21.160" v="67"/>
      <pc:docMkLst>
        <pc:docMk/>
      </pc:docMkLst>
      <pc:sldChg chg="modSp">
        <pc:chgData name="Akilah Johnson" userId="S::akjohnso@adobe.com::2fa3aa60-0c9c-4d06-bae2-795983241227" providerId="AD" clId="Web-{19826C17-B3F5-53A1-AAFF-C7771804C7A7}" dt="2021-10-13T18:38:26.810" v="9" actId="20577"/>
        <pc:sldMkLst>
          <pc:docMk/>
          <pc:sldMk cId="5960377" sldId="259"/>
        </pc:sldMkLst>
        <pc:spChg chg="mod">
          <ac:chgData name="Akilah Johnson" userId="S::akjohnso@adobe.com::2fa3aa60-0c9c-4d06-bae2-795983241227" providerId="AD" clId="Web-{19826C17-B3F5-53A1-AAFF-C7771804C7A7}" dt="2021-10-13T18:38:26.810" v="9" actId="20577"/>
          <ac:spMkLst>
            <pc:docMk/>
            <pc:sldMk cId="5960377" sldId="259"/>
            <ac:spMk id="75" creationId="{4602CC83-B0C7-8445-9007-87E67CDDD9D0}"/>
          </ac:spMkLst>
        </pc:spChg>
        <pc:spChg chg="mod">
          <ac:chgData name="Akilah Johnson" userId="S::akjohnso@adobe.com::2fa3aa60-0c9c-4d06-bae2-795983241227" providerId="AD" clId="Web-{19826C17-B3F5-53A1-AAFF-C7771804C7A7}" dt="2021-10-13T18:38:17.716" v="5" actId="20577"/>
          <ac:spMkLst>
            <pc:docMk/>
            <pc:sldMk cId="5960377" sldId="259"/>
            <ac:spMk id="83" creationId="{7A016ADC-2A30-8A4B-BE07-A9AB6C1898A7}"/>
          </ac:spMkLst>
        </pc:spChg>
        <pc:spChg chg="mod">
          <ac:chgData name="Akilah Johnson" userId="S::akjohnso@adobe.com::2fa3aa60-0c9c-4d06-bae2-795983241227" providerId="AD" clId="Web-{19826C17-B3F5-53A1-AAFF-C7771804C7A7}" dt="2021-10-13T18:38:19.654" v="6" actId="20577"/>
          <ac:spMkLst>
            <pc:docMk/>
            <pc:sldMk cId="5960377" sldId="259"/>
            <ac:spMk id="87" creationId="{57C0C871-6516-F145-97DA-27A143E6185C}"/>
          </ac:spMkLst>
        </pc:spChg>
        <pc:spChg chg="mod">
          <ac:chgData name="Akilah Johnson" userId="S::akjohnso@adobe.com::2fa3aa60-0c9c-4d06-bae2-795983241227" providerId="AD" clId="Web-{19826C17-B3F5-53A1-AAFF-C7771804C7A7}" dt="2021-10-13T18:38:14.044" v="4" actId="20577"/>
          <ac:spMkLst>
            <pc:docMk/>
            <pc:sldMk cId="5960377" sldId="259"/>
            <ac:spMk id="124" creationId="{14AAF776-9013-4C40-92F9-FFFE22C4038F}"/>
          </ac:spMkLst>
        </pc:spChg>
        <pc:spChg chg="mod">
          <ac:chgData name="Akilah Johnson" userId="S::akjohnso@adobe.com::2fa3aa60-0c9c-4d06-bae2-795983241227" providerId="AD" clId="Web-{19826C17-B3F5-53A1-AAFF-C7771804C7A7}" dt="2021-10-13T18:38:10.013" v="2" actId="20577"/>
          <ac:spMkLst>
            <pc:docMk/>
            <pc:sldMk cId="5960377" sldId="259"/>
            <ac:spMk id="125" creationId="{AF4EBBF5-5438-A043-B9AA-3822381D52EE}"/>
          </ac:spMkLst>
        </pc:spChg>
        <pc:spChg chg="mod">
          <ac:chgData name="Akilah Johnson" userId="S::akjohnso@adobe.com::2fa3aa60-0c9c-4d06-bae2-795983241227" providerId="AD" clId="Web-{19826C17-B3F5-53A1-AAFF-C7771804C7A7}" dt="2021-10-13T18:38:12.263" v="3" actId="20577"/>
          <ac:spMkLst>
            <pc:docMk/>
            <pc:sldMk cId="5960377" sldId="259"/>
            <ac:spMk id="126" creationId="{7F65676D-32E4-7B4B-BB85-4D504B5882BD}"/>
          </ac:spMkLst>
        </pc:spChg>
      </pc:sldChg>
      <pc:sldChg chg="modSp">
        <pc:chgData name="Akilah Johnson" userId="S::akjohnso@adobe.com::2fa3aa60-0c9c-4d06-bae2-795983241227" providerId="AD" clId="Web-{19826C17-B3F5-53A1-AAFF-C7771804C7A7}" dt="2021-10-13T18:40:23.717" v="19" actId="20577"/>
        <pc:sldMkLst>
          <pc:docMk/>
          <pc:sldMk cId="1050037809" sldId="261"/>
        </pc:sldMkLst>
        <pc:spChg chg="mod">
          <ac:chgData name="Akilah Johnson" userId="S::akjohnso@adobe.com::2fa3aa60-0c9c-4d06-bae2-795983241227" providerId="AD" clId="Web-{19826C17-B3F5-53A1-AAFF-C7771804C7A7}" dt="2021-10-13T18:40:23.717" v="19" actId="20577"/>
          <ac:spMkLst>
            <pc:docMk/>
            <pc:sldMk cId="1050037809" sldId="261"/>
            <ac:spMk id="56" creationId="{00000000-0000-0000-0000-000000000000}"/>
          </ac:spMkLst>
        </pc:spChg>
        <pc:graphicFrameChg chg="mod modGraphic">
          <ac:chgData name="Akilah Johnson" userId="S::akjohnso@adobe.com::2fa3aa60-0c9c-4d06-bae2-795983241227" providerId="AD" clId="Web-{19826C17-B3F5-53A1-AAFF-C7771804C7A7}" dt="2021-10-13T18:39:38.154" v="17"/>
          <ac:graphicFrameMkLst>
            <pc:docMk/>
            <pc:sldMk cId="1050037809" sldId="261"/>
            <ac:graphicFrameMk id="111" creationId="{D8653CEC-4213-DE40-9BAF-D1E3318FF89C}"/>
          </ac:graphicFrameMkLst>
        </pc:graphicFrameChg>
      </pc:sldChg>
      <pc:sldChg chg="modSp">
        <pc:chgData name="Akilah Johnson" userId="S::akjohnso@adobe.com::2fa3aa60-0c9c-4d06-bae2-795983241227" providerId="AD" clId="Web-{19826C17-B3F5-53A1-AAFF-C7771804C7A7}" dt="2021-10-13T18:39:10.373" v="15" actId="20577"/>
        <pc:sldMkLst>
          <pc:docMk/>
          <pc:sldMk cId="717026355" sldId="266"/>
        </pc:sldMkLst>
        <pc:spChg chg="mod">
          <ac:chgData name="Akilah Johnson" userId="S::akjohnso@adobe.com::2fa3aa60-0c9c-4d06-bae2-795983241227" providerId="AD" clId="Web-{19826C17-B3F5-53A1-AAFF-C7771804C7A7}" dt="2021-10-13T18:39:10.373" v="15" actId="20577"/>
          <ac:spMkLst>
            <pc:docMk/>
            <pc:sldMk cId="717026355" sldId="266"/>
            <ac:spMk id="9" creationId="{00000000-0000-0000-0000-000000000000}"/>
          </ac:spMkLst>
        </pc:spChg>
        <pc:spChg chg="mod">
          <ac:chgData name="Akilah Johnson" userId="S::akjohnso@adobe.com::2fa3aa60-0c9c-4d06-bae2-795983241227" providerId="AD" clId="Web-{19826C17-B3F5-53A1-AAFF-C7771804C7A7}" dt="2021-10-13T18:38:44.029" v="11" actId="20577"/>
          <ac:spMkLst>
            <pc:docMk/>
            <pc:sldMk cId="717026355" sldId="266"/>
            <ac:spMk id="82" creationId="{F6061E8D-9723-464D-AA49-7A3A3A02BE92}"/>
          </ac:spMkLst>
        </pc:spChg>
        <pc:spChg chg="mod">
          <ac:chgData name="Akilah Johnson" userId="S::akjohnso@adobe.com::2fa3aa60-0c9c-4d06-bae2-795983241227" providerId="AD" clId="Web-{19826C17-B3F5-53A1-AAFF-C7771804C7A7}" dt="2021-10-13T18:39:00.638" v="13" actId="20577"/>
          <ac:spMkLst>
            <pc:docMk/>
            <pc:sldMk cId="717026355" sldId="266"/>
            <ac:spMk id="83" creationId="{BB34E685-A734-974B-A33A-BE51D1A8BC0D}"/>
          </ac:spMkLst>
        </pc:spChg>
      </pc:sldChg>
      <pc:sldChg chg="modSp">
        <pc:chgData name="Akilah Johnson" userId="S::akjohnso@adobe.com::2fa3aa60-0c9c-4d06-bae2-795983241227" providerId="AD" clId="Web-{19826C17-B3F5-53A1-AAFF-C7771804C7A7}" dt="2021-10-13T18:50:21.160" v="67"/>
        <pc:sldMkLst>
          <pc:docMk/>
          <pc:sldMk cId="2161849182" sldId="267"/>
        </pc:sldMkLst>
        <pc:graphicFrameChg chg="mod modGraphic">
          <ac:chgData name="Akilah Johnson" userId="S::akjohnso@adobe.com::2fa3aa60-0c9c-4d06-bae2-795983241227" providerId="AD" clId="Web-{19826C17-B3F5-53A1-AAFF-C7771804C7A7}" dt="2021-10-13T18:50:21.160" v="67"/>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D02E726A-82A5-CF13-9EBE-9B674D878D37}"/>
    <pc:docChg chg="modSld">
      <pc:chgData name="Akilah Johnson" userId="S::akjohnso@adobe.com::2fa3aa60-0c9c-4d06-bae2-795983241227" providerId="AD" clId="Web-{D02E726A-82A5-CF13-9EBE-9B674D878D37}" dt="2021-10-12T19:51:27.470" v="10"/>
      <pc:docMkLst>
        <pc:docMk/>
      </pc:docMkLst>
      <pc:sldChg chg="modSp delCm">
        <pc:chgData name="Akilah Johnson" userId="S::akjohnso@adobe.com::2fa3aa60-0c9c-4d06-bae2-795983241227" providerId="AD" clId="Web-{D02E726A-82A5-CF13-9EBE-9B674D878D37}" dt="2021-10-12T19:51:27.470" v="10"/>
        <pc:sldMkLst>
          <pc:docMk/>
          <pc:sldMk cId="2161849182" sldId="267"/>
        </pc:sldMkLst>
        <pc:spChg chg="mod">
          <ac:chgData name="Akilah Johnson" userId="S::akjohnso@adobe.com::2fa3aa60-0c9c-4d06-bae2-795983241227" providerId="AD" clId="Web-{D02E726A-82A5-CF13-9EBE-9B674D878D37}" dt="2021-10-12T19:51:04.127" v="8" actId="20577"/>
          <ac:spMkLst>
            <pc:docMk/>
            <pc:sldMk cId="2161849182" sldId="267"/>
            <ac:spMk id="2" creationId="{00000000-0000-0000-0000-000000000000}"/>
          </ac:spMkLst>
        </pc:spChg>
      </pc:sldChg>
    </pc:docChg>
  </pc:docChgLst>
  <pc:docChgLst>
    <pc:chgData name="Lauren Schutte" userId="6e08b2d3-447a-4d66-86be-444d50df187f" providerId="ADAL" clId="{1A3D389F-0E00-444F-BDF7-5C174E20EEC2}"/>
    <pc:docChg chg="undo custSel modSld">
      <pc:chgData name="Lauren Schutte" userId="6e08b2d3-447a-4d66-86be-444d50df187f" providerId="ADAL" clId="{1A3D389F-0E00-444F-BDF7-5C174E20EEC2}" dt="2021-10-13T19:40:59.066" v="67" actId="20577"/>
      <pc:docMkLst>
        <pc:docMk/>
      </pc:docMkLst>
      <pc:sldChg chg="delSp modSp mod">
        <pc:chgData name="Lauren Schutte" userId="6e08b2d3-447a-4d66-86be-444d50df187f" providerId="ADAL" clId="{1A3D389F-0E00-444F-BDF7-5C174E20EEC2}" dt="2021-10-13T19:40:25.578" v="61" actId="478"/>
        <pc:sldMkLst>
          <pc:docMk/>
          <pc:sldMk cId="5960377" sldId="259"/>
        </pc:sldMkLst>
        <pc:spChg chg="mod">
          <ac:chgData name="Lauren Schutte" userId="6e08b2d3-447a-4d66-86be-444d50df187f" providerId="ADAL" clId="{1A3D389F-0E00-444F-BDF7-5C174E20EEC2}" dt="2021-10-13T19:33:45.182" v="59" actId="20577"/>
          <ac:spMkLst>
            <pc:docMk/>
            <pc:sldMk cId="5960377" sldId="259"/>
            <ac:spMk id="127" creationId="{BB896A03-8E7E-344F-BDE1-37C49461FF04}"/>
          </ac:spMkLst>
        </pc:spChg>
        <pc:grpChg chg="del mod">
          <ac:chgData name="Lauren Schutte" userId="6e08b2d3-447a-4d66-86be-444d50df187f" providerId="ADAL" clId="{1A3D389F-0E00-444F-BDF7-5C174E20EEC2}" dt="2021-10-13T19:40:25.578" v="61" actId="478"/>
          <ac:grpSpMkLst>
            <pc:docMk/>
            <pc:sldMk cId="5960377" sldId="259"/>
            <ac:grpSpMk id="62" creationId="{C539739D-1D3E-204D-9819-C44D9AE36DE8}"/>
          </ac:grpSpMkLst>
        </pc:grpChg>
      </pc:sldChg>
      <pc:sldChg chg="modSp mod">
        <pc:chgData name="Lauren Schutte" userId="6e08b2d3-447a-4d66-86be-444d50df187f" providerId="ADAL" clId="{1A3D389F-0E00-444F-BDF7-5C174E20EEC2}" dt="2021-10-13T19:40:59.066" v="67" actId="20577"/>
        <pc:sldMkLst>
          <pc:docMk/>
          <pc:sldMk cId="2161849182" sldId="267"/>
        </pc:sldMkLst>
        <pc:spChg chg="mod">
          <ac:chgData name="Lauren Schutte" userId="6e08b2d3-447a-4d66-86be-444d50df187f" providerId="ADAL" clId="{1A3D389F-0E00-444F-BDF7-5C174E20EEC2}" dt="2021-10-13T19:40:59.066" v="67" actId="20577"/>
          <ac:spMkLst>
            <pc:docMk/>
            <pc:sldMk cId="2161849182" sldId="267"/>
            <ac:spMk id="2" creationId="{00000000-0000-0000-0000-000000000000}"/>
          </ac:spMkLst>
        </pc:spChg>
        <pc:graphicFrameChg chg="mod modGraphic">
          <ac:chgData name="Lauren Schutte" userId="6e08b2d3-447a-4d66-86be-444d50df187f" providerId="ADAL" clId="{1A3D389F-0E00-444F-BDF7-5C174E20EEC2}" dt="2021-10-13T19:33:05.183" v="58"/>
          <ac:graphicFrameMkLst>
            <pc:docMk/>
            <pc:sldMk cId="2161849182" sldId="267"/>
            <ac:graphicFrameMk id="9" creationId="{00000000-0000-0000-0000-000000000000}"/>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11/12/2021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de#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de/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nchor="t">
            <a:spAutoFit/>
          </a:bodyPr>
          <a:lstStyle/>
          <a:p>
            <a:pPr marL="12700">
              <a:spcBef>
                <a:spcPts val="100"/>
              </a:spcBef>
            </a:pPr>
            <a:r>
              <a:rPr lang="de-DE" sz="2300" dirty="0">
                <a:latin typeface="Adobe Clean"/>
              </a:rPr>
              <a:t>SUPPORT-PAKETE VON ADOBE</a:t>
            </a:r>
          </a:p>
        </p:txBody>
      </p:sp>
      <p:sp>
        <p:nvSpPr>
          <p:cNvPr id="4" name="object 4"/>
          <p:cNvSpPr txBox="1"/>
          <p:nvPr/>
        </p:nvSpPr>
        <p:spPr>
          <a:xfrm>
            <a:off x="125148" y="7013546"/>
            <a:ext cx="2785110" cy="228268"/>
          </a:xfrm>
          <a:prstGeom prst="rect">
            <a:avLst/>
          </a:prstGeom>
        </p:spPr>
        <p:txBody>
          <a:bodyPr vert="horz" wrap="square" lIns="0" tIns="12700" rIns="0" bIns="0" rtlCol="0">
            <a:spAutoFit/>
          </a:bodyPr>
          <a:lstStyle/>
          <a:p>
            <a:pPr marL="12700">
              <a:lnSpc>
                <a:spcPct val="100000"/>
              </a:lnSpc>
              <a:spcBef>
                <a:spcPts val="100"/>
              </a:spcBef>
            </a:pPr>
            <a:r>
              <a:rPr lang="de-DE" sz="1400" b="1" u="sng">
                <a:solidFill>
                  <a:srgbClr val="020302"/>
                </a:solidFill>
                <a:uFill>
                  <a:solidFill>
                    <a:srgbClr val="020302"/>
                  </a:solidFill>
                </a:uFill>
                <a:latin typeface="Adobe Clean"/>
                <a:cs typeface="Adobe Clean"/>
              </a:rPr>
              <a:t>Service-Level-Ziele: Erste Reaktion</a:t>
            </a:r>
          </a:p>
        </p:txBody>
      </p:sp>
      <p:graphicFrame>
        <p:nvGraphicFramePr>
          <p:cNvPr id="9" name="object 9"/>
          <p:cNvGraphicFramePr>
            <a:graphicFrameLocks noGrp="1"/>
          </p:cNvGraphicFramePr>
          <p:nvPr>
            <p:extLst>
              <p:ext uri="{D42A27DB-BD31-4B8C-83A1-F6EECF244321}">
                <p14:modId xmlns:p14="http://schemas.microsoft.com/office/powerpoint/2010/main" val="3384739407"/>
              </p:ext>
            </p:extLst>
          </p:nvPr>
        </p:nvGraphicFramePr>
        <p:xfrm>
          <a:off x="146919" y="7336633"/>
          <a:ext cx="7477080" cy="2511645"/>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de-DE" sz="900">
                          <a:solidFill>
                            <a:srgbClr val="020302"/>
                          </a:solidFill>
                          <a:latin typeface="Adobe Clean"/>
                          <a:cs typeface="Adobe Clean"/>
                        </a:rPr>
                        <a:t>Priorität</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de-DE" sz="900" dirty="0">
                          <a:solidFill>
                            <a:srgbClr val="020302"/>
                          </a:solidFill>
                          <a:latin typeface="Adobe Clean"/>
                          <a:cs typeface="Adobe Clean"/>
                        </a:rPr>
                        <a:t>Online Support</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cap="flat" cmpd="sng" algn="ctr">
                      <a:solidFill>
                        <a:srgbClr val="B3B3B3"/>
                      </a:solidFill>
                      <a:prstDash val="solid"/>
                      <a:round/>
                      <a:headEnd type="none" w="med" len="med"/>
                      <a:tailEnd type="none" w="med" len="med"/>
                    </a:lnB>
                    <a:solidFill>
                      <a:srgbClr val="D9D9D9"/>
                    </a:solidFill>
                  </a:tcPr>
                </a:tc>
                <a:tc>
                  <a:txBody>
                    <a:bodyPr/>
                    <a:lstStyle/>
                    <a:p>
                      <a:pPr marL="260985">
                        <a:lnSpc>
                          <a:spcPct val="100000"/>
                        </a:lnSpc>
                        <a:spcBef>
                          <a:spcPts val="80"/>
                        </a:spcBef>
                      </a:pPr>
                      <a:r>
                        <a:rPr lang="de-DE" sz="900">
                          <a:solidFill>
                            <a:srgbClr val="FFFFFF"/>
                          </a:solidFill>
                          <a:latin typeface="Adobe Clean"/>
                          <a:cs typeface="Adobe Clean"/>
                        </a:rPr>
                        <a:t>Enterprise Support</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de-DE" sz="900" b="1" dirty="0">
                          <a:solidFill>
                            <a:srgbClr val="020302"/>
                          </a:solidFill>
                          <a:latin typeface="Adobe Clean"/>
                          <a:cs typeface="Adobe Clean"/>
                        </a:rPr>
                        <a:t>PRIORITÄT 1</a:t>
                      </a:r>
                    </a:p>
                    <a:p>
                      <a:pPr marL="50800" marR="387985" lvl="0" indent="0" eaLnBrk="1" fontAlgn="auto" latinLnBrk="0" hangingPunct="1">
                        <a:lnSpc>
                          <a:spcPts val="1000"/>
                        </a:lnSpc>
                        <a:spcBef>
                          <a:spcPts val="420"/>
                        </a:spcBef>
                        <a:spcAft>
                          <a:spcPts val="0"/>
                        </a:spcAft>
                        <a:buClrTx/>
                        <a:buSzTx/>
                        <a:buFontTx/>
                        <a:buNone/>
                      </a:pPr>
                      <a:r>
                        <a:rPr lang="de-DE" sz="900" b="0" i="0" dirty="0">
                          <a:solidFill>
                            <a:srgbClr val="020302"/>
                          </a:solidFill>
                          <a:latin typeface="Adobe Clean Light"/>
                          <a:ea typeface="+mn-ea"/>
                          <a:cs typeface="+mn-cs"/>
                        </a:rPr>
                        <a:t> </a:t>
                      </a:r>
                      <a:r>
                        <a:rPr lang="de-DE" sz="900" b="0" i="0" u="none" strike="noStrike" dirty="0">
                          <a:solidFill>
                            <a:schemeClr val="tx1"/>
                          </a:solidFill>
                          <a:latin typeface="Adobe Clean Light"/>
                          <a:ea typeface="+mn-ea"/>
                          <a:cs typeface="+mn-cs"/>
                        </a:rPr>
                        <a:t>Die Produktionsfunktionen im Unternehmen des Kunden sind ausgefallen oder weisen </a:t>
                      </a:r>
                      <a:br>
                        <a:rPr lang="de-DE" sz="900" b="0" i="0" u="none" strike="noStrike" dirty="0">
                          <a:solidFill>
                            <a:schemeClr val="tx1"/>
                          </a:solidFill>
                          <a:latin typeface="Adobe Clean Light"/>
                          <a:ea typeface="+mn-ea"/>
                          <a:cs typeface="+mn-cs"/>
                        </a:rPr>
                      </a:br>
                      <a:r>
                        <a:rPr lang="de-DE" sz="900" b="0" i="0" u="none" strike="noStrike" dirty="0">
                          <a:solidFill>
                            <a:schemeClr val="tx1"/>
                          </a:solidFill>
                          <a:latin typeface="Adobe Clean Light"/>
                          <a:ea typeface="+mn-ea"/>
                          <a:cs typeface="+mn-cs"/>
                        </a:rPr>
                        <a:t>einen erheblichen Datenverlust oder eine Beeinträchtigung des Service auf und ein sofortiges Eingreifen ist nötig, um Funktionalität und Nutzbarkeit wiederherzustellen</a:t>
                      </a:r>
                    </a:p>
                  </a:txBody>
                  <a:tcPr marL="0" marR="0" marT="0" marB="3600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de-DE" sz="900" b="0" i="0" u="none" strike="noStrike">
                          <a:solidFill>
                            <a:srgbClr val="020302"/>
                          </a:solidFill>
                          <a:latin typeface="AdobeClean-Light" panose="020B0503020404020204" pitchFamily="34" charset="0"/>
                        </a:rPr>
                        <a:t>24x7/1 Stunde</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76200">
                      <a:solidFill>
                        <a:srgbClr val="B3B3B3"/>
                      </a:solidFill>
                      <a:prstDash val="solid"/>
                    </a:lnT>
                    <a:lnB w="6350">
                      <a:solidFill>
                        <a:srgbClr val="B7B8B8"/>
                      </a:solidFill>
                      <a:prstDash val="solid"/>
                    </a:lnB>
                  </a:tcPr>
                </a:tc>
                <a:tc>
                  <a:txBody>
                    <a:bodyPr/>
                    <a:lstStyle/>
                    <a:p>
                      <a:pPr algn="ctr" fontAlgn="ctr"/>
                      <a:r>
                        <a:rPr lang="de-DE" sz="900" b="0" i="0" u="none" strike="noStrike">
                          <a:solidFill>
                            <a:srgbClr val="020302"/>
                          </a:solidFill>
                          <a:latin typeface="AdobeClean-Light" panose="020B0503020404020204" pitchFamily="34" charset="0"/>
                        </a:rPr>
                        <a:t>24x7/30 Minuten</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0">
                <a:tc>
                  <a:txBody>
                    <a:bodyPr/>
                    <a:lstStyle/>
                    <a:p>
                      <a:pPr marL="50800">
                        <a:lnSpc>
                          <a:spcPct val="100000"/>
                        </a:lnSpc>
                        <a:spcBef>
                          <a:spcPts val="125"/>
                        </a:spcBef>
                      </a:pPr>
                      <a:r>
                        <a:rPr lang="de-DE" sz="900" b="1" dirty="0">
                          <a:solidFill>
                            <a:srgbClr val="020302"/>
                          </a:solidFill>
                          <a:latin typeface="Adobe Clean"/>
                          <a:cs typeface="Adobe Clean"/>
                        </a:rPr>
                        <a:t>PRIORITÄT 2</a:t>
                      </a:r>
                    </a:p>
                    <a:p>
                      <a:pPr marL="50165" marR="203200">
                        <a:lnSpc>
                          <a:spcPts val="1000"/>
                        </a:lnSpc>
                        <a:spcBef>
                          <a:spcPts val="415"/>
                        </a:spcBef>
                      </a:pPr>
                      <a:r>
                        <a:rPr lang="de-DE" sz="900" b="0" i="0" u="none" strike="noStrike" dirty="0">
                          <a:solidFill>
                            <a:schemeClr val="tx1"/>
                          </a:solidFill>
                          <a:latin typeface="Adobe Clean Light"/>
                          <a:ea typeface="+mn-ea"/>
                          <a:cs typeface="+mn-cs"/>
                        </a:rPr>
                        <a:t>Die Unternehmensfunktionen des Kunden weisen eine erhebliche Beeinträchtigung des Service, möglichen Datenverlust oder Nichtverfügbarkeit von Services auf oder eine zentrale Funktion </a:t>
                      </a:r>
                      <a:br>
                        <a:rPr lang="de-DE" sz="900" b="0" i="0" u="none" strike="noStrike" dirty="0">
                          <a:solidFill>
                            <a:schemeClr val="tx1"/>
                          </a:solidFill>
                          <a:latin typeface="Adobe Clean Light"/>
                          <a:ea typeface="+mn-ea"/>
                          <a:cs typeface="+mn-cs"/>
                        </a:rPr>
                      </a:br>
                      <a:r>
                        <a:rPr lang="de-DE" sz="900" b="0" i="0" u="none" strike="noStrike" dirty="0">
                          <a:solidFill>
                            <a:schemeClr val="tx1"/>
                          </a:solidFill>
                          <a:latin typeface="Adobe Clean Light"/>
                          <a:ea typeface="+mn-ea"/>
                          <a:cs typeface="+mn-cs"/>
                        </a:rPr>
                        <a:t>ist betroffen</a:t>
                      </a:r>
                    </a:p>
                  </a:txBody>
                  <a:tcPr marL="0" marR="0" marT="0" marB="3600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de-DE" sz="900" b="0" i="0" u="none" strike="noStrike" dirty="0">
                          <a:solidFill>
                            <a:srgbClr val="020302"/>
                          </a:solidFill>
                          <a:latin typeface="AdobeClean-Light" panose="020B0503020404020204" pitchFamily="34" charset="0"/>
                        </a:rPr>
                        <a:t>Geschäftszeiten/4 Stunden</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de-DE" sz="900" b="0" i="0" u="none" strike="noStrike">
                          <a:solidFill>
                            <a:srgbClr val="020302"/>
                          </a:solidFill>
                          <a:latin typeface="AdobeClean-Light" panose="020B0503020404020204" pitchFamily="34" charset="0"/>
                        </a:rPr>
                        <a:t>24x5/1 Stunde</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de-DE" sz="900" b="1" dirty="0">
                          <a:solidFill>
                            <a:srgbClr val="020302"/>
                          </a:solidFill>
                          <a:latin typeface="Adobe Clean"/>
                          <a:cs typeface="Adobe Clean"/>
                        </a:rPr>
                        <a:t>PRIORITÄT 3</a:t>
                      </a:r>
                    </a:p>
                    <a:p>
                      <a:pPr marL="49530" marR="212090" indent="-2540">
                        <a:lnSpc>
                          <a:spcPts val="1000"/>
                        </a:lnSpc>
                        <a:spcBef>
                          <a:spcPts val="415"/>
                        </a:spcBef>
                      </a:pPr>
                      <a:r>
                        <a:rPr lang="de-DE" sz="900" b="0" i="0" u="none" strike="noStrike" dirty="0">
                          <a:solidFill>
                            <a:schemeClr val="tx1"/>
                          </a:solidFill>
                          <a:latin typeface="Adobe Clean Light"/>
                          <a:ea typeface="+mn-ea"/>
                          <a:cs typeface="+mn-cs"/>
                        </a:rPr>
                        <a:t>Die Unternehmensfunktionen des Kunden weisen eine geringfügige oder gar keine Beeinträchtigung der Services auf und es gibt eine Lösung/Problemumgehung, mit </a:t>
                      </a:r>
                      <a:br>
                        <a:rPr lang="de-DE" sz="900" b="0" i="0" u="none" strike="noStrike" dirty="0">
                          <a:solidFill>
                            <a:schemeClr val="tx1"/>
                          </a:solidFill>
                          <a:latin typeface="Adobe Clean Light"/>
                          <a:ea typeface="+mn-ea"/>
                          <a:cs typeface="+mn-cs"/>
                        </a:rPr>
                      </a:br>
                      <a:r>
                        <a:rPr lang="de-DE" sz="900" b="0" i="0" u="none" strike="noStrike" dirty="0">
                          <a:solidFill>
                            <a:schemeClr val="tx1"/>
                          </a:solidFill>
                          <a:latin typeface="Adobe Clean Light"/>
                          <a:ea typeface="+mn-ea"/>
                          <a:cs typeface="+mn-cs"/>
                        </a:rPr>
                        <a:t>der die Unternehmensfunktionen weiterhin genutzt werden können. </a:t>
                      </a:r>
                    </a:p>
                  </a:txBody>
                  <a:tcPr marL="0" marR="0" marT="0" marB="3600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de-DE" sz="900" b="0" i="0" u="none" strike="noStrike">
                          <a:solidFill>
                            <a:srgbClr val="020302"/>
                          </a:solidFill>
                          <a:latin typeface="AdobeClean-Light" panose="020B0503020404020204" pitchFamily="34" charset="0"/>
                        </a:rPr>
                        <a:t>Geschäftszeiten/6 Stunden</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de-DE" sz="900" b="0" i="0" u="none" strike="noStrike">
                          <a:solidFill>
                            <a:srgbClr val="020302"/>
                          </a:solidFill>
                          <a:latin typeface="AdobeClean-Light" panose="020B0503020404020204" pitchFamily="34" charset="0"/>
                        </a:rPr>
                        <a:t>Geschäftszeiten/2 Stunden</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de-DE" sz="900" b="1" dirty="0">
                          <a:solidFill>
                            <a:srgbClr val="020302"/>
                          </a:solidFill>
                          <a:latin typeface="Adobe Clean"/>
                          <a:cs typeface="Adobe Clean"/>
                        </a:rPr>
                        <a:t>PRIORITÄT 4</a:t>
                      </a:r>
                    </a:p>
                    <a:p>
                      <a:pPr marL="49530">
                        <a:lnSpc>
                          <a:spcPct val="100000"/>
                        </a:lnSpc>
                        <a:spcBef>
                          <a:spcPts val="145"/>
                        </a:spcBef>
                      </a:pPr>
                      <a:r>
                        <a:rPr lang="de-DE" sz="900" b="1" dirty="0">
                          <a:solidFill>
                            <a:srgbClr val="020302"/>
                          </a:solidFill>
                          <a:latin typeface="Adobe Clean"/>
                          <a:ea typeface="+mn-ea"/>
                          <a:cs typeface="+mn-cs"/>
                        </a:rPr>
                        <a:t> </a:t>
                      </a:r>
                      <a:r>
                        <a:rPr lang="de-DE" sz="900" b="0" i="0" u="none" strike="noStrike" dirty="0">
                          <a:solidFill>
                            <a:schemeClr val="tx1"/>
                          </a:solidFill>
                          <a:latin typeface="Adobe Clean Light"/>
                          <a:ea typeface="+mn-ea"/>
                          <a:cs typeface="+mn-cs"/>
                        </a:rPr>
                        <a:t>Allgemeine Frage zur aktuellen Produktfunktionalität oder Anfrage zu einer Erweiterung</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de-DE" sz="900" b="0" i="0" u="none" strike="noStrike">
                          <a:solidFill>
                            <a:srgbClr val="020302"/>
                          </a:solidFill>
                          <a:latin typeface="AdobeClean-Light" panose="020B0503020404020204" pitchFamily="34" charset="0"/>
                        </a:rPr>
                        <a:t>Geschäftstage/3 Tage</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de-DE" sz="900" b="0" i="0" u="none" strike="noStrike" dirty="0">
                          <a:solidFill>
                            <a:srgbClr val="020302"/>
                          </a:solidFill>
                          <a:latin typeface="AdobeClean-Light" panose="020B0503020404020204" pitchFamily="34" charset="0"/>
                        </a:rPr>
                        <a:t>Geschäftstage/1 Tag</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245360" cy="133370"/>
          </a:xfrm>
          <a:prstGeom prst="rect">
            <a:avLst/>
          </a:prstGeom>
        </p:spPr>
        <p:txBody>
          <a:bodyPr vert="horz" wrap="square" lIns="0" tIns="10160" rIns="0" bIns="0" rtlCol="0">
            <a:spAutoFit/>
          </a:bodyPr>
          <a:lstStyle/>
          <a:p>
            <a:pPr marL="12700">
              <a:lnSpc>
                <a:spcPct val="100000"/>
              </a:lnSpc>
              <a:spcBef>
                <a:spcPts val="80"/>
              </a:spcBef>
            </a:pPr>
            <a:r>
              <a:rPr lang="de-DE"/>
              <a:t>©2021 Adobe. All Rights Reserved. Adobe 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de-DE"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de-DE" sz="1200" dirty="0">
                <a:solidFill>
                  <a:schemeClr val="bg1"/>
                </a:solidFill>
                <a:latin typeface="Adobe Clean Light" panose="020B0303020404020204" pitchFamily="34" charset="0"/>
              </a:rPr>
              <a:t>Online | Business |</a:t>
            </a:r>
            <a:r>
              <a:rPr lang="de-DE" sz="1200" b="1" dirty="0">
                <a:solidFill>
                  <a:schemeClr val="bg1"/>
                </a:solidFill>
                <a:latin typeface="Adobe Clean Light" panose="020B0303020404020204" pitchFamily="34" charset="0"/>
              </a:rPr>
              <a:t> </a:t>
            </a:r>
            <a:r>
              <a:rPr lang="de-DE" sz="1200" b="1" dirty="0">
                <a:solidFill>
                  <a:schemeClr val="bg1"/>
                </a:solidFill>
                <a:latin typeface="Adobe Clean" panose="020B0503020404020204" pitchFamily="34" charset="0"/>
              </a:rPr>
              <a:t>Enterprise</a:t>
            </a:r>
            <a:r>
              <a:rPr lang="de-DE" sz="1200" b="1" dirty="0">
                <a:solidFill>
                  <a:schemeClr val="bg1"/>
                </a:solidFill>
                <a:latin typeface="Adobe Clean Light" panose="020B0303020404020204" pitchFamily="34" charset="0"/>
              </a:rPr>
              <a:t> </a:t>
            </a:r>
            <a:r>
              <a:rPr lang="de-DE" sz="1200" dirty="0">
                <a:solidFill>
                  <a:schemeClr val="bg1"/>
                </a:solidFill>
                <a:latin typeface="Adobe Clean Light" panose="020B0303020404020204" pitchFamily="34" charset="0"/>
              </a:rPr>
              <a:t>| Elite</a:t>
            </a:r>
            <a:br>
              <a:rPr lang="de-DE" sz="900" dirty="0">
                <a:solidFill>
                  <a:schemeClr val="bg1"/>
                </a:solidFill>
                <a:latin typeface="Adobe Clean Light" panose="020B0303020404020204" pitchFamily="34" charset="0"/>
              </a:rPr>
            </a:br>
            <a:r>
              <a:rPr lang="de-DE" sz="900" spc="-10" dirty="0">
                <a:solidFill>
                  <a:schemeClr val="bg1"/>
                </a:solidFill>
                <a:latin typeface="Adobe Clean SemiLight" panose="020B0403020404020204" pitchFamily="34" charset="0"/>
              </a:rPr>
              <a:t>ENTERPRISE Support bietet über die Adobe Experience League Zugang zu personalisierten Lernpfaden und von Moderatoren </a:t>
            </a:r>
            <a:br>
              <a:rPr lang="de-DE" sz="900" spc="-10" dirty="0">
                <a:solidFill>
                  <a:schemeClr val="bg1"/>
                </a:solidFill>
                <a:latin typeface="Adobe Clean SemiLight" panose="020B0403020404020204" pitchFamily="34" charset="0"/>
              </a:rPr>
            </a:br>
            <a:r>
              <a:rPr lang="de-DE" sz="900" spc="-10" dirty="0">
                <a:solidFill>
                  <a:schemeClr val="bg1"/>
                </a:solidFill>
                <a:latin typeface="Adobe Clean SemiLight" panose="020B0403020404020204" pitchFamily="34" charset="0"/>
              </a:rPr>
              <a:t>betreuten Community-Foren. Darüber hinaus stehen Ihnen unsere umfangreiche technische Produktdokumentation sowie aktuelle Versionshinweise zur Verfügung. ENTERPRISE-Kunden erhalten außerdem Zugang zu einem spezifischer Support-Mitarbeiter. </a:t>
            </a:r>
            <a:br>
              <a:rPr lang="de-DE" sz="900" spc="-10" dirty="0">
                <a:solidFill>
                  <a:schemeClr val="bg1"/>
                </a:solidFill>
                <a:latin typeface="Adobe Clean SemiLight" panose="020B0403020404020204" pitchFamily="34" charset="0"/>
              </a:rPr>
            </a:br>
            <a:r>
              <a:rPr lang="de-DE" sz="900" spc="-10" dirty="0">
                <a:solidFill>
                  <a:schemeClr val="bg1"/>
                </a:solidFill>
                <a:latin typeface="Adobe Clean SemiLight" panose="020B0403020404020204" pitchFamily="34" charset="0"/>
              </a:rPr>
              <a:t>Dieser ist Ihr direkter technischer Kontakt im Adobe Support-Team. Mit umfangreicher Erfahrung mit Ihrer speziellen Experience</a:t>
            </a:r>
            <a:br>
              <a:rPr lang="de-DE" sz="900" spc="-10" dirty="0">
                <a:solidFill>
                  <a:schemeClr val="bg1"/>
                </a:solidFill>
                <a:latin typeface="Adobe Clean SemiLight" panose="020B0403020404020204" pitchFamily="34" charset="0"/>
              </a:rPr>
            </a:br>
            <a:r>
              <a:rPr lang="de-DE" sz="900" spc="-10" dirty="0">
                <a:solidFill>
                  <a:schemeClr val="bg1"/>
                </a:solidFill>
                <a:latin typeface="Adobe Clean SemiLight" panose="020B0403020404020204" pitchFamily="34" charset="0"/>
              </a:rPr>
              <a:t> Cloud-Lösung arbeitet das Support-Team gemeinsam mit Ihnen und Ihren technischen Teams an der zeitnahen Lösung sämtlicher Support-Anfragen. Das Support-Team kann auch bei der Koordination und Bereitstellung zusätzlicher ENTERPRISE-Vorteile helfen </a:t>
            </a:r>
            <a:br>
              <a:rPr lang="de-DE" sz="900" spc="-10" dirty="0">
                <a:solidFill>
                  <a:schemeClr val="bg1"/>
                </a:solidFill>
                <a:latin typeface="Adobe Clean SemiLight" panose="020B0403020404020204" pitchFamily="34" charset="0"/>
              </a:rPr>
            </a:br>
            <a:r>
              <a:rPr lang="de-DE" sz="900" spc="-10" dirty="0">
                <a:solidFill>
                  <a:schemeClr val="bg1"/>
                </a:solidFill>
                <a:latin typeface="Adobe Clean SemiLight" panose="020B0403020404020204" pitchFamily="34" charset="0"/>
              </a:rPr>
              <a:t>und so minimale Unterbrechungen Ihres Geschäfts zu den wichtigsten Zeiten sicherstellen.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697358450"/>
              </p:ext>
            </p:extLst>
          </p:nvPr>
        </p:nvGraphicFramePr>
        <p:xfrm>
          <a:off x="125148" y="2159576"/>
          <a:ext cx="7498851" cy="4776202"/>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a:solidFill>
                            <a:srgbClr val="404040"/>
                          </a:solidFill>
                          <a:latin typeface="Adobe Clean"/>
                          <a:cs typeface="Adobe Clean"/>
                        </a:rPr>
                        <a:t>Online Support</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a:solidFill>
                            <a:srgbClr val="FFFFFF"/>
                          </a:solidFill>
                          <a:latin typeface="Adobe Clean"/>
                          <a:cs typeface="Adobe Clean"/>
                        </a:rPr>
                        <a:t>Enterprise Support</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a:solidFill>
                            <a:schemeClr val="bg1"/>
                          </a:solidFill>
                          <a:latin typeface="Adobe Clean Light" panose="020B0303020404020204" pitchFamily="34" charset="0"/>
                        </a:rPr>
                        <a:t>Kostenpflichtiger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a:solidFill>
                            <a:schemeClr val="bg1"/>
                          </a:solidFill>
                          <a:latin typeface="Adobe Clean" panose="020B0503020404020204" pitchFamily="34" charset="0"/>
                          <a:cs typeface="AdobeClean-Light"/>
                        </a:rPr>
                        <a:t>Zugewiesene Experten</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a:solidFill>
                            <a:srgbClr val="020302"/>
                          </a:solidFill>
                          <a:latin typeface="AdobeClean-Light"/>
                          <a:cs typeface="AdobeClean-Light"/>
                        </a:rPr>
                        <a:t>Account Support Lead</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a:solidFill>
                            <a:srgbClr val="020302"/>
                          </a:solidFill>
                          <a:latin typeface="AdobeClean-Light"/>
                          <a:cs typeface="AdobeClean-Light"/>
                        </a:rPr>
                        <a:t>Spezifischer Support-Mitarbeiter</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a:solidFill>
                            <a:srgbClr val="020302"/>
                          </a:solidFill>
                          <a:latin typeface="AdobeClean-Light"/>
                          <a:cs typeface="AdobeClean-Light"/>
                        </a:rPr>
                        <a:t>Technical Account Manager</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a:solidFill>
                            <a:schemeClr val="bg1"/>
                          </a:solidFill>
                          <a:latin typeface="Adobe Clean" panose="020B0503020404020204" pitchFamily="34" charset="0"/>
                          <a:cs typeface="AdobeClean-Light"/>
                        </a:rPr>
                        <a:t>Support-Services</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a:solidFill>
                            <a:srgbClr val="020302"/>
                          </a:solidFill>
                          <a:latin typeface="AdobeClean-Light"/>
                          <a:cs typeface="AdobeClean-Light"/>
                        </a:rPr>
                        <a:t>Online Support</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a:solidFill>
                            <a:srgbClr val="020302"/>
                          </a:solidFill>
                          <a:latin typeface="AdobeClean-Light"/>
                          <a:cs typeface="AdobeClean-Light"/>
                        </a:rPr>
                        <a:t>Geschäftszeiten</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a:solidFill>
                            <a:srgbClr val="020302"/>
                          </a:solidFill>
                          <a:latin typeface="AdobeClean-Light"/>
                          <a:cs typeface="AdobeClean-Light"/>
                        </a:rPr>
                        <a:t>24x5</a:t>
                      </a: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24x7x365 Support für Probleme der Kategorie P1</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Spezifische Support-Kontakte (pro Produkt)</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a:solidFill>
                            <a:srgbClr val="020302"/>
                          </a:solidFill>
                          <a:latin typeface="AdobeClean-Light"/>
                          <a:cs typeface="AdobeClean-Light"/>
                        </a:rPr>
                        <a:t>10</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Live-Telefon-Support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a:solidFill>
                            <a:srgbClr val="020302"/>
                          </a:solidFill>
                          <a:latin typeface="AdobeClean-Light"/>
                          <a:cs typeface="AdobeClean-Light"/>
                        </a:rPr>
                        <a:t>Eskalations-Management</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a:solidFill>
                            <a:srgbClr val="020302"/>
                          </a:solidFill>
                          <a:latin typeface="AdobeClean-Light"/>
                          <a:cs typeface="AdobeClean-Light"/>
                        </a:rPr>
                        <a:t>Jährliche Service-Prüfung</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a:latin typeface="AdobeClean-Light"/>
                          <a:cs typeface="AdobeClean-Light"/>
                        </a:rPr>
                        <a:t>Jährliche Experten-Sessions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a:latin typeface="AdobeClean-Light"/>
                          <a:cs typeface="AdobeClean-Light"/>
                        </a:rPr>
                        <a:t>Fallprüfungen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a:solidFill>
                            <a:srgbClr val="020302"/>
                          </a:solidFill>
                          <a:latin typeface="AdobeClean-Light"/>
                          <a:cs typeface="AdobeClean-Light"/>
                        </a:rPr>
                        <a:t>Ereignis-Management</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a:solidFill>
                            <a:srgbClr val="020302"/>
                          </a:solidFill>
                          <a:latin typeface="AdobeClean-Light"/>
                          <a:cs typeface="AdobeClean-Light"/>
                        </a:rPr>
                        <a:t>Umgebungsbewertung, -wartung und -überwachung</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dirty="0">
                          <a:solidFill>
                            <a:srgbClr val="020302"/>
                          </a:solidFill>
                          <a:latin typeface="AdobeClean-Light"/>
                          <a:cs typeface="AdobeClean-Light"/>
                        </a:rPr>
                        <a:t>Prüfung von Freigabe, Migration, Aktualisierung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und Produkt-Roadmap</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a:latin typeface="AdobeClean-Light"/>
                          <a:cs typeface="AdobeClean-Light"/>
                        </a:rPr>
                        <a:t>Cloud-Support-Aktivitäten – Experience Manager as a Cloud Service</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de-DE" sz="1000" b="1" i="0">
                          <a:solidFill>
                            <a:schemeClr val="bg1"/>
                          </a:solidFill>
                          <a:latin typeface="Adobe Clean" panose="020B0503020404020204" pitchFamily="34" charset="0"/>
                          <a:cs typeface="AdobeClean-Light"/>
                        </a:rPr>
                        <a:t>Außendienst</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de-DE" sz="900">
                          <a:solidFill>
                            <a:srgbClr val="020302"/>
                          </a:solidFill>
                          <a:latin typeface="AdobeClean-Light"/>
                          <a:cs typeface="AdobeClean-Light"/>
                        </a:rPr>
                        <a:t>Launch Advisory-Services – Erstes Jahr mit der neuen Lösung</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dirty="0">
                          <a:latin typeface="AdobeClean-Light"/>
                          <a:cs typeface="AdobeClean-Light"/>
                        </a:rPr>
                        <a:t>Außendienstaktivitäten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8935316"/>
            <a:ext cx="2194560" cy="795089"/>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de-DE" sz="1000" dirty="0">
                <a:solidFill>
                  <a:srgbClr val="020302"/>
                </a:solidFill>
                <a:latin typeface="AdobeClean-Light"/>
                <a:cs typeface="AdobeClean-Light"/>
              </a:rPr>
              <a:t>Starten Sie eine Chat-Session, </a:t>
            </a:r>
            <a:br>
              <a:rPr lang="de-DE" sz="1000" dirty="0">
                <a:solidFill>
                  <a:srgbClr val="020302"/>
                </a:solidFill>
                <a:latin typeface="AdobeClean-Light"/>
                <a:cs typeface="AdobeClean-Light"/>
              </a:rPr>
            </a:br>
            <a:r>
              <a:rPr lang="de-DE" sz="1000" dirty="0">
                <a:solidFill>
                  <a:srgbClr val="020302"/>
                </a:solidFill>
                <a:latin typeface="AdobeClean-Light"/>
                <a:cs typeface="AdobeClean-Light"/>
              </a:rPr>
              <a:t>um Antworten und Hilfe bei </a:t>
            </a:r>
            <a:br>
              <a:rPr lang="de-DE" sz="1000" dirty="0">
                <a:solidFill>
                  <a:srgbClr val="020302"/>
                </a:solidFill>
                <a:latin typeface="AdobeClean-Light"/>
                <a:cs typeface="AdobeClean-Light"/>
              </a:rPr>
            </a:br>
            <a:r>
              <a:rPr lang="de-DE" sz="1000" dirty="0">
                <a:solidFill>
                  <a:srgbClr val="020302"/>
                </a:solidFill>
                <a:latin typeface="AdobeClean-Light"/>
                <a:cs typeface="AdobeClean-Light"/>
              </a:rPr>
              <a:t>der Fallübermittlung zu erhalten.</a:t>
            </a:r>
          </a:p>
          <a:p>
            <a:pPr marL="33020" marR="159385">
              <a:spcBef>
                <a:spcPts val="100"/>
              </a:spcBef>
              <a:tabLst>
                <a:tab pos="1786889" algn="l"/>
              </a:tabLst>
            </a:pPr>
            <a:r>
              <a:rPr lang="de-DE" sz="1000" i="1" dirty="0">
                <a:solidFill>
                  <a:srgbClr val="7A7A7A"/>
                </a:solidFill>
                <a:latin typeface="AdobeClean-LightIt"/>
                <a:cs typeface="AdobeClean-LightIt"/>
              </a:rPr>
              <a:t>*Nicht alle Produkte verfügen </a:t>
            </a:r>
            <a:br>
              <a:rPr lang="de-DE" sz="1000" i="1" dirty="0">
                <a:solidFill>
                  <a:srgbClr val="7A7A7A"/>
                </a:solidFill>
                <a:latin typeface="AdobeClean-LightIt"/>
                <a:cs typeface="AdobeClean-LightIt"/>
              </a:rPr>
            </a:br>
            <a:r>
              <a:rPr lang="de-DE" sz="1000" i="1" dirty="0">
                <a:solidFill>
                  <a:srgbClr val="7A7A7A"/>
                </a:solidFill>
                <a:latin typeface="AdobeClean-LightIt"/>
                <a:cs typeface="AdobeClean-LightIt"/>
              </a:rPr>
              <a:t>über Live-Chat-Support</a:t>
            </a:r>
            <a:r>
              <a:rPr lang="de-DE" sz="900" i="1" dirty="0">
                <a:solidFill>
                  <a:srgbClr val="7A7A7A"/>
                </a:solidFill>
                <a:latin typeface="AdobeClean-LightIt"/>
                <a:cs typeface="AdobeClean-LightIt"/>
              </a:rPr>
              <a:t>.  </a:t>
            </a: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Community-Foren</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Online-Foren</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273032" cy="959237"/>
          </a:xfrm>
          <a:prstGeom prst="rect">
            <a:avLst/>
          </a:prstGeom>
        </p:spPr>
        <p:txBody>
          <a:bodyPr vert="horz" wrap="square" lIns="0" tIns="35560" rIns="0" bIns="0" rtlCol="0" anchor="t">
            <a:spAutoFit/>
          </a:bodyPr>
          <a:lstStyle/>
          <a:p>
            <a:r>
              <a:rPr lang="de-DE" sz="1000" dirty="0">
                <a:solidFill>
                  <a:srgbClr val="4B4B4B"/>
                </a:solidFill>
                <a:latin typeface="Adobe Clean Light"/>
              </a:rPr>
              <a:t>Kontinuierlicher Online-Zugriff auf eine wachsende Datenbank technischer Lösungen, Produktdokumentationen, FAQs und mehr. Tauschen Sie sich mit Fachleuten und anderen Kunden in der Adobe-Community über Best Practices und Erfahrungen aus.</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682961" cy="184666"/>
          </a:xfrm>
          <a:prstGeom prst="rect">
            <a:avLst/>
          </a:prstGeom>
        </p:spPr>
        <p:txBody>
          <a:bodyPr wrap="none" lIns="0" tIns="0" rIns="0" bIns="0">
            <a:spAutoFit/>
          </a:bodyPr>
          <a:lstStyle/>
          <a:p>
            <a:pPr>
              <a:spcBef>
                <a:spcPts val="600"/>
              </a:spcBef>
              <a:spcAft>
                <a:spcPts val="600"/>
              </a:spcAft>
            </a:pPr>
            <a:r>
              <a:rPr lang="de-DE" sz="1200" b="1" spc="-10" dirty="0" err="1">
                <a:latin typeface="+mj-lt"/>
                <a:ea typeface="Open Sans" pitchFamily="34" charset="0"/>
                <a:cs typeface="Open Sans" pitchFamily="34" charset="0"/>
              </a:rPr>
              <a:t>Journeys</a:t>
            </a:r>
            <a:r>
              <a:rPr lang="de-DE" sz="1200" b="1" spc="-10" dirty="0">
                <a:latin typeface="+mj-lt"/>
                <a:ea typeface="Open Sans" pitchFamily="34" charset="0"/>
                <a:cs typeface="Open Sans" pitchFamily="34" charset="0"/>
              </a:rPr>
              <a:t> für die Selbsthilfe</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217814" cy="1113125"/>
          </a:xfrm>
          <a:prstGeom prst="rect">
            <a:avLst/>
          </a:prstGeom>
        </p:spPr>
        <p:txBody>
          <a:bodyPr vert="horz" wrap="square" lIns="0" tIns="35560" rIns="0" bIns="0" rtlCol="0" anchor="t">
            <a:spAutoFit/>
          </a:bodyPr>
          <a:lstStyle/>
          <a:p>
            <a:r>
              <a:rPr lang="de-DE" sz="1000" dirty="0">
                <a:solidFill>
                  <a:srgbClr val="4B4B4B"/>
                </a:solidFill>
                <a:latin typeface="Adobe Clean Light"/>
              </a:rPr>
              <a:t>Experience Maker entstehen in der Experience League. Kunden können durch personalisiertes Lernen ihre Customer-Experience-Management-Fähigkeiten entwickeln, mit einer globalen Community anderer Anwender interagieren und so ihre eigene Karriere fördern.</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435059"/>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Live-Chat-Support*</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616278"/>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Chat-Support</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24X7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Telefonischer Support</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8" y="7097788"/>
            <a:ext cx="2273031" cy="959237"/>
          </a:xfrm>
          <a:prstGeom prst="rect">
            <a:avLst/>
          </a:prstGeom>
        </p:spPr>
        <p:txBody>
          <a:bodyPr vert="horz" wrap="square" lIns="0" tIns="35560" rIns="0" bIns="0" rtlCol="0">
            <a:spAutoFit/>
          </a:bodyPr>
          <a:lstStyle/>
          <a:p>
            <a:r>
              <a:rPr lang="de-DE" sz="1000" dirty="0">
                <a:solidFill>
                  <a:srgbClr val="020302"/>
                </a:solidFill>
                <a:latin typeface="AdobeClean-Light"/>
              </a:rPr>
              <a:t>Autorisierte Anwender oder </a:t>
            </a:r>
            <a:r>
              <a:rPr lang="de-DE" sz="1000" b="1" dirty="0">
                <a:solidFill>
                  <a:srgbClr val="020302"/>
                </a:solidFill>
                <a:latin typeface="AdobeClean-Light"/>
              </a:rPr>
              <a:t>spezifische Support-Kontakte</a:t>
            </a:r>
            <a:r>
              <a:rPr lang="de-DE" sz="1000" dirty="0">
                <a:latin typeface="Adobe Clean Light" panose="020B0303020404020204" pitchFamily="34" charset="0"/>
              </a:rPr>
              <a:t> können Probleme über alle verfügbaren Kanäle (einschließlich Telefon für P1) einreichen und im Namen Ihres Unternehmens mit unserem technischen Support-Team interagieren. </a:t>
            </a: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2102779" cy="60747"/>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de-DE" sz="1400" b="1">
                <a:solidFill>
                  <a:srgbClr val="020302"/>
                </a:solidFill>
                <a:latin typeface="Adobe Clean"/>
                <a:cs typeface="Adobe Clean"/>
              </a:rPr>
              <a:t>Umfang von Online Support</a:t>
            </a: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435059"/>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616278"/>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Webinare</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7" y="8900888"/>
            <a:ext cx="2371457" cy="805349"/>
          </a:xfrm>
          <a:prstGeom prst="rect">
            <a:avLst/>
          </a:prstGeom>
        </p:spPr>
        <p:txBody>
          <a:bodyPr vert="horz" wrap="square" lIns="0" tIns="35560" rIns="0" bIns="0" rtlCol="0">
            <a:spAutoFit/>
          </a:bodyPr>
          <a:lstStyle/>
          <a:p>
            <a:r>
              <a:rPr lang="de-DE" sz="1000" spc="-10" dirty="0">
                <a:solidFill>
                  <a:srgbClr val="4B4B4B"/>
                </a:solidFill>
                <a:latin typeface="Adobe Clean Light" panose="020B0303020404020204" pitchFamily="34" charset="0"/>
              </a:rPr>
              <a:t>Die vom Adobe Support-Team geleitete Office Hours-Reihe umfasst Sessions mit informativem Inhalt sowie Angebote zur Problembehebung sowie Tipps und Tricks für den Erfolg bei der Nutzung von Adobe-Lösungen.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435059"/>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a:solidFill>
                  <a:srgbClr val="000000"/>
                </a:solidFill>
              </a:rPr>
              <a:t>Selbsthilfe-Portale</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616278"/>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24/7-Support-Portal</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861910"/>
            <a:ext cx="2322590" cy="959237"/>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On-Demand-Zugriff auf das Online-Selbsthilfe-Support-Portal, um Support-Anfragen einzureichen, den Fallstatus zu überprüfen </a:t>
            </a:r>
            <a:br>
              <a:rPr lang="de-DE"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und andere Ressourcen zu durchsuchen, </a:t>
            </a:r>
            <a:br>
              <a:rPr lang="de-DE"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z. B. unsere Wissensdatenbank, Neuigkeiten und Hinweise, spezielle Tipps und mehr.</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de-DE"/>
              <a:t>©2021 Adobe. All Rights Reserved. Adobe 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385354" cy="92368"/>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de-DE" sz="1400" b="1">
                <a:solidFill>
                  <a:srgbClr val="020302"/>
                </a:solidFill>
                <a:latin typeface="Adobe Clean"/>
                <a:cs typeface="Adobe Clean"/>
              </a:rPr>
              <a:t>Umfang von Enterprise Support</a:t>
            </a: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12717"/>
            <a:ext cx="1758688" cy="197490"/>
          </a:xfrm>
          <a:prstGeom prst="rect">
            <a:avLst/>
          </a:prstGeom>
        </p:spPr>
        <p:txBody>
          <a:bodyPr vert="horz" wrap="square" lIns="0" tIns="12700" rIns="0" bIns="0" rtlCol="0">
            <a:spAutoFit/>
          </a:bodyPr>
          <a:lstStyle/>
          <a:p>
            <a:pPr marL="12700">
              <a:lnSpc>
                <a:spcPct val="100000"/>
              </a:lnSpc>
              <a:spcBef>
                <a:spcPts val="100"/>
              </a:spcBef>
            </a:pPr>
            <a:r>
              <a:rPr lang="de-DE" sz="1200" b="1" dirty="0">
                <a:solidFill>
                  <a:srgbClr val="020302"/>
                </a:solidFill>
                <a:latin typeface="Adobe Clean"/>
                <a:cs typeface="Adobe Clean"/>
              </a:rPr>
              <a:t>Eskalations-Management</a:t>
            </a: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Ein spezifischer Ansprechpartner innerhalb von Adobe, der Unterstützung bei Eskalation und regelmäßigen Updates bietet und sicherstellt, dass die wichtigsten offenen Support-Anfragen priorisiert werden.</a:t>
            </a: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608870"/>
            <a:ext cx="1583181" cy="197490"/>
          </a:xfrm>
          <a:prstGeom prst="rect">
            <a:avLst/>
          </a:prstGeom>
        </p:spPr>
        <p:txBody>
          <a:bodyPr vert="horz" wrap="square" lIns="0" tIns="12700" rIns="0" bIns="0" rtlCol="0">
            <a:spAutoFit/>
          </a:bodyPr>
          <a:lstStyle/>
          <a:p>
            <a:pPr marL="12700">
              <a:lnSpc>
                <a:spcPct val="100000"/>
              </a:lnSpc>
              <a:spcBef>
                <a:spcPts val="100"/>
              </a:spcBef>
            </a:pPr>
            <a:r>
              <a:rPr lang="de-DE" sz="1200" b="1" dirty="0">
                <a:solidFill>
                  <a:srgbClr val="020302"/>
                </a:solidFill>
                <a:latin typeface="Adobe Clean"/>
                <a:cs typeface="Adobe Clean"/>
              </a:rPr>
              <a:t>Service-Prüfungen</a:t>
            </a: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de-DE" sz="1000" dirty="0">
                <a:solidFill>
                  <a:srgbClr val="4B4B4B"/>
                </a:solidFill>
                <a:latin typeface="Adobe Clean Light" panose="020B0303020404020204" pitchFamily="34" charset="0"/>
              </a:rPr>
              <a:t>Eine halbjährliche umfassende Prüfung </a:t>
            </a:r>
            <a:br>
              <a:rPr lang="de-DE"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der Services, Vorteile und Support-Metriken des Enterprise-Programms.</a:t>
            </a: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de-DE" sz="1000" dirty="0">
                <a:solidFill>
                  <a:srgbClr val="4B4B4B"/>
                </a:solidFill>
                <a:latin typeface="Adobe Clean Light" panose="020B0303020404020204" pitchFamily="34" charset="0"/>
              </a:rPr>
              <a:t>Eine 60-minütige Session mit Konzentration auf eine bestimmte Produktfunktion </a:t>
            </a:r>
            <a:br>
              <a:rPr lang="de-DE"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und deren Nutzung zum Lösen gängiger Unternehmensprobleme.</a:t>
            </a: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294014" cy="536622"/>
          </a:xfrm>
          <a:prstGeom prst="rect">
            <a:avLst/>
          </a:prstGeom>
        </p:spPr>
        <p:txBody>
          <a:bodyPr vert="horz" wrap="square" lIns="0" tIns="12700" rIns="0" bIns="0" rtlCol="0" anchor="t">
            <a:spAutoFit/>
          </a:bodyPr>
          <a:lstStyle/>
          <a:p>
            <a:pPr marL="12700" marR="5080">
              <a:lnSpc>
                <a:spcPct val="115999"/>
              </a:lnSpc>
              <a:spcBef>
                <a:spcPts val="600"/>
              </a:spcBef>
            </a:pPr>
            <a:r>
              <a:rPr lang="de-DE" sz="1000" dirty="0">
                <a:solidFill>
                  <a:srgbClr val="4B4B4B"/>
                </a:solidFill>
                <a:latin typeface="Adobe Clean Light"/>
              </a:rPr>
              <a:t>Förderung der Übernahme von Best Practices für die Anpassung und Kernkomponenten in AEM </a:t>
            </a:r>
            <a:r>
              <a:rPr lang="de-DE" sz="1000" dirty="0" err="1">
                <a:solidFill>
                  <a:srgbClr val="4B4B4B"/>
                </a:solidFill>
                <a:latin typeface="Adobe Clean Light"/>
              </a:rPr>
              <a:t>as</a:t>
            </a:r>
            <a:r>
              <a:rPr lang="de-DE" sz="1000" dirty="0">
                <a:solidFill>
                  <a:srgbClr val="4B4B4B"/>
                </a:solidFill>
                <a:latin typeface="Adobe Clean Light"/>
              </a:rPr>
              <a:t> a Cloud Service.</a:t>
            </a: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nchor="t">
            <a:spAutoFit/>
          </a:bodyPr>
          <a:lstStyle/>
          <a:p>
            <a:pPr marL="13970" marR="5080" indent="-1905">
              <a:lnSpc>
                <a:spcPct val="117000"/>
              </a:lnSpc>
              <a:spcBef>
                <a:spcPts val="900"/>
              </a:spcBef>
            </a:pPr>
            <a:r>
              <a:rPr lang="de-DE" sz="1000" dirty="0">
                <a:solidFill>
                  <a:srgbClr val="4B4B4B"/>
                </a:solidFill>
                <a:latin typeface="Adobe Clean Light"/>
              </a:rPr>
              <a:t>Identifizieren, Prüfen und Bereitstellen </a:t>
            </a:r>
            <a:br>
              <a:rPr lang="de-DE" sz="1000" dirty="0">
                <a:solidFill>
                  <a:srgbClr val="4B4B4B"/>
                </a:solidFill>
                <a:latin typeface="Adobe Clean Light"/>
              </a:rPr>
            </a:br>
            <a:r>
              <a:rPr lang="de-DE" sz="1000" dirty="0">
                <a:solidFill>
                  <a:srgbClr val="4B4B4B"/>
                </a:solidFill>
                <a:latin typeface="Adobe Clean Light"/>
              </a:rPr>
              <a:t>von Empfehlungen zu individuellen Lösungsübernahmebereichen mit Optimierungsmöglichkeiten.</a:t>
            </a: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899670"/>
          </a:xfrm>
          <a:prstGeom prst="rect">
            <a:avLst/>
          </a:prstGeom>
        </p:spPr>
        <p:txBody>
          <a:bodyPr vert="horz" wrap="square" lIns="0" tIns="12700" rIns="0" bIns="0" rtlCol="0" anchor="t">
            <a:spAutoFit/>
          </a:bodyPr>
          <a:lstStyle/>
          <a:p>
            <a:pPr marL="12700" marR="5080">
              <a:lnSpc>
                <a:spcPct val="117000"/>
              </a:lnSpc>
              <a:spcBef>
                <a:spcPts val="685"/>
              </a:spcBef>
            </a:pPr>
            <a:r>
              <a:rPr lang="de-DE" sz="1000" dirty="0">
                <a:solidFill>
                  <a:srgbClr val="4B4B4B"/>
                </a:solidFill>
                <a:latin typeface="Adobe Clean Light"/>
              </a:rPr>
              <a:t>Technische und betriebliche </a:t>
            </a:r>
            <a:r>
              <a:rPr lang="de-DE" sz="1000" dirty="0" err="1">
                <a:solidFill>
                  <a:srgbClr val="4B4B4B"/>
                </a:solidFill>
                <a:latin typeface="Adobe Clean Light"/>
              </a:rPr>
              <a:t>Governance</a:t>
            </a:r>
            <a:r>
              <a:rPr lang="de-DE" sz="1000" dirty="0">
                <a:solidFill>
                  <a:srgbClr val="4B4B4B"/>
                </a:solidFill>
                <a:latin typeface="Adobe Clean Light"/>
              </a:rPr>
              <a:t> </a:t>
            </a:r>
            <a:br>
              <a:rPr lang="de-DE" sz="1000" dirty="0">
                <a:solidFill>
                  <a:srgbClr val="4B4B4B"/>
                </a:solidFill>
                <a:latin typeface="Adobe Clean Light"/>
              </a:rPr>
            </a:br>
            <a:r>
              <a:rPr lang="de-DE" sz="1000" dirty="0">
                <a:solidFill>
                  <a:srgbClr val="4B4B4B"/>
                </a:solidFill>
                <a:latin typeface="Adobe Clean Light"/>
              </a:rPr>
              <a:t>für die Unterstützung von AEM </a:t>
            </a:r>
            <a:r>
              <a:rPr lang="de-DE" sz="1000" dirty="0" err="1">
                <a:solidFill>
                  <a:srgbClr val="4B4B4B"/>
                </a:solidFill>
                <a:latin typeface="Adobe Clean Light"/>
              </a:rPr>
              <a:t>as</a:t>
            </a:r>
            <a:r>
              <a:rPr lang="de-DE" sz="1000" dirty="0">
                <a:solidFill>
                  <a:srgbClr val="4B4B4B"/>
                </a:solidFill>
                <a:latin typeface="Adobe Clean Light"/>
              </a:rPr>
              <a:t> a Cloud Service-Kunden bei der Einhaltung von Branchenstandards und Best Practices </a:t>
            </a:r>
            <a:br>
              <a:rPr lang="de-DE" sz="1000" dirty="0">
                <a:solidFill>
                  <a:srgbClr val="4B4B4B"/>
                </a:solidFill>
                <a:latin typeface="Adobe Clean Light"/>
              </a:rPr>
            </a:br>
            <a:r>
              <a:rPr lang="de-DE" sz="1000" dirty="0">
                <a:solidFill>
                  <a:srgbClr val="4B4B4B"/>
                </a:solidFill>
                <a:latin typeface="Adobe Clean Light"/>
              </a:rPr>
              <a:t>für AEM </a:t>
            </a:r>
            <a:r>
              <a:rPr lang="de-DE" sz="1000" dirty="0" err="1">
                <a:solidFill>
                  <a:srgbClr val="4B4B4B"/>
                </a:solidFill>
                <a:latin typeface="Adobe Clean Light"/>
              </a:rPr>
              <a:t>as</a:t>
            </a:r>
            <a:r>
              <a:rPr lang="de-DE" sz="1000" dirty="0">
                <a:solidFill>
                  <a:srgbClr val="4B4B4B"/>
                </a:solidFill>
                <a:latin typeface="Adobe Clean Light"/>
              </a:rPr>
              <a:t> a Cloud Service.</a:t>
            </a: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228126" cy="1113125"/>
          </a:xfrm>
          <a:prstGeom prst="rect">
            <a:avLst/>
          </a:prstGeom>
        </p:spPr>
        <p:txBody>
          <a:bodyPr vert="horz" wrap="square" lIns="0" tIns="35560" rIns="0" bIns="0" rtlCol="0">
            <a:spAutoFit/>
          </a:bodyPr>
          <a:lstStyle/>
          <a:p>
            <a:pPr>
              <a:spcBef>
                <a:spcPts val="190"/>
              </a:spcBef>
            </a:pPr>
            <a:r>
              <a:rPr lang="de-DE" sz="1000" dirty="0">
                <a:solidFill>
                  <a:srgbClr val="4B4B4B"/>
                </a:solidFill>
                <a:latin typeface="Adobe Clean Light" panose="020B0303020404020204" pitchFamily="34" charset="0"/>
              </a:rPr>
              <a:t>Ein spezifischer Support-Mitarbeiter, der sich mit Ihrer Lösungsumgebung und Ihren Unternehmenszielen vertraut macht. </a:t>
            </a:r>
            <a:br>
              <a:rPr lang="de-DE"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Der spezifische Support-Mitarbeiter ist </a:t>
            </a:r>
            <a:br>
              <a:rPr lang="de-DE"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ein erfahrener Support-Engineer, der Sie bei der Koordination Ihres Enterprise Support-Erlebnisses unterstützt.</a:t>
            </a: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997250"/>
            <a:ext cx="1726164" cy="184666"/>
          </a:xfrm>
          <a:prstGeom prst="rect">
            <a:avLst/>
          </a:prstGeom>
        </p:spPr>
        <p:txBody>
          <a:bodyPr wrap="square" lIns="0" tIns="0" rIns="0" bIns="0">
            <a:spAutoFit/>
          </a:bodyPr>
          <a:lstStyle/>
          <a:p>
            <a:pPr>
              <a:spcBef>
                <a:spcPts val="600"/>
              </a:spcBef>
              <a:spcAft>
                <a:spcPts val="600"/>
              </a:spcAft>
            </a:pPr>
            <a:r>
              <a:rPr lang="de-DE" sz="1200" b="1" dirty="0">
                <a:solidFill>
                  <a:srgbClr val="020302"/>
                </a:solidFill>
                <a:latin typeface="+mj-lt"/>
              </a:rPr>
              <a:t>Spezifischer Support-Mitarbeiter</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359655" cy="197490"/>
          </a:xfrm>
          <a:prstGeom prst="rect">
            <a:avLst/>
          </a:prstGeom>
        </p:spPr>
        <p:txBody>
          <a:bodyPr vert="horz" wrap="square" lIns="0" tIns="12700" rIns="0" bIns="0" rtlCol="0">
            <a:spAutoFit/>
          </a:bodyPr>
          <a:lstStyle/>
          <a:p>
            <a:pPr marL="12700">
              <a:lnSpc>
                <a:spcPct val="100000"/>
              </a:lnSpc>
              <a:spcBef>
                <a:spcPts val="100"/>
              </a:spcBef>
            </a:pPr>
            <a:r>
              <a:rPr lang="de-DE" sz="1200" b="1" dirty="0">
                <a:solidFill>
                  <a:srgbClr val="020302"/>
                </a:solidFill>
                <a:latin typeface="Adobe Clean"/>
                <a:cs typeface="Adobe Clean"/>
              </a:rPr>
              <a:t>Experten-Sessions</a:t>
            </a: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2336800" cy="461665"/>
          </a:xfrm>
          <a:prstGeom prst="rect">
            <a:avLst/>
          </a:prstGeom>
        </p:spPr>
        <p:txBody>
          <a:bodyPr wrap="square">
            <a:spAutoFit/>
          </a:bodyPr>
          <a:lstStyle/>
          <a:p>
            <a:pPr marL="12700">
              <a:lnSpc>
                <a:spcPct val="100000"/>
              </a:lnSpc>
              <a:spcBef>
                <a:spcPts val="100"/>
              </a:spcBef>
            </a:pPr>
            <a:r>
              <a:rPr lang="de-DE" sz="1200" b="1" dirty="0">
                <a:solidFill>
                  <a:srgbClr val="020302"/>
                </a:solidFill>
                <a:latin typeface="Adobe Clean"/>
                <a:cs typeface="Adobe Clean"/>
              </a:rPr>
              <a:t>Best Practices für die Anpassung von AEM </a:t>
            </a:r>
            <a:r>
              <a:rPr lang="de-DE" sz="1200" b="1" dirty="0" err="1">
                <a:solidFill>
                  <a:srgbClr val="020302"/>
                </a:solidFill>
                <a:latin typeface="Adobe Clean"/>
                <a:cs typeface="Adobe Clean"/>
              </a:rPr>
              <a:t>as</a:t>
            </a:r>
            <a:r>
              <a:rPr lang="de-DE" sz="1200" b="1" dirty="0">
                <a:solidFill>
                  <a:srgbClr val="020302"/>
                </a:solidFill>
                <a:latin typeface="Adobe Clean"/>
                <a:cs typeface="Adobe Clean"/>
              </a:rPr>
              <a:t> a Cloud Service</a:t>
            </a:r>
          </a:p>
        </p:txBody>
      </p:sp>
      <p:sp>
        <p:nvSpPr>
          <p:cNvPr id="148" name="Rectangle 147">
            <a:extLst>
              <a:ext uri="{FF2B5EF4-FFF2-40B4-BE49-F238E27FC236}">
                <a16:creationId xmlns:a16="http://schemas.microsoft.com/office/drawing/2014/main" id="{E46486FF-98E8-104F-B880-5545084769D6}"/>
              </a:ext>
            </a:extLst>
          </p:cNvPr>
          <p:cNvSpPr/>
          <p:nvPr/>
        </p:nvSpPr>
        <p:spPr>
          <a:xfrm>
            <a:off x="2752587" y="4438393"/>
            <a:ext cx="1784487" cy="461665"/>
          </a:xfrm>
          <a:prstGeom prst="rect">
            <a:avLst/>
          </a:prstGeom>
        </p:spPr>
        <p:txBody>
          <a:bodyPr wrap="square">
            <a:spAutoFit/>
          </a:bodyPr>
          <a:lstStyle/>
          <a:p>
            <a:pPr marL="12700">
              <a:lnSpc>
                <a:spcPct val="100000"/>
              </a:lnSpc>
              <a:spcBef>
                <a:spcPts val="100"/>
              </a:spcBef>
            </a:pPr>
            <a:r>
              <a:rPr lang="de-DE" sz="1200" b="1" dirty="0">
                <a:solidFill>
                  <a:srgbClr val="020302"/>
                </a:solidFill>
                <a:latin typeface="Adobe Clean"/>
                <a:cs typeface="Adobe Clean"/>
              </a:rPr>
              <a:t>Zusatz-Services für AEM </a:t>
            </a:r>
            <a:r>
              <a:rPr lang="de-DE" sz="1200" b="1" dirty="0" err="1">
                <a:solidFill>
                  <a:srgbClr val="020302"/>
                </a:solidFill>
                <a:latin typeface="Adobe Clean"/>
                <a:cs typeface="Adobe Clean"/>
              </a:rPr>
              <a:t>as</a:t>
            </a:r>
            <a:r>
              <a:rPr lang="de-DE" sz="1200" b="1" dirty="0">
                <a:solidFill>
                  <a:srgbClr val="020302"/>
                </a:solidFill>
                <a:latin typeface="Adobe Clean"/>
                <a:cs typeface="Adobe Clean"/>
              </a:rPr>
              <a:t> a Cloud Service</a:t>
            </a: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de-DE" sz="1200" b="1" dirty="0" err="1">
                <a:solidFill>
                  <a:srgbClr val="020302"/>
                </a:solidFill>
                <a:latin typeface="Adobe Clean"/>
                <a:cs typeface="Adobe Clean"/>
              </a:rPr>
              <a:t>Governance</a:t>
            </a:r>
            <a:r>
              <a:rPr lang="de-DE" sz="1200" b="1" dirty="0">
                <a:solidFill>
                  <a:srgbClr val="020302"/>
                </a:solidFill>
                <a:latin typeface="Adobe Clean"/>
                <a:cs typeface="Adobe Clean"/>
              </a:rPr>
              <a:t> für AEM </a:t>
            </a:r>
            <a:br>
              <a:rPr lang="de-DE" sz="1200" b="1" dirty="0">
                <a:solidFill>
                  <a:srgbClr val="020302"/>
                </a:solidFill>
                <a:latin typeface="Adobe Clean"/>
                <a:cs typeface="Adobe Clean"/>
              </a:rPr>
            </a:br>
            <a:r>
              <a:rPr lang="de-DE" sz="1200" b="1" dirty="0" err="1">
                <a:solidFill>
                  <a:srgbClr val="020302"/>
                </a:solidFill>
                <a:latin typeface="Adobe Clean"/>
                <a:cs typeface="Adobe Clean"/>
              </a:rPr>
              <a:t>as</a:t>
            </a:r>
            <a:r>
              <a:rPr lang="de-DE" sz="1200" b="1" dirty="0">
                <a:solidFill>
                  <a:srgbClr val="020302"/>
                </a:solidFill>
                <a:latin typeface="Adobe Clean"/>
                <a:cs typeface="Adobe Clean"/>
              </a:rPr>
              <a:t> a Cloud Service</a:t>
            </a: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a:solidFill>
                  <a:srgbClr val="020302"/>
                </a:solidFill>
                <a:latin typeface="Adobe Clean"/>
                <a:cs typeface="Adobe Clean"/>
              </a:rPr>
              <a:t>Fallprüfungen</a:t>
            </a: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7" y="1426046"/>
            <a:ext cx="2301607" cy="936154"/>
          </a:xfrm>
          <a:prstGeom prst="rect">
            <a:avLst/>
          </a:prstGeom>
        </p:spPr>
        <p:txBody>
          <a:bodyPr vert="horz" wrap="square" lIns="0" tIns="12700" rIns="0" bIns="0" rtlCol="0">
            <a:spAutoFit/>
          </a:bodyPr>
          <a:lstStyle/>
          <a:p>
            <a:pPr marL="12700">
              <a:lnSpc>
                <a:spcPct val="100000"/>
              </a:lnSpc>
              <a:spcBef>
                <a:spcPts val="100"/>
              </a:spcBef>
            </a:pPr>
            <a:r>
              <a:rPr lang="de-DE" sz="1000" dirty="0">
                <a:solidFill>
                  <a:srgbClr val="4B4B4B"/>
                </a:solidFill>
                <a:latin typeface="Adobe Clean Light" panose="020B0303020404020204" pitchFamily="34" charset="0"/>
              </a:rPr>
              <a:t>Fortlaufende planmäßige Prüfung offener Support-Anfragen, um sicherzustellen, dass Kunden über Fallbeschreibung, geschäftliche Auswirkungen, Status, Priorität und die nächsten Schritte für eine zweckdienliche Lösung auf dem Laufenden sind.</a:t>
            </a: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de-DE" sz="1400" b="1" dirty="0">
                <a:solidFill>
                  <a:srgbClr val="020302"/>
                </a:solidFill>
                <a:latin typeface="Adobe Clean"/>
                <a:cs typeface="Adobe Clean"/>
              </a:rPr>
              <a:t>Cloud-Support-Aktivitäten – AEM</a:t>
            </a: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512354" cy="90874"/>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797742"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435059"/>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435059"/>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435059"/>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102145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4637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de-DE" sz="800">
                <a:solidFill>
                  <a:srgbClr val="6D6D6D"/>
                </a:solidFill>
                <a:latin typeface="Adobe Clean"/>
                <a:cs typeface="Adobe Clean"/>
              </a:rPr>
              <a:t>©2021 Adobe. All Rights Reserved. Adobe Confidential.</a:t>
            </a:r>
          </a:p>
        </p:txBody>
      </p:sp>
      <p:sp>
        <p:nvSpPr>
          <p:cNvPr id="8" name="object 8"/>
          <p:cNvSpPr/>
          <p:nvPr/>
        </p:nvSpPr>
        <p:spPr>
          <a:xfrm>
            <a:off x="4724780" y="914778"/>
            <a:ext cx="1780795" cy="135230"/>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722620" y="589788"/>
            <a:ext cx="2588260" cy="228268"/>
          </a:xfrm>
          <a:prstGeom prst="rect">
            <a:avLst/>
          </a:prstGeom>
        </p:spPr>
        <p:txBody>
          <a:bodyPr vert="horz" wrap="square" lIns="0" tIns="12700" rIns="0" bIns="0" rtlCol="0" anchor="t">
            <a:spAutoFit/>
          </a:bodyPr>
          <a:lstStyle/>
          <a:p>
            <a:pPr marL="12700">
              <a:spcBef>
                <a:spcPts val="100"/>
              </a:spcBef>
            </a:pPr>
            <a:r>
              <a:rPr lang="de-DE" sz="1400" b="1" dirty="0">
                <a:solidFill>
                  <a:srgbClr val="020302"/>
                </a:solidFill>
                <a:latin typeface="Adobe Clean"/>
                <a:cs typeface="Adobe Clean"/>
              </a:rPr>
              <a:t>Außendienstaktivitäten</a:t>
            </a: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de-DE" sz="1400" b="1" dirty="0">
                <a:solidFill>
                  <a:srgbClr val="020302"/>
                </a:solidFill>
                <a:latin typeface="Adobe Clean"/>
                <a:cs typeface="Adobe Clean"/>
              </a:rPr>
              <a:t>Launch Advisory </a:t>
            </a:r>
          </a:p>
        </p:txBody>
      </p:sp>
      <p:sp>
        <p:nvSpPr>
          <p:cNvPr id="23" name="object 23"/>
          <p:cNvSpPr txBox="1"/>
          <p:nvPr/>
        </p:nvSpPr>
        <p:spPr>
          <a:xfrm>
            <a:off x="242187" y="1225804"/>
            <a:ext cx="3189649" cy="782265"/>
          </a:xfrm>
          <a:prstGeom prst="rect">
            <a:avLst/>
          </a:prstGeom>
        </p:spPr>
        <p:txBody>
          <a:bodyPr vert="horz" wrap="square" lIns="0" tIns="12700" rIns="0" bIns="0" rtlCol="0">
            <a:spAutoFit/>
          </a:bodyPr>
          <a:lstStyle/>
          <a:p>
            <a:pPr marL="12700" marR="5080">
              <a:spcBef>
                <a:spcPts val="100"/>
              </a:spcBef>
            </a:pPr>
            <a:r>
              <a:rPr lang="de-DE" sz="1000" dirty="0">
                <a:solidFill>
                  <a:srgbClr val="1F1F1F"/>
                </a:solidFill>
                <a:latin typeface="AdobeClean-Light"/>
                <a:cs typeface="AdobeClean-Light"/>
              </a:rPr>
              <a:t>Für Kunden, die eine </a:t>
            </a:r>
            <a:r>
              <a:rPr lang="de-DE" sz="1000" b="1" dirty="0">
                <a:solidFill>
                  <a:srgbClr val="1F1F1F"/>
                </a:solidFill>
                <a:latin typeface="Adobe Clean"/>
                <a:cs typeface="Adobe Clean"/>
              </a:rPr>
              <a:t>neue Adobe Experience Cloud-Lösung implementieren, ist </a:t>
            </a:r>
            <a:r>
              <a:rPr lang="de-DE" sz="1000" dirty="0">
                <a:latin typeface="Adobe Clean Light" charset="0"/>
                <a:ea typeface="Adobe Clean Light" charset="0"/>
                <a:cs typeface="Adobe Clean Light" charset="0"/>
              </a:rPr>
              <a:t>Launch </a:t>
            </a:r>
            <a:r>
              <a:rPr lang="de-DE" sz="1000" dirty="0" err="1">
                <a:latin typeface="Adobe Clean Light" charset="0"/>
                <a:ea typeface="Adobe Clean Light" charset="0"/>
                <a:cs typeface="Adobe Clean Light" charset="0"/>
              </a:rPr>
              <a:t>Advisory</a:t>
            </a:r>
            <a:r>
              <a:rPr lang="de-DE" sz="1000" dirty="0" err="1">
                <a:solidFill>
                  <a:srgbClr val="000000"/>
                </a:solidFill>
                <a:latin typeface="Adobe Clean SemiLight" panose="020B0403020404020204" pitchFamily="34" charset="0"/>
              </a:rPr>
              <a:t>eine</a:t>
            </a:r>
            <a:r>
              <a:rPr lang="de-DE" sz="1000" dirty="0">
                <a:solidFill>
                  <a:srgbClr val="000000"/>
                </a:solidFill>
                <a:latin typeface="Adobe Clean SemiLight" panose="020B0403020404020204" pitchFamily="34" charset="0"/>
              </a:rPr>
              <a:t> </a:t>
            </a:r>
            <a:r>
              <a:rPr lang="de-DE" sz="1000" b="1" dirty="0">
                <a:solidFill>
                  <a:srgbClr val="000000"/>
                </a:solidFill>
                <a:latin typeface="Adobe Clean SemiLight" panose="020B0403020404020204" pitchFamily="34" charset="0"/>
              </a:rPr>
              <a:t>zentrale Palette von Beratungs-Services</a:t>
            </a:r>
            <a:r>
              <a:rPr lang="de-DE" sz="1000" dirty="0">
                <a:latin typeface="Adobe Clean Light" charset="0"/>
                <a:ea typeface="Adobe Clean Light" charset="0"/>
                <a:cs typeface="Adobe Clean Light" charset="0"/>
              </a:rPr>
              <a:t> und Empfehlungen, die </a:t>
            </a:r>
            <a:r>
              <a:rPr lang="de-DE" sz="1000" b="1" dirty="0">
                <a:latin typeface="Adobe Clean Light" charset="0"/>
                <a:ea typeface="Adobe Clean Light" charset="0"/>
                <a:cs typeface="Adobe Clean Light" charset="0"/>
              </a:rPr>
              <a:t>nachweislich erfolgreiche Implementierungen unterstützen</a:t>
            </a:r>
            <a:r>
              <a:rPr lang="de-DE" sz="1000" dirty="0">
                <a:latin typeface="Adobe Clean Light" charset="0"/>
                <a:ea typeface="Adobe Clean Light" charset="0"/>
                <a:cs typeface="Adobe Clean Light" charset="0"/>
              </a:rPr>
              <a:t> und </a:t>
            </a:r>
            <a:br>
              <a:rPr lang="de-DE" sz="1000" dirty="0">
                <a:latin typeface="Adobe Clean Light" charset="0"/>
                <a:ea typeface="Adobe Clean Light" charset="0"/>
                <a:cs typeface="Adobe Clean Light" charset="0"/>
              </a:rPr>
            </a:br>
            <a:r>
              <a:rPr lang="de-DE" sz="1000" b="1" dirty="0">
                <a:latin typeface="Adobe Clean Light" charset="0"/>
                <a:ea typeface="Adobe Clean Light" charset="0"/>
                <a:cs typeface="Adobe Clean Light" charset="0"/>
              </a:rPr>
              <a:t>die Time-</a:t>
            </a:r>
            <a:r>
              <a:rPr lang="de-DE" sz="1000" b="1" dirty="0" err="1">
                <a:latin typeface="Adobe Clean Light" charset="0"/>
                <a:ea typeface="Adobe Clean Light" charset="0"/>
                <a:cs typeface="Adobe Clean Light" charset="0"/>
              </a:rPr>
              <a:t>to</a:t>
            </a:r>
            <a:r>
              <a:rPr lang="de-DE" sz="1000" b="1" dirty="0">
                <a:latin typeface="Adobe Clean Light" charset="0"/>
                <a:ea typeface="Adobe Clean Light" charset="0"/>
                <a:cs typeface="Adobe Clean Light" charset="0"/>
              </a:rPr>
              <a:t>-Value beschleunigen</a:t>
            </a:r>
            <a:r>
              <a:rPr lang="de-DE" sz="1000" dirty="0">
                <a:latin typeface="Adobe Clean Light" charset="0"/>
                <a:ea typeface="Adobe Clean Light" charset="0"/>
                <a:cs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de-DE" sz="1000" dirty="0">
                <a:solidFill>
                  <a:srgbClr val="4B4B4B"/>
                </a:solidFill>
                <a:latin typeface="Adobe Clean Light" panose="020B0303020404020204" pitchFamily="34" charset="0"/>
              </a:rPr>
              <a:t>Der Außendienst sorgt für </a:t>
            </a:r>
            <a:r>
              <a:rPr lang="de-DE" sz="1000" b="1" dirty="0">
                <a:solidFill>
                  <a:srgbClr val="4B4B4B"/>
                </a:solidFill>
                <a:latin typeface="Adobe Clean" panose="020B0503020404020204" pitchFamily="34" charset="0"/>
              </a:rPr>
              <a:t>schnelle Problemlösung,</a:t>
            </a:r>
            <a:r>
              <a:rPr lang="de-DE" sz="1000" dirty="0">
                <a:solidFill>
                  <a:srgbClr val="4B4B4B"/>
                </a:solidFill>
                <a:latin typeface="Adobe Clean Light" panose="020B0303020404020204" pitchFamily="34" charset="0"/>
              </a:rPr>
              <a:t> fokussierten Kundenerfolg und beschleunigte </a:t>
            </a:r>
            <a:r>
              <a:rPr lang="de-DE" sz="1000" b="1" dirty="0">
                <a:solidFill>
                  <a:srgbClr val="4B4B4B"/>
                </a:solidFill>
                <a:latin typeface="Adobe Clean" panose="020B0503020404020204" pitchFamily="34" charset="0"/>
              </a:rPr>
              <a:t>Time-</a:t>
            </a:r>
            <a:r>
              <a:rPr lang="de-DE" sz="1000" b="1" dirty="0" err="1">
                <a:solidFill>
                  <a:srgbClr val="4B4B4B"/>
                </a:solidFill>
                <a:latin typeface="Adobe Clean" panose="020B0503020404020204" pitchFamily="34" charset="0"/>
              </a:rPr>
              <a:t>to</a:t>
            </a:r>
            <a:r>
              <a:rPr lang="de-DE" sz="1000" b="1" dirty="0">
                <a:solidFill>
                  <a:srgbClr val="4B4B4B"/>
                </a:solidFill>
                <a:latin typeface="Adobe Clean" panose="020B0503020404020204" pitchFamily="34" charset="0"/>
              </a:rPr>
              <a:t>-Value</a:t>
            </a:r>
            <a:r>
              <a:rPr lang="de-DE" sz="1000" dirty="0">
                <a:solidFill>
                  <a:srgbClr val="4B4B4B"/>
                </a:solidFill>
                <a:latin typeface="Adobe Clean Light" panose="020B0303020404020204" pitchFamily="34" charset="0"/>
              </a:rPr>
              <a:t>. Wenn Launch Advisory aktiv ist, gibt es </a:t>
            </a:r>
            <a:r>
              <a:rPr lang="de-DE" sz="1000" b="1" dirty="0">
                <a:solidFill>
                  <a:srgbClr val="4B4B4B"/>
                </a:solidFill>
                <a:latin typeface="Adobe Clean" panose="020B0503020404020204" pitchFamily="34" charset="0"/>
              </a:rPr>
              <a:t>im ersten Jahr keinen Außendienst</a:t>
            </a:r>
            <a:r>
              <a:rPr lang="de-DE" sz="1000" dirty="0">
                <a:solidFill>
                  <a:srgbClr val="4B4B4B"/>
                </a:solidFill>
                <a:latin typeface="Adobe Clean Light" panose="020B0303020404020204" pitchFamily="34" charset="0"/>
              </a:rPr>
              <a:t> für Lösungsprodukte, die unter einen Adobe Support-Vertrag fallen. </a:t>
            </a:r>
          </a:p>
          <a:p>
            <a:pPr marL="24130" marR="5080">
              <a:spcBef>
                <a:spcPts val="600"/>
              </a:spcBef>
            </a:pPr>
            <a:endParaRPr lang="en-US" sz="1000" b="1" dirty="0">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20" cy="1309688"/>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490425"/>
          </a:xfrm>
          <a:prstGeom prst="rect">
            <a:avLst/>
          </a:prstGeom>
        </p:spPr>
        <p:txBody>
          <a:bodyPr wrap="square">
            <a:spAutoFit/>
          </a:bodyPr>
          <a:lstStyle/>
          <a:p>
            <a:pPr marL="12700" marR="5080">
              <a:spcBef>
                <a:spcPts val="100"/>
              </a:spcBef>
            </a:pPr>
            <a:r>
              <a:rPr lang="de-DE" sz="1000" dirty="0">
                <a:latin typeface="Adobe Clean Light" charset="0"/>
              </a:rPr>
              <a:t>Experten für Adobe-Lösungen helfen bei der Prüfung von Anforderungen, Architektur, Entwicklungsprozess und Launch-Bereitschaft</a:t>
            </a:r>
            <a:r>
              <a:rPr lang="de-DE" sz="1000" dirty="0">
                <a:solidFill>
                  <a:srgbClr val="000000"/>
                </a:solidFill>
                <a:latin typeface="Adobe Clean SemiLight" panose="020B0403020404020204" pitchFamily="34" charset="0"/>
              </a:rPr>
              <a:t> mit </a:t>
            </a:r>
            <a:r>
              <a:rPr lang="de-DE" sz="1000" b="1" dirty="0">
                <a:solidFill>
                  <a:srgbClr val="000000"/>
                </a:solidFill>
                <a:latin typeface="Adobe Clean SemiLight" panose="020B0403020404020204" pitchFamily="34" charset="0"/>
              </a:rPr>
              <a:t>Best Practice-basierten Anleitungen</a:t>
            </a:r>
            <a:r>
              <a:rPr lang="de-DE" sz="1000" dirty="0">
                <a:solidFill>
                  <a:srgbClr val="000000"/>
                </a:solidFill>
                <a:latin typeface="Adobe Clean SemiLight" panose="020B0403020404020204" pitchFamily="34" charset="0"/>
              </a:rPr>
              <a:t> </a:t>
            </a:r>
            <a:br>
              <a:rPr lang="de-DE" sz="1000" dirty="0">
                <a:solidFill>
                  <a:srgbClr val="000000"/>
                </a:solidFill>
                <a:latin typeface="Adobe Clean SemiLight" panose="020B0403020404020204" pitchFamily="34" charset="0"/>
              </a:rPr>
            </a:br>
            <a:r>
              <a:rPr lang="de-DE" sz="1000" dirty="0">
                <a:solidFill>
                  <a:srgbClr val="000000"/>
                </a:solidFill>
                <a:latin typeface="Adobe Clean SemiLight" panose="020B0403020404020204" pitchFamily="34" charset="0"/>
              </a:rPr>
              <a:t>für Kunden und Implementierungspartner.</a:t>
            </a:r>
          </a:p>
          <a:p>
            <a:pPr marL="12700" marR="5080">
              <a:spcBef>
                <a:spcPts val="100"/>
              </a:spcBef>
            </a:pPr>
            <a:endParaRPr lang="en-US" sz="1000" dirty="0">
              <a:solidFill>
                <a:srgbClr val="1F1F1F"/>
              </a:solidFill>
              <a:latin typeface="Adobe Clean"/>
              <a:cs typeface="Adobe Clean"/>
            </a:endParaRPr>
          </a:p>
          <a:p>
            <a:pPr marL="12700" marR="5080">
              <a:spcBef>
                <a:spcPts val="100"/>
              </a:spcBef>
            </a:pPr>
            <a:r>
              <a:rPr lang="de-DE" sz="1000" dirty="0">
                <a:latin typeface="Adobe Clean Light" charset="0"/>
              </a:rPr>
              <a:t>Launch Advisory orientiert sich anhand gängiger Milestones (</a:t>
            </a:r>
            <a:r>
              <a:rPr lang="de-DE" sz="1000" b="1" dirty="0">
                <a:latin typeface="Adobe Clean Light" charset="0"/>
              </a:rPr>
              <a:t>Kickoff, Definition, Design, Go-Live und Post-Launch</a:t>
            </a:r>
            <a:r>
              <a:rPr lang="de-DE" sz="1000" dirty="0">
                <a:latin typeface="Adobe Clean Light" charset="0"/>
              </a:rPr>
              <a:t>) an Ihren Projektplan und umfasst Anleitung, Prüfung, Bewertung und Empfehlungen.</a:t>
            </a:r>
          </a:p>
          <a:p>
            <a:pPr marL="12700" marR="5080">
              <a:spcBef>
                <a:spcPts val="100"/>
              </a:spcBef>
            </a:pPr>
            <a:endParaRPr lang="en-US" sz="1000" dirty="0">
              <a:latin typeface="Adobe Clean Light" charset="0"/>
            </a:endParaRPr>
          </a:p>
          <a:p>
            <a:pPr marL="12700" marR="5080">
              <a:spcBef>
                <a:spcPts val="100"/>
              </a:spcBef>
            </a:pPr>
            <a:r>
              <a:rPr lang="de-DE" sz="1000" dirty="0">
                <a:latin typeface="Adobe Clean Light" charset="0"/>
              </a:rPr>
              <a:t>Zu den wichtigsten Angeboten gehören:</a:t>
            </a:r>
          </a:p>
          <a:p>
            <a:pPr marL="184150" marR="5080" indent="-171450">
              <a:spcBef>
                <a:spcPts val="700"/>
              </a:spcBef>
              <a:buFont typeface="Arial" panose="020B0604020202020204" pitchFamily="34" charset="0"/>
              <a:buChar char="•"/>
            </a:pPr>
            <a:r>
              <a:rPr lang="de-DE" sz="1000" dirty="0"/>
              <a:t>Kickoff-Deck (einschließlich Projekt-Kooperationsplan)</a:t>
            </a:r>
          </a:p>
          <a:p>
            <a:pPr marL="184150" marR="5080" indent="-171450">
              <a:spcBef>
                <a:spcPts val="400"/>
              </a:spcBef>
              <a:buFont typeface="Arial" panose="020B0604020202020204" pitchFamily="34" charset="0"/>
              <a:buChar char="•"/>
            </a:pPr>
            <a:r>
              <a:rPr lang="de-DE" sz="1000" dirty="0"/>
              <a:t>Dokument(e) für Bewertung und Empfehlung</a:t>
            </a:r>
          </a:p>
          <a:p>
            <a:pPr marL="184150" marR="5080" indent="-171450">
              <a:spcBef>
                <a:spcPts val="400"/>
              </a:spcBef>
              <a:buFont typeface="Arial" panose="020B0604020202020204" pitchFamily="34" charset="0"/>
              <a:buChar char="•"/>
            </a:pPr>
            <a:r>
              <a:rPr lang="de-DE" sz="1000" dirty="0"/>
              <a:t>Interaktionszusammenfassung</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Ausführung und Betrieb</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Implementierung</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de-DE" sz="1100"/>
              <a:t>Post-Launch</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36106" y="6379881"/>
            <a:ext cx="3093589"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610421" cy="2464777"/>
          </a:xfrm>
          <a:prstGeom prst="rect">
            <a:avLst/>
          </a:prstGeom>
        </p:spPr>
        <p:txBody>
          <a:bodyPr wrap="square" lIns="91440" tIns="45720" rIns="91440" bIns="45720" anchor="t">
            <a:spAutoFit/>
          </a:bodyPr>
          <a:lstStyle/>
          <a:p>
            <a:pPr marL="12700" marR="5080">
              <a:spcBef>
                <a:spcPts val="100"/>
              </a:spcBef>
            </a:pPr>
            <a:r>
              <a:rPr lang="de-DE" sz="1000" b="1" dirty="0">
                <a:solidFill>
                  <a:srgbClr val="000000"/>
                </a:solidFill>
                <a:latin typeface="+mj-lt"/>
              </a:rPr>
              <a:t>Aktivitäten des technischen Tracks</a:t>
            </a:r>
            <a:r>
              <a:rPr lang="de-DE" sz="1000" dirty="0">
                <a:solidFill>
                  <a:srgbClr val="000000"/>
                </a:solidFill>
                <a:latin typeface="Adobe Clean Light"/>
              </a:rPr>
              <a:t> stellen sicher, dass Kunden technisch versiert sind und ihre Tools optimal nutzen. </a:t>
            </a:r>
            <a:br>
              <a:rPr lang="de-DE" sz="1000" dirty="0">
                <a:solidFill>
                  <a:srgbClr val="000000"/>
                </a:solidFill>
                <a:latin typeface="Adobe Clean Light"/>
              </a:rPr>
            </a:br>
            <a:r>
              <a:rPr lang="de-DE" sz="1000" dirty="0">
                <a:solidFill>
                  <a:srgbClr val="000000"/>
                </a:solidFill>
                <a:latin typeface="Adobe Clean Light"/>
              </a:rPr>
              <a:t>Diese Aktivitätstypen umfassen insbesondere Support </a:t>
            </a:r>
            <a:br>
              <a:rPr lang="de-DE" sz="1000" dirty="0">
                <a:solidFill>
                  <a:srgbClr val="000000"/>
                </a:solidFill>
                <a:latin typeface="Adobe Clean Light"/>
              </a:rPr>
            </a:br>
            <a:r>
              <a:rPr lang="de-DE" sz="1000" dirty="0">
                <a:solidFill>
                  <a:srgbClr val="000000"/>
                </a:solidFill>
                <a:latin typeface="Adobe Clean Light"/>
              </a:rPr>
              <a:t>und Empfehlungen für Plattformkonfigurationen, Integrationen </a:t>
            </a:r>
            <a:br>
              <a:rPr lang="de-DE" sz="1000" dirty="0">
                <a:solidFill>
                  <a:srgbClr val="000000"/>
                </a:solidFill>
                <a:latin typeface="Adobe Clean Light"/>
              </a:rPr>
            </a:br>
            <a:r>
              <a:rPr lang="de-DE" sz="1000" dirty="0">
                <a:solidFill>
                  <a:srgbClr val="000000"/>
                </a:solidFill>
                <a:latin typeface="Adobe Clean Light"/>
              </a:rPr>
              <a:t>und die Fehlerbehebung.</a:t>
            </a:r>
          </a:p>
          <a:p>
            <a:pPr marL="12700" marR="5080">
              <a:spcBef>
                <a:spcPts val="100"/>
              </a:spcBef>
            </a:pPr>
            <a:endParaRPr lang="en-US" sz="1000" dirty="0">
              <a:latin typeface="Adobe Clean Light" charset="0"/>
            </a:endParaRPr>
          </a:p>
          <a:p>
            <a:pPr marL="12700" marR="5080">
              <a:spcBef>
                <a:spcPts val="100"/>
              </a:spcBef>
            </a:pPr>
            <a:r>
              <a:rPr lang="de-DE" sz="1000" dirty="0">
                <a:latin typeface="Adobe Clean Light"/>
              </a:rPr>
              <a:t>Verfügbare technische Aktivitäten:</a:t>
            </a:r>
          </a:p>
          <a:p>
            <a:pPr marL="184150" marR="5080" indent="-171450">
              <a:spcBef>
                <a:spcPts val="700"/>
              </a:spcBef>
              <a:buClr>
                <a:srgbClr val="FA0E00"/>
              </a:buClr>
              <a:buFont typeface="Wingdings" pitchFamily="2" charset="2"/>
              <a:buChar char="ü"/>
            </a:pPr>
            <a:r>
              <a:rPr lang="de-DE" sz="1000" dirty="0"/>
              <a:t>Statusprüfung</a:t>
            </a:r>
          </a:p>
          <a:p>
            <a:pPr marL="184150" marR="5080" indent="-171450">
              <a:spcBef>
                <a:spcPts val="400"/>
              </a:spcBef>
              <a:buClr>
                <a:srgbClr val="FA0E00"/>
              </a:buClr>
              <a:buFont typeface="Wingdings" pitchFamily="2" charset="2"/>
              <a:buChar char="ü"/>
            </a:pPr>
            <a:r>
              <a:rPr lang="de-DE" sz="1000" dirty="0"/>
              <a:t>Plattformprüfung</a:t>
            </a:r>
          </a:p>
          <a:p>
            <a:pPr marL="184150" marR="5080" indent="-171450">
              <a:spcBef>
                <a:spcPts val="400"/>
              </a:spcBef>
              <a:buClr>
                <a:srgbClr val="FA0E00"/>
              </a:buClr>
              <a:buFont typeface="Wingdings" pitchFamily="2" charset="2"/>
              <a:buChar char="ü"/>
            </a:pPr>
            <a:r>
              <a:rPr lang="de-DE" sz="1000" dirty="0"/>
              <a:t>Aktivierung von Funktionssätzen</a:t>
            </a:r>
          </a:p>
          <a:p>
            <a:pPr marL="184150" marR="5080" indent="-171450">
              <a:spcBef>
                <a:spcPts val="400"/>
              </a:spcBef>
              <a:buClr>
                <a:srgbClr val="FA0E00"/>
              </a:buClr>
              <a:buFont typeface="Wingdings" pitchFamily="2" charset="2"/>
              <a:buChar char="ü"/>
            </a:pPr>
            <a:r>
              <a:rPr lang="de-DE" sz="1000" dirty="0"/>
              <a:t>Grundlegende Integrationen und Konfigurationen</a:t>
            </a:r>
          </a:p>
          <a:p>
            <a:pPr marL="184150" marR="5080" indent="-171450">
              <a:spcBef>
                <a:spcPts val="400"/>
              </a:spcBef>
              <a:buClr>
                <a:srgbClr val="FA0E00"/>
              </a:buClr>
              <a:buFont typeface="Wingdings" pitchFamily="2" charset="2"/>
              <a:buChar char="ü"/>
            </a:pPr>
            <a:r>
              <a:rPr lang="de-DE" sz="1000" dirty="0"/>
              <a:t>Fehlerbehebung bei der Kundenlösung</a:t>
            </a:r>
          </a:p>
          <a:p>
            <a:pPr marL="184150" marR="5080" indent="-171450">
              <a:spcBef>
                <a:spcPts val="400"/>
              </a:spcBef>
              <a:buClr>
                <a:srgbClr val="FA0E00"/>
              </a:buClr>
              <a:buFont typeface="Wingdings" pitchFamily="2" charset="2"/>
              <a:buChar char="ü"/>
            </a:pPr>
            <a:r>
              <a:rPr lang="de-DE" sz="1000" dirty="0"/>
              <a:t>Cloud-Service-Support</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249456"/>
            <a:ext cx="3717548" cy="2054409"/>
          </a:xfrm>
          <a:prstGeom prst="rect">
            <a:avLst/>
          </a:prstGeom>
        </p:spPr>
        <p:txBody>
          <a:bodyPr wrap="square" lIns="91440" tIns="45720" rIns="91440" bIns="45720" anchor="t">
            <a:spAutoFit/>
          </a:bodyPr>
          <a:lstStyle/>
          <a:p>
            <a:pPr marL="12700" marR="5080">
              <a:spcBef>
                <a:spcPts val="100"/>
              </a:spcBef>
            </a:pPr>
            <a:r>
              <a:rPr lang="de-DE" sz="1000" b="1" dirty="0">
                <a:solidFill>
                  <a:srgbClr val="000000"/>
                </a:solidFill>
                <a:latin typeface="+mj-lt"/>
              </a:rPr>
              <a:t>Aktivitäten des strategischen Tracks</a:t>
            </a:r>
            <a:r>
              <a:rPr lang="de-DE" sz="1000" dirty="0">
                <a:solidFill>
                  <a:srgbClr val="000000"/>
                </a:solidFill>
                <a:latin typeface="Adobe Clean Light"/>
              </a:rPr>
              <a:t> ermitteln Möglichkeiten, </a:t>
            </a:r>
            <a:br>
              <a:rPr lang="de-DE" sz="1000" dirty="0">
                <a:solidFill>
                  <a:srgbClr val="000000"/>
                </a:solidFill>
                <a:latin typeface="Adobe Clean Light"/>
              </a:rPr>
            </a:br>
            <a:r>
              <a:rPr lang="de-DE" sz="1000" dirty="0">
                <a:solidFill>
                  <a:srgbClr val="000000"/>
                </a:solidFill>
                <a:latin typeface="Adobe Clean Light"/>
              </a:rPr>
              <a:t>mit den vom Kunden genutzten Adobe-Lösungen optimale Ergebnisse zu erzielen. Sie enthalten Support-Empfehlungen zu Strategie, Messung und Reifegrad, mit denen eine oder mehrere Adobe-Lösungen optimal genutzt werden können.</a:t>
            </a:r>
          </a:p>
          <a:p>
            <a:pPr marL="12700" marR="5080">
              <a:spcBef>
                <a:spcPts val="100"/>
              </a:spcBef>
            </a:pPr>
            <a:endParaRPr lang="en-US" sz="1000" dirty="0">
              <a:latin typeface="Adobe Clean Light" charset="0"/>
            </a:endParaRPr>
          </a:p>
          <a:p>
            <a:pPr marL="12700" marR="5080">
              <a:spcBef>
                <a:spcPts val="100"/>
              </a:spcBef>
            </a:pPr>
            <a:r>
              <a:rPr lang="de-DE" sz="1000" dirty="0">
                <a:latin typeface="Adobe Clean Light"/>
              </a:rPr>
              <a:t>Verfügbare strategische Aktivitäten:</a:t>
            </a:r>
          </a:p>
          <a:p>
            <a:pPr marL="241300" marR="5080" indent="-228600">
              <a:spcBef>
                <a:spcPts val="700"/>
              </a:spcBef>
              <a:buClr>
                <a:srgbClr val="FA0E00"/>
              </a:buClr>
              <a:buFont typeface="Wingdings" pitchFamily="2" charset="2"/>
              <a:buChar char="ü"/>
            </a:pPr>
            <a:r>
              <a:rPr lang="de-DE" sz="1000" dirty="0"/>
              <a:t>Reifegrad-Roadmap</a:t>
            </a:r>
          </a:p>
          <a:p>
            <a:pPr marL="241300" marR="5080" indent="-228600">
              <a:spcBef>
                <a:spcPts val="400"/>
              </a:spcBef>
              <a:buClr>
                <a:srgbClr val="FA0E00"/>
              </a:buClr>
              <a:buFont typeface="Wingdings" pitchFamily="2" charset="2"/>
              <a:buChar char="ü"/>
            </a:pPr>
            <a:r>
              <a:rPr lang="de-DE" sz="1000" dirty="0"/>
              <a:t>Use-Case-Entwicklung/-Messung</a:t>
            </a:r>
          </a:p>
          <a:p>
            <a:pPr marL="241300" marR="5080" indent="-228600">
              <a:spcBef>
                <a:spcPts val="400"/>
              </a:spcBef>
              <a:buClr>
                <a:srgbClr val="FA0E00"/>
              </a:buClr>
              <a:buFont typeface="Wingdings" pitchFamily="2" charset="2"/>
              <a:buChar char="ü"/>
            </a:pPr>
            <a:r>
              <a:rPr lang="de-DE" sz="1000" dirty="0"/>
              <a:t>Reporting und Analyse</a:t>
            </a:r>
          </a:p>
          <a:p>
            <a:pPr marL="241300" marR="5080" indent="-228600">
              <a:spcBef>
                <a:spcPts val="400"/>
              </a:spcBef>
              <a:buClr>
                <a:srgbClr val="FA0E00"/>
              </a:buClr>
              <a:buFont typeface="Wingdings" pitchFamily="2" charset="2"/>
              <a:buChar char="ü"/>
            </a:pPr>
            <a:r>
              <a:rPr lang="de-DE" sz="1000" dirty="0"/>
              <a:t>Aktivierung von Best Practices</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de-DE" sz="1000" dirty="0">
                <a:solidFill>
                  <a:srgbClr val="1F1F1F"/>
                </a:solidFill>
                <a:latin typeface="Adobe Clean" panose="020B0503020404020204" pitchFamily="34" charset="0"/>
                <a:cs typeface="AdobeClean-Light"/>
              </a:rPr>
              <a:t>Als Enterprise-Kunde können Sie </a:t>
            </a:r>
            <a:r>
              <a:rPr lang="de-DE" sz="1200" b="1" u="sng" dirty="0">
                <a:solidFill>
                  <a:srgbClr val="1F1F1F"/>
                </a:solidFill>
                <a:latin typeface="Adobe Clean" panose="020B0503020404020204" pitchFamily="34" charset="0"/>
                <a:cs typeface="AdobeClean-Light"/>
              </a:rPr>
              <a:t>zwei </a:t>
            </a:r>
            <a:r>
              <a:rPr lang="de-DE" sz="1000" b="1" u="sng" dirty="0">
                <a:solidFill>
                  <a:srgbClr val="1F1F1F"/>
                </a:solidFill>
                <a:latin typeface="Adobe Clean" panose="020B0503020404020204" pitchFamily="34" charset="0"/>
                <a:cs typeface="AdobeClean-Light"/>
              </a:rPr>
              <a:t>Aktivitäten pro Jahr</a:t>
            </a:r>
            <a:r>
              <a:rPr lang="de-DE" sz="1000" dirty="0">
                <a:solidFill>
                  <a:srgbClr val="1F1F1F"/>
                </a:solidFill>
                <a:latin typeface="Adobe Clean" panose="020B0503020404020204" pitchFamily="34" charset="0"/>
                <a:cs typeface="AdobeClean-Light"/>
              </a:rPr>
              <a:t> </a:t>
            </a:r>
            <a:br>
              <a:rPr lang="de-DE" sz="1000" dirty="0">
                <a:solidFill>
                  <a:srgbClr val="1F1F1F"/>
                </a:solidFill>
                <a:latin typeface="Adobe Clean" panose="020B0503020404020204" pitchFamily="34" charset="0"/>
                <a:cs typeface="AdobeClean-Light"/>
              </a:rPr>
            </a:br>
            <a:r>
              <a:rPr lang="de-DE" sz="1000" dirty="0">
                <a:solidFill>
                  <a:srgbClr val="1F1F1F"/>
                </a:solidFill>
                <a:latin typeface="Adobe Clean" panose="020B0503020404020204" pitchFamily="34" charset="0"/>
                <a:cs typeface="AdobeClean-Light"/>
              </a:rPr>
              <a:t>aus dem</a:t>
            </a:r>
            <a:r>
              <a:rPr lang="de-DE" sz="1000" b="1" dirty="0">
                <a:solidFill>
                  <a:srgbClr val="1F1F1F"/>
                </a:solidFill>
                <a:latin typeface="Adobe Clean" panose="020B0503020404020204" pitchFamily="34" charset="0"/>
                <a:cs typeface="AdobeClean-Light"/>
              </a:rPr>
              <a:t> technischen</a:t>
            </a:r>
            <a:r>
              <a:rPr lang="de-DE" sz="1000" dirty="0">
                <a:solidFill>
                  <a:srgbClr val="1F1F1F"/>
                </a:solidFill>
                <a:latin typeface="Adobe Clean" panose="020B0503020404020204" pitchFamily="34" charset="0"/>
                <a:cs typeface="AdobeClean-Light"/>
              </a:rPr>
              <a:t> und/oder dem </a:t>
            </a:r>
            <a:r>
              <a:rPr lang="de-DE" sz="1000" b="1" dirty="0">
                <a:solidFill>
                  <a:srgbClr val="1F1F1F"/>
                </a:solidFill>
                <a:latin typeface="Adobe Clean" panose="020B0503020404020204" pitchFamily="34" charset="0"/>
                <a:cs typeface="AdobeClean-Light"/>
              </a:rPr>
              <a:t>strategischen</a:t>
            </a:r>
            <a:r>
              <a:rPr lang="de-DE" sz="1000" dirty="0">
                <a:solidFill>
                  <a:srgbClr val="1F1F1F"/>
                </a:solidFill>
                <a:latin typeface="Adobe Clean Light" panose="020B0303020404020204" pitchFamily="34" charset="0"/>
                <a:cs typeface="AdobeClean-Light"/>
              </a:rPr>
              <a:t> Track nutzen.</a:t>
            </a: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de-DE" sz="1100"/>
              <a:t>Go-Live</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de-DE" sz="1100"/>
              <a:t>Definition</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de-DE" sz="1100"/>
              <a:t>Kickoff</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de-DE" sz="1100"/>
              <a:t>Design</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accent1">
                    <a:lumMod val="50000"/>
                  </a:schemeClr>
                </a:solidFill>
              </a:rPr>
              <a:t>2 Aktivitäten pro Jahr</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de-DE"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de-DE" sz="1400" b="1">
                <a:solidFill>
                  <a:srgbClr val="020302"/>
                </a:solidFill>
                <a:latin typeface="Adobe Clean"/>
                <a:cs typeface="Adobe Clean"/>
              </a:rPr>
              <a:t>Ressourcen</a:t>
            </a:r>
          </a:p>
        </p:txBody>
      </p:sp>
      <p:sp>
        <p:nvSpPr>
          <p:cNvPr id="24" name="object 24"/>
          <p:cNvSpPr txBox="1"/>
          <p:nvPr/>
        </p:nvSpPr>
        <p:spPr>
          <a:xfrm>
            <a:off x="6754821" y="9283729"/>
            <a:ext cx="979479" cy="662305"/>
          </a:xfrm>
          <a:prstGeom prst="rect">
            <a:avLst/>
          </a:prstGeom>
        </p:spPr>
        <p:txBody>
          <a:bodyPr vert="horz" wrap="square" lIns="0" tIns="12065" rIns="0" bIns="0" rtlCol="0">
            <a:spAutoFit/>
          </a:bodyPr>
          <a:lstStyle/>
          <a:p>
            <a:pPr marL="12700">
              <a:lnSpc>
                <a:spcPts val="930"/>
              </a:lnSpc>
              <a:spcBef>
                <a:spcPts val="95"/>
              </a:spcBef>
            </a:pPr>
            <a:r>
              <a:rPr lang="de-DE" sz="800" dirty="0">
                <a:solidFill>
                  <a:srgbClr val="777879"/>
                </a:solidFill>
                <a:latin typeface="Adobe Clean"/>
                <a:cs typeface="Adobe Clean"/>
              </a:rPr>
              <a:t>Adobe</a:t>
            </a:r>
          </a:p>
          <a:p>
            <a:pPr marL="12700">
              <a:lnSpc>
                <a:spcPts val="915"/>
              </a:lnSpc>
            </a:pPr>
            <a:r>
              <a:rPr lang="de-DE" sz="800" dirty="0">
                <a:solidFill>
                  <a:srgbClr val="777879"/>
                </a:solidFill>
                <a:latin typeface="Adobe Clean"/>
                <a:cs typeface="Adobe Clean"/>
              </a:rPr>
              <a:t>345 Park Avenue</a:t>
            </a:r>
          </a:p>
          <a:p>
            <a:pPr marL="12700">
              <a:lnSpc>
                <a:spcPts val="944"/>
              </a:lnSpc>
            </a:pPr>
            <a:r>
              <a:rPr lang="de-DE" sz="800" dirty="0">
                <a:solidFill>
                  <a:srgbClr val="777879"/>
                </a:solidFill>
                <a:latin typeface="Adobe Clean"/>
                <a:cs typeface="Adobe Clean"/>
              </a:rPr>
              <a:t>San Jose, CA95110-2704</a:t>
            </a:r>
          </a:p>
          <a:p>
            <a:pPr marL="12700">
              <a:lnSpc>
                <a:spcPct val="100000"/>
              </a:lnSpc>
              <a:spcBef>
                <a:spcPts val="45"/>
              </a:spcBef>
            </a:pPr>
            <a:r>
              <a:rPr lang="de-DE" sz="800" dirty="0">
                <a:solidFill>
                  <a:srgbClr val="777879"/>
                </a:solidFill>
                <a:latin typeface="Adobe Clean"/>
                <a:cs typeface="Adobe Clean"/>
              </a:rPr>
              <a:t>USA</a:t>
            </a:r>
          </a:p>
          <a:p>
            <a:pPr marL="12700">
              <a:lnSpc>
                <a:spcPct val="100000"/>
              </a:lnSpc>
              <a:spcBef>
                <a:spcPts val="265"/>
              </a:spcBef>
            </a:pPr>
            <a:r>
              <a:rPr lang="de-DE" sz="800" u="sng" dirty="0">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943853"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de-DE" sz="1100" i="1" dirty="0">
                <a:solidFill>
                  <a:srgbClr val="777879"/>
                </a:solidFill>
                <a:latin typeface="AdobeClean-LightIt"/>
                <a:cs typeface="AdobeClean-LightIt"/>
              </a:rPr>
              <a:t>Weitere Informationen zum Support-Angebot von Adobe sowie zum für Ihre Bedürfnisse geeigneten Support-Level erhalten Sie bei Ihrem spezifischen Account-Manager (NAM) oder Ihrem Customer </a:t>
            </a:r>
            <a:r>
              <a:rPr lang="de-DE" sz="1100" i="1" dirty="0" err="1">
                <a:solidFill>
                  <a:srgbClr val="777879"/>
                </a:solidFill>
                <a:latin typeface="AdobeClean-LightIt"/>
                <a:cs typeface="AdobeClean-LightIt"/>
              </a:rPr>
              <a:t>Success</a:t>
            </a:r>
            <a:r>
              <a:rPr lang="de-DE" sz="1100" i="1" dirty="0">
                <a:solidFill>
                  <a:srgbClr val="777879"/>
                </a:solidFill>
                <a:latin typeface="AdobeClean-LightIt"/>
                <a:cs typeface="AdobeClean-LightIt"/>
              </a:rPr>
              <a:t> Manager (CSM).</a:t>
            </a:r>
          </a:p>
          <a:p>
            <a:pPr marL="34290">
              <a:lnSpc>
                <a:spcPct val="100000"/>
              </a:lnSpc>
              <a:spcBef>
                <a:spcPts val="795"/>
              </a:spcBef>
            </a:pPr>
            <a:r>
              <a:rPr lang="de-DE" sz="800" dirty="0">
                <a:solidFill>
                  <a:srgbClr val="6D6D6D"/>
                </a:solidFill>
                <a:latin typeface="Adobe Clean"/>
                <a:cs typeface="Adobe Clean"/>
              </a:rPr>
              <a:t>©2021 Adobe. All Rights </a:t>
            </a:r>
            <a:r>
              <a:rPr lang="de-DE" sz="800" dirty="0" err="1">
                <a:solidFill>
                  <a:srgbClr val="6D6D6D"/>
                </a:solidFill>
                <a:latin typeface="Adobe Clean"/>
                <a:cs typeface="Adobe Clean"/>
              </a:rPr>
              <a:t>Reserved</a:t>
            </a:r>
            <a:r>
              <a:rPr lang="de-DE" sz="800" dirty="0">
                <a:solidFill>
                  <a:srgbClr val="6D6D6D"/>
                </a:solidFill>
                <a:latin typeface="Adobe Clean"/>
                <a:cs typeface="Adobe Clean"/>
              </a:rPr>
              <a:t>. Adobe </a:t>
            </a:r>
            <a:r>
              <a:rPr lang="de-DE" sz="800" dirty="0" err="1">
                <a:solidFill>
                  <a:srgbClr val="6D6D6D"/>
                </a:solidFill>
                <a:latin typeface="Adobe Clean"/>
                <a:cs typeface="Adobe Clean"/>
              </a:rPr>
              <a:t>Confidential</a:t>
            </a:r>
            <a:r>
              <a:rPr lang="de-DE" sz="800" dirty="0">
                <a:solidFill>
                  <a:srgbClr val="6D6D6D"/>
                </a:solidFill>
                <a:latin typeface="Adobe Clean"/>
                <a:cs typeface="Adobe Clean"/>
              </a:rPr>
              <a:t>.</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6" y="4913781"/>
            <a:ext cx="7274987" cy="755976"/>
          </a:xfrm>
          <a:prstGeom prst="rect">
            <a:avLst/>
          </a:prstGeom>
        </p:spPr>
        <p:txBody>
          <a:bodyPr vert="horz" wrap="square" lIns="0" tIns="116205" rIns="0" bIns="0" rtlCol="0" anchor="t">
            <a:spAutoFit/>
          </a:bodyPr>
          <a:lstStyle/>
          <a:p>
            <a:pPr>
              <a:spcBef>
                <a:spcPts val="915"/>
              </a:spcBef>
            </a:pPr>
            <a:r>
              <a:rPr lang="de-DE" sz="1400" b="1" dirty="0">
                <a:solidFill>
                  <a:srgbClr val="020302"/>
                </a:solidFill>
                <a:latin typeface="Adobe Clean"/>
                <a:cs typeface="Adobe Clean"/>
              </a:rPr>
              <a:t>Regionales Support-Angebot von Adobe, örtliche Geschäftszeiten und unterstützte Sprachen</a:t>
            </a:r>
          </a:p>
          <a:p>
            <a:pPr>
              <a:spcBef>
                <a:spcPts val="915"/>
              </a:spcBef>
            </a:pPr>
            <a:r>
              <a:rPr lang="de-DE" sz="1000" dirty="0">
                <a:solidFill>
                  <a:srgbClr val="1F1F1F"/>
                </a:solidFill>
                <a:latin typeface="AdobeClean-Light"/>
              </a:rPr>
              <a:t>Das regionale Support-Angebot von Adobe wird durch Abgleich der Rechnungsadresse des Kunden (entsprechend dem Kundenauftrag </a:t>
            </a:r>
            <a:br>
              <a:rPr lang="de-DE" sz="1000" dirty="0">
                <a:solidFill>
                  <a:srgbClr val="1F1F1F"/>
                </a:solidFill>
                <a:latin typeface="AdobeClean-Light"/>
              </a:rPr>
            </a:br>
            <a:r>
              <a:rPr lang="de-DE" sz="1000" dirty="0">
                <a:solidFill>
                  <a:srgbClr val="1F1F1F"/>
                </a:solidFill>
                <a:latin typeface="AdobeClean-Light"/>
              </a:rPr>
              <a:t>oder einer anderen Kaufbestätigung für Adobe-Support) mit einer der folgenden Regionen ermittelt:</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774968486"/>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a:rPr>
                        <a:t>Nord- und Südamerika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a:rPr>
                        <a:t>Europa, Naher Osten </a:t>
                      </a:r>
                      <a:br>
                        <a:rPr lang="de-DE" sz="1100" dirty="0">
                          <a:solidFill>
                            <a:schemeClr val="tx1"/>
                          </a:solidFill>
                          <a:latin typeface="Adobe Clean"/>
                        </a:rPr>
                      </a:br>
                      <a:r>
                        <a:rPr lang="de-DE" sz="1100" dirty="0">
                          <a:solidFill>
                            <a:schemeClr val="tx1"/>
                          </a:solidFill>
                          <a:latin typeface="Adobe Clean"/>
                        </a:rPr>
                        <a:t>und Afrika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Asien-Pazifik</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Japan </a:t>
                      </a:r>
                      <a:r>
                        <a:rPr lang="de-DE"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a:rPr>
                        <a:t>6:00–17:30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9:00–17:30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de-DE" sz="1100" b="0" i="0" u="none" strike="noStrike" noProof="0" dirty="0"/>
                        <a:t>Sprachunterstützung ist nur auf Englisch und Japanisch verfügbar.</a:t>
                      </a:r>
                    </a:p>
                    <a:p>
                      <a:pPr lvl="0" algn="l" rtl="0">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de-DE" sz="1100" b="0" i="0" u="none" strike="noStrike" noProof="0" dirty="0"/>
                        <a:t> </a:t>
                      </a:r>
                      <a:r>
                        <a:rPr lang="de-DE" sz="1100" b="0" i="0" u="none" strike="noStrike" baseline="30000" noProof="0" dirty="0"/>
                        <a:t>1</a:t>
                      </a:r>
                      <a:r>
                        <a:rPr lang="de-DE" sz="1100" b="0" i="0" u="none" strike="noStrike" noProof="0" dirty="0"/>
                        <a:t>Fälle der Kategorien P2, P3 und P4 sind in Japan auf Geschäftszeiten beschränkt.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635012" y="8528519"/>
            <a:ext cx="1222614" cy="382797"/>
          </a:xfrm>
          <a:prstGeom prst="rect">
            <a:avLst/>
          </a:prstGeom>
        </p:spPr>
        <p:txBody>
          <a:bodyPr vert="horz" wrap="square" lIns="0" tIns="23495" rIns="0" bIns="0" rtlCol="0">
            <a:spAutoFit/>
          </a:bodyPr>
          <a:lstStyle/>
          <a:p>
            <a:pPr marR="5080" algn="ctr">
              <a:lnSpc>
                <a:spcPts val="1390"/>
              </a:lnSpc>
              <a:spcBef>
                <a:spcPts val="185"/>
              </a:spcBef>
            </a:pPr>
            <a:r>
              <a:rPr lang="de-DE" sz="1200" b="1" dirty="0">
                <a:solidFill>
                  <a:srgbClr val="FFFFFF"/>
                </a:solidFill>
                <a:latin typeface="Adobe Clean"/>
                <a:cs typeface="Adobe Clean"/>
              </a:rPr>
              <a:t>Unübertroffenes Know-how</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de-DE" sz="1200" b="1" dirty="0">
                <a:solidFill>
                  <a:srgbClr val="FFFFFF"/>
                </a:solidFill>
                <a:latin typeface="Adobe Clean"/>
                <a:cs typeface="Adobe Clean"/>
              </a:rPr>
              <a:t>Schneller Support</a:t>
            </a:r>
          </a:p>
        </p:txBody>
      </p:sp>
      <p:sp>
        <p:nvSpPr>
          <p:cNvPr id="86" name="object 32">
            <a:extLst>
              <a:ext uri="{FF2B5EF4-FFF2-40B4-BE49-F238E27FC236}">
                <a16:creationId xmlns:a16="http://schemas.microsoft.com/office/drawing/2014/main" id="{73055FA1-8180-F44A-A86E-2B1D4C7C6B5E}"/>
              </a:ext>
            </a:extLst>
          </p:cNvPr>
          <p:cNvSpPr txBox="1"/>
          <p:nvPr/>
        </p:nvSpPr>
        <p:spPr>
          <a:xfrm>
            <a:off x="6200946" y="8543943"/>
            <a:ext cx="1356886" cy="385445"/>
          </a:xfrm>
          <a:prstGeom prst="rect">
            <a:avLst/>
          </a:prstGeom>
        </p:spPr>
        <p:txBody>
          <a:bodyPr vert="horz" wrap="square" lIns="0" tIns="23495" rIns="0" bIns="0" rtlCol="0">
            <a:spAutoFit/>
          </a:bodyPr>
          <a:lstStyle/>
          <a:p>
            <a:pPr marR="5080" algn="ctr">
              <a:lnSpc>
                <a:spcPts val="1390"/>
              </a:lnSpc>
              <a:spcBef>
                <a:spcPts val="185"/>
              </a:spcBef>
            </a:pPr>
            <a:r>
              <a:rPr lang="de-DE" sz="1200" b="1" dirty="0">
                <a:solidFill>
                  <a:srgbClr val="FFFFFF"/>
                </a:solidFill>
                <a:latin typeface="Adobe Clean"/>
                <a:cs typeface="Adobe Clean"/>
              </a:rPr>
              <a:t>Strategische Beratung</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530682147"/>
              </p:ext>
            </p:extLst>
          </p:nvPr>
        </p:nvGraphicFramePr>
        <p:xfrm>
          <a:off x="194237" y="1272353"/>
          <a:ext cx="7368291" cy="3413760"/>
        </p:xfrm>
        <a:graphic>
          <a:graphicData uri="http://schemas.openxmlformats.org/drawingml/2006/table">
            <a:tbl>
              <a:tblPr firstRow="1" bandRow="1">
                <a:tableStyleId>{5C22544A-7EE6-4342-B048-85BDC9FD1C3A}</a:tableStyleId>
              </a:tblPr>
              <a:tblGrid>
                <a:gridCol w="3533213">
                  <a:extLst>
                    <a:ext uri="{9D8B030D-6E8A-4147-A177-3AD203B41FA5}">
                      <a16:colId xmlns:a16="http://schemas.microsoft.com/office/drawing/2014/main" val="2364693614"/>
                    </a:ext>
                  </a:extLst>
                </a:gridCol>
                <a:gridCol w="3835078">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de-DE" sz="1000" b="0" dirty="0">
                          <a:solidFill>
                            <a:srgbClr val="000000"/>
                          </a:solidFill>
                          <a:latin typeface="Adobe Clean Light"/>
                          <a:ea typeface="+mn-ea"/>
                          <a:cs typeface="+mn-cs"/>
                        </a:rPr>
                        <a:t>Mit der Experience League unterstützt Adobe Unternehmen dabei, mit ihren Investitionen in Adobe optimale Ergebnisse zu erzielen. An diesem zentralen Ort können Kunden auf einem personalisierten Weg zum Erfolg lernen, Kontakte knüpfen und sich weiterentwickeln. Dafür nutzen sie Selbsthilfe-Tutorials, Produktdokumentation, von Kursleitern geführte Schulungen, Community und technischen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latin typeface="Adobe Clean"/>
                          <a:ea typeface="+mn-ea"/>
                          <a:cs typeface="+mn-cs"/>
                          <a:hlinkClick r:id="rId8"/>
                        </a:rPr>
                        <a:t>Training</a:t>
                      </a:r>
                      <a:r>
                        <a:rPr lang="de-DE" sz="1100">
                          <a:solidFill>
                            <a:schemeClr val="dk1"/>
                          </a:solidFill>
                          <a:latin typeface="Adobe Clean"/>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a:solidFill>
                            <a:srgbClr val="000000"/>
                          </a:solidFill>
                          <a:latin typeface="Adobe Clean Light"/>
                          <a:ea typeface="+mn-ea"/>
                          <a:cs typeface="+mn-cs"/>
                        </a:rPr>
                        <a:t>Adobe Digital Learning Services-Kurse sind über die Experience League verfügbar. Das Angebot umfasst sowohl On-Demand- als auch von Kursleiter geführte Schulungen.  Hier können Sie Kompetenzen erwerben, die auf dem Markt anerkannt sind und den Erfolg im Unternehmen vorantreiben.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a:ea typeface="+mn-ea"/>
                          <a:cs typeface="+mn-cs"/>
                          <a:hlinkClick r:id="rId9"/>
                        </a:rPr>
                        <a:t>Produktionsprobleme und Systemausfälle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de-DE" sz="1000" dirty="0">
                          <a:solidFill>
                            <a:srgbClr val="000000"/>
                          </a:solidFill>
                          <a:latin typeface="Adobe Clean Light"/>
                          <a:ea typeface="+mn-ea"/>
                          <a:cs typeface="+mn-cs"/>
                        </a:rPr>
                        <a:t>Status.adobe.com übermittelt die Statusinformationen sämtlicher </a:t>
                      </a:r>
                      <a:br>
                        <a:rPr lang="de-DE" sz="1000" dirty="0">
                          <a:solidFill>
                            <a:srgbClr val="000000"/>
                          </a:solidFill>
                          <a:latin typeface="Adobe Clean Light"/>
                          <a:ea typeface="+mn-ea"/>
                          <a:cs typeface="+mn-cs"/>
                        </a:rPr>
                      </a:br>
                      <a:r>
                        <a:rPr lang="de-DE" sz="1000" dirty="0">
                          <a:solidFill>
                            <a:srgbClr val="000000"/>
                          </a:solidFill>
                          <a:latin typeface="Adobe Clean Light"/>
                          <a:ea typeface="+mn-ea"/>
                          <a:cs typeface="+mn-cs"/>
                        </a:rPr>
                        <a:t>Adobe-Produkte und -Services, die in Umgebungen mit mehreren Mandanten implementiert sind. Kunden können Voreinstellungen </a:t>
                      </a:r>
                      <a:br>
                        <a:rPr lang="de-DE" sz="1000" dirty="0">
                          <a:solidFill>
                            <a:srgbClr val="000000"/>
                          </a:solidFill>
                          <a:latin typeface="Adobe Clean Light"/>
                          <a:ea typeface="+mn-ea"/>
                          <a:cs typeface="+mn-cs"/>
                        </a:rPr>
                      </a:br>
                      <a:r>
                        <a:rPr lang="de-DE" sz="1000" dirty="0">
                          <a:solidFill>
                            <a:srgbClr val="000000"/>
                          </a:solidFill>
                          <a:latin typeface="Adobe Clean Light"/>
                          <a:ea typeface="+mn-ea"/>
                          <a:cs typeface="+mn-cs"/>
                        </a:rPr>
                        <a:t>für ihr Abonnement auswählen und E-Mail-Benachrichtigungen erhalten, wenn Adobe ein Produktereignis erstellt, aktualisiert oder löst. </a:t>
                      </a:r>
                      <a:br>
                        <a:rPr lang="de-DE" sz="1000" dirty="0">
                          <a:solidFill>
                            <a:srgbClr val="000000"/>
                          </a:solidFill>
                          <a:latin typeface="Adobe Clean Light"/>
                          <a:ea typeface="+mn-ea"/>
                          <a:cs typeface="+mn-cs"/>
                        </a:rPr>
                      </a:br>
                      <a:r>
                        <a:rPr lang="de-DE" sz="1000" dirty="0">
                          <a:solidFill>
                            <a:srgbClr val="000000"/>
                          </a:solidFill>
                          <a:latin typeface="Adobe Clean Light"/>
                          <a:ea typeface="+mn-ea"/>
                          <a:cs typeface="+mn-cs"/>
                        </a:rPr>
                        <a:t>Dies kann geplante Wartungen oder Service-Probleme unterschiedlichen Schweregrads umfassen.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a:ea typeface="+mn-ea"/>
                          <a:cs typeface="+mn-cs"/>
                          <a:hlinkClick r:id="rId10"/>
                        </a:rPr>
                        <a:t>Geschäftsbedingungen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dirty="0">
                          <a:solidFill>
                            <a:srgbClr val="000000"/>
                          </a:solidFill>
                          <a:latin typeface="Adobe Clean Light"/>
                          <a:ea typeface="+mn-ea"/>
                          <a:cs typeface="+mn-cs"/>
                        </a:rPr>
                        <a:t>Allgemeine Geschäftsbedingungen mit detaillierten Informationen </a:t>
                      </a:r>
                      <a:br>
                        <a:rPr lang="de-DE" sz="1000" dirty="0">
                          <a:solidFill>
                            <a:srgbClr val="000000"/>
                          </a:solidFill>
                          <a:latin typeface="Adobe Clean Light"/>
                          <a:ea typeface="+mn-ea"/>
                          <a:cs typeface="+mn-cs"/>
                        </a:rPr>
                      </a:br>
                      <a:r>
                        <a:rPr lang="de-DE" sz="1000" dirty="0">
                          <a:solidFill>
                            <a:srgbClr val="000000"/>
                          </a:solidFill>
                          <a:latin typeface="Adobe Clean Light"/>
                          <a:ea typeface="+mn-ea"/>
                          <a:cs typeface="+mn-cs"/>
                        </a:rPr>
                        <a:t>zu den angebotenen Support-Services.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3.xml><?xml version="1.0" encoding="utf-8"?>
<ds:datastoreItem xmlns:ds="http://schemas.openxmlformats.org/officeDocument/2006/customXml" ds:itemID="{ED4099BE-EDEC-4FF1-8378-446617236015}">
  <ds:schemaRefs>
    <ds:schemaRef ds:uri="6c8368ec-3776-49b5-a5bb-90648cf9530f"/>
    <ds:schemaRef ds:uri="8a053bff-88be-49e4-9a87-e748e18b8b6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10</TotalTime>
  <Words>1463</Words>
  <Application>Microsoft Office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SUPPORT-PAKETE VON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Lubomir Michniak</cp:lastModifiedBy>
  <cp:revision>27</cp:revision>
  <dcterms:created xsi:type="dcterms:W3CDTF">2021-05-05T02:01:37Z</dcterms:created>
  <dcterms:modified xsi:type="dcterms:W3CDTF">2021-11-12T15:05:20Z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