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0"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F7488-A26A-D845-83B0-BE2FC48D1AFD}" v="1" dt="2021-10-13T19:37:08.51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2"/>
    <p:restoredTop sz="94796"/>
  </p:normalViewPr>
  <p:slideViewPr>
    <p:cSldViewPr>
      <p:cViewPr varScale="1">
        <p:scale>
          <a:sx n="72" d="100"/>
          <a:sy n="72" d="100"/>
        </p:scale>
        <p:origin x="3069" y="3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Schutte" userId="6e08b2d3-447a-4d66-86be-444d50df187f" providerId="ADAL" clId="{096F7488-A26A-D845-83B0-BE2FC48D1AFD}"/>
    <pc:docChg chg="modSld">
      <pc:chgData name="Lauren Schutte" userId="6e08b2d3-447a-4d66-86be-444d50df187f" providerId="ADAL" clId="{096F7488-A26A-D845-83B0-BE2FC48D1AFD}" dt="2021-10-13T19:38:26.139" v="4" actId="20577"/>
      <pc:docMkLst>
        <pc:docMk/>
      </pc:docMkLst>
      <pc:sldChg chg="modSp mod">
        <pc:chgData name="Lauren Schutte" userId="6e08b2d3-447a-4d66-86be-444d50df187f" providerId="ADAL" clId="{096F7488-A26A-D845-83B0-BE2FC48D1AFD}" dt="2021-10-13T19:37:16.686" v="2" actId="242"/>
        <pc:sldMkLst>
          <pc:docMk/>
          <pc:sldMk cId="0" sldId="256"/>
        </pc:sldMkLst>
        <pc:graphicFrameChg chg="mod modGraphic">
          <ac:chgData name="Lauren Schutte" userId="6e08b2d3-447a-4d66-86be-444d50df187f" providerId="ADAL" clId="{096F7488-A26A-D845-83B0-BE2FC48D1AFD}" dt="2021-10-13T19:37:16.686" v="2" actId="242"/>
          <ac:graphicFrameMkLst>
            <pc:docMk/>
            <pc:sldMk cId="0" sldId="256"/>
            <ac:graphicFrameMk id="9" creationId="{00000000-0000-0000-0000-000000000000}"/>
          </ac:graphicFrameMkLst>
        </pc:graphicFrameChg>
      </pc:sldChg>
      <pc:sldChg chg="modSp mod">
        <pc:chgData name="Lauren Schutte" userId="6e08b2d3-447a-4d66-86be-444d50df187f" providerId="ADAL" clId="{096F7488-A26A-D845-83B0-BE2FC48D1AFD}" dt="2021-10-13T19:38:11.810" v="3" actId="20577"/>
        <pc:sldMkLst>
          <pc:docMk/>
          <pc:sldMk cId="0" sldId="257"/>
        </pc:sldMkLst>
        <pc:spChg chg="mod">
          <ac:chgData name="Lauren Schutte" userId="6e08b2d3-447a-4d66-86be-444d50df187f" providerId="ADAL" clId="{096F7488-A26A-D845-83B0-BE2FC48D1AFD}" dt="2021-10-13T19:38:11.810" v="3" actId="20577"/>
          <ac:spMkLst>
            <pc:docMk/>
            <pc:sldMk cId="0" sldId="257"/>
            <ac:spMk id="39" creationId="{00000000-0000-0000-0000-000000000000}"/>
          </ac:spMkLst>
        </pc:spChg>
      </pc:sldChg>
      <pc:sldChg chg="modSp mod">
        <pc:chgData name="Lauren Schutte" userId="6e08b2d3-447a-4d66-86be-444d50df187f" providerId="ADAL" clId="{096F7488-A26A-D845-83B0-BE2FC48D1AFD}" dt="2021-10-13T19:38:26.139" v="4" actId="20577"/>
        <pc:sldMkLst>
          <pc:docMk/>
          <pc:sldMk cId="799510854" sldId="260"/>
        </pc:sldMkLst>
        <pc:graphicFrameChg chg="modGraphic">
          <ac:chgData name="Lauren Schutte" userId="6e08b2d3-447a-4d66-86be-444d50df187f" providerId="ADAL" clId="{096F7488-A26A-D845-83B0-BE2FC48D1AFD}" dt="2021-10-13T19:38:26.139" v="4" actId="20577"/>
          <ac:graphicFrameMkLst>
            <pc:docMk/>
            <pc:sldMk cId="799510854" sldId="260"/>
            <ac:graphicFrameMk id="111" creationId="{D8653CEC-4213-DE40-9BAF-D1E3318FF89C}"/>
          </ac:graphicFrameMkLst>
        </pc:graphicFrameChg>
      </pc:sldChg>
    </pc:docChg>
  </pc:docChgLst>
  <pc:docChgLst>
    <pc:chgData name="Akilah Johnson" userId="S::akjohnso@adobe.com::2fa3aa60-0c9c-4d06-bae2-795983241227" providerId="AD" clId="Web-{57A486D7-8267-4044-450E-B1D42691F1A4}"/>
    <pc:docChg chg="modSld">
      <pc:chgData name="Akilah Johnson" userId="S::akjohnso@adobe.com::2fa3aa60-0c9c-4d06-bae2-795983241227" providerId="AD" clId="Web-{57A486D7-8267-4044-450E-B1D42691F1A4}" dt="2021-10-12T15:47:55.091" v="2" actId="20577"/>
      <pc:docMkLst>
        <pc:docMk/>
      </pc:docMkLst>
      <pc:sldChg chg="modSp">
        <pc:chgData name="Akilah Johnson" userId="S::akjohnso@adobe.com::2fa3aa60-0c9c-4d06-bae2-795983241227" providerId="AD" clId="Web-{57A486D7-8267-4044-450E-B1D42691F1A4}" dt="2021-10-12T15:47:55.091" v="2" actId="20577"/>
        <pc:sldMkLst>
          <pc:docMk/>
          <pc:sldMk cId="0" sldId="256"/>
        </pc:sldMkLst>
        <pc:spChg chg="mod">
          <ac:chgData name="Akilah Johnson" userId="S::akjohnso@adobe.com::2fa3aa60-0c9c-4d06-bae2-795983241227" providerId="AD" clId="Web-{57A486D7-8267-4044-450E-B1D42691F1A4}" dt="2021-10-12T15:47:55.091" v="2" actId="20577"/>
          <ac:spMkLst>
            <pc:docMk/>
            <pc:sldMk cId="0" sldId="256"/>
            <ac:spMk id="5" creationId="{00000000-0000-0000-0000-000000000000}"/>
          </ac:spMkLst>
        </pc:spChg>
      </pc:sldChg>
    </pc:docChg>
  </pc:docChgLst>
  <pc:docChgLst>
    <pc:chgData name="Akilah Johnson" userId="S::akjohnso@adobe.com::2fa3aa60-0c9c-4d06-bae2-795983241227" providerId="AD" clId="Web-{CF46E89E-48FC-BA32-13C5-654DDA452FDC}"/>
    <pc:docChg chg="modSld">
      <pc:chgData name="Akilah Johnson" userId="S::akjohnso@adobe.com::2fa3aa60-0c9c-4d06-bae2-795983241227" providerId="AD" clId="Web-{CF46E89E-48FC-BA32-13C5-654DDA452FDC}" dt="2021-10-12T17:00:50.675" v="21" actId="20577"/>
      <pc:docMkLst>
        <pc:docMk/>
      </pc:docMkLst>
      <pc:sldChg chg="modSp">
        <pc:chgData name="Akilah Johnson" userId="S::akjohnso@adobe.com::2fa3aa60-0c9c-4d06-bae2-795983241227" providerId="AD" clId="Web-{CF46E89E-48FC-BA32-13C5-654DDA452FDC}" dt="2021-10-12T16:58:10.550" v="6" actId="20577"/>
        <pc:sldMkLst>
          <pc:docMk/>
          <pc:sldMk cId="0" sldId="256"/>
        </pc:sldMkLst>
        <pc:spChg chg="mod">
          <ac:chgData name="Akilah Johnson" userId="S::akjohnso@adobe.com::2fa3aa60-0c9c-4d06-bae2-795983241227" providerId="AD" clId="Web-{CF46E89E-48FC-BA32-13C5-654DDA452FDC}" dt="2021-10-12T16:58:10.550" v="6" actId="20577"/>
          <ac:spMkLst>
            <pc:docMk/>
            <pc:sldMk cId="0" sldId="256"/>
            <ac:spMk id="2" creationId="{00000000-0000-0000-0000-000000000000}"/>
          </ac:spMkLst>
        </pc:spChg>
        <pc:graphicFrameChg chg="mod modGraphic">
          <ac:chgData name="Akilah Johnson" userId="S::akjohnso@adobe.com::2fa3aa60-0c9c-4d06-bae2-795983241227" providerId="AD" clId="Web-{CF46E89E-48FC-BA32-13C5-654DDA452FDC}" dt="2021-10-12T16:57:07.113" v="1"/>
          <ac:graphicFrameMkLst>
            <pc:docMk/>
            <pc:sldMk cId="0" sldId="256"/>
            <ac:graphicFrameMk id="8" creationId="{00000000-0000-0000-0000-000000000000}"/>
          </ac:graphicFrameMkLst>
        </pc:graphicFrameChg>
      </pc:sldChg>
      <pc:sldChg chg="modSp">
        <pc:chgData name="Akilah Johnson" userId="S::akjohnso@adobe.com::2fa3aa60-0c9c-4d06-bae2-795983241227" providerId="AD" clId="Web-{CF46E89E-48FC-BA32-13C5-654DDA452FDC}" dt="2021-10-12T16:59:59.628" v="14" actId="20577"/>
        <pc:sldMkLst>
          <pc:docMk/>
          <pc:sldMk cId="0" sldId="257"/>
        </pc:sldMkLst>
        <pc:spChg chg="mod">
          <ac:chgData name="Akilah Johnson" userId="S::akjohnso@adobe.com::2fa3aa60-0c9c-4d06-bae2-795983241227" providerId="AD" clId="Web-{CF46E89E-48FC-BA32-13C5-654DDA452FDC}" dt="2021-10-12T16:59:21.300" v="12" actId="20577"/>
          <ac:spMkLst>
            <pc:docMk/>
            <pc:sldMk cId="0" sldId="257"/>
            <ac:spMk id="39" creationId="{00000000-0000-0000-0000-000000000000}"/>
          </ac:spMkLst>
        </pc:spChg>
        <pc:spChg chg="mod">
          <ac:chgData name="Akilah Johnson" userId="S::akjohnso@adobe.com::2fa3aa60-0c9c-4d06-bae2-795983241227" providerId="AD" clId="Web-{CF46E89E-48FC-BA32-13C5-654DDA452FDC}" dt="2021-10-12T16:59:59.628" v="14" actId="20577"/>
          <ac:spMkLst>
            <pc:docMk/>
            <pc:sldMk cId="0" sldId="257"/>
            <ac:spMk id="46" creationId="{00000000-0000-0000-0000-000000000000}"/>
          </ac:spMkLst>
        </pc:spChg>
      </pc:sldChg>
      <pc:sldChg chg="modSp">
        <pc:chgData name="Akilah Johnson" userId="S::akjohnso@adobe.com::2fa3aa60-0c9c-4d06-bae2-795983241227" providerId="AD" clId="Web-{CF46E89E-48FC-BA32-13C5-654DDA452FDC}" dt="2021-10-12T17:00:50.675" v="21" actId="20577"/>
        <pc:sldMkLst>
          <pc:docMk/>
          <pc:sldMk cId="799510854" sldId="260"/>
        </pc:sldMkLst>
        <pc:spChg chg="mod">
          <ac:chgData name="Akilah Johnson" userId="S::akjohnso@adobe.com::2fa3aa60-0c9c-4d06-bae2-795983241227" providerId="AD" clId="Web-{CF46E89E-48FC-BA32-13C5-654DDA452FDC}" dt="2021-10-12T17:00:50.675" v="21" actId="20577"/>
          <ac:spMkLst>
            <pc:docMk/>
            <pc:sldMk cId="799510854" sldId="260"/>
            <ac:spMk id="24" creationId="{00000000-0000-0000-0000-000000000000}"/>
          </ac:spMkLst>
        </pc:spChg>
        <pc:spChg chg="mod">
          <ac:chgData name="Akilah Johnson" userId="S::akjohnso@adobe.com::2fa3aa60-0c9c-4d06-bae2-795983241227" providerId="AD" clId="Web-{CF46E89E-48FC-BA32-13C5-654DDA452FDC}" dt="2021-10-12T17:00:45.784" v="19" actId="20577"/>
          <ac:spMkLst>
            <pc:docMk/>
            <pc:sldMk cId="799510854" sldId="260"/>
            <ac:spMk id="56" creationId="{00000000-0000-0000-0000-000000000000}"/>
          </ac:spMkLst>
        </pc:spChg>
      </pc:sldChg>
    </pc:docChg>
  </pc:docChgLst>
  <pc:docChgLst>
    <pc:chgData name="Akilah Johnson" userId="S::akjohnso@adobe.com::2fa3aa60-0c9c-4d06-bae2-795983241227" providerId="AD" clId="Web-{19E88417-C612-7196-8214-73025F75FA84}"/>
    <pc:docChg chg="modSld">
      <pc:chgData name="Akilah Johnson" userId="S::akjohnso@adobe.com::2fa3aa60-0c9c-4d06-bae2-795983241227" providerId="AD" clId="Web-{19E88417-C612-7196-8214-73025F75FA84}" dt="2021-10-12T19:15:42.562" v="5" actId="20577"/>
      <pc:docMkLst>
        <pc:docMk/>
      </pc:docMkLst>
      <pc:sldChg chg="modSp">
        <pc:chgData name="Akilah Johnson" userId="S::akjohnso@adobe.com::2fa3aa60-0c9c-4d06-bae2-795983241227" providerId="AD" clId="Web-{19E88417-C612-7196-8214-73025F75FA84}" dt="2021-10-12T19:15:42.562" v="5" actId="20577"/>
        <pc:sldMkLst>
          <pc:docMk/>
          <pc:sldMk cId="0" sldId="256"/>
        </pc:sldMkLst>
        <pc:spChg chg="mod">
          <ac:chgData name="Akilah Johnson" userId="S::akjohnso@adobe.com::2fa3aa60-0c9c-4d06-bae2-795983241227" providerId="AD" clId="Web-{19E88417-C612-7196-8214-73025F75FA84}" dt="2021-10-12T19:15:42.562" v="5" actId="20577"/>
          <ac:spMkLst>
            <pc:docMk/>
            <pc:sldMk cId="0" sldId="256"/>
            <ac:spMk id="13" creationId="{7979C0CC-523E-844A-96DC-75FC662E01AB}"/>
          </ac:spMkLst>
        </pc:spChg>
      </pc:sldChg>
    </pc:docChg>
  </pc:docChgLst>
  <pc:docChgLst>
    <pc:chgData name="Akilah Johnson" userId="S::akjohnso@adobe.com::2fa3aa60-0c9c-4d06-bae2-795983241227" providerId="AD" clId="Web-{5343DD59-8FB2-7AAD-1875-255EDB54B98D}"/>
    <pc:docChg chg="modSld">
      <pc:chgData name="Akilah Johnson" userId="S::akjohnso@adobe.com::2fa3aa60-0c9c-4d06-bae2-795983241227" providerId="AD" clId="Web-{5343DD59-8FB2-7AAD-1875-255EDB54B98D}" dt="2021-09-22T18:47:16.489" v="185"/>
      <pc:docMkLst>
        <pc:docMk/>
      </pc:docMkLst>
      <pc:sldChg chg="modSp">
        <pc:chgData name="Akilah Johnson" userId="S::akjohnso@adobe.com::2fa3aa60-0c9c-4d06-bae2-795983241227" providerId="AD" clId="Web-{5343DD59-8FB2-7AAD-1875-255EDB54B98D}" dt="2021-09-22T18:47:16.489" v="185"/>
        <pc:sldMkLst>
          <pc:docMk/>
          <pc:sldMk cId="799510854" sldId="260"/>
        </pc:sldMkLst>
        <pc:spChg chg="mod">
          <ac:chgData name="Akilah Johnson" userId="S::akjohnso@adobe.com::2fa3aa60-0c9c-4d06-bae2-795983241227" providerId="AD" clId="Web-{5343DD59-8FB2-7AAD-1875-255EDB54B98D}" dt="2021-09-22T18:45:44.427" v="153" actId="20577"/>
          <ac:spMkLst>
            <pc:docMk/>
            <pc:sldMk cId="799510854" sldId="260"/>
            <ac:spMk id="64" creationId="{41467BDC-3D83-D844-B922-CD07E94E5AAB}"/>
          </ac:spMkLst>
        </pc:spChg>
        <pc:graphicFrameChg chg="mod modGraphic">
          <ac:chgData name="Akilah Johnson" userId="S::akjohnso@adobe.com::2fa3aa60-0c9c-4d06-bae2-795983241227" providerId="AD" clId="Web-{5343DD59-8FB2-7AAD-1875-255EDB54B98D}" dt="2021-09-22T18:47:16.489" v="185"/>
          <ac:graphicFrameMkLst>
            <pc:docMk/>
            <pc:sldMk cId="799510854" sldId="260"/>
            <ac:graphicFrameMk id="25" creationId="{3A91F5B0-3974-A14D-A146-FB590F2AAD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438815C-EDE5-F947-A55F-7634403F36C4}" type="datetimeFigureOut">
              <a:rPr lang="en-US" smtClean="0"/>
              <a:t>11/12/2021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915456A-CFED-AD4E-BEFF-9A08095B3EE2}" type="slidenum">
              <a:rPr lang="en-US" smtClean="0"/>
              <a:t>‹#›</a:t>
            </a:fld>
            <a:endParaRPr lang="en-US"/>
          </a:p>
        </p:txBody>
      </p:sp>
    </p:spTree>
    <p:extLst>
      <p:ext uri="{BB962C8B-B14F-4D97-AF65-F5344CB8AC3E}">
        <p14:creationId xmlns:p14="http://schemas.microsoft.com/office/powerpoint/2010/main" val="274525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1</a:t>
            </a:fld>
            <a:endParaRPr lang="en-US"/>
          </a:p>
        </p:txBody>
      </p:sp>
    </p:spTree>
    <p:extLst>
      <p:ext uri="{BB962C8B-B14F-4D97-AF65-F5344CB8AC3E}">
        <p14:creationId xmlns:p14="http://schemas.microsoft.com/office/powerpoint/2010/main" val="330134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2</a:t>
            </a:fld>
            <a:endParaRPr lang="en-US"/>
          </a:p>
        </p:txBody>
      </p:sp>
    </p:spTree>
    <p:extLst>
      <p:ext uri="{BB962C8B-B14F-4D97-AF65-F5344CB8AC3E}">
        <p14:creationId xmlns:p14="http://schemas.microsoft.com/office/powerpoint/2010/main" val="336789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www.adobe.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jp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1.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de#support" TargetMode="External"/><Relationship Id="rId12" Type="http://schemas.openxmlformats.org/officeDocument/2006/relationships/image" Target="../media/image20.svg"/><Relationship Id="rId2" Type="http://schemas.openxmlformats.org/officeDocument/2006/relationships/notesSlide" Target="../notesSlides/notesSlide3.xml"/><Relationship Id="rId16"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18.jpg"/><Relationship Id="rId11" Type="http://schemas.openxmlformats.org/officeDocument/2006/relationships/image" Target="../media/image19.png"/><Relationship Id="rId5" Type="http://schemas.openxmlformats.org/officeDocument/2006/relationships/image" Target="../media/image17.png"/><Relationship Id="rId15" Type="http://schemas.openxmlformats.org/officeDocument/2006/relationships/image" Target="../media/image23.png"/><Relationship Id="rId10" Type="http://schemas.openxmlformats.org/officeDocument/2006/relationships/hyperlink" Target="https://helpx.adobe.com/de/support/programs/support-policies-terms-conditions.html" TargetMode="External"/><Relationship Id="rId4" Type="http://schemas.openxmlformats.org/officeDocument/2006/relationships/image" Target="../media/image4.jpg"/><Relationship Id="rId9" Type="http://schemas.openxmlformats.org/officeDocument/2006/relationships/hyperlink" Target="https://status.adobe.com/" TargetMode="External"/><Relationship Id="rId1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7162800"/>
            <a:ext cx="2884717" cy="227626"/>
          </a:xfrm>
          <a:prstGeom prst="rect">
            <a:avLst/>
          </a:prstGeom>
        </p:spPr>
        <p:txBody>
          <a:bodyPr vert="horz" wrap="square" lIns="0" tIns="12065" rIns="0" bIns="0" rtlCol="0" anchor="t">
            <a:spAutoFit/>
          </a:bodyPr>
          <a:lstStyle/>
          <a:p>
            <a:pPr marL="12700">
              <a:spcBef>
                <a:spcPts val="95"/>
              </a:spcBef>
            </a:pPr>
            <a:r>
              <a:rPr lang="de-DE" sz="1400" b="1" u="heavy" dirty="0">
                <a:solidFill>
                  <a:srgbClr val="020302"/>
                </a:solidFill>
                <a:uFill>
                  <a:solidFill>
                    <a:srgbClr val="020302"/>
                  </a:solidFill>
                </a:uFill>
                <a:latin typeface="Adobe Clean"/>
                <a:cs typeface="Adobe Clean"/>
              </a:rPr>
              <a:t>Service-Level-Ziele: Erste Reaktion</a:t>
            </a:r>
          </a:p>
        </p:txBody>
      </p:sp>
      <p:sp>
        <p:nvSpPr>
          <p:cNvPr id="3" name="object 3"/>
          <p:cNvSpPr/>
          <p:nvPr/>
        </p:nvSpPr>
        <p:spPr>
          <a:xfrm>
            <a:off x="0" y="1"/>
            <a:ext cx="7772399" cy="190289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6772" y="762000"/>
            <a:ext cx="6035427" cy="1089401"/>
          </a:xfrm>
          <a:prstGeom prst="rect">
            <a:avLst/>
          </a:prstGeom>
        </p:spPr>
        <p:txBody>
          <a:bodyPr vert="horz" wrap="square" lIns="0" tIns="24130" rIns="0" bIns="0" rtlCol="0" anchor="t">
            <a:spAutoFit/>
          </a:bodyPr>
          <a:lstStyle/>
          <a:p>
            <a:pPr marL="12700" marR="5080">
              <a:lnSpc>
                <a:spcPts val="1200"/>
              </a:lnSpc>
              <a:spcBef>
                <a:spcPts val="240"/>
              </a:spcBef>
            </a:pPr>
            <a:r>
              <a:rPr lang="de-DE" sz="1200" b="1" dirty="0">
                <a:solidFill>
                  <a:srgbClr val="FFFFFF"/>
                </a:solidFill>
                <a:latin typeface="Adobe Clean" panose="020B0503020404020204" pitchFamily="34" charset="0"/>
              </a:rPr>
              <a:t>Online</a:t>
            </a:r>
            <a:r>
              <a:rPr lang="de-DE" sz="1200" dirty="0">
                <a:solidFill>
                  <a:srgbClr val="FFFFFF"/>
                </a:solidFill>
                <a:latin typeface="Adobe Clean Light"/>
              </a:rPr>
              <a:t> | Business | Enterprise | Elite</a:t>
            </a:r>
            <a:br>
              <a:rPr lang="de-DE" sz="900" dirty="0">
                <a:solidFill>
                  <a:srgbClr val="FFFFFF"/>
                </a:solidFill>
                <a:latin typeface="Adobe Clean Light" panose="020B0303020404020204" pitchFamily="34" charset="0"/>
              </a:rPr>
            </a:br>
            <a:r>
              <a:rPr lang="de-DE" sz="850" dirty="0">
                <a:solidFill>
                  <a:srgbClr val="FFFFFF"/>
                </a:solidFill>
                <a:latin typeface="Adobe Clean SemiLight" panose="020B0403020404020204" pitchFamily="34" charset="0"/>
              </a:rPr>
              <a:t>Adobe bietet eine umfangreiche Palette an technischen Ressourcen zur Unterstützung Ihres Unternehmens. Diese sind Teil des Experience Cloud-Lizenzabonnements.</a:t>
            </a:r>
            <a:r>
              <a:rPr lang="de-DE" sz="850" dirty="0">
                <a:solidFill>
                  <a:srgbClr val="FFFFFF"/>
                </a:solidFill>
                <a:latin typeface="Adobe Clean SemiLight"/>
              </a:rPr>
              <a:t> </a:t>
            </a:r>
            <a:r>
              <a:rPr lang="de-DE" sz="850" dirty="0">
                <a:solidFill>
                  <a:schemeClr val="bg1"/>
                </a:solidFill>
                <a:latin typeface="Adobe Clean SemiLight"/>
              </a:rPr>
              <a:t>Online Support bietet über die Adobe Experience League Zugang zu personalisierten Lernpfaden und von Moderatoren betreuten Community-Foren. Ihnen stehen unsere umfangreiche technische Produktdokumentation sowie aktuelle Versionshinweise unter </a:t>
            </a:r>
            <a:r>
              <a:rPr lang="de-DE" sz="850" u="sng" dirty="0">
                <a:solidFill>
                  <a:schemeClr val="bg1"/>
                </a:solidFill>
                <a:latin typeface="Adobe Clean SemiLight"/>
                <a:hlinkClick r:id="rId4">
                  <a:extLst>
                    <a:ext uri="{A12FA001-AC4F-418D-AE19-62706E023703}">
                      <ahyp:hlinkClr xmlns:ahyp="http://schemas.microsoft.com/office/drawing/2018/hyperlinkcolor" val="tx"/>
                    </a:ext>
                  </a:extLst>
                </a:hlinkClick>
              </a:rPr>
              <a:t>http://www.adobe.com</a:t>
            </a:r>
            <a:r>
              <a:rPr lang="de-DE" sz="850" dirty="0">
                <a:solidFill>
                  <a:schemeClr val="bg1"/>
                </a:solidFill>
                <a:latin typeface="Adobe Clean SemiLight"/>
              </a:rPr>
              <a:t> zur Verfügung.</a:t>
            </a:r>
            <a:r>
              <a:rPr lang="de-DE" sz="850" u="sng" dirty="0">
                <a:solidFill>
                  <a:schemeClr val="bg1"/>
                </a:solidFill>
                <a:latin typeface="Adobe Clean SemiLight"/>
                <a:hlinkClick r:id="rId4">
                  <a:extLst>
                    <a:ext uri="{A12FA001-AC4F-418D-AE19-62706E023703}">
                      <ahyp:hlinkClr xmlns:ahyp="http://schemas.microsoft.com/office/drawing/2018/hyperlinkcolor" val="tx"/>
                    </a:ext>
                  </a:extLst>
                </a:hlinkClick>
              </a:rPr>
              <a:t> </a:t>
            </a:r>
            <a:r>
              <a:rPr lang="de-DE" sz="850" dirty="0">
                <a:solidFill>
                  <a:schemeClr val="bg1"/>
                </a:solidFill>
                <a:latin typeface="Adobe Clean SemiLight"/>
              </a:rPr>
              <a:t>Unser Online-Paket bietet auch telefonischen Kontakt zu unseren Teams </a:t>
            </a:r>
            <a:br>
              <a:rPr lang="de-DE" sz="850" dirty="0">
                <a:solidFill>
                  <a:schemeClr val="bg1"/>
                </a:solidFill>
                <a:latin typeface="Adobe Clean SemiLight"/>
              </a:rPr>
            </a:br>
            <a:r>
              <a:rPr lang="de-DE" sz="850" dirty="0">
                <a:solidFill>
                  <a:schemeClr val="bg1"/>
                </a:solidFill>
                <a:latin typeface="Adobe Clean SemiLight"/>
              </a:rPr>
              <a:t>vom technischen Support für alle kritischen P1-Produktprobleme zum Schutz Ihres Unternehmens in kritischen Zeiten. Außerdem haben </a:t>
            </a:r>
            <a:br>
              <a:rPr lang="de-DE" sz="850" dirty="0">
                <a:solidFill>
                  <a:schemeClr val="bg1"/>
                </a:solidFill>
                <a:latin typeface="Adobe Clean SemiLight"/>
              </a:rPr>
            </a:br>
            <a:r>
              <a:rPr lang="de-DE" sz="850" dirty="0">
                <a:solidFill>
                  <a:schemeClr val="bg1"/>
                </a:solidFill>
                <a:latin typeface="Adobe Clean SemiLight"/>
              </a:rPr>
              <a:t>Sie die Möglichkeit, Anfragen mit geringerer Priorität über das Support-Web-Portal zu übermitteln, um Unterstützung zu erhalten.</a:t>
            </a:r>
          </a:p>
        </p:txBody>
      </p:sp>
      <p:sp>
        <p:nvSpPr>
          <p:cNvPr id="7" name="object 7"/>
          <p:cNvSpPr/>
          <p:nvPr/>
        </p:nvSpPr>
        <p:spPr>
          <a:xfrm>
            <a:off x="67056" y="108204"/>
            <a:ext cx="289559" cy="395477"/>
          </a:xfrm>
          <a:prstGeom prst="rect">
            <a:avLst/>
          </a:prstGeom>
          <a:blipFill>
            <a:blip r:embed="rId5"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extLst>
              <p:ext uri="{D42A27DB-BD31-4B8C-83A1-F6EECF244321}">
                <p14:modId xmlns:p14="http://schemas.microsoft.com/office/powerpoint/2010/main" val="3475619120"/>
              </p:ext>
            </p:extLst>
          </p:nvPr>
        </p:nvGraphicFramePr>
        <p:xfrm>
          <a:off x="0" y="1938947"/>
          <a:ext cx="7705343" cy="5200431"/>
        </p:xfrm>
        <a:graphic>
          <a:graphicData uri="http://schemas.openxmlformats.org/drawingml/2006/table">
            <a:tbl>
              <a:tblPr firstRow="1" bandRow="1">
                <a:tableStyleId>{2D5ABB26-0587-4C30-8999-92F81FD0307C}</a:tableStyleId>
              </a:tblPr>
              <a:tblGrid>
                <a:gridCol w="1192779">
                  <a:extLst>
                    <a:ext uri="{9D8B030D-6E8A-4147-A177-3AD203B41FA5}">
                      <a16:colId xmlns:a16="http://schemas.microsoft.com/office/drawing/2014/main" val="1674920574"/>
                    </a:ext>
                  </a:extLst>
                </a:gridCol>
                <a:gridCol w="2703630">
                  <a:extLst>
                    <a:ext uri="{9D8B030D-6E8A-4147-A177-3AD203B41FA5}">
                      <a16:colId xmlns:a16="http://schemas.microsoft.com/office/drawing/2014/main" val="20001"/>
                    </a:ext>
                  </a:extLst>
                </a:gridCol>
                <a:gridCol w="1033741">
                  <a:extLst>
                    <a:ext uri="{9D8B030D-6E8A-4147-A177-3AD203B41FA5}">
                      <a16:colId xmlns:a16="http://schemas.microsoft.com/office/drawing/2014/main" val="20002"/>
                    </a:ext>
                  </a:extLst>
                </a:gridCol>
                <a:gridCol w="954222">
                  <a:extLst>
                    <a:ext uri="{9D8B030D-6E8A-4147-A177-3AD203B41FA5}">
                      <a16:colId xmlns:a16="http://schemas.microsoft.com/office/drawing/2014/main" val="20003"/>
                    </a:ext>
                  </a:extLst>
                </a:gridCol>
                <a:gridCol w="177515">
                  <a:extLst>
                    <a:ext uri="{9D8B030D-6E8A-4147-A177-3AD203B41FA5}">
                      <a16:colId xmlns:a16="http://schemas.microsoft.com/office/drawing/2014/main" val="4086914696"/>
                    </a:ext>
                  </a:extLst>
                </a:gridCol>
                <a:gridCol w="821728">
                  <a:extLst>
                    <a:ext uri="{9D8B030D-6E8A-4147-A177-3AD203B41FA5}">
                      <a16:colId xmlns:a16="http://schemas.microsoft.com/office/drawing/2014/main" val="20004"/>
                    </a:ext>
                  </a:extLst>
                </a:gridCol>
                <a:gridCol w="821728">
                  <a:extLst>
                    <a:ext uri="{9D8B030D-6E8A-4147-A177-3AD203B41FA5}">
                      <a16:colId xmlns:a16="http://schemas.microsoft.com/office/drawing/2014/main" val="20005"/>
                    </a:ext>
                  </a:extLst>
                </a:gridCol>
              </a:tblGrid>
              <a:tr h="355972">
                <a:tc gridSpan="2">
                  <a:txBody>
                    <a:bodyPr/>
                    <a:lstStyle/>
                    <a:p>
                      <a:endParaRPr lang="en-US" spc="0" dirty="0"/>
                    </a:p>
                  </a:txBody>
                  <a:tcPr/>
                </a:tc>
                <a:tc hMerge="1">
                  <a:txBody>
                    <a:bodyPr/>
                    <a:lstStyle/>
                    <a:p>
                      <a:endParaRPr/>
                    </a:p>
                  </a:txBody>
                  <a:tcPr marL="0" marR="0" marT="0" marB="0"/>
                </a:tc>
                <a:tc>
                  <a:txBody>
                    <a:bodyPr/>
                    <a:lstStyle/>
                    <a:p>
                      <a:pPr algn="ctr">
                        <a:lnSpc>
                          <a:spcPct val="100000"/>
                        </a:lnSpc>
                        <a:spcBef>
                          <a:spcPts val="60"/>
                        </a:spcBef>
                      </a:pPr>
                      <a:r>
                        <a:rPr lang="de-DE" sz="900">
                          <a:solidFill>
                            <a:srgbClr val="404040"/>
                          </a:solidFill>
                          <a:latin typeface="Adobe Clean"/>
                          <a:cs typeface="Adobe Clean"/>
                        </a:rPr>
                        <a:t>Online Support</a:t>
                      </a:r>
                    </a:p>
                  </a:txBody>
                  <a:tcPr marL="0" marR="0" marT="7620" marB="0" anchor="ctr">
                    <a:lnR w="3175">
                      <a:solidFill>
                        <a:srgbClr val="B7B8B8"/>
                      </a:solidFill>
                      <a:prstDash val="solid"/>
                    </a:lnR>
                    <a:lnB w="76200">
                      <a:solidFill>
                        <a:srgbClr val="858585"/>
                      </a:solidFill>
                      <a:prstDash val="solid"/>
                    </a:lnB>
                    <a:solidFill>
                      <a:srgbClr val="D9D9D9"/>
                    </a:solidFill>
                  </a:tcPr>
                </a:tc>
                <a:tc>
                  <a:txBody>
                    <a:bodyPr/>
                    <a:lstStyle/>
                    <a:p>
                      <a:pPr marL="2540" algn="ctr">
                        <a:lnSpc>
                          <a:spcPct val="100000"/>
                        </a:lnSpc>
                        <a:spcBef>
                          <a:spcPts val="60"/>
                        </a:spcBef>
                      </a:pPr>
                      <a:r>
                        <a:rPr lang="de-DE" sz="900">
                          <a:solidFill>
                            <a:srgbClr val="FFFFFF"/>
                          </a:solidFill>
                          <a:latin typeface="Adobe Clean"/>
                          <a:cs typeface="Adobe Clean"/>
                        </a:rPr>
                        <a:t>Business Support</a:t>
                      </a:r>
                    </a:p>
                  </a:txBody>
                  <a:tcPr marL="0" marR="0" marT="7620" marB="0" anchor="ctr">
                    <a:lnL w="3175">
                      <a:solidFill>
                        <a:srgbClr val="B7B8B8"/>
                      </a:solidFill>
                      <a:prstDash val="solid"/>
                    </a:lnL>
                    <a:lnR w="3175">
                      <a:solidFill>
                        <a:srgbClr val="B7B8B8"/>
                      </a:solidFill>
                      <a:prstDash val="solid"/>
                    </a:lnR>
                    <a:lnB w="76200">
                      <a:solidFill>
                        <a:srgbClr val="ACD2FF"/>
                      </a:solidFill>
                      <a:prstDash val="solid"/>
                    </a:lnB>
                    <a:solidFill>
                      <a:srgbClr val="7D7D7D"/>
                    </a:solidFill>
                  </a:tcPr>
                </a:tc>
                <a:tc gridSpan="2">
                  <a:txBody>
                    <a:bodyPr/>
                    <a:lstStyle/>
                    <a:p>
                      <a:pPr marL="2540" algn="ctr">
                        <a:lnSpc>
                          <a:spcPct val="100000"/>
                        </a:lnSpc>
                        <a:spcBef>
                          <a:spcPts val="60"/>
                        </a:spcBef>
                      </a:pPr>
                      <a:r>
                        <a:rPr lang="de-DE" sz="900">
                          <a:solidFill>
                            <a:srgbClr val="FFFFFF"/>
                          </a:solidFill>
                          <a:latin typeface="Adobe Clean"/>
                          <a:cs typeface="Adobe Clean"/>
                        </a:rPr>
                        <a:t>Enterprise Support</a:t>
                      </a: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hMerge="1">
                  <a:txBody>
                    <a:bodyPr/>
                    <a:lstStyle/>
                    <a:p>
                      <a:pPr marL="635" algn="ctr">
                        <a:lnSpc>
                          <a:spcPct val="100000"/>
                        </a:lnSpc>
                        <a:spcBef>
                          <a:spcPts val="60"/>
                        </a:spcBef>
                      </a:pPr>
                      <a:r>
                        <a:rPr lang="de-DE" sz="900">
                          <a:solidFill>
                            <a:srgbClr val="FFFFFF"/>
                          </a:solidFill>
                          <a:latin typeface="Adobe Clean"/>
                          <a:cs typeface="Adobe Clean"/>
                        </a:rPr>
                        <a:t>Enterprise Support</a:t>
                      </a: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a:txBody>
                    <a:bodyPr/>
                    <a:lstStyle/>
                    <a:p>
                      <a:pPr marL="635" algn="ctr">
                        <a:lnSpc>
                          <a:spcPct val="100000"/>
                        </a:lnSpc>
                        <a:spcBef>
                          <a:spcPts val="60"/>
                        </a:spcBef>
                      </a:pPr>
                      <a:r>
                        <a:rPr lang="de-DE" sz="900">
                          <a:solidFill>
                            <a:srgbClr val="FFFFFF"/>
                          </a:solidFill>
                          <a:latin typeface="Adobe Clean"/>
                          <a:cs typeface="Adobe Clean"/>
                        </a:rPr>
                        <a:t>Elite Support</a:t>
                      </a:r>
                    </a:p>
                  </a:txBody>
                  <a:tcPr marL="0" marR="0" marT="7620" marB="0" anchor="ctr">
                    <a:lnL w="3175">
                      <a:solidFill>
                        <a:srgbClr val="B7B8B8"/>
                      </a:solidFill>
                      <a:prstDash val="solid"/>
                    </a:lnL>
                    <a:lnB w="76200">
                      <a:solidFill>
                        <a:srgbClr val="0068E1"/>
                      </a:solidFill>
                      <a:prstDash val="solid"/>
                    </a:lnB>
                    <a:solidFill>
                      <a:schemeClr val="tx1"/>
                    </a:solidFill>
                  </a:tcPr>
                </a:tc>
                <a:extLst>
                  <a:ext uri="{0D108BD9-81ED-4DB2-BD59-A6C34878D82A}">
                    <a16:rowId xmlns:a16="http://schemas.microsoft.com/office/drawing/2014/main" val="10000"/>
                  </a:ext>
                </a:extLst>
              </a:tr>
              <a:tr h="355972">
                <a:tc gridSpan="2">
                  <a:txBody>
                    <a:bodyPr/>
                    <a:lstStyle/>
                    <a:p>
                      <a:endParaRPr lang="en-US" spc="0" dirty="0"/>
                    </a:p>
                  </a:txBody>
                  <a:tcPr/>
                </a:tc>
                <a:tc hMerge="1">
                  <a:txBody>
                    <a:bodyPr/>
                    <a:lstStyle/>
                    <a:p>
                      <a:endParaRPr/>
                    </a:p>
                  </a:txBody>
                  <a:tcPr marL="0" marR="0" marT="0" marB="0"/>
                </a:tc>
                <a:tc>
                  <a:txBody>
                    <a:bodyPr/>
                    <a:lstStyle/>
                    <a:p>
                      <a:pPr marL="255904" marR="248920" indent="-25400" algn="l" rtl="0">
                        <a:lnSpc>
                          <a:spcPct val="100000"/>
                        </a:lnSpc>
                        <a:spcBef>
                          <a:spcPts val="170"/>
                        </a:spcBef>
                      </a:pPr>
                      <a:endParaRPr sz="800" spc="0" dirty="0">
                        <a:latin typeface="AdobeClean-LightIt"/>
                        <a:cs typeface="AdobeClean-LightIt"/>
                      </a:endParaRPr>
                    </a:p>
                  </a:txBody>
                  <a:tcPr marL="0" marR="0" marT="21590" marB="0" anchor="ctr">
                    <a:lnR w="3175">
                      <a:solidFill>
                        <a:srgbClr val="B7B8B8"/>
                      </a:solidFill>
                      <a:prstDash val="solid"/>
                    </a:lnR>
                    <a:lnT w="76200">
                      <a:solidFill>
                        <a:srgbClr val="858585"/>
                      </a:solidFill>
                      <a:prstDash val="solid"/>
                    </a:lnT>
                    <a:lnB w="12700">
                      <a:solidFill>
                        <a:srgbClr val="F0F0F0"/>
                      </a:solidFill>
                      <a:prstDash val="solid"/>
                    </a:lnB>
                    <a:solidFill>
                      <a:schemeClr val="bg1">
                        <a:lumMod val="95000"/>
                      </a:schemeClr>
                    </a:solidFill>
                  </a:tcPr>
                </a:tc>
                <a:tc gridSpan="4">
                  <a:txBody>
                    <a:bodyPr/>
                    <a:lstStyle/>
                    <a:p>
                      <a:pPr marL="934085">
                        <a:lnSpc>
                          <a:spcPct val="100000"/>
                        </a:lnSpc>
                        <a:spcBef>
                          <a:spcPts val="650"/>
                        </a:spcBef>
                      </a:pPr>
                      <a:r>
                        <a:rPr lang="de-DE" sz="800" i="1">
                          <a:solidFill>
                            <a:srgbClr val="FFFFFF"/>
                          </a:solidFill>
                          <a:latin typeface="Adobe Clean"/>
                          <a:cs typeface="Adobe Clean"/>
                        </a:rPr>
                        <a:t>Kostenpflichtiges Support-Level (€)</a:t>
                      </a:r>
                    </a:p>
                  </a:txBody>
                  <a:tcPr marL="0" marR="0" marT="82550" marB="0" anchor="ctr">
                    <a:lnL w="3175">
                      <a:solidFill>
                        <a:srgbClr val="B7B8B8"/>
                      </a:solidFill>
                      <a:prstDash val="solid"/>
                    </a:lnL>
                    <a:lnR w="3175">
                      <a:solidFill>
                        <a:srgbClr val="B7B8B8"/>
                      </a:solidFill>
                      <a:prstDash val="solid"/>
                    </a:lnR>
                    <a:lnT w="76200" cap="flat" cmpd="sng" algn="ctr">
                      <a:solidFill>
                        <a:srgbClr val="ACD2FF"/>
                      </a:solidFill>
                      <a:prstDash val="solid"/>
                      <a:round/>
                      <a:headEnd type="none" w="med" len="med"/>
                      <a:tailEnd type="none" w="med" len="med"/>
                    </a:lnT>
                    <a:lnB w="12700">
                      <a:solidFill>
                        <a:srgbClr val="F0F0F0"/>
                      </a:solidFill>
                      <a:prstDash val="solid"/>
                    </a:lnB>
                    <a:solidFill>
                      <a:srgbClr val="FF0000"/>
                    </a:solidFill>
                  </a:tcPr>
                </a:tc>
                <a:tc hMerge="1">
                  <a:txBody>
                    <a:bodyPr/>
                    <a:lstStyle/>
                    <a:p>
                      <a:endParaRPr lang="en-US"/>
                    </a:p>
                  </a:txBody>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48317">
                <a:tc rowSpan="3">
                  <a:txBody>
                    <a:bodyPr/>
                    <a:lstStyle/>
                    <a:p>
                      <a:pPr marL="50800">
                        <a:lnSpc>
                          <a:spcPct val="100000"/>
                        </a:lnSpc>
                        <a:spcBef>
                          <a:spcPts val="500"/>
                        </a:spcBef>
                      </a:pPr>
                      <a:r>
                        <a:rPr lang="de-DE" sz="1000" b="1" i="0">
                          <a:solidFill>
                            <a:schemeClr val="bg1"/>
                          </a:solidFill>
                          <a:latin typeface="Adobe Clean" panose="020B0503020404020204" pitchFamily="34" charset="0"/>
                          <a:cs typeface="AdobeClean-Light"/>
                        </a:rPr>
                        <a:t>Zugewiesene Experten</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de-DE" sz="900">
                          <a:solidFill>
                            <a:srgbClr val="020302"/>
                          </a:solidFill>
                          <a:latin typeface="AdobeClean-Light"/>
                          <a:cs typeface="AdobeClean-Light"/>
                        </a:rPr>
                        <a:t>Account Support Lead</a:t>
                      </a:r>
                    </a:p>
                  </a:txBody>
                  <a:tcPr marL="0" marR="0" marT="58419"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ctr">
                        <a:lnSpc>
                          <a:spcPct val="100000"/>
                        </a:lnSpc>
                        <a:spcBef>
                          <a:spcPts val="470"/>
                        </a:spcBef>
                      </a:pPr>
                      <a:r>
                        <a:rPr lang="de-DE" sz="900">
                          <a:solidFill>
                            <a:srgbClr val="020302"/>
                          </a:solidFill>
                          <a:latin typeface="Wingdings"/>
                          <a:cs typeface="Wingdings"/>
                        </a:rPr>
                        <a:t></a:t>
                      </a:r>
                    </a:p>
                  </a:txBody>
                  <a:tcPr marL="0" marR="0" marT="59690" marB="0">
                    <a:lnT w="12700">
                      <a:solidFill>
                        <a:srgbClr val="F0F0F0"/>
                      </a:solidFill>
                      <a:prstDash val="solid"/>
                    </a:lnT>
                  </a:tcPr>
                </a:tc>
                <a:tc hMerge="1">
                  <a:txBody>
                    <a:bodyPr/>
                    <a:lstStyle/>
                    <a:p>
                      <a:pPr algn="l" rtl="0">
                        <a:lnSpc>
                          <a:spcPct val="100000"/>
                        </a:lnSpc>
                        <a:spcBef>
                          <a:spcPts val="470"/>
                        </a:spcBef>
                      </a:pPr>
                      <a:endParaRPr sz="900" dirty="0">
                        <a:latin typeface="Wingdings"/>
                        <a:cs typeface="Wingdings"/>
                      </a:endParaRPr>
                    </a:p>
                  </a:txBody>
                  <a:tcPr marL="0" marR="0" marT="59690" marB="0">
                    <a:lnT w="12700" cap="flat" cmpd="sng" algn="ctr">
                      <a:solidFill>
                        <a:srgbClr val="F0F0F0"/>
                      </a:solidFill>
                      <a:prstDash val="solid"/>
                      <a:round/>
                      <a:headEnd type="none" w="med" len="med"/>
                      <a:tailEnd type="none" w="med" len="med"/>
                    </a:lnT>
                  </a:tcPr>
                </a:tc>
                <a:tc>
                  <a:txBody>
                    <a:bodyPr/>
                    <a:lstStyle/>
                    <a:p>
                      <a:pPr algn="l" rtl="0">
                        <a:lnSpc>
                          <a:spcPct val="100000"/>
                        </a:lnSpc>
                      </a:pPr>
                      <a:endParaRPr sz="900" spc="0">
                        <a:latin typeface="Times New Roman"/>
                        <a:cs typeface="Times New Roman"/>
                      </a:endParaRPr>
                    </a:p>
                  </a:txBody>
                  <a:tcPr marL="0" marR="0" marT="0" marB="0">
                    <a:lnT w="12700">
                      <a:solidFill>
                        <a:srgbClr val="F0F0F0"/>
                      </a:solidFill>
                      <a:prstDash val="solid"/>
                    </a:lnT>
                  </a:tcPr>
                </a:tc>
                <a:tc>
                  <a:txBody>
                    <a:bodyPr/>
                    <a:lstStyle/>
                    <a:p>
                      <a:pPr algn="l" rtl="0">
                        <a:lnSpc>
                          <a:spcPct val="100000"/>
                        </a:lnSpc>
                      </a:pPr>
                      <a:endParaRPr sz="900" spc="0" dirty="0">
                        <a:latin typeface="Times New Roman"/>
                        <a:cs typeface="Times New Roman"/>
                      </a:endParaRPr>
                    </a:p>
                  </a:txBody>
                  <a:tcPr marL="0" marR="0" marT="0"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2"/>
                  </a:ext>
                </a:extLst>
              </a:tr>
              <a:tr h="248317">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lang="de-DE" sz="900">
                          <a:solidFill>
                            <a:srgbClr val="020302"/>
                          </a:solidFill>
                          <a:latin typeface="AdobeClean-Light"/>
                          <a:cs typeface="AdobeClean-Light"/>
                        </a:rPr>
                        <a:t>Spezifischer Support-Mitarbeiter</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ctr">
                        <a:lnSpc>
                          <a:spcPct val="100000"/>
                        </a:lnSpc>
                        <a:spcBef>
                          <a:spcPts val="465"/>
                        </a:spcBef>
                      </a:pPr>
                      <a:r>
                        <a:rPr lang="de-DE" sz="900">
                          <a:solidFill>
                            <a:srgbClr val="020302"/>
                          </a:solidFill>
                          <a:latin typeface="Wingdings"/>
                          <a:cs typeface="Wingdings"/>
                        </a:rPr>
                        <a:t></a:t>
                      </a:r>
                    </a:p>
                  </a:txBody>
                  <a:tcPr marL="0" marR="0" marT="59055" marB="0"/>
                </a:tc>
                <a:tc>
                  <a:txBody>
                    <a:bodyPr/>
                    <a:lstStyle/>
                    <a:p>
                      <a:pPr algn="ctr">
                        <a:lnSpc>
                          <a:spcPct val="100000"/>
                        </a:lnSpc>
                        <a:spcBef>
                          <a:spcPts val="465"/>
                        </a:spcBef>
                      </a:pPr>
                      <a:r>
                        <a:rPr lang="de-DE" sz="900">
                          <a:solidFill>
                            <a:srgbClr val="020302"/>
                          </a:solidFill>
                          <a:latin typeface="Wingdings"/>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03"/>
                  </a:ext>
                </a:extLst>
              </a:tr>
              <a:tr h="248317">
                <a:tc vMerge="1">
                  <a:txBody>
                    <a:bodyPr/>
                    <a:lstStyle/>
                    <a:p>
                      <a:pPr marL="5080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lang="de-DE" sz="900">
                          <a:solidFill>
                            <a:srgbClr val="020302"/>
                          </a:solidFill>
                          <a:latin typeface="AdobeClean-Light"/>
                          <a:cs typeface="AdobeClean-Light"/>
                        </a:rPr>
                        <a:t>Technical Account Manager</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lnB w="12700">
                      <a:solidFill>
                        <a:srgbClr val="F0F0F0"/>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l" rtl="0">
                        <a:lnSpc>
                          <a:spcPct val="100000"/>
                        </a:lnSpc>
                      </a:pPr>
                      <a:endParaRPr sz="900" spc="0">
                        <a:latin typeface="Times New Roman"/>
                        <a:cs typeface="Times New Roman"/>
                      </a:endParaRPr>
                    </a:p>
                  </a:txBody>
                  <a:tcPr marL="0" marR="0" marT="0" marB="0">
                    <a:lnB w="12700">
                      <a:solidFill>
                        <a:srgbClr val="F0F0F0"/>
                      </a:solidFill>
                      <a:prstDash val="solid"/>
                    </a:lnB>
                  </a:tcPr>
                </a:tc>
                <a:tc>
                  <a:txBody>
                    <a:bodyPr/>
                    <a:lstStyle/>
                    <a:p>
                      <a:pPr algn="ctr">
                        <a:lnSpc>
                          <a:spcPct val="100000"/>
                        </a:lnSpc>
                        <a:spcBef>
                          <a:spcPts val="505"/>
                        </a:spcBef>
                      </a:pPr>
                      <a:r>
                        <a:rPr lang="de-DE" sz="900">
                          <a:solidFill>
                            <a:srgbClr val="020302"/>
                          </a:solidFill>
                          <a:latin typeface="Wingdings"/>
                          <a:cs typeface="Wingdings"/>
                        </a:rPr>
                        <a:t></a:t>
                      </a:r>
                    </a:p>
                  </a:txBody>
                  <a:tcPr marL="0" marR="0" marT="64135"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04"/>
                  </a:ext>
                </a:extLst>
              </a:tr>
              <a:tr h="248317">
                <a:tc rowSpan="12">
                  <a:txBody>
                    <a:bodyPr/>
                    <a:lstStyle/>
                    <a:p>
                      <a:pPr marL="50800">
                        <a:lnSpc>
                          <a:spcPct val="100000"/>
                        </a:lnSpc>
                        <a:spcBef>
                          <a:spcPts val="459"/>
                        </a:spcBef>
                      </a:pPr>
                      <a:r>
                        <a:rPr lang="de-DE" sz="1000" b="1" i="0">
                          <a:solidFill>
                            <a:schemeClr val="bg1"/>
                          </a:solidFill>
                          <a:latin typeface="Adobe Clean" panose="020B0503020404020204" pitchFamily="34" charset="0"/>
                          <a:cs typeface="AdobeClean-Light"/>
                        </a:rPr>
                        <a:t>Support-Services</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0"/>
                        </a:spcBef>
                      </a:pPr>
                      <a:r>
                        <a:rPr lang="de-DE" sz="900">
                          <a:solidFill>
                            <a:srgbClr val="020302"/>
                          </a:solidFill>
                          <a:latin typeface="AdobeClean-Light"/>
                          <a:cs typeface="AdobeClean-Light"/>
                        </a:rPr>
                        <a:t>Online Support</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800">
                          <a:solidFill>
                            <a:srgbClr val="020302"/>
                          </a:solidFill>
                          <a:latin typeface="AdobeClean-Light"/>
                          <a:cs typeface="AdobeClean-Light"/>
                        </a:rPr>
                        <a:t>Geschäftszeiten</a:t>
                      </a:r>
                    </a:p>
                  </a:txBody>
                  <a:tcPr marL="0" marR="0" marT="67945"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ctr">
                        <a:lnSpc>
                          <a:spcPct val="100000"/>
                        </a:lnSpc>
                        <a:spcBef>
                          <a:spcPts val="535"/>
                        </a:spcBef>
                      </a:pPr>
                      <a:r>
                        <a:rPr lang="de-DE" sz="800">
                          <a:solidFill>
                            <a:srgbClr val="020302"/>
                          </a:solidFill>
                          <a:latin typeface="AdobeClean-Light"/>
                          <a:cs typeface="AdobeClean-Light"/>
                        </a:rPr>
                        <a:t>Geschäftszeiten</a:t>
                      </a:r>
                    </a:p>
                  </a:txBody>
                  <a:tcPr marL="0" marR="0" marT="67945" marB="0">
                    <a:lnT w="12700">
                      <a:solidFill>
                        <a:srgbClr val="F0F0F0"/>
                      </a:solidFill>
                      <a:prstDash val="solid"/>
                    </a:lnT>
                  </a:tcPr>
                </a:tc>
                <a:tc hMerge="1">
                  <a:txBody>
                    <a:bodyPr/>
                    <a:lstStyle/>
                    <a:p>
                      <a:pPr algn="l" rtl="0">
                        <a:lnSpc>
                          <a:spcPct val="100000"/>
                        </a:lnSpc>
                        <a:spcBef>
                          <a:spcPts val="535"/>
                        </a:spcBef>
                      </a:pPr>
                      <a:endParaRPr sz="800">
                        <a:latin typeface="AdobeClean-Light"/>
                        <a:cs typeface="AdobeClean-Light"/>
                      </a:endParaRPr>
                    </a:p>
                  </a:txBody>
                  <a:tcPr marL="0" marR="0" marT="67945"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535"/>
                        </a:spcBef>
                      </a:pPr>
                      <a:r>
                        <a:rPr lang="de-DE" sz="800">
                          <a:solidFill>
                            <a:srgbClr val="020302"/>
                          </a:solidFill>
                          <a:latin typeface="AdobeClean-Light"/>
                          <a:cs typeface="AdobeClean-Light"/>
                        </a:rPr>
                        <a:t>24X5</a:t>
                      </a:r>
                    </a:p>
                  </a:txBody>
                  <a:tcPr marL="0" marR="0" marT="67945" marB="0">
                    <a:lnT w="12700">
                      <a:solidFill>
                        <a:srgbClr val="F0F0F0"/>
                      </a:solidFill>
                      <a:prstDash val="solid"/>
                    </a:lnT>
                  </a:tcPr>
                </a:tc>
                <a:tc>
                  <a:txBody>
                    <a:bodyPr/>
                    <a:lstStyle/>
                    <a:p>
                      <a:pPr algn="ctr">
                        <a:lnSpc>
                          <a:spcPct val="100000"/>
                        </a:lnSpc>
                        <a:spcBef>
                          <a:spcPts val="535"/>
                        </a:spcBef>
                      </a:pPr>
                      <a:r>
                        <a:rPr lang="de-DE" sz="800">
                          <a:solidFill>
                            <a:srgbClr val="020302"/>
                          </a:solidFill>
                          <a:latin typeface="AdobeClean-Light"/>
                          <a:cs typeface="AdobeClean-Light"/>
                        </a:rPr>
                        <a:t>24X5</a:t>
                      </a:r>
                    </a:p>
                  </a:txBody>
                  <a:tcPr marL="0" marR="0" marT="67945"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5"/>
                  </a:ext>
                </a:extLst>
              </a:tr>
              <a:tr h="248317">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de-DE" sz="900">
                          <a:solidFill>
                            <a:srgbClr val="020302"/>
                          </a:solidFill>
                          <a:latin typeface="AdobeClean-Light"/>
                          <a:cs typeface="AdobeClean-Light"/>
                        </a:rPr>
                        <a:t>24x7x365 Support für Probleme der Kategorie P1</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a:solidFill>
                            <a:srgbClr val="020302"/>
                          </a:solidFill>
                          <a:latin typeface="Wingdings"/>
                          <a:cs typeface="Wingdings"/>
                        </a:rPr>
                        <a:t></a:t>
                      </a:r>
                    </a:p>
                  </a:txBody>
                  <a:tcPr marL="0" marR="0" marT="58419" marB="0">
                    <a:lnL w="12700">
                      <a:solidFill>
                        <a:srgbClr val="F0F0F0"/>
                      </a:solidFill>
                      <a:prstDash val="solid"/>
                    </a:lnL>
                    <a:solidFill>
                      <a:schemeClr val="bg1">
                        <a:lumMod val="95000"/>
                      </a:schemeClr>
                    </a:solidFill>
                  </a:tcPr>
                </a:tc>
                <a:tc gridSpan="2">
                  <a:txBody>
                    <a:bodyPr/>
                    <a:lstStyle/>
                    <a:p>
                      <a:pPr algn="ctr">
                        <a:lnSpc>
                          <a:spcPct val="100000"/>
                        </a:lnSpc>
                        <a:spcBef>
                          <a:spcPts val="459"/>
                        </a:spcBef>
                      </a:pPr>
                      <a:r>
                        <a:rPr lang="de-DE" sz="900">
                          <a:solidFill>
                            <a:srgbClr val="020302"/>
                          </a:solidFill>
                          <a:latin typeface="Wingdings"/>
                          <a:cs typeface="Wingdings"/>
                        </a:rPr>
                        <a:t></a:t>
                      </a:r>
                    </a:p>
                  </a:txBody>
                  <a:tcPr marL="0" marR="0" marT="58419" marB="0"/>
                </a:tc>
                <a:tc hMerge="1">
                  <a:txBody>
                    <a:bodyPr/>
                    <a:lstStyle/>
                    <a:p>
                      <a:pPr algn="l" rtl="0">
                        <a:lnSpc>
                          <a:spcPct val="100000"/>
                        </a:lnSpc>
                        <a:spcBef>
                          <a:spcPts val="459"/>
                        </a:spcBef>
                      </a:pPr>
                      <a:endParaRPr sz="900">
                        <a:latin typeface="Wingdings"/>
                        <a:cs typeface="Wingdings"/>
                      </a:endParaRPr>
                    </a:p>
                  </a:txBody>
                  <a:tcPr marL="0" marR="0" marT="58419" marB="0"/>
                </a:tc>
                <a:tc>
                  <a:txBody>
                    <a:bodyPr/>
                    <a:lstStyle/>
                    <a:p>
                      <a:pPr algn="ctr">
                        <a:lnSpc>
                          <a:spcPct val="100000"/>
                        </a:lnSpc>
                        <a:spcBef>
                          <a:spcPts val="459"/>
                        </a:spcBef>
                      </a:pPr>
                      <a:r>
                        <a:rPr lang="de-DE" sz="900">
                          <a:solidFill>
                            <a:srgbClr val="020302"/>
                          </a:solidFill>
                          <a:latin typeface="Wingdings"/>
                          <a:cs typeface="Wingdings"/>
                        </a:rPr>
                        <a:t></a:t>
                      </a:r>
                    </a:p>
                  </a:txBody>
                  <a:tcPr marL="0" marR="0" marT="58419" marB="0"/>
                </a:tc>
                <a:tc>
                  <a:txBody>
                    <a:bodyPr/>
                    <a:lstStyle/>
                    <a:p>
                      <a:pPr algn="ctr">
                        <a:lnSpc>
                          <a:spcPct val="100000"/>
                        </a:lnSpc>
                        <a:spcBef>
                          <a:spcPts val="459"/>
                        </a:spcBef>
                      </a:pPr>
                      <a:r>
                        <a:rPr lang="de-DE" sz="900">
                          <a:solidFill>
                            <a:srgbClr val="020302"/>
                          </a:solidFill>
                          <a:latin typeface="Wingdings"/>
                          <a:cs typeface="Wingdings"/>
                        </a:rPr>
                        <a:t></a:t>
                      </a:r>
                    </a:p>
                  </a:txBody>
                  <a:tcPr marL="0" marR="0" marT="58419" marB="0">
                    <a:lnR w="12700">
                      <a:solidFill>
                        <a:srgbClr val="F0F0F0"/>
                      </a:solidFill>
                      <a:prstDash val="solid"/>
                    </a:lnR>
                  </a:tcPr>
                </a:tc>
                <a:extLst>
                  <a:ext uri="{0D108BD9-81ED-4DB2-BD59-A6C34878D82A}">
                    <a16:rowId xmlns:a16="http://schemas.microsoft.com/office/drawing/2014/main" val="10006"/>
                  </a:ext>
                </a:extLst>
              </a:tr>
              <a:tr h="248317">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de-DE" sz="900">
                          <a:solidFill>
                            <a:srgbClr val="020302"/>
                          </a:solidFill>
                          <a:latin typeface="AdobeClean-Light"/>
                          <a:cs typeface="AdobeClean-Light"/>
                        </a:rPr>
                        <a:t>Spezifische Support-Kontakte (pro Produkt)</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5"/>
                        </a:spcBef>
                      </a:pPr>
                      <a:r>
                        <a:rPr lang="de-DE" sz="900">
                          <a:solidFill>
                            <a:srgbClr val="020302"/>
                          </a:solidFill>
                          <a:latin typeface="AdobeClean-Light"/>
                          <a:cs typeface="AdobeClean-Light"/>
                        </a:rPr>
                        <a:t>4</a:t>
                      </a:r>
                    </a:p>
                  </a:txBody>
                  <a:tcPr marL="0" marR="0" marT="57785" marB="0">
                    <a:lnL w="12700">
                      <a:solidFill>
                        <a:srgbClr val="F0F0F0"/>
                      </a:solidFill>
                      <a:prstDash val="solid"/>
                    </a:lnL>
                    <a:solidFill>
                      <a:schemeClr val="bg1">
                        <a:lumMod val="95000"/>
                      </a:schemeClr>
                    </a:solidFill>
                  </a:tcPr>
                </a:tc>
                <a:tc gridSpan="2">
                  <a:txBody>
                    <a:bodyPr/>
                    <a:lstStyle/>
                    <a:p>
                      <a:pPr algn="ctr">
                        <a:lnSpc>
                          <a:spcPct val="100000"/>
                        </a:lnSpc>
                        <a:spcBef>
                          <a:spcPts val="455"/>
                        </a:spcBef>
                      </a:pPr>
                      <a:r>
                        <a:rPr lang="de-DE" sz="900">
                          <a:solidFill>
                            <a:srgbClr val="020302"/>
                          </a:solidFill>
                          <a:latin typeface="AdobeClean-Light"/>
                          <a:cs typeface="AdobeClean-Light"/>
                        </a:rPr>
                        <a:t>6</a:t>
                      </a:r>
                    </a:p>
                  </a:txBody>
                  <a:tcPr marL="0" marR="0" marT="57785" marB="0"/>
                </a:tc>
                <a:tc hMerge="1">
                  <a:txBody>
                    <a:bodyPr/>
                    <a:lstStyle/>
                    <a:p>
                      <a:pPr algn="l" rtl="0">
                        <a:lnSpc>
                          <a:spcPct val="100000"/>
                        </a:lnSpc>
                        <a:spcBef>
                          <a:spcPts val="455"/>
                        </a:spcBef>
                      </a:pPr>
                      <a:endParaRPr sz="900">
                        <a:latin typeface="AdobeClean-Light"/>
                        <a:cs typeface="AdobeClean-Light"/>
                      </a:endParaRPr>
                    </a:p>
                  </a:txBody>
                  <a:tcPr marL="0" marR="0" marT="57785" marB="0"/>
                </a:tc>
                <a:tc>
                  <a:txBody>
                    <a:bodyPr/>
                    <a:lstStyle/>
                    <a:p>
                      <a:pPr algn="ctr">
                        <a:lnSpc>
                          <a:spcPct val="100000"/>
                        </a:lnSpc>
                        <a:spcBef>
                          <a:spcPts val="455"/>
                        </a:spcBef>
                      </a:pPr>
                      <a:r>
                        <a:rPr lang="de-DE" sz="900">
                          <a:solidFill>
                            <a:srgbClr val="020302"/>
                          </a:solidFill>
                          <a:latin typeface="AdobeClean-Light"/>
                          <a:cs typeface="AdobeClean-Light"/>
                        </a:rPr>
                        <a:t>10</a:t>
                      </a:r>
                    </a:p>
                  </a:txBody>
                  <a:tcPr marL="0" marR="0" marT="57785" marB="0"/>
                </a:tc>
                <a:tc>
                  <a:txBody>
                    <a:bodyPr/>
                    <a:lstStyle/>
                    <a:p>
                      <a:pPr algn="ctr">
                        <a:lnSpc>
                          <a:spcPct val="100000"/>
                        </a:lnSpc>
                        <a:spcBef>
                          <a:spcPts val="455"/>
                        </a:spcBef>
                      </a:pPr>
                      <a:r>
                        <a:rPr lang="de-DE" sz="900">
                          <a:solidFill>
                            <a:srgbClr val="020302"/>
                          </a:solidFill>
                          <a:latin typeface="AdobeClean-Light"/>
                          <a:cs typeface="AdobeClean-Light"/>
                        </a:rPr>
                        <a:t>15</a:t>
                      </a:r>
                    </a:p>
                  </a:txBody>
                  <a:tcPr marL="0" marR="0" marT="57785" marB="0">
                    <a:lnR w="12700">
                      <a:solidFill>
                        <a:srgbClr val="F0F0F0"/>
                      </a:solidFill>
                      <a:prstDash val="solid"/>
                    </a:lnR>
                  </a:tcPr>
                </a:tc>
                <a:extLst>
                  <a:ext uri="{0D108BD9-81ED-4DB2-BD59-A6C34878D82A}">
                    <a16:rowId xmlns:a16="http://schemas.microsoft.com/office/drawing/2014/main" val="10007"/>
                  </a:ext>
                </a:extLst>
              </a:tr>
              <a:tr h="248317">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de-DE" sz="900">
                          <a:solidFill>
                            <a:srgbClr val="020302"/>
                          </a:solidFill>
                          <a:latin typeface="AdobeClean-Light"/>
                          <a:cs typeface="AdobeClean-Light"/>
                        </a:rPr>
                        <a:t>Live-Telefon-Support</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ctr">
                        <a:lnSpc>
                          <a:spcPct val="100000"/>
                        </a:lnSpc>
                        <a:spcBef>
                          <a:spcPts val="464"/>
                        </a:spcBef>
                      </a:pPr>
                      <a:r>
                        <a:rPr lang="de-DE" sz="900">
                          <a:solidFill>
                            <a:srgbClr val="020302"/>
                          </a:solidFill>
                          <a:latin typeface="Wingdings"/>
                          <a:cs typeface="Wingdings"/>
                        </a:rPr>
                        <a:t></a:t>
                      </a:r>
                    </a:p>
                  </a:txBody>
                  <a:tcPr marL="0" marR="0" marT="59054" marB="0"/>
                </a:tc>
                <a:tc hMerge="1">
                  <a:txBody>
                    <a:bodyPr/>
                    <a:lstStyle/>
                    <a:p>
                      <a:pPr algn="l" rtl="0">
                        <a:lnSpc>
                          <a:spcPct val="100000"/>
                        </a:lnSpc>
                        <a:spcBef>
                          <a:spcPts val="464"/>
                        </a:spcBef>
                      </a:pPr>
                      <a:endParaRPr sz="900">
                        <a:latin typeface="Wingdings"/>
                        <a:cs typeface="Wingdings"/>
                      </a:endParaRPr>
                    </a:p>
                  </a:txBody>
                  <a:tcPr marL="0" marR="0" marT="59054" marB="0"/>
                </a:tc>
                <a:tc>
                  <a:txBody>
                    <a:bodyPr/>
                    <a:lstStyle/>
                    <a:p>
                      <a:pPr algn="ctr">
                        <a:lnSpc>
                          <a:spcPct val="100000"/>
                        </a:lnSpc>
                        <a:spcBef>
                          <a:spcPts val="464"/>
                        </a:spcBef>
                      </a:pPr>
                      <a:r>
                        <a:rPr lang="de-DE" sz="900">
                          <a:solidFill>
                            <a:srgbClr val="020302"/>
                          </a:solidFill>
                          <a:latin typeface="Wingdings"/>
                          <a:cs typeface="Wingdings"/>
                        </a:rPr>
                        <a:t></a:t>
                      </a:r>
                    </a:p>
                  </a:txBody>
                  <a:tcPr marL="0" marR="0" marT="59054" marB="0"/>
                </a:tc>
                <a:tc>
                  <a:txBody>
                    <a:bodyPr/>
                    <a:lstStyle/>
                    <a:p>
                      <a:pPr algn="ctr">
                        <a:lnSpc>
                          <a:spcPct val="100000"/>
                        </a:lnSpc>
                        <a:spcBef>
                          <a:spcPts val="464"/>
                        </a:spcBef>
                      </a:pPr>
                      <a:r>
                        <a:rPr lang="de-DE" sz="900">
                          <a:solidFill>
                            <a:srgbClr val="020302"/>
                          </a:solidFill>
                          <a:latin typeface="Wingdings"/>
                          <a:cs typeface="Wingdings"/>
                        </a:rPr>
                        <a:t></a:t>
                      </a:r>
                    </a:p>
                  </a:txBody>
                  <a:tcPr marL="0" marR="0" marT="59054" marB="0">
                    <a:lnR w="12700">
                      <a:solidFill>
                        <a:srgbClr val="F0F0F0"/>
                      </a:solidFill>
                      <a:prstDash val="solid"/>
                    </a:lnR>
                  </a:tcPr>
                </a:tc>
                <a:extLst>
                  <a:ext uri="{0D108BD9-81ED-4DB2-BD59-A6C34878D82A}">
                    <a16:rowId xmlns:a16="http://schemas.microsoft.com/office/drawing/2014/main" val="10008"/>
                  </a:ext>
                </a:extLst>
              </a:tr>
              <a:tr h="248317">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de-DE" sz="900">
                          <a:solidFill>
                            <a:srgbClr val="020302"/>
                          </a:solidFill>
                          <a:latin typeface="AdobeClean-Light"/>
                          <a:cs typeface="AdobeClean-Light"/>
                        </a:rPr>
                        <a:t>Eskalations-Management</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ctr">
                        <a:lnSpc>
                          <a:spcPct val="100000"/>
                        </a:lnSpc>
                        <a:spcBef>
                          <a:spcPts val="470"/>
                        </a:spcBef>
                      </a:pPr>
                      <a:r>
                        <a:rPr lang="de-DE" sz="900">
                          <a:solidFill>
                            <a:srgbClr val="020302"/>
                          </a:solidFill>
                          <a:latin typeface="Wingdings"/>
                          <a:cs typeface="Wingdings"/>
                        </a:rPr>
                        <a:t></a:t>
                      </a:r>
                    </a:p>
                  </a:txBody>
                  <a:tcPr marL="0" marR="0" marT="59690" marB="0"/>
                </a:tc>
                <a:tc hMerge="1">
                  <a:txBody>
                    <a:bodyPr/>
                    <a:lstStyle/>
                    <a:p>
                      <a:pPr algn="l" rtl="0">
                        <a:lnSpc>
                          <a:spcPct val="100000"/>
                        </a:lnSpc>
                        <a:spcBef>
                          <a:spcPts val="470"/>
                        </a:spcBef>
                      </a:pPr>
                      <a:endParaRPr sz="900">
                        <a:latin typeface="Wingdings"/>
                        <a:cs typeface="Wingdings"/>
                      </a:endParaRPr>
                    </a:p>
                  </a:txBody>
                  <a:tcPr marL="0" marR="0" marT="59690" marB="0"/>
                </a:tc>
                <a:tc>
                  <a:txBody>
                    <a:bodyPr/>
                    <a:lstStyle/>
                    <a:p>
                      <a:pPr algn="ctr">
                        <a:lnSpc>
                          <a:spcPct val="100000"/>
                        </a:lnSpc>
                        <a:spcBef>
                          <a:spcPts val="470"/>
                        </a:spcBef>
                      </a:pPr>
                      <a:r>
                        <a:rPr lang="de-DE" sz="900">
                          <a:solidFill>
                            <a:srgbClr val="020302"/>
                          </a:solidFill>
                          <a:latin typeface="Wingdings"/>
                          <a:cs typeface="Wingdings"/>
                        </a:rPr>
                        <a:t></a:t>
                      </a:r>
                    </a:p>
                  </a:txBody>
                  <a:tcPr marL="0" marR="0" marT="59690" marB="0"/>
                </a:tc>
                <a:tc>
                  <a:txBody>
                    <a:bodyPr/>
                    <a:lstStyle/>
                    <a:p>
                      <a:pPr algn="ctr">
                        <a:lnSpc>
                          <a:spcPct val="100000"/>
                        </a:lnSpc>
                        <a:spcBef>
                          <a:spcPts val="470"/>
                        </a:spcBef>
                      </a:pPr>
                      <a:r>
                        <a:rPr lang="de-DE" sz="900">
                          <a:solidFill>
                            <a:srgbClr val="020302"/>
                          </a:solidFill>
                          <a:latin typeface="Wingdings"/>
                          <a:cs typeface="Wingdings"/>
                        </a:rPr>
                        <a:t></a:t>
                      </a:r>
                    </a:p>
                  </a:txBody>
                  <a:tcPr marL="0" marR="0" marT="59690" marB="0">
                    <a:lnR w="12700">
                      <a:solidFill>
                        <a:srgbClr val="F0F0F0"/>
                      </a:solidFill>
                      <a:prstDash val="solid"/>
                    </a:lnR>
                  </a:tcPr>
                </a:tc>
                <a:extLst>
                  <a:ext uri="{0D108BD9-81ED-4DB2-BD59-A6C34878D82A}">
                    <a16:rowId xmlns:a16="http://schemas.microsoft.com/office/drawing/2014/main" val="10009"/>
                  </a:ext>
                </a:extLst>
              </a:tr>
              <a:tr h="248317">
                <a:tc vMerge="1">
                  <a:txBody>
                    <a:bodyPr/>
                    <a:lstStyle/>
                    <a:p>
                      <a:pPr marL="50800" algn="l" rtl="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de-DE" sz="900">
                          <a:solidFill>
                            <a:srgbClr val="020302"/>
                          </a:solidFill>
                          <a:latin typeface="AdobeClean-Light"/>
                          <a:cs typeface="AdobeClean-Light"/>
                        </a:rPr>
                        <a:t>Jährliche Service-Prüfung</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ctr">
                        <a:lnSpc>
                          <a:spcPct val="100000"/>
                        </a:lnSpc>
                        <a:spcBef>
                          <a:spcPts val="450"/>
                        </a:spcBef>
                      </a:pPr>
                      <a:r>
                        <a:rPr lang="de-DE" sz="900">
                          <a:solidFill>
                            <a:srgbClr val="020302"/>
                          </a:solidFill>
                          <a:latin typeface="AdobeClean-Light"/>
                          <a:cs typeface="AdobeClean-Light"/>
                        </a:rPr>
                        <a:t>2</a:t>
                      </a:r>
                    </a:p>
                  </a:txBody>
                  <a:tcPr marL="0" marR="0" marT="57150" marB="0"/>
                </a:tc>
                <a:tc>
                  <a:txBody>
                    <a:bodyPr/>
                    <a:lstStyle/>
                    <a:p>
                      <a:pPr algn="ctr">
                        <a:lnSpc>
                          <a:spcPct val="100000"/>
                        </a:lnSpc>
                        <a:spcBef>
                          <a:spcPts val="450"/>
                        </a:spcBef>
                      </a:pPr>
                      <a:r>
                        <a:rPr lang="de-DE" sz="900">
                          <a:solidFill>
                            <a:srgbClr val="020302"/>
                          </a:solidFill>
                          <a:latin typeface="AdobeClean-Light"/>
                          <a:cs typeface="AdobeClean-Light"/>
                        </a:rPr>
                        <a:t>4</a:t>
                      </a:r>
                    </a:p>
                  </a:txBody>
                  <a:tcPr marL="0" marR="0" marT="57150" marB="0">
                    <a:lnR w="12700">
                      <a:solidFill>
                        <a:srgbClr val="F0F0F0"/>
                      </a:solidFill>
                      <a:prstDash val="solid"/>
                    </a:lnR>
                  </a:tcPr>
                </a:tc>
                <a:extLst>
                  <a:ext uri="{0D108BD9-81ED-4DB2-BD59-A6C34878D82A}">
                    <a16:rowId xmlns:a16="http://schemas.microsoft.com/office/drawing/2014/main" val="10010"/>
                  </a:ext>
                </a:extLst>
              </a:tr>
              <a:tr h="248317">
                <a:tc vMerge="1">
                  <a:txBody>
                    <a:bodyPr/>
                    <a:lstStyle/>
                    <a:p>
                      <a:endParaRPr lang="en-US"/>
                    </a:p>
                  </a:txBody>
                  <a:tcPr/>
                </a:tc>
                <a:tc>
                  <a:txBody>
                    <a:bodyPr/>
                    <a:lstStyle/>
                    <a:p>
                      <a:pPr marL="50800">
                        <a:lnSpc>
                          <a:spcPct val="100000"/>
                        </a:lnSpc>
                        <a:spcBef>
                          <a:spcPts val="450"/>
                        </a:spcBef>
                      </a:pPr>
                      <a:r>
                        <a:rPr lang="de-DE" sz="900">
                          <a:latin typeface="AdobeClean-Light"/>
                          <a:cs typeface="AdobeClean-Light"/>
                        </a:rPr>
                        <a:t>Jährliche Experten-Sessions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tc>
                <a:tc hMerge="1">
                  <a:txBody>
                    <a:bodyPr/>
                    <a:lstStyle/>
                    <a:p>
                      <a:endParaRPr lang="en-US"/>
                    </a:p>
                  </a:txBody>
                  <a:tcPr/>
                </a:tc>
                <a:tc>
                  <a:txBody>
                    <a:bodyPr/>
                    <a:lstStyle/>
                    <a:p>
                      <a:pPr algn="ctr">
                        <a:lnSpc>
                          <a:spcPct val="100000"/>
                        </a:lnSpc>
                        <a:spcBef>
                          <a:spcPts val="450"/>
                        </a:spcBef>
                      </a:pPr>
                      <a:r>
                        <a:rPr lang="de-DE" sz="900">
                          <a:latin typeface="AdobeClean-Light"/>
                          <a:cs typeface="AdobeClean-Light"/>
                        </a:rPr>
                        <a:t>2</a:t>
                      </a:r>
                    </a:p>
                  </a:txBody>
                  <a:tcPr marL="0" marR="0" marT="57150" marB="0"/>
                </a:tc>
                <a:tc>
                  <a:txBody>
                    <a:bodyPr/>
                    <a:lstStyle/>
                    <a:p>
                      <a:pPr algn="ctr">
                        <a:lnSpc>
                          <a:spcPct val="100000"/>
                        </a:lnSpc>
                        <a:spcBef>
                          <a:spcPts val="450"/>
                        </a:spcBef>
                      </a:pPr>
                      <a:r>
                        <a:rPr lang="de-DE" sz="900">
                          <a:latin typeface="AdobeClean-Light"/>
                          <a:cs typeface="AdobeClean-Light"/>
                        </a:rPr>
                        <a:t>4</a:t>
                      </a:r>
                    </a:p>
                  </a:txBody>
                  <a:tcPr marL="0" marR="0" marT="57150" marB="0">
                    <a:lnR w="12700">
                      <a:solidFill>
                        <a:srgbClr val="F0F0F0"/>
                      </a:solidFill>
                      <a:prstDash val="solid"/>
                    </a:lnR>
                  </a:tcPr>
                </a:tc>
                <a:extLst>
                  <a:ext uri="{0D108BD9-81ED-4DB2-BD59-A6C34878D82A}">
                    <a16:rowId xmlns:a16="http://schemas.microsoft.com/office/drawing/2014/main" val="2737097922"/>
                  </a:ext>
                </a:extLst>
              </a:tr>
              <a:tr h="248317">
                <a:tc vMerge="1">
                  <a:txBody>
                    <a:bodyPr/>
                    <a:lstStyle/>
                    <a:p>
                      <a:endParaRPr lang="en-US"/>
                    </a:p>
                  </a:txBody>
                  <a:tcPr/>
                </a:tc>
                <a:tc>
                  <a:txBody>
                    <a:bodyPr/>
                    <a:lstStyle/>
                    <a:p>
                      <a:pPr marL="50800">
                        <a:lnSpc>
                          <a:spcPct val="100000"/>
                        </a:lnSpc>
                        <a:spcBef>
                          <a:spcPts val="450"/>
                        </a:spcBef>
                      </a:pPr>
                      <a:r>
                        <a:rPr lang="de-DE" sz="900">
                          <a:latin typeface="AdobeClean-Light"/>
                          <a:cs typeface="AdobeClean-Light"/>
                        </a:rPr>
                        <a:t>Fallprüfungen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tc>
                <a:tc hMerge="1">
                  <a:txBody>
                    <a:bodyPr/>
                    <a:lstStyle/>
                    <a:p>
                      <a:endParaRPr lang="en-US"/>
                    </a:p>
                  </a:txBody>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de-DE" sz="900">
                          <a:solidFill>
                            <a:srgbClr val="020302"/>
                          </a:solidFill>
                          <a:latin typeface="Wingdings"/>
                          <a:cs typeface="Wingdings"/>
                        </a:rPr>
                        <a:t></a:t>
                      </a:r>
                    </a:p>
                  </a:txBody>
                  <a:tcPr marL="0" marR="0" marT="57150" marB="0"/>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de-DE" sz="900">
                          <a:solidFill>
                            <a:srgbClr val="020302"/>
                          </a:solidFill>
                          <a:latin typeface="Wingdings"/>
                          <a:cs typeface="Wingdings"/>
                        </a:rPr>
                        <a:t></a:t>
                      </a:r>
                    </a:p>
                  </a:txBody>
                  <a:tcPr marL="0" marR="0" marT="57150" marB="0">
                    <a:lnR w="12700">
                      <a:solidFill>
                        <a:srgbClr val="F0F0F0"/>
                      </a:solidFill>
                      <a:prstDash val="solid"/>
                    </a:lnR>
                  </a:tcPr>
                </a:tc>
                <a:extLst>
                  <a:ext uri="{0D108BD9-81ED-4DB2-BD59-A6C34878D82A}">
                    <a16:rowId xmlns:a16="http://schemas.microsoft.com/office/drawing/2014/main" val="295226743"/>
                  </a:ext>
                </a:extLst>
              </a:tr>
              <a:tr h="248317">
                <a:tc vMerge="1">
                  <a:txBody>
                    <a:bodyPr/>
                    <a:lstStyle/>
                    <a:p>
                      <a:pPr marL="48895"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a:lnSpc>
                          <a:spcPct val="100000"/>
                        </a:lnSpc>
                        <a:spcBef>
                          <a:spcPts val="459"/>
                        </a:spcBef>
                      </a:pPr>
                      <a:r>
                        <a:rPr lang="de-DE" sz="900">
                          <a:solidFill>
                            <a:srgbClr val="020302"/>
                          </a:solidFill>
                          <a:latin typeface="AdobeClean-Light"/>
                          <a:cs typeface="AdobeClean-Light"/>
                        </a:rPr>
                        <a:t>Ereignis-Management</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l" rtl="0">
                        <a:lnSpc>
                          <a:spcPct val="100000"/>
                        </a:lnSpc>
                      </a:pPr>
                      <a:endParaRPr sz="900" spc="0" dirty="0">
                        <a:latin typeface="Times New Roman"/>
                        <a:cs typeface="Times New Roman"/>
                      </a:endParaRPr>
                    </a:p>
                  </a:txBody>
                  <a:tcPr marL="0" marR="0" marT="0" marB="0"/>
                </a:tc>
                <a:tc>
                  <a:txBody>
                    <a:bodyPr/>
                    <a:lstStyle/>
                    <a:p>
                      <a:pPr algn="ctr">
                        <a:lnSpc>
                          <a:spcPct val="100000"/>
                        </a:lnSpc>
                        <a:spcBef>
                          <a:spcPts val="465"/>
                        </a:spcBef>
                      </a:pPr>
                      <a:r>
                        <a:rPr lang="de-DE" sz="900">
                          <a:solidFill>
                            <a:srgbClr val="020302"/>
                          </a:solidFill>
                          <a:latin typeface="Wingdings"/>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11"/>
                  </a:ext>
                </a:extLst>
              </a:tr>
              <a:tr h="248317">
                <a:tc vMerge="1">
                  <a:txBody>
                    <a:bodyPr/>
                    <a:lstStyle/>
                    <a:p>
                      <a:pPr marL="48895" algn="l" rtl="0">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lang="de-DE" sz="900" dirty="0">
                          <a:solidFill>
                            <a:srgbClr val="020302"/>
                          </a:solidFill>
                          <a:latin typeface="AdobeClean-Light"/>
                          <a:cs typeface="AdobeClean-Light"/>
                        </a:rPr>
                        <a:t>Umgebungsbewertung, -wartung und -überwachung</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l" rtl="0">
                        <a:lnSpc>
                          <a:spcPct val="100000"/>
                        </a:lnSpc>
                      </a:pPr>
                      <a:endParaRPr sz="900" spc="0">
                        <a:latin typeface="Times New Roman"/>
                        <a:cs typeface="Times New Roman"/>
                      </a:endParaRPr>
                    </a:p>
                  </a:txBody>
                  <a:tcPr marL="0" marR="0" marT="0" marB="0"/>
                </a:tc>
                <a:tc>
                  <a:txBody>
                    <a:bodyPr/>
                    <a:lstStyle/>
                    <a:p>
                      <a:pPr algn="ctr">
                        <a:lnSpc>
                          <a:spcPct val="100000"/>
                        </a:lnSpc>
                        <a:spcBef>
                          <a:spcPts val="475"/>
                        </a:spcBef>
                      </a:pPr>
                      <a:r>
                        <a:rPr lang="de-DE" sz="900">
                          <a:solidFill>
                            <a:srgbClr val="020302"/>
                          </a:solidFill>
                          <a:latin typeface="Wingdings"/>
                          <a:cs typeface="Wingdings"/>
                        </a:rPr>
                        <a:t></a:t>
                      </a:r>
                    </a:p>
                  </a:txBody>
                  <a:tcPr marL="0" marR="0" marT="60325" marB="0">
                    <a:lnR w="12700">
                      <a:solidFill>
                        <a:srgbClr val="F0F0F0"/>
                      </a:solidFill>
                      <a:prstDash val="solid"/>
                    </a:lnR>
                  </a:tcPr>
                </a:tc>
                <a:extLst>
                  <a:ext uri="{0D108BD9-81ED-4DB2-BD59-A6C34878D82A}">
                    <a16:rowId xmlns:a16="http://schemas.microsoft.com/office/drawing/2014/main" val="10012"/>
                  </a:ext>
                </a:extLst>
              </a:tr>
              <a:tr h="328780">
                <a:tc vMerge="1">
                  <a:txBody>
                    <a:bodyPr/>
                    <a:lstStyle/>
                    <a:p>
                      <a:pPr marL="4953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lang="de-DE" sz="900" dirty="0">
                          <a:solidFill>
                            <a:srgbClr val="020302"/>
                          </a:solidFill>
                          <a:latin typeface="AdobeClean-Light"/>
                          <a:cs typeface="AdobeClean-Light"/>
                        </a:rPr>
                        <a:t>Prüfung von Freigabe, Migration, Aktualisierung </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und Produkt-Roadmap</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l" rtl="0">
                        <a:lnSpc>
                          <a:spcPct val="100000"/>
                        </a:lnSpc>
                      </a:pPr>
                      <a:endParaRPr sz="900" spc="0" dirty="0">
                        <a:latin typeface="Times New Roman"/>
                        <a:cs typeface="Times New Roman"/>
                      </a:endParaRPr>
                    </a:p>
                  </a:txBody>
                  <a:tcPr marL="0" marR="0" marT="0" marB="0"/>
                </a:tc>
                <a:tc>
                  <a:txBody>
                    <a:bodyPr/>
                    <a:lstStyle/>
                    <a:p>
                      <a:pPr algn="ctr">
                        <a:lnSpc>
                          <a:spcPct val="100000"/>
                        </a:lnSpc>
                        <a:spcBef>
                          <a:spcPts val="505"/>
                        </a:spcBef>
                      </a:pPr>
                      <a:r>
                        <a:rPr lang="de-DE" sz="900">
                          <a:solidFill>
                            <a:srgbClr val="020302"/>
                          </a:solidFill>
                          <a:latin typeface="Wingdings"/>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10013"/>
                  </a:ext>
                </a:extLst>
              </a:tr>
              <a:tr h="332488">
                <a:tc vMerge="1">
                  <a:txBody>
                    <a:bodyPr/>
                    <a:lstStyle/>
                    <a:p>
                      <a:pPr marL="49530" algn="l" rtl="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lang="de-DE" sz="900" dirty="0">
                          <a:latin typeface="AdobeClean-Light"/>
                          <a:cs typeface="AdobeClean-Light"/>
                        </a:rPr>
                        <a:t>Cloud-Support-Aktivitäten – Experience Manager </a:t>
                      </a:r>
                      <a:br>
                        <a:rPr lang="de-DE" sz="900" dirty="0">
                          <a:latin typeface="AdobeClean-Light"/>
                          <a:cs typeface="AdobeClean-Light"/>
                        </a:rPr>
                      </a:br>
                      <a:r>
                        <a:rPr lang="de-DE" sz="900" dirty="0" err="1">
                          <a:latin typeface="AdobeClean-Light"/>
                          <a:cs typeface="AdobeClean-Light"/>
                        </a:rPr>
                        <a:t>as</a:t>
                      </a:r>
                      <a:r>
                        <a:rPr lang="de-DE" sz="900" dirty="0">
                          <a:latin typeface="AdobeClean-Light"/>
                          <a:cs typeface="AdobeClean-Light"/>
                        </a:rPr>
                        <a:t> a Cloud Service</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gridSpan="2">
                  <a:txBody>
                    <a:bodyPr/>
                    <a:lstStyle/>
                    <a:p>
                      <a:pPr algn="l" rtl="0">
                        <a:lnSpc>
                          <a:spcPct val="100000"/>
                        </a:lnSpc>
                      </a:pPr>
                      <a:endParaRPr sz="900" spc="0" dirty="0">
                        <a:latin typeface="Times New Roman"/>
                        <a:cs typeface="Times New Roman"/>
                      </a:endParaRPr>
                    </a:p>
                  </a:txBody>
                  <a:tcPr marL="0" marR="0" marT="0" marB="0">
                    <a:lnB w="12700">
                      <a:solidFill>
                        <a:srgbClr val="F0F0F0"/>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ctr">
                        <a:lnSpc>
                          <a:spcPct val="100000"/>
                        </a:lnSpc>
                        <a:spcBef>
                          <a:spcPts val="490"/>
                        </a:spcBef>
                      </a:pPr>
                      <a:r>
                        <a:rPr lang="de-DE" sz="900">
                          <a:solidFill>
                            <a:srgbClr val="020302"/>
                          </a:solidFill>
                          <a:latin typeface="Wingdings"/>
                          <a:cs typeface="Wingdings"/>
                        </a:rPr>
                        <a:t></a:t>
                      </a:r>
                    </a:p>
                  </a:txBody>
                  <a:tcPr marL="0" marR="0" marT="62230" marB="0">
                    <a:lnB w="12700">
                      <a:solidFill>
                        <a:srgbClr val="F0F0F0"/>
                      </a:solidFill>
                      <a:prstDash val="solid"/>
                    </a:lnB>
                  </a:tcPr>
                </a:tc>
                <a:tc>
                  <a:txBody>
                    <a:bodyPr/>
                    <a:lstStyle/>
                    <a:p>
                      <a:pPr algn="ctr">
                        <a:lnSpc>
                          <a:spcPct val="100000"/>
                        </a:lnSpc>
                        <a:spcBef>
                          <a:spcPts val="490"/>
                        </a:spcBef>
                      </a:pPr>
                      <a:r>
                        <a:rPr lang="de-DE" sz="900">
                          <a:solidFill>
                            <a:srgbClr val="020302"/>
                          </a:solidFill>
                          <a:latin typeface="Wingdings"/>
                          <a:cs typeface="Wingdings"/>
                        </a:rPr>
                        <a:t></a:t>
                      </a:r>
                    </a:p>
                  </a:txBody>
                  <a:tcPr marL="0" marR="0" marT="62230"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14"/>
                  </a:ext>
                </a:extLst>
              </a:tr>
              <a:tr h="248317">
                <a:tc rowSpan="2">
                  <a:txBody>
                    <a:bodyPr/>
                    <a:lstStyle/>
                    <a:p>
                      <a:pPr marL="48260">
                        <a:lnSpc>
                          <a:spcPct val="100000"/>
                        </a:lnSpc>
                        <a:spcBef>
                          <a:spcPts val="830"/>
                        </a:spcBef>
                      </a:pPr>
                      <a:r>
                        <a:rPr lang="de-DE" sz="1000" b="1" i="0">
                          <a:solidFill>
                            <a:schemeClr val="bg1"/>
                          </a:solidFill>
                          <a:latin typeface="Adobe Clean" panose="020B0503020404020204" pitchFamily="34" charset="0"/>
                          <a:cs typeface="AdobeClean-Light"/>
                        </a:rPr>
                        <a:t>Außendienst</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a:lnSpc>
                          <a:spcPct val="100000"/>
                        </a:lnSpc>
                        <a:spcBef>
                          <a:spcPts val="380"/>
                        </a:spcBef>
                      </a:pPr>
                      <a:r>
                        <a:rPr lang="de-DE" sz="900" dirty="0">
                          <a:solidFill>
                            <a:srgbClr val="020302"/>
                          </a:solidFill>
                          <a:latin typeface="AdobeClean-Light"/>
                          <a:cs typeface="AdobeClean-Light"/>
                        </a:rPr>
                        <a:t>Launch Advisory-Services – Erstes Jahr mit der neuen Lösung</a:t>
                      </a:r>
                    </a:p>
                    <a:p>
                      <a:pPr marL="48260">
                        <a:lnSpc>
                          <a:spcPct val="100000"/>
                        </a:lnSpc>
                        <a:spcBef>
                          <a:spcPts val="830"/>
                        </a:spcBef>
                      </a:pPr>
                      <a:r>
                        <a:rPr lang="de-DE" sz="900" dirty="0">
                          <a:latin typeface="AdobeClean-Light"/>
                          <a:cs typeface="AdobeClean-Light"/>
                        </a:rPr>
                        <a:t>Außendienstaktivitäten</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lnT w="12700">
                      <a:solidFill>
                        <a:srgbClr val="F0F0F0"/>
                      </a:solidFill>
                      <a:prstDash val="solid"/>
                    </a:lnT>
                  </a:tcPr>
                </a:tc>
                <a:tc hMerge="1">
                  <a:txBody>
                    <a:bodyPr/>
                    <a:lstStyle/>
                    <a:p>
                      <a:pPr algn="l" rtl="0">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445"/>
                        </a:spcBef>
                      </a:pPr>
                      <a:r>
                        <a:rPr lang="de-DE" sz="900">
                          <a:solidFill>
                            <a:srgbClr val="020302"/>
                          </a:solidFill>
                          <a:latin typeface="Wingdings"/>
                          <a:cs typeface="Wingdings"/>
                        </a:rPr>
                        <a:t></a:t>
                      </a:r>
                    </a:p>
                  </a:txBody>
                  <a:tcPr marL="0" marR="0" marT="56515" marB="0">
                    <a:lnT w="12700">
                      <a:solidFill>
                        <a:srgbClr val="F0F0F0"/>
                      </a:solidFill>
                      <a:prstDash val="solid"/>
                    </a:lnT>
                  </a:tcPr>
                </a:tc>
                <a:tc>
                  <a:txBody>
                    <a:bodyPr/>
                    <a:lstStyle/>
                    <a:p>
                      <a:pPr algn="ctr">
                        <a:lnSpc>
                          <a:spcPct val="100000"/>
                        </a:lnSpc>
                        <a:spcBef>
                          <a:spcPts val="445"/>
                        </a:spcBef>
                      </a:pPr>
                      <a:r>
                        <a:rPr lang="de-DE" sz="900">
                          <a:solidFill>
                            <a:srgbClr val="020302"/>
                          </a:solidFill>
                          <a:latin typeface="Wingdings"/>
                          <a:cs typeface="Wingdings"/>
                        </a:rPr>
                        <a:t></a:t>
                      </a:r>
                    </a:p>
                  </a:txBody>
                  <a:tcPr marL="0" marR="0" marT="56515"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15"/>
                  </a:ext>
                </a:extLst>
              </a:tr>
              <a:tr h="298001">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1F1F1"/>
                      </a:solidFill>
                      <a:prstDash val="solid"/>
                    </a:lnB>
                    <a:solidFill>
                      <a:schemeClr val="bg1">
                        <a:lumMod val="95000"/>
                      </a:schemeClr>
                    </a:solidFill>
                  </a:tcPr>
                </a:tc>
                <a:tc gridSpan="2">
                  <a:txBody>
                    <a:bodyPr/>
                    <a:lstStyle/>
                    <a:p>
                      <a:pPr algn="l" rtl="0">
                        <a:lnSpc>
                          <a:spcPct val="100000"/>
                        </a:lnSpc>
                      </a:pPr>
                      <a:endParaRPr sz="900" spc="0">
                        <a:latin typeface="Times New Roman"/>
                        <a:cs typeface="Times New Roman"/>
                      </a:endParaRPr>
                    </a:p>
                  </a:txBody>
                  <a:tcPr marL="0" marR="0" marT="0" marB="0">
                    <a:lnB w="12700">
                      <a:solidFill>
                        <a:srgbClr val="F1F1F1"/>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a:solidFill>
                        <a:srgbClr val="F1F1F1"/>
                      </a:solidFill>
                      <a:prstDash val="solid"/>
                    </a:lnB>
                  </a:tcPr>
                </a:tc>
                <a:tc>
                  <a:txBody>
                    <a:bodyPr/>
                    <a:lstStyle/>
                    <a:p>
                      <a:pPr algn="ctr">
                        <a:lnSpc>
                          <a:spcPct val="100000"/>
                        </a:lnSpc>
                        <a:spcBef>
                          <a:spcPts val="400"/>
                        </a:spcBef>
                      </a:pPr>
                      <a:r>
                        <a:rPr lang="de-DE" sz="900">
                          <a:solidFill>
                            <a:srgbClr val="020302"/>
                          </a:solidFill>
                          <a:latin typeface="AdobeClean-Light"/>
                          <a:cs typeface="AdobeClean-Light"/>
                        </a:rPr>
                        <a:t>2</a:t>
                      </a:r>
                    </a:p>
                  </a:txBody>
                  <a:tcPr marL="0" marR="0" marT="50800" marB="0">
                    <a:lnB w="12700">
                      <a:solidFill>
                        <a:srgbClr val="F1F1F1"/>
                      </a:solidFill>
                      <a:prstDash val="solid"/>
                    </a:lnB>
                  </a:tcPr>
                </a:tc>
                <a:tc>
                  <a:txBody>
                    <a:bodyPr/>
                    <a:lstStyle/>
                    <a:p>
                      <a:pPr algn="ctr">
                        <a:lnSpc>
                          <a:spcPct val="100000"/>
                        </a:lnSpc>
                        <a:spcBef>
                          <a:spcPts val="400"/>
                        </a:spcBef>
                      </a:pPr>
                      <a:r>
                        <a:rPr lang="de-DE" sz="900" dirty="0">
                          <a:solidFill>
                            <a:srgbClr val="020302"/>
                          </a:solidFill>
                          <a:latin typeface="AdobeClean-Light"/>
                          <a:cs typeface="AdobeClean-Light"/>
                        </a:rPr>
                        <a:t>4</a:t>
                      </a:r>
                    </a:p>
                  </a:txBody>
                  <a:tcPr marL="0" marR="0" marT="50800" marB="0">
                    <a:lnR w="12700">
                      <a:solidFill>
                        <a:srgbClr val="F0F0F0"/>
                      </a:solidFill>
                      <a:prstDash val="solid"/>
                    </a:lnR>
                    <a:lnB w="12700">
                      <a:solidFill>
                        <a:srgbClr val="F1F1F1"/>
                      </a:solidFill>
                      <a:prstDash val="solid"/>
                    </a:lnB>
                  </a:tcPr>
                </a:tc>
                <a:extLst>
                  <a:ext uri="{0D108BD9-81ED-4DB2-BD59-A6C34878D82A}">
                    <a16:rowId xmlns:a16="http://schemas.microsoft.com/office/drawing/2014/main" val="10016"/>
                  </a:ext>
                </a:extLst>
              </a:tr>
            </a:tbl>
          </a:graphicData>
        </a:graphic>
      </p:graphicFrame>
      <p:sp>
        <p:nvSpPr>
          <p:cNvPr id="10" name="object 10"/>
          <p:cNvSpPr txBox="1">
            <a:spLocks noGrp="1"/>
          </p:cNvSpPr>
          <p:nvPr>
            <p:ph type="ftr" sz="quarter" idx="5"/>
          </p:nvPr>
        </p:nvSpPr>
        <p:spPr>
          <a:xfrm>
            <a:off x="5307201" y="9862966"/>
            <a:ext cx="2270125" cy="132729"/>
          </a:xfrm>
          <a:prstGeom prst="rect">
            <a:avLst/>
          </a:prstGeom>
        </p:spPr>
        <p:txBody>
          <a:bodyPr vert="horz" wrap="square" lIns="0" tIns="9525" rIns="0" bIns="0" rtlCol="0">
            <a:spAutoFit/>
          </a:bodyPr>
          <a:lstStyle/>
          <a:p>
            <a:pPr marL="12700">
              <a:lnSpc>
                <a:spcPct val="100000"/>
              </a:lnSpc>
              <a:spcBef>
                <a:spcPts val="75"/>
              </a:spcBef>
            </a:pPr>
            <a:r>
              <a:rPr lang="de-DE"/>
              <a:t>©2021 Adobe. All Rights Reserved. Adobe Confidential.</a:t>
            </a:r>
          </a:p>
        </p:txBody>
      </p:sp>
      <p:graphicFrame>
        <p:nvGraphicFramePr>
          <p:cNvPr id="9" name="object 9"/>
          <p:cNvGraphicFramePr>
            <a:graphicFrameLocks noGrp="1"/>
          </p:cNvGraphicFramePr>
          <p:nvPr>
            <p:extLst>
              <p:ext uri="{D42A27DB-BD31-4B8C-83A1-F6EECF244321}">
                <p14:modId xmlns:p14="http://schemas.microsoft.com/office/powerpoint/2010/main" val="3231733261"/>
              </p:ext>
            </p:extLst>
          </p:nvPr>
        </p:nvGraphicFramePr>
        <p:xfrm>
          <a:off x="33527" y="7417187"/>
          <a:ext cx="7705343" cy="2279657"/>
        </p:xfrm>
        <a:graphic>
          <a:graphicData uri="http://schemas.openxmlformats.org/drawingml/2006/table">
            <a:tbl>
              <a:tblPr firstRow="1" bandRow="1">
                <a:tableStyleId>{2D5ABB26-0587-4C30-8999-92F81FD0307C}</a:tableStyleId>
              </a:tblPr>
              <a:tblGrid>
                <a:gridCol w="3852673">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57070">
                  <a:extLst>
                    <a:ext uri="{9D8B030D-6E8A-4147-A177-3AD203B41FA5}">
                      <a16:colId xmlns:a16="http://schemas.microsoft.com/office/drawing/2014/main" val="20004"/>
                    </a:ext>
                  </a:extLst>
                </a:gridCol>
              </a:tblGrid>
              <a:tr h="274318">
                <a:tc>
                  <a:txBody>
                    <a:bodyPr/>
                    <a:lstStyle/>
                    <a:p>
                      <a:pPr marL="50800">
                        <a:lnSpc>
                          <a:spcPct val="100000"/>
                        </a:lnSpc>
                        <a:spcBef>
                          <a:spcPts val="60"/>
                        </a:spcBef>
                      </a:pPr>
                      <a:r>
                        <a:rPr lang="de-DE" sz="900">
                          <a:solidFill>
                            <a:srgbClr val="020302"/>
                          </a:solidFill>
                          <a:latin typeface="Adobe Clean"/>
                          <a:cs typeface="Adobe Clean"/>
                        </a:rPr>
                        <a:t>Priorität</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de-DE" sz="900">
                          <a:solidFill>
                            <a:srgbClr val="020302"/>
                          </a:solidFill>
                          <a:latin typeface="Adobe Clean"/>
                          <a:cs typeface="Adobe Clean"/>
                        </a:rPr>
                        <a:t>Online Support</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de-DE" sz="900">
                          <a:solidFill>
                            <a:srgbClr val="FFFFFF"/>
                          </a:solidFill>
                          <a:latin typeface="Adobe Clean"/>
                          <a:cs typeface="Adobe Clean"/>
                        </a:rPr>
                        <a:t>Business Support</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ACD2FF"/>
                      </a:solidFill>
                      <a:prstDash val="solid"/>
                      <a:round/>
                      <a:headEnd type="none" w="med" len="med"/>
                      <a:tailEnd type="none" w="med" len="med"/>
                    </a:lnB>
                    <a:solidFill>
                      <a:srgbClr val="7D7D7D"/>
                    </a:solidFill>
                  </a:tcPr>
                </a:tc>
                <a:tc>
                  <a:txBody>
                    <a:bodyPr/>
                    <a:lstStyle/>
                    <a:p>
                      <a:pPr marL="0" algn="ctr">
                        <a:lnSpc>
                          <a:spcPct val="100000"/>
                        </a:lnSpc>
                        <a:spcBef>
                          <a:spcPts val="60"/>
                        </a:spcBef>
                      </a:pPr>
                      <a:r>
                        <a:rPr lang="de-DE" sz="900">
                          <a:solidFill>
                            <a:srgbClr val="FFFFFF"/>
                          </a:solidFill>
                          <a:latin typeface="Adobe Clean"/>
                          <a:cs typeface="Adobe Clean"/>
                        </a:rPr>
                        <a:t>Enterprise Support</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2E8FFF"/>
                      </a:solidFill>
                      <a:prstDash val="solid"/>
                      <a:round/>
                      <a:headEnd type="none" w="med" len="med"/>
                      <a:tailEnd type="none" w="med" len="med"/>
                    </a:lnB>
                    <a:solidFill>
                      <a:srgbClr val="404040"/>
                    </a:solidFill>
                  </a:tcPr>
                </a:tc>
                <a:tc>
                  <a:txBody>
                    <a:bodyPr/>
                    <a:lstStyle/>
                    <a:p>
                      <a:pPr marL="0" algn="ctr">
                        <a:lnSpc>
                          <a:spcPct val="100000"/>
                        </a:lnSpc>
                        <a:spcBef>
                          <a:spcPts val="60"/>
                        </a:spcBef>
                      </a:pPr>
                      <a:r>
                        <a:rPr lang="de-DE" sz="900">
                          <a:solidFill>
                            <a:srgbClr val="FFFFFF"/>
                          </a:solidFill>
                          <a:latin typeface="Adobe Clean"/>
                          <a:cs typeface="Adobe Clean"/>
                        </a:rPr>
                        <a:t>Elite Support</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0068E1"/>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de-DE" sz="900" b="1" dirty="0">
                          <a:solidFill>
                            <a:srgbClr val="020302"/>
                          </a:solidFill>
                          <a:latin typeface="Adobe Clean"/>
                          <a:cs typeface="Adobe Clean"/>
                        </a:rPr>
                        <a:t>PRIORITÄT 1</a:t>
                      </a:r>
                    </a:p>
                    <a:p>
                      <a:pPr marL="50800" marR="387985">
                        <a:lnSpc>
                          <a:spcPts val="1000"/>
                        </a:lnSpc>
                        <a:spcBef>
                          <a:spcPts val="420"/>
                        </a:spcBef>
                      </a:pPr>
                      <a:r>
                        <a:rPr lang="de-DE" sz="800" b="0" i="0" spc="-10" baseline="0" dirty="0">
                          <a:solidFill>
                            <a:srgbClr val="000000"/>
                          </a:solidFill>
                          <a:latin typeface="Adobe Clean Light" panose="020B0303020404020204" pitchFamily="34" charset="0"/>
                        </a:rPr>
                        <a:t>Die Produktionsfunktionen im Unternehmen des Kunden sind ausgefallen oder weisen einen erheblichen Datenverlust oder eine Beeinträchtigung des Service auf und </a:t>
                      </a:r>
                      <a:br>
                        <a:rPr lang="de-DE" sz="800" b="0" i="0" spc="-10" baseline="0" dirty="0">
                          <a:solidFill>
                            <a:srgbClr val="000000"/>
                          </a:solidFill>
                          <a:latin typeface="Adobe Clean Light" panose="020B0303020404020204" pitchFamily="34" charset="0"/>
                        </a:rPr>
                      </a:br>
                      <a:r>
                        <a:rPr lang="de-DE" sz="800" b="0" i="0" spc="-10" baseline="0" dirty="0">
                          <a:solidFill>
                            <a:srgbClr val="000000"/>
                          </a:solidFill>
                          <a:latin typeface="Adobe Clean Light" panose="020B0303020404020204" pitchFamily="34" charset="0"/>
                        </a:rPr>
                        <a:t>ein sofortiges Eingreifen ist nötig, um Funktionalität und Nutzbarkeit wiederherzustellen. </a:t>
                      </a:r>
                    </a:p>
                  </a:txBody>
                  <a:tcPr marL="0" marR="0" marT="0" marB="1800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de-DE" sz="900" b="0" i="0" u="none" strike="noStrike">
                          <a:solidFill>
                            <a:srgbClr val="020302"/>
                          </a:solidFill>
                          <a:latin typeface="AdobeClean-Light" panose="020B0503020404020204" pitchFamily="34" charset="0"/>
                        </a:rPr>
                        <a:t>24x7/1 Stunde</a:t>
                      </a:r>
                    </a:p>
                  </a:txBody>
                  <a:tcPr marL="9525" marR="9525" marT="9525"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algn="ctr" fontAlgn="t"/>
                      <a:r>
                        <a:rPr lang="de-DE" sz="900" b="0" i="0" u="none" strike="noStrike">
                          <a:solidFill>
                            <a:srgbClr val="020302"/>
                          </a:solidFill>
                          <a:latin typeface="AdobeClean-Light" panose="020B0503020404020204" pitchFamily="34" charset="0"/>
                        </a:rPr>
                        <a:t>24x7/1 Stunde</a:t>
                      </a:r>
                    </a:p>
                  </a:txBody>
                  <a:tcPr marL="9525" marR="9525" marT="9525" marB="0" anchor="ctr">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tcPr>
                </a:tc>
                <a:tc>
                  <a:txBody>
                    <a:bodyPr/>
                    <a:lstStyle/>
                    <a:p>
                      <a:pPr algn="ctr" fontAlgn="t"/>
                      <a:r>
                        <a:rPr lang="de-DE" sz="900" b="0" i="0" u="none" strike="noStrike">
                          <a:solidFill>
                            <a:srgbClr val="020302"/>
                          </a:solidFill>
                          <a:latin typeface="AdobeClean-Light" panose="020B0503020404020204" pitchFamily="34" charset="0"/>
                        </a:rPr>
                        <a:t>24x7/30 Minuten</a:t>
                      </a:r>
                    </a:p>
                  </a:txBody>
                  <a:tcPr marL="9525" marR="9525" marT="9525"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a:txBody>
                    <a:bodyPr/>
                    <a:lstStyle/>
                    <a:p>
                      <a:pPr algn="ctr" fontAlgn="t"/>
                      <a:r>
                        <a:rPr lang="de-DE" sz="900" b="0" i="0" u="none" strike="noStrike">
                          <a:solidFill>
                            <a:srgbClr val="020302"/>
                          </a:solidFill>
                          <a:latin typeface="AdobeClean-Light" panose="020B0503020404020204" pitchFamily="34" charset="0"/>
                        </a:rPr>
                        <a:t>24x7/15 Minuten</a:t>
                      </a:r>
                    </a:p>
                  </a:txBody>
                  <a:tcPr marL="9525" marR="9525" marT="9525"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de-DE" sz="900" b="1" dirty="0">
                          <a:solidFill>
                            <a:srgbClr val="020302"/>
                          </a:solidFill>
                          <a:latin typeface="Adobe Clean"/>
                          <a:cs typeface="Adobe Clean"/>
                        </a:rPr>
                        <a:t>PRIORITÄT 2</a:t>
                      </a:r>
                    </a:p>
                    <a:p>
                      <a:pPr marL="50165" marR="203200" indent="0" defTabSz="914400" eaLnBrk="1" fontAlgn="auto" latinLnBrk="0" hangingPunct="1">
                        <a:lnSpc>
                          <a:spcPts val="1000"/>
                        </a:lnSpc>
                        <a:spcBef>
                          <a:spcPts val="415"/>
                        </a:spcBef>
                        <a:spcAft>
                          <a:spcPts val="0"/>
                        </a:spcAft>
                        <a:buClrTx/>
                        <a:buSzTx/>
                        <a:buFontTx/>
                        <a:buNone/>
                        <a:tabLst/>
                        <a:defRPr/>
                      </a:pPr>
                      <a:r>
                        <a:rPr lang="de-DE" sz="800" b="0" i="0" dirty="0">
                          <a:solidFill>
                            <a:srgbClr val="000000"/>
                          </a:solidFill>
                          <a:latin typeface="Adobe Clean Light" panose="020B0303020404020204" pitchFamily="34" charset="0"/>
                        </a:rPr>
                        <a:t>Die Unternehmensfunktionen des Kunden weisen eine erhebliche Beeinträchtigung </a:t>
                      </a:r>
                      <a:br>
                        <a:rPr lang="de-DE" sz="800" b="0" i="0" dirty="0">
                          <a:solidFill>
                            <a:srgbClr val="000000"/>
                          </a:solidFill>
                          <a:latin typeface="Adobe Clean Light" panose="020B0303020404020204" pitchFamily="34" charset="0"/>
                        </a:rPr>
                      </a:br>
                      <a:r>
                        <a:rPr lang="de-DE" sz="800" b="0" i="0" dirty="0">
                          <a:solidFill>
                            <a:srgbClr val="000000"/>
                          </a:solidFill>
                          <a:latin typeface="Adobe Clean Light" panose="020B0303020404020204" pitchFamily="34" charset="0"/>
                        </a:rPr>
                        <a:t>des Service oder möglichen Datenverlust auf oder eine zentrale Funktion ist betroffen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de-DE" sz="900" b="0" i="0" u="none" strike="noStrike" dirty="0">
                          <a:solidFill>
                            <a:srgbClr val="020302"/>
                          </a:solidFill>
                          <a:latin typeface="AdobeClean-Light" panose="020B0503020404020204" pitchFamily="34" charset="0"/>
                        </a:rPr>
                        <a:t>Geschäftszeiten/</a:t>
                      </a:r>
                      <a:br>
                        <a:rPr lang="de-DE" sz="900" b="0" i="0" u="none" strike="noStrike" dirty="0">
                          <a:solidFill>
                            <a:srgbClr val="020302"/>
                          </a:solidFill>
                          <a:latin typeface="AdobeClean-Light" panose="020B0503020404020204" pitchFamily="34" charset="0"/>
                        </a:rPr>
                      </a:br>
                      <a:r>
                        <a:rPr lang="de-DE" sz="900" b="0" i="0" u="none" strike="noStrike" dirty="0">
                          <a:solidFill>
                            <a:srgbClr val="020302"/>
                          </a:solidFill>
                          <a:latin typeface="AdobeClean-Light" panose="020B0503020404020204" pitchFamily="34" charset="0"/>
                        </a:rPr>
                        <a:t>4 Stunden</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de-DE" sz="900" b="0" i="0" u="none" strike="noStrike" dirty="0">
                          <a:solidFill>
                            <a:srgbClr val="020302"/>
                          </a:solidFill>
                          <a:latin typeface="AdobeClean-Light" panose="020B0503020404020204" pitchFamily="34" charset="0"/>
                        </a:rPr>
                        <a:t>Geschäftszeiten/</a:t>
                      </a:r>
                      <a:br>
                        <a:rPr lang="de-DE" sz="900" b="0" i="0" u="none" strike="noStrike" dirty="0">
                          <a:solidFill>
                            <a:srgbClr val="020302"/>
                          </a:solidFill>
                          <a:latin typeface="AdobeClean-Light" panose="020B0503020404020204" pitchFamily="34" charset="0"/>
                        </a:rPr>
                      </a:br>
                      <a:r>
                        <a:rPr lang="de-DE" sz="900" b="0" i="0" u="none" strike="noStrike" dirty="0">
                          <a:solidFill>
                            <a:srgbClr val="020302"/>
                          </a:solidFill>
                          <a:latin typeface="AdobeClean-Light" panose="020B0503020404020204" pitchFamily="34" charset="0"/>
                        </a:rPr>
                        <a:t>2 Stunden</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de-DE" sz="900" b="0" i="0" u="none" strike="noStrike">
                          <a:solidFill>
                            <a:srgbClr val="020302"/>
                          </a:solidFill>
                          <a:latin typeface="AdobeClean-Light" panose="020B0503020404020204" pitchFamily="34" charset="0"/>
                        </a:rPr>
                        <a:t>24x5/1 Stunde</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de-DE" sz="900" b="0" i="0" u="none" strike="noStrike" dirty="0">
                          <a:solidFill>
                            <a:srgbClr val="020302"/>
                          </a:solidFill>
                          <a:latin typeface="AdobeClean-Light" panose="020B0503020404020204" pitchFamily="34" charset="0"/>
                        </a:rPr>
                        <a:t>24x5/30 Minuten</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de-DE" sz="900" b="1" dirty="0">
                          <a:solidFill>
                            <a:srgbClr val="020302"/>
                          </a:solidFill>
                          <a:latin typeface="Adobe Clean"/>
                          <a:cs typeface="Adobe Clean"/>
                        </a:rPr>
                        <a:t>PRIORITÄT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de-DE" sz="800" b="0" i="0" u="none" strike="noStrike" cap="none" normalizeH="0" baseline="0" noProof="0" dirty="0">
                          <a:ln>
                            <a:noFill/>
                          </a:ln>
                          <a:solidFill>
                            <a:srgbClr val="000000"/>
                          </a:solidFill>
                          <a:uLnTx/>
                          <a:uFillTx/>
                          <a:latin typeface="Adobe Clean Light" panose="020B0303020404020204" pitchFamily="34" charset="0"/>
                          <a:ea typeface="+mn-ea"/>
                          <a:cs typeface="+mn-cs"/>
                        </a:rPr>
                        <a:t>Die Unternehmensfunktionen des Kunden weisen eine geringfügige Beeinträchtigung </a:t>
                      </a:r>
                      <a:br>
                        <a:rPr kumimoji="0" lang="de-DE" sz="800" b="0" i="0" u="none" strike="noStrike" cap="none" normalizeH="0" baseline="0" noProof="0" dirty="0">
                          <a:ln>
                            <a:noFill/>
                          </a:ln>
                          <a:solidFill>
                            <a:srgbClr val="000000"/>
                          </a:solidFill>
                          <a:uLnTx/>
                          <a:uFillTx/>
                          <a:latin typeface="Adobe Clean Light" panose="020B0303020404020204" pitchFamily="34" charset="0"/>
                          <a:ea typeface="+mn-ea"/>
                          <a:cs typeface="+mn-cs"/>
                        </a:rPr>
                      </a:br>
                      <a:r>
                        <a:rPr kumimoji="0" lang="de-DE" sz="800" b="0" i="0" u="none" strike="noStrike" cap="none" normalizeH="0" baseline="0" noProof="0" dirty="0">
                          <a:ln>
                            <a:noFill/>
                          </a:ln>
                          <a:solidFill>
                            <a:srgbClr val="000000"/>
                          </a:solidFill>
                          <a:uLnTx/>
                          <a:uFillTx/>
                          <a:latin typeface="Adobe Clean Light" panose="020B0303020404020204" pitchFamily="34" charset="0"/>
                          <a:ea typeface="+mn-ea"/>
                          <a:cs typeface="+mn-cs"/>
                        </a:rPr>
                        <a:t>des Service auf, es gibt jedoch eine Lösung/Problemumgehung, mit der </a:t>
                      </a:r>
                      <a:br>
                        <a:rPr kumimoji="0" lang="de-DE" sz="800" b="0" i="0" u="none" strike="noStrike" cap="none" normalizeH="0" baseline="0" noProof="0" dirty="0">
                          <a:ln>
                            <a:noFill/>
                          </a:ln>
                          <a:solidFill>
                            <a:srgbClr val="000000"/>
                          </a:solidFill>
                          <a:uLnTx/>
                          <a:uFillTx/>
                          <a:latin typeface="Adobe Clean Light" panose="020B0303020404020204" pitchFamily="34" charset="0"/>
                          <a:ea typeface="+mn-ea"/>
                          <a:cs typeface="+mn-cs"/>
                        </a:rPr>
                      </a:br>
                      <a:r>
                        <a:rPr kumimoji="0" lang="de-DE" sz="800" b="0" i="0" u="none" strike="noStrike" cap="none" normalizeH="0" baseline="0" noProof="0" dirty="0">
                          <a:ln>
                            <a:noFill/>
                          </a:ln>
                          <a:solidFill>
                            <a:srgbClr val="000000"/>
                          </a:solidFill>
                          <a:uLnTx/>
                          <a:uFillTx/>
                          <a:latin typeface="Adobe Clean Light" panose="020B0303020404020204" pitchFamily="34" charset="0"/>
                          <a:ea typeface="+mn-ea"/>
                          <a:cs typeface="+mn-cs"/>
                        </a:rPr>
                        <a:t>die Unternehmensfunktionen weiterhin normal genutzt werden können </a:t>
                      </a:r>
                    </a:p>
                  </a:txBody>
                  <a:tcPr marL="0" marR="0" marT="0" marB="1800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de-DE" sz="900" b="0" i="0" u="none" strike="noStrike" dirty="0">
                          <a:solidFill>
                            <a:srgbClr val="020302"/>
                          </a:solidFill>
                          <a:latin typeface="AdobeClean-Light" panose="020B0503020404020204" pitchFamily="34" charset="0"/>
                        </a:rPr>
                        <a:t>Geschäftszeiten/</a:t>
                      </a:r>
                      <a:br>
                        <a:rPr lang="de-DE" sz="900" b="0" i="0" u="none" strike="noStrike" dirty="0">
                          <a:solidFill>
                            <a:srgbClr val="020302"/>
                          </a:solidFill>
                          <a:latin typeface="AdobeClean-Light" panose="020B0503020404020204" pitchFamily="34" charset="0"/>
                        </a:rPr>
                      </a:br>
                      <a:r>
                        <a:rPr lang="de-DE" sz="900" b="0" i="0" u="none" strike="noStrike" dirty="0">
                          <a:solidFill>
                            <a:srgbClr val="020302"/>
                          </a:solidFill>
                          <a:latin typeface="AdobeClean-Light" panose="020B0503020404020204" pitchFamily="34" charset="0"/>
                        </a:rPr>
                        <a:t>6 Stunden</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de-DE" sz="900" b="0" i="0" u="none" strike="noStrike" dirty="0">
                          <a:solidFill>
                            <a:srgbClr val="020302"/>
                          </a:solidFill>
                          <a:latin typeface="AdobeClean-Light" panose="020B0503020404020204" pitchFamily="34" charset="0"/>
                        </a:rPr>
                        <a:t>Geschäftszeiten/</a:t>
                      </a:r>
                      <a:br>
                        <a:rPr lang="de-DE" sz="900" b="0" i="0" u="none" strike="noStrike" dirty="0">
                          <a:solidFill>
                            <a:srgbClr val="020302"/>
                          </a:solidFill>
                          <a:latin typeface="AdobeClean-Light" panose="020B0503020404020204" pitchFamily="34" charset="0"/>
                        </a:rPr>
                      </a:br>
                      <a:r>
                        <a:rPr lang="de-DE" sz="900" b="0" i="0" u="none" strike="noStrike" dirty="0">
                          <a:solidFill>
                            <a:srgbClr val="020302"/>
                          </a:solidFill>
                          <a:latin typeface="AdobeClean-Light" panose="020B0503020404020204" pitchFamily="34" charset="0"/>
                        </a:rPr>
                        <a:t>4 Stunden</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de-DE" sz="900" b="0" i="0" u="none" strike="noStrike" dirty="0">
                          <a:solidFill>
                            <a:srgbClr val="020302"/>
                          </a:solidFill>
                          <a:latin typeface="AdobeClean-Light" panose="020B0503020404020204" pitchFamily="34" charset="0"/>
                        </a:rPr>
                        <a:t>Geschäftszeiten/</a:t>
                      </a:r>
                      <a:br>
                        <a:rPr lang="de-DE" sz="900" b="0" i="0" u="none" strike="noStrike" dirty="0">
                          <a:solidFill>
                            <a:srgbClr val="020302"/>
                          </a:solidFill>
                          <a:latin typeface="AdobeClean-Light" panose="020B0503020404020204" pitchFamily="34" charset="0"/>
                        </a:rPr>
                      </a:br>
                      <a:r>
                        <a:rPr lang="de-DE" sz="900" b="0" i="0" u="none" strike="noStrike" dirty="0">
                          <a:solidFill>
                            <a:srgbClr val="020302"/>
                          </a:solidFill>
                          <a:latin typeface="AdobeClean-Light" panose="020B0503020404020204" pitchFamily="34" charset="0"/>
                        </a:rPr>
                        <a:t>2 Stunden</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de-DE" sz="900" b="0" i="0" u="none" strike="noStrike">
                          <a:solidFill>
                            <a:srgbClr val="020302"/>
                          </a:solidFill>
                          <a:latin typeface="AdobeClean-Light" panose="020B0503020404020204" pitchFamily="34" charset="0"/>
                        </a:rPr>
                        <a:t>24x5/1 Stunde</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de-DE" sz="900" b="1" dirty="0">
                          <a:solidFill>
                            <a:srgbClr val="020302"/>
                          </a:solidFill>
                          <a:latin typeface="Adobe Clean"/>
                          <a:cs typeface="Adobe Clean"/>
                        </a:rPr>
                        <a:t>PRIORITÄT 4</a:t>
                      </a:r>
                    </a:p>
                    <a:p>
                      <a:pPr marL="48895" marR="0" indent="0" defTabSz="914400" eaLnBrk="1" fontAlgn="auto" latinLnBrk="0" hangingPunct="1">
                        <a:lnSpc>
                          <a:spcPct val="100000"/>
                        </a:lnSpc>
                        <a:spcBef>
                          <a:spcPts val="300"/>
                        </a:spcBef>
                        <a:spcAft>
                          <a:spcPts val="0"/>
                        </a:spcAft>
                        <a:buClrTx/>
                        <a:buSzTx/>
                        <a:buFontTx/>
                        <a:buNone/>
                        <a:tabLst/>
                        <a:defRPr/>
                      </a:pPr>
                      <a:r>
                        <a:rPr lang="de-DE" sz="800" b="0" i="0" dirty="0">
                          <a:solidFill>
                            <a:srgbClr val="000000"/>
                          </a:solidFill>
                          <a:latin typeface="Adobe Clean Light" panose="020B0303020404020204" pitchFamily="34" charset="0"/>
                        </a:rPr>
                        <a:t>Allgemeine Frage zur aktuellen Produktfunktionalität oder Anfrage zu einer Erweiterung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de-DE" sz="900" b="0" i="0" u="none" strike="noStrike" dirty="0">
                          <a:solidFill>
                            <a:srgbClr val="020302"/>
                          </a:solidFill>
                          <a:latin typeface="AdobeClean-Light" panose="020B0503020404020204" pitchFamily="34" charset="0"/>
                        </a:rPr>
                        <a:t>Geschäftstage/</a:t>
                      </a:r>
                      <a:br>
                        <a:rPr lang="de-DE" sz="900" b="0" i="0" u="none" strike="noStrike" dirty="0">
                          <a:solidFill>
                            <a:srgbClr val="020302"/>
                          </a:solidFill>
                          <a:latin typeface="AdobeClean-Light" panose="020B0503020404020204" pitchFamily="34" charset="0"/>
                        </a:rPr>
                      </a:br>
                      <a:r>
                        <a:rPr lang="de-DE" sz="900" b="0" i="0" u="none" strike="noStrike" dirty="0">
                          <a:solidFill>
                            <a:srgbClr val="020302"/>
                          </a:solidFill>
                          <a:latin typeface="AdobeClean-Light" panose="020B0503020404020204" pitchFamily="34" charset="0"/>
                        </a:rPr>
                        <a:t>3 Tage</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de-DE" sz="900" b="0" i="0" u="none" strike="noStrike" dirty="0">
                          <a:solidFill>
                            <a:srgbClr val="020302"/>
                          </a:solidFill>
                          <a:latin typeface="AdobeClean-Light" panose="020B0503020404020204" pitchFamily="34" charset="0"/>
                        </a:rPr>
                        <a:t>Geschäftstag/</a:t>
                      </a:r>
                      <a:br>
                        <a:rPr lang="de-DE" sz="900" b="0" i="0" u="none" strike="noStrike" dirty="0">
                          <a:solidFill>
                            <a:srgbClr val="020302"/>
                          </a:solidFill>
                          <a:latin typeface="AdobeClean-Light" panose="020B0503020404020204" pitchFamily="34" charset="0"/>
                        </a:rPr>
                      </a:br>
                      <a:r>
                        <a:rPr lang="de-DE" sz="900" b="0" i="0" u="none" strike="noStrike" dirty="0">
                          <a:solidFill>
                            <a:srgbClr val="020302"/>
                          </a:solidFill>
                          <a:latin typeface="AdobeClean-Light" panose="020B0503020404020204" pitchFamily="34" charset="0"/>
                        </a:rPr>
                        <a:t>1 Tag</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de-DE" sz="900" b="0" i="0" u="none" strike="noStrike" dirty="0">
                          <a:solidFill>
                            <a:srgbClr val="020302"/>
                          </a:solidFill>
                          <a:latin typeface="AdobeClean-Light" panose="020B0503020404020204" pitchFamily="34" charset="0"/>
                        </a:rPr>
                        <a:t>Geschäftstag/</a:t>
                      </a:r>
                      <a:br>
                        <a:rPr lang="de-DE" sz="900" b="0" i="0" u="none" strike="noStrike" dirty="0">
                          <a:solidFill>
                            <a:srgbClr val="020302"/>
                          </a:solidFill>
                          <a:latin typeface="AdobeClean-Light" panose="020B0503020404020204" pitchFamily="34" charset="0"/>
                        </a:rPr>
                      </a:br>
                      <a:r>
                        <a:rPr lang="de-DE" sz="900" b="0" i="0" u="none" strike="noStrike" dirty="0">
                          <a:solidFill>
                            <a:srgbClr val="020302"/>
                          </a:solidFill>
                          <a:latin typeface="AdobeClean-Light" panose="020B0503020404020204" pitchFamily="34" charset="0"/>
                        </a:rPr>
                        <a:t>1 Tag</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de-DE" sz="900" b="0" i="0" u="none" strike="noStrike" dirty="0">
                          <a:solidFill>
                            <a:srgbClr val="020302"/>
                          </a:solidFill>
                          <a:latin typeface="AdobeClean-Light" panose="020B0503020404020204" pitchFamily="34" charset="0"/>
                        </a:rPr>
                        <a:t>Geschäftstag/</a:t>
                      </a:r>
                      <a:br>
                        <a:rPr lang="de-DE" sz="900" b="0" i="0" u="none" strike="noStrike" dirty="0">
                          <a:solidFill>
                            <a:srgbClr val="020302"/>
                          </a:solidFill>
                          <a:latin typeface="AdobeClean-Light" panose="020B0503020404020204" pitchFamily="34" charset="0"/>
                        </a:rPr>
                      </a:br>
                      <a:r>
                        <a:rPr lang="de-DE" sz="900" b="0" i="0" u="none" strike="noStrike" dirty="0">
                          <a:solidFill>
                            <a:srgbClr val="020302"/>
                          </a:solidFill>
                          <a:latin typeface="AdobeClean-Light" panose="020B0503020404020204" pitchFamily="34" charset="0"/>
                        </a:rPr>
                        <a:t>1 Tag</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4">
            <a:extLst>
              <a:ext uri="{FF2B5EF4-FFF2-40B4-BE49-F238E27FC236}">
                <a16:creationId xmlns:a16="http://schemas.microsoft.com/office/drawing/2014/main" id="{7979C0CC-523E-844A-96DC-75FC662E01AB}"/>
              </a:ext>
            </a:extLst>
          </p:cNvPr>
          <p:cNvSpPr txBox="1">
            <a:spLocks noGrp="1"/>
          </p:cNvSpPr>
          <p:nvPr>
            <p:ph type="title"/>
          </p:nvPr>
        </p:nvSpPr>
        <p:spPr>
          <a:xfrm>
            <a:off x="439022" y="54646"/>
            <a:ext cx="5229466" cy="366767"/>
          </a:xfrm>
          <a:prstGeom prst="rect">
            <a:avLst/>
          </a:prstGeom>
        </p:spPr>
        <p:txBody>
          <a:bodyPr vert="horz" wrap="square" lIns="0" tIns="12700" rIns="0" bIns="0" rtlCol="0" anchor="t">
            <a:spAutoFit/>
          </a:bodyPr>
          <a:lstStyle/>
          <a:p>
            <a:pPr marL="12700">
              <a:lnSpc>
                <a:spcPct val="100000"/>
              </a:lnSpc>
              <a:spcBef>
                <a:spcPts val="100"/>
              </a:spcBef>
            </a:pPr>
            <a:r>
              <a:rPr lang="de-DE" sz="2300">
                <a:latin typeface="Adobe Clean"/>
              </a:rPr>
              <a:t>SUPPORT-PAKETE VON ADOBE</a:t>
            </a:r>
          </a:p>
        </p:txBody>
      </p:sp>
      <p:sp>
        <p:nvSpPr>
          <p:cNvPr id="14" name="TextBox 13">
            <a:extLst>
              <a:ext uri="{FF2B5EF4-FFF2-40B4-BE49-F238E27FC236}">
                <a16:creationId xmlns:a16="http://schemas.microsoft.com/office/drawing/2014/main" id="{BC4E055B-62C1-4041-84B5-EEB041BE12EF}"/>
              </a:ext>
            </a:extLst>
          </p:cNvPr>
          <p:cNvSpPr txBox="1"/>
          <p:nvPr/>
        </p:nvSpPr>
        <p:spPr>
          <a:xfrm>
            <a:off x="356615" y="358817"/>
            <a:ext cx="2717050" cy="200055"/>
          </a:xfrm>
          <a:prstGeom prst="rect">
            <a:avLst/>
          </a:prstGeom>
          <a:noFill/>
        </p:spPr>
        <p:txBody>
          <a:bodyPr wrap="square" rtlCol="0">
            <a:spAutoFit/>
          </a:bodyPr>
          <a:lstStyle/>
          <a:p>
            <a:r>
              <a:rPr lang="de-DE" sz="700" i="1">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6200" y="533400"/>
            <a:ext cx="7489615" cy="8991600"/>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26" name="object 26"/>
          <p:cNvSpPr/>
          <p:nvPr/>
        </p:nvSpPr>
        <p:spPr>
          <a:xfrm>
            <a:off x="296036" y="1370614"/>
            <a:ext cx="137160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38" name="object 38"/>
          <p:cNvSpPr/>
          <p:nvPr/>
        </p:nvSpPr>
        <p:spPr>
          <a:xfrm>
            <a:off x="3733800" y="2664034"/>
            <a:ext cx="0" cy="548640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39" name="object 39"/>
          <p:cNvSpPr txBox="1"/>
          <p:nvPr/>
        </p:nvSpPr>
        <p:spPr>
          <a:xfrm>
            <a:off x="244598" y="1844378"/>
            <a:ext cx="7070597" cy="561244"/>
          </a:xfrm>
          <a:prstGeom prst="rect">
            <a:avLst/>
          </a:prstGeom>
        </p:spPr>
        <p:txBody>
          <a:bodyPr vert="horz" wrap="square" lIns="0" tIns="35560" rIns="0" bIns="0" rtlCol="0" anchor="t">
            <a:spAutoFit/>
          </a:bodyPr>
          <a:lstStyle/>
          <a:p>
            <a:pPr marL="12700" marR="5080">
              <a:lnSpc>
                <a:spcPts val="1400"/>
              </a:lnSpc>
              <a:spcBef>
                <a:spcPts val="60"/>
              </a:spcBef>
            </a:pPr>
            <a:r>
              <a:rPr lang="de-DE" sz="1000" dirty="0">
                <a:solidFill>
                  <a:srgbClr val="020302"/>
                </a:solidFill>
                <a:latin typeface="AdobeClean-Light"/>
                <a:cs typeface="AdobeClean-Light"/>
              </a:rPr>
              <a:t>Der Adobe-Support bietet Zugriff auf Online-Ressourcen für Dokumentation, Interaktion mit anderen Experten und Kunden bezüglich </a:t>
            </a:r>
            <a:br>
              <a:rPr lang="de-DE" sz="1000" dirty="0">
                <a:solidFill>
                  <a:srgbClr val="020302"/>
                </a:solidFill>
                <a:latin typeface="AdobeClean-Light"/>
                <a:cs typeface="AdobeClean-Light"/>
              </a:rPr>
            </a:br>
            <a:r>
              <a:rPr lang="de-DE" sz="1000" dirty="0">
                <a:solidFill>
                  <a:srgbClr val="020302"/>
                </a:solidFill>
                <a:latin typeface="AdobeClean-Light"/>
                <a:cs typeface="AdobeClean-Light"/>
              </a:rPr>
              <a:t>Best Practices sowie Webinar-Reihen (Office Hours) mit Tipps und Tricks zur Fehlerbehebung. Für Fragen und Fallübermittlungen</a:t>
            </a:r>
            <a:r>
              <a:rPr lang="de-DE" sz="1000" dirty="0">
                <a:latin typeface="AdobeClean-Light"/>
                <a:cs typeface="AdobeClean-Light"/>
              </a:rPr>
              <a:t> </a:t>
            </a:r>
            <a:r>
              <a:rPr lang="de-DE" sz="1000" dirty="0">
                <a:solidFill>
                  <a:srgbClr val="020302"/>
                </a:solidFill>
                <a:latin typeface="AdobeClean-Light"/>
                <a:cs typeface="AdobeClean-Light"/>
              </a:rPr>
              <a:t>stehen ebenfalls verschiedene Kanäle zur Verfügung.</a:t>
            </a:r>
          </a:p>
        </p:txBody>
      </p:sp>
      <p:sp>
        <p:nvSpPr>
          <p:cNvPr id="46" name="object 46"/>
          <p:cNvSpPr txBox="1"/>
          <p:nvPr/>
        </p:nvSpPr>
        <p:spPr>
          <a:xfrm>
            <a:off x="206585" y="8494028"/>
            <a:ext cx="3270885" cy="441146"/>
          </a:xfrm>
          <a:prstGeom prst="rect">
            <a:avLst/>
          </a:prstGeom>
        </p:spPr>
        <p:txBody>
          <a:bodyPr vert="horz" wrap="square" lIns="0" tIns="12700" rIns="0" bIns="0" rtlCol="0" anchor="t">
            <a:spAutoFit/>
          </a:bodyPr>
          <a:lstStyle/>
          <a:p>
            <a:pPr marL="33020" marR="159385">
              <a:spcBef>
                <a:spcPts val="100"/>
              </a:spcBef>
              <a:tabLst>
                <a:tab pos="1786889" algn="l"/>
              </a:tabLst>
            </a:pPr>
            <a:r>
              <a:rPr lang="de-DE" sz="900" dirty="0">
                <a:solidFill>
                  <a:srgbClr val="020302"/>
                </a:solidFill>
                <a:latin typeface="AdobeClean-Light"/>
                <a:cs typeface="AdobeClean-Light"/>
              </a:rPr>
              <a:t>Starten Sie eine Chat-Session, um Antworten und Hilfe bei </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der Fallübermittlung zu erhalten.</a:t>
            </a:r>
          </a:p>
          <a:p>
            <a:pPr marL="33020" marR="159385">
              <a:lnSpc>
                <a:spcPct val="100000"/>
              </a:lnSpc>
              <a:spcBef>
                <a:spcPts val="100"/>
              </a:spcBef>
              <a:tabLst>
                <a:tab pos="1786889" algn="l"/>
              </a:tabLst>
            </a:pPr>
            <a:r>
              <a:rPr lang="de-DE" sz="900" i="1" dirty="0">
                <a:solidFill>
                  <a:srgbClr val="7A7A7A"/>
                </a:solidFill>
                <a:latin typeface="AdobeClean-LightIt"/>
                <a:cs typeface="AdobeClean-LightIt"/>
              </a:rPr>
              <a:t>*Nicht alle Produkte verfügen über Live-Chat-Support.  </a:t>
            </a:r>
          </a:p>
        </p:txBody>
      </p:sp>
      <p:sp>
        <p:nvSpPr>
          <p:cNvPr id="52" name="object 52"/>
          <p:cNvSpPr/>
          <p:nvPr/>
        </p:nvSpPr>
        <p:spPr>
          <a:xfrm>
            <a:off x="0" y="0"/>
            <a:ext cx="7772400" cy="294131"/>
          </a:xfrm>
          <a:prstGeom prst="rect">
            <a:avLst/>
          </a:prstGeom>
          <a:blipFill>
            <a:blip r:embed="rId3" cstate="print"/>
            <a:stretch>
              <a:fillRect/>
            </a:stretch>
          </a:blipFill>
        </p:spPr>
        <p:txBody>
          <a:bodyPr wrap="square" lIns="0" tIns="0" rIns="0" bIns="0" rtlCol="0"/>
          <a:lstStyle/>
          <a:p>
            <a:endParaRPr/>
          </a:p>
        </p:txBody>
      </p:sp>
      <p:sp>
        <p:nvSpPr>
          <p:cNvPr id="58" name="Rectangle 57">
            <a:extLst>
              <a:ext uri="{FF2B5EF4-FFF2-40B4-BE49-F238E27FC236}">
                <a16:creationId xmlns:a16="http://schemas.microsoft.com/office/drawing/2014/main" id="{B557BBA0-B07E-174D-93A4-C6FF07571950}"/>
              </a:ext>
            </a:extLst>
          </p:cNvPr>
          <p:cNvSpPr/>
          <p:nvPr/>
        </p:nvSpPr>
        <p:spPr>
          <a:xfrm>
            <a:off x="244599" y="1037692"/>
            <a:ext cx="1327286" cy="307777"/>
          </a:xfrm>
          <a:prstGeom prst="rect">
            <a:avLst/>
          </a:prstGeom>
        </p:spPr>
        <p:txBody>
          <a:bodyPr wrap="none">
            <a:spAutoFit/>
          </a:bodyPr>
          <a:lstStyle/>
          <a:p>
            <a:pPr marL="12700">
              <a:lnSpc>
                <a:spcPct val="100000"/>
              </a:lnSpc>
              <a:spcBef>
                <a:spcPts val="280"/>
              </a:spcBef>
            </a:pPr>
            <a:r>
              <a:rPr lang="de-DE" sz="1400" b="1">
                <a:solidFill>
                  <a:srgbClr val="020302"/>
                </a:solidFill>
                <a:latin typeface="Adobe Clean"/>
                <a:cs typeface="Adobe Clean"/>
              </a:rPr>
              <a:t>Online Support</a:t>
            </a: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296036" y="336417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Community-Foren</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296036" y="3607329"/>
            <a:ext cx="959314" cy="184666"/>
          </a:xfrm>
          <a:prstGeom prst="rect">
            <a:avLst/>
          </a:prstGeom>
        </p:spPr>
        <p:txBody>
          <a:bodyPr wrap="square" lIns="0" tIns="0" rIns="0" bIns="0">
            <a:spAutoFit/>
          </a:bodyPr>
          <a:lstStyle/>
          <a:p>
            <a:pPr>
              <a:spcBef>
                <a:spcPts val="600"/>
              </a:spcBef>
              <a:spcAft>
                <a:spcPts val="600"/>
              </a:spcAft>
            </a:pPr>
            <a:r>
              <a:rPr lang="de-DE" sz="1200" b="1">
                <a:latin typeface="+mj-lt"/>
                <a:ea typeface="Open Sans" pitchFamily="34" charset="0"/>
                <a:cs typeface="Open Sans" pitchFamily="34" charset="0"/>
              </a:rPr>
              <a:t>Online-Foren</a:t>
            </a:r>
          </a:p>
        </p:txBody>
      </p:sp>
      <p:sp>
        <p:nvSpPr>
          <p:cNvPr id="63" name="object 39">
            <a:extLst>
              <a:ext uri="{FF2B5EF4-FFF2-40B4-BE49-F238E27FC236}">
                <a16:creationId xmlns:a16="http://schemas.microsoft.com/office/drawing/2014/main" id="{5FDB276C-3505-C748-B612-64E8B08A71CB}"/>
              </a:ext>
            </a:extLst>
          </p:cNvPr>
          <p:cNvSpPr txBox="1"/>
          <p:nvPr/>
        </p:nvSpPr>
        <p:spPr>
          <a:xfrm>
            <a:off x="244599" y="3893151"/>
            <a:ext cx="3413002" cy="651460"/>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Kontinuierlicher Online-Zugriff auf eine wachsende Datenbank technischer Lösungen, Produktdokumentationen, FAQs und mehr. Tauschen Sie sich mit Fachleuten und anderen Kunden in </a:t>
            </a:r>
            <a:br>
              <a:rPr lang="de-DE" sz="1000" dirty="0">
                <a:solidFill>
                  <a:srgbClr val="000000"/>
                </a:solidFill>
                <a:latin typeface="Adobe Clean Light" panose="020B0303020404020204" pitchFamily="34" charset="0"/>
              </a:rPr>
            </a:br>
            <a:r>
              <a:rPr lang="de-DE" sz="1000" dirty="0">
                <a:solidFill>
                  <a:srgbClr val="000000"/>
                </a:solidFill>
                <a:latin typeface="Adobe Clean Light" panose="020B0303020404020204" pitchFamily="34" charset="0"/>
              </a:rPr>
              <a:t>der Adobe-Community über Best Practices und Erfahrungen aus.</a:t>
            </a:r>
          </a:p>
        </p:txBody>
      </p:sp>
      <p:sp>
        <p:nvSpPr>
          <p:cNvPr id="64" name="TextBox 63">
            <a:extLst>
              <a:ext uri="{FF2B5EF4-FFF2-40B4-BE49-F238E27FC236}">
                <a16:creationId xmlns:a16="http://schemas.microsoft.com/office/drawing/2014/main" id="{307D5718-D08A-9540-BB33-65BD23443E9E}"/>
              </a:ext>
            </a:extLst>
          </p:cNvPr>
          <p:cNvSpPr txBox="1">
            <a:spLocks/>
          </p:cNvSpPr>
          <p:nvPr/>
        </p:nvSpPr>
        <p:spPr>
          <a:xfrm>
            <a:off x="244598"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Experience League</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235430" y="5871701"/>
            <a:ext cx="1316707"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Journeys für die Selbsthilfe</a:t>
            </a:r>
          </a:p>
        </p:txBody>
      </p:sp>
      <p:sp>
        <p:nvSpPr>
          <p:cNvPr id="67" name="object 39">
            <a:extLst>
              <a:ext uri="{FF2B5EF4-FFF2-40B4-BE49-F238E27FC236}">
                <a16:creationId xmlns:a16="http://schemas.microsoft.com/office/drawing/2014/main" id="{22816550-445E-B945-8FBC-36EF6779CB5A}"/>
              </a:ext>
            </a:extLst>
          </p:cNvPr>
          <p:cNvSpPr txBox="1"/>
          <p:nvPr/>
        </p:nvSpPr>
        <p:spPr>
          <a:xfrm>
            <a:off x="257325" y="6132567"/>
            <a:ext cx="3361240" cy="805349"/>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Experience Maker entstehen in der Experience League. </a:t>
            </a:r>
            <a:br>
              <a:rPr lang="de-DE" sz="1000" dirty="0">
                <a:solidFill>
                  <a:srgbClr val="000000"/>
                </a:solidFill>
                <a:latin typeface="Adobe Clean Light" panose="020B0303020404020204" pitchFamily="34" charset="0"/>
              </a:rPr>
            </a:br>
            <a:r>
              <a:rPr lang="de-DE" sz="1000" dirty="0">
                <a:solidFill>
                  <a:srgbClr val="000000"/>
                </a:solidFill>
                <a:latin typeface="Adobe Clean Light" panose="020B0303020404020204" pitchFamily="34" charset="0"/>
              </a:rPr>
              <a:t>Kunden können durch personalisiertes Lernen ihre Customer-Experience-Management-Fähigkeiten entwickeln, mit einer globalen Community anderer Anwender interagieren und so ihre eigene Karriere fördern. </a:t>
            </a:r>
          </a:p>
        </p:txBody>
      </p:sp>
      <p:sp>
        <p:nvSpPr>
          <p:cNvPr id="68" name="TextBox 67">
            <a:extLst>
              <a:ext uri="{FF2B5EF4-FFF2-40B4-BE49-F238E27FC236}">
                <a16:creationId xmlns:a16="http://schemas.microsoft.com/office/drawing/2014/main" id="{9ECD1BA6-CEEE-844E-AF6F-559A8A63D75E}"/>
              </a:ext>
            </a:extLst>
          </p:cNvPr>
          <p:cNvSpPr txBox="1">
            <a:spLocks/>
          </p:cNvSpPr>
          <p:nvPr/>
        </p:nvSpPr>
        <p:spPr>
          <a:xfrm>
            <a:off x="3855715" y="336417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Office Hours</a:t>
            </a:r>
          </a:p>
        </p:txBody>
      </p:sp>
      <p:sp>
        <p:nvSpPr>
          <p:cNvPr id="69" name="Rectangle 68">
            <a:extLst>
              <a:ext uri="{FF2B5EF4-FFF2-40B4-BE49-F238E27FC236}">
                <a16:creationId xmlns:a16="http://schemas.microsoft.com/office/drawing/2014/main" id="{7DA7CB19-F565-574F-B3FA-E89DD1FA6586}"/>
              </a:ext>
            </a:extLst>
          </p:cNvPr>
          <p:cNvSpPr>
            <a:spLocks/>
          </p:cNvSpPr>
          <p:nvPr/>
        </p:nvSpPr>
        <p:spPr>
          <a:xfrm>
            <a:off x="3846881" y="3607329"/>
            <a:ext cx="604974"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Webinare</a:t>
            </a:r>
          </a:p>
        </p:txBody>
      </p:sp>
      <p:sp>
        <p:nvSpPr>
          <p:cNvPr id="71" name="object 39">
            <a:extLst>
              <a:ext uri="{FF2B5EF4-FFF2-40B4-BE49-F238E27FC236}">
                <a16:creationId xmlns:a16="http://schemas.microsoft.com/office/drawing/2014/main" id="{10E2A620-85A0-BF43-9C3B-EBFDC57F1C94}"/>
              </a:ext>
            </a:extLst>
          </p:cNvPr>
          <p:cNvSpPr txBox="1"/>
          <p:nvPr/>
        </p:nvSpPr>
        <p:spPr>
          <a:xfrm>
            <a:off x="3810000" y="3893151"/>
            <a:ext cx="3413002" cy="651460"/>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Die vom Adobe Support-Team geleitete Office Hours-Reihe </a:t>
            </a:r>
            <a:br>
              <a:rPr lang="de-DE" sz="1000" dirty="0">
                <a:solidFill>
                  <a:srgbClr val="000000"/>
                </a:solidFill>
                <a:latin typeface="Adobe Clean Light" panose="020B0303020404020204" pitchFamily="34" charset="0"/>
              </a:rPr>
            </a:br>
            <a:r>
              <a:rPr lang="de-DE" sz="1000" dirty="0">
                <a:solidFill>
                  <a:srgbClr val="000000"/>
                </a:solidFill>
                <a:latin typeface="Adobe Clean Light" panose="020B0303020404020204" pitchFamily="34" charset="0"/>
              </a:rPr>
              <a:t>umfasst Sessions mit informativem Inhalt sowie Angebote zur Problembehebung sowie Tipps und Tricks für den Erfolg bei </a:t>
            </a:r>
            <a:br>
              <a:rPr lang="de-DE" sz="1000" dirty="0">
                <a:solidFill>
                  <a:srgbClr val="000000"/>
                </a:solidFill>
                <a:latin typeface="Adobe Clean Light" panose="020B0303020404020204" pitchFamily="34" charset="0"/>
              </a:rPr>
            </a:br>
            <a:r>
              <a:rPr lang="de-DE" sz="1000" dirty="0">
                <a:solidFill>
                  <a:srgbClr val="000000"/>
                </a:solidFill>
                <a:latin typeface="Adobe Clean Light" panose="020B0303020404020204" pitchFamily="34" charset="0"/>
              </a:rPr>
              <a:t>der Nutzung von Adobe-Lösungen.</a:t>
            </a:r>
          </a:p>
        </p:txBody>
      </p:sp>
      <p:sp>
        <p:nvSpPr>
          <p:cNvPr id="72" name="TextBox 71">
            <a:extLst>
              <a:ext uri="{FF2B5EF4-FFF2-40B4-BE49-F238E27FC236}">
                <a16:creationId xmlns:a16="http://schemas.microsoft.com/office/drawing/2014/main" id="{0393F152-F7E3-7D4B-B649-5A22771A6CDC}"/>
              </a:ext>
            </a:extLst>
          </p:cNvPr>
          <p:cNvSpPr txBox="1">
            <a:spLocks/>
          </p:cNvSpPr>
          <p:nvPr/>
        </p:nvSpPr>
        <p:spPr>
          <a:xfrm>
            <a:off x="3827103"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de-DE" sz="1200">
                <a:solidFill>
                  <a:srgbClr val="000000"/>
                </a:solidFill>
              </a:rPr>
              <a:t>Selbsthilfe-Portale</a:t>
            </a:r>
          </a:p>
        </p:txBody>
      </p:sp>
      <p:sp>
        <p:nvSpPr>
          <p:cNvPr id="73" name="Rectangle 72">
            <a:extLst>
              <a:ext uri="{FF2B5EF4-FFF2-40B4-BE49-F238E27FC236}">
                <a16:creationId xmlns:a16="http://schemas.microsoft.com/office/drawing/2014/main" id="{54CB0472-0ABB-194C-8704-0BEA64FA03BF}"/>
              </a:ext>
            </a:extLst>
          </p:cNvPr>
          <p:cNvSpPr>
            <a:spLocks/>
          </p:cNvSpPr>
          <p:nvPr/>
        </p:nvSpPr>
        <p:spPr>
          <a:xfrm>
            <a:off x="3827103" y="5871701"/>
            <a:ext cx="126720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24/7-Support-Portal</a:t>
            </a:r>
          </a:p>
        </p:txBody>
      </p:sp>
      <p:sp>
        <p:nvSpPr>
          <p:cNvPr id="75" name="object 39">
            <a:extLst>
              <a:ext uri="{FF2B5EF4-FFF2-40B4-BE49-F238E27FC236}">
                <a16:creationId xmlns:a16="http://schemas.microsoft.com/office/drawing/2014/main" id="{C2C0178A-612A-E74E-A0F8-532A89A66F0C}"/>
              </a:ext>
            </a:extLst>
          </p:cNvPr>
          <p:cNvSpPr txBox="1"/>
          <p:nvPr/>
        </p:nvSpPr>
        <p:spPr>
          <a:xfrm>
            <a:off x="3849036" y="6132567"/>
            <a:ext cx="3413002" cy="651460"/>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On-Demand-Zugriff auf das Online-Selbsthilfe-Support-Portal, </a:t>
            </a:r>
            <a:br>
              <a:rPr lang="de-DE" sz="1000" dirty="0">
                <a:solidFill>
                  <a:srgbClr val="000000"/>
                </a:solidFill>
                <a:latin typeface="Adobe Clean Light" panose="020B0303020404020204" pitchFamily="34" charset="0"/>
              </a:rPr>
            </a:br>
            <a:r>
              <a:rPr lang="de-DE" sz="1000" dirty="0">
                <a:solidFill>
                  <a:srgbClr val="000000"/>
                </a:solidFill>
                <a:latin typeface="Adobe Clean Light" panose="020B0303020404020204" pitchFamily="34" charset="0"/>
              </a:rPr>
              <a:t>um Support-Anfragen einzureichen, den Fallstatus zu überprüfen und andere Ressourcen zu durchsuchen, z. B. unsere Wissensdatenbank, Neuigkeiten und Hinweise, spezielle Tipps und mehr.</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221179"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Live-Chat-Support*</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221179" y="8234650"/>
            <a:ext cx="84016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Chat-Support</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868478"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24x7x365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844036" y="8234650"/>
            <a:ext cx="992259"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Telefonischer Support</a:t>
            </a:r>
          </a:p>
        </p:txBody>
      </p:sp>
      <p:sp>
        <p:nvSpPr>
          <p:cNvPr id="82" name="object 39">
            <a:extLst>
              <a:ext uri="{FF2B5EF4-FFF2-40B4-BE49-F238E27FC236}">
                <a16:creationId xmlns:a16="http://schemas.microsoft.com/office/drawing/2014/main" id="{95A83EB9-E8E1-7547-BBE3-E1F42C56BF6A}"/>
              </a:ext>
            </a:extLst>
          </p:cNvPr>
          <p:cNvSpPr txBox="1"/>
          <p:nvPr/>
        </p:nvSpPr>
        <p:spPr>
          <a:xfrm>
            <a:off x="3833993" y="8494028"/>
            <a:ext cx="3413002" cy="497572"/>
          </a:xfrm>
          <a:prstGeom prst="rect">
            <a:avLst/>
          </a:prstGeom>
        </p:spPr>
        <p:txBody>
          <a:bodyPr vert="horz" wrap="square" lIns="0" tIns="35560" rIns="0" bIns="0" rtlCol="0">
            <a:spAutoFit/>
          </a:bodyPr>
          <a:lstStyle/>
          <a:p>
            <a:r>
              <a:rPr lang="de-DE" sz="1000" dirty="0">
                <a:solidFill>
                  <a:srgbClr val="020302"/>
                </a:solidFill>
                <a:latin typeface="AdobeClean-Light"/>
              </a:rPr>
              <a:t>Autorisierte Anwender oder spezifische Support-Kontakte</a:t>
            </a:r>
            <a:r>
              <a:rPr lang="de-DE" sz="1000" dirty="0">
                <a:latin typeface="Adobe Clean Light" panose="020B0303020404020204" pitchFamily="34" charset="0"/>
              </a:rPr>
              <a:t> können Probleme über alle verfügbaren Kanäle (einschließlich Telefon für P1) einreichen und im Namen Ihres Unternehmens mit unserem technischen Support-Team interagieren. </a:t>
            </a: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270125" cy="132729"/>
          </a:xfrm>
          <a:prstGeom prst="rect">
            <a:avLst/>
          </a:prstGeom>
        </p:spPr>
        <p:txBody>
          <a:bodyPr vert="horz" wrap="square" lIns="0" tIns="9525" rIns="0" bIns="0" rtlCol="0">
            <a:spAutoFit/>
          </a:bodyPr>
          <a:lstStyle/>
          <a:p>
            <a:pPr marL="12700">
              <a:lnSpc>
                <a:spcPct val="100000"/>
              </a:lnSpc>
              <a:spcBef>
                <a:spcPts val="75"/>
              </a:spcBef>
            </a:pPr>
            <a:r>
              <a:rPr lang="de-DE"/>
              <a:t>©2021 Adobe. All Rights Reserved. Adobe Confidential.</a:t>
            </a:r>
          </a:p>
        </p:txBody>
      </p:sp>
      <p:pic>
        <p:nvPicPr>
          <p:cNvPr id="40" name="Graphic 39" descr="Customer review outline">
            <a:extLst>
              <a:ext uri="{FF2B5EF4-FFF2-40B4-BE49-F238E27FC236}">
                <a16:creationId xmlns:a16="http://schemas.microsoft.com/office/drawing/2014/main" id="{4E262C55-4C32-2544-98DA-C02B8E971D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4598" y="2901829"/>
            <a:ext cx="411480" cy="411480"/>
          </a:xfrm>
          <a:prstGeom prst="rect">
            <a:avLst/>
          </a:prstGeom>
        </p:spPr>
      </p:pic>
      <p:pic>
        <p:nvPicPr>
          <p:cNvPr id="43" name="Graphic 42" descr="Remote learning language outline">
            <a:extLst>
              <a:ext uri="{FF2B5EF4-FFF2-40B4-BE49-F238E27FC236}">
                <a16:creationId xmlns:a16="http://schemas.microsoft.com/office/drawing/2014/main" id="{E6296687-6BD9-6048-A379-6D8F8F04D1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27103" y="2901829"/>
            <a:ext cx="411480" cy="411480"/>
          </a:xfrm>
          <a:prstGeom prst="rect">
            <a:avLst/>
          </a:prstGeom>
        </p:spPr>
      </p:pic>
      <p:pic>
        <p:nvPicPr>
          <p:cNvPr id="44" name="Graphic 43" descr="Signpost outline">
            <a:extLst>
              <a:ext uri="{FF2B5EF4-FFF2-40B4-BE49-F238E27FC236}">
                <a16:creationId xmlns:a16="http://schemas.microsoft.com/office/drawing/2014/main" id="{A7AEBE03-711D-0D45-9260-22F215047C1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4598" y="5118314"/>
            <a:ext cx="411480" cy="411480"/>
          </a:xfrm>
          <a:prstGeom prst="rect">
            <a:avLst/>
          </a:prstGeom>
        </p:spPr>
      </p:pic>
      <p:pic>
        <p:nvPicPr>
          <p:cNvPr id="45" name="Graphic 44" descr="Internet outline">
            <a:extLst>
              <a:ext uri="{FF2B5EF4-FFF2-40B4-BE49-F238E27FC236}">
                <a16:creationId xmlns:a16="http://schemas.microsoft.com/office/drawing/2014/main" id="{53393DA1-2F49-204A-98D0-CC1953C765F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20982" y="5118314"/>
            <a:ext cx="411480" cy="411480"/>
          </a:xfrm>
          <a:prstGeom prst="rect">
            <a:avLst/>
          </a:prstGeom>
        </p:spPr>
      </p:pic>
      <p:pic>
        <p:nvPicPr>
          <p:cNvPr id="47" name="Graphic 46" descr="Chat bubble outline">
            <a:extLst>
              <a:ext uri="{FF2B5EF4-FFF2-40B4-BE49-F238E27FC236}">
                <a16:creationId xmlns:a16="http://schemas.microsoft.com/office/drawing/2014/main" id="{FE42C6EE-710B-DF4A-BC9E-4EF15D56E0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8832" y="7562116"/>
            <a:ext cx="411480" cy="411480"/>
          </a:xfrm>
          <a:prstGeom prst="rect">
            <a:avLst/>
          </a:prstGeom>
        </p:spPr>
      </p:pic>
      <p:pic>
        <p:nvPicPr>
          <p:cNvPr id="51" name="Graphic 50" descr="Speaker phone outline">
            <a:extLst>
              <a:ext uri="{FF2B5EF4-FFF2-40B4-BE49-F238E27FC236}">
                <a16:creationId xmlns:a16="http://schemas.microsoft.com/office/drawing/2014/main" id="{38A761D0-3F50-2A48-8BEE-9A284E614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3627" y="7546349"/>
            <a:ext cx="411480" cy="4114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de-DE"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de-DE" sz="1400" b="1">
                <a:solidFill>
                  <a:srgbClr val="020302"/>
                </a:solidFill>
                <a:latin typeface="Adobe Clean"/>
                <a:cs typeface="Adobe Clean"/>
              </a:rPr>
              <a:t>Ressourcen</a:t>
            </a:r>
          </a:p>
        </p:txBody>
      </p:sp>
      <p:sp>
        <p:nvSpPr>
          <p:cNvPr id="24" name="object 24"/>
          <p:cNvSpPr txBox="1"/>
          <p:nvPr/>
        </p:nvSpPr>
        <p:spPr>
          <a:xfrm>
            <a:off x="6754821" y="9283729"/>
            <a:ext cx="1017579" cy="643125"/>
          </a:xfrm>
          <a:prstGeom prst="rect">
            <a:avLst/>
          </a:prstGeom>
        </p:spPr>
        <p:txBody>
          <a:bodyPr vert="horz" wrap="square" lIns="0" tIns="12065" rIns="0" bIns="0" rtlCol="0" anchor="t">
            <a:spAutoFit/>
          </a:bodyPr>
          <a:lstStyle/>
          <a:p>
            <a:pPr marL="12700">
              <a:lnSpc>
                <a:spcPts val="930"/>
              </a:lnSpc>
              <a:spcBef>
                <a:spcPts val="95"/>
              </a:spcBef>
            </a:pPr>
            <a:r>
              <a:rPr lang="de-DE" sz="800" dirty="0">
                <a:solidFill>
                  <a:srgbClr val="777879"/>
                </a:solidFill>
                <a:latin typeface="Adobe Clean"/>
                <a:cs typeface="Adobe Clean"/>
              </a:rPr>
              <a:t>Adobe</a:t>
            </a:r>
          </a:p>
          <a:p>
            <a:pPr marL="12700">
              <a:lnSpc>
                <a:spcPts val="915"/>
              </a:lnSpc>
            </a:pPr>
            <a:r>
              <a:rPr lang="de-DE" sz="800" dirty="0">
                <a:solidFill>
                  <a:srgbClr val="777879"/>
                </a:solidFill>
                <a:latin typeface="Adobe Clean"/>
                <a:cs typeface="Adobe Clean"/>
              </a:rPr>
              <a:t>345 Park Avenue</a:t>
            </a:r>
          </a:p>
          <a:p>
            <a:pPr marL="12700">
              <a:lnSpc>
                <a:spcPts val="944"/>
              </a:lnSpc>
            </a:pPr>
            <a:r>
              <a:rPr lang="de-DE" sz="800" dirty="0">
                <a:solidFill>
                  <a:srgbClr val="777879"/>
                </a:solidFill>
                <a:latin typeface="Adobe Clean"/>
                <a:cs typeface="Adobe Clean"/>
              </a:rPr>
              <a:t>San Jose, CA95110-2704</a:t>
            </a:r>
          </a:p>
          <a:p>
            <a:pPr marL="12700">
              <a:lnSpc>
                <a:spcPct val="100000"/>
              </a:lnSpc>
              <a:spcBef>
                <a:spcPts val="45"/>
              </a:spcBef>
            </a:pPr>
            <a:r>
              <a:rPr lang="de-DE" sz="800" dirty="0">
                <a:solidFill>
                  <a:srgbClr val="777879"/>
                </a:solidFill>
                <a:latin typeface="Adobe Clean"/>
                <a:cs typeface="Adobe Clean"/>
              </a:rPr>
              <a:t>USA</a:t>
            </a:r>
          </a:p>
          <a:p>
            <a:pPr marL="12700">
              <a:lnSpc>
                <a:spcPct val="100000"/>
              </a:lnSpc>
              <a:spcBef>
                <a:spcPts val="265"/>
              </a:spcBef>
            </a:pPr>
            <a:r>
              <a:rPr lang="de-DE" sz="800" u="sng" dirty="0">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943853" cy="570865"/>
          </a:xfrm>
          <a:prstGeom prst="rect">
            <a:avLst/>
          </a:prstGeom>
        </p:spPr>
        <p:txBody>
          <a:bodyPr vert="horz" wrap="square" lIns="0" tIns="29845" rIns="0" bIns="0" rtlCol="0" anchor="t">
            <a:spAutoFit/>
          </a:bodyPr>
          <a:lstStyle/>
          <a:p>
            <a:pPr marL="12700" marR="5080" indent="-635">
              <a:lnSpc>
                <a:spcPts val="1200"/>
              </a:lnSpc>
              <a:spcBef>
                <a:spcPts val="235"/>
              </a:spcBef>
            </a:pPr>
            <a:r>
              <a:rPr lang="de-DE" sz="1100" i="1" dirty="0">
                <a:solidFill>
                  <a:srgbClr val="777879"/>
                </a:solidFill>
                <a:latin typeface="AdobeClean-LightIt"/>
                <a:cs typeface="AdobeClean-LightIt"/>
              </a:rPr>
              <a:t>Weitere Informationen zum Support-Angebot von Adobe sowie zum für Ihre Bedürfnisse geeigneten Support-Level erhalten Sie bei Ihrem spezifischen Account-Manager (NAM) oder Ihrem Customer </a:t>
            </a:r>
            <a:r>
              <a:rPr lang="de-DE" sz="1100" i="1" dirty="0" err="1">
                <a:solidFill>
                  <a:srgbClr val="777879"/>
                </a:solidFill>
                <a:latin typeface="AdobeClean-LightIt"/>
                <a:cs typeface="AdobeClean-LightIt"/>
              </a:rPr>
              <a:t>Success</a:t>
            </a:r>
            <a:r>
              <a:rPr lang="de-DE" sz="1100" i="1" dirty="0">
                <a:solidFill>
                  <a:srgbClr val="777879"/>
                </a:solidFill>
                <a:latin typeface="AdobeClean-LightIt"/>
                <a:cs typeface="AdobeClean-LightIt"/>
              </a:rPr>
              <a:t> Manager (CSM).</a:t>
            </a:r>
          </a:p>
          <a:p>
            <a:pPr marL="34290">
              <a:lnSpc>
                <a:spcPct val="100000"/>
              </a:lnSpc>
              <a:spcBef>
                <a:spcPts val="795"/>
              </a:spcBef>
            </a:pPr>
            <a:r>
              <a:rPr lang="de-DE" sz="800" dirty="0">
                <a:solidFill>
                  <a:srgbClr val="6D6D6D"/>
                </a:solidFill>
                <a:latin typeface="Adobe Clean"/>
                <a:cs typeface="Adobe Clean"/>
              </a:rPr>
              <a:t>©2021 Adobe. All Rights </a:t>
            </a:r>
            <a:r>
              <a:rPr lang="de-DE" sz="800" dirty="0" err="1">
                <a:solidFill>
                  <a:srgbClr val="6D6D6D"/>
                </a:solidFill>
                <a:latin typeface="Adobe Clean"/>
                <a:cs typeface="Adobe Clean"/>
              </a:rPr>
              <a:t>Reserved</a:t>
            </a:r>
            <a:r>
              <a:rPr lang="de-DE" sz="800" dirty="0">
                <a:solidFill>
                  <a:srgbClr val="6D6D6D"/>
                </a:solidFill>
                <a:latin typeface="Adobe Clean"/>
                <a:cs typeface="Adobe Clean"/>
              </a:rPr>
              <a:t>. Adobe </a:t>
            </a:r>
            <a:r>
              <a:rPr lang="de-DE" sz="800" dirty="0" err="1">
                <a:solidFill>
                  <a:srgbClr val="6D6D6D"/>
                </a:solidFill>
                <a:latin typeface="Adobe Clean"/>
                <a:cs typeface="Adobe Clean"/>
              </a:rPr>
              <a:t>Confidential</a:t>
            </a:r>
            <a:r>
              <a:rPr lang="de-DE" sz="800" dirty="0">
                <a:solidFill>
                  <a:srgbClr val="6D6D6D"/>
                </a:solidFill>
                <a:latin typeface="Adobe Clean"/>
                <a:cs typeface="Adobe Clean"/>
              </a:rPr>
              <a:t>.</a:t>
            </a:r>
          </a:p>
        </p:txBody>
      </p:sp>
      <p:sp>
        <p:nvSpPr>
          <p:cNvPr id="64" name="object 23">
            <a:extLst>
              <a:ext uri="{FF2B5EF4-FFF2-40B4-BE49-F238E27FC236}">
                <a16:creationId xmlns:a16="http://schemas.microsoft.com/office/drawing/2014/main" id="{41467BDC-3D83-D844-B922-CD07E94E5AAB}"/>
              </a:ext>
            </a:extLst>
          </p:cNvPr>
          <p:cNvSpPr txBox="1"/>
          <p:nvPr/>
        </p:nvSpPr>
        <p:spPr>
          <a:xfrm>
            <a:off x="171128" y="5057379"/>
            <a:ext cx="7294565" cy="755976"/>
          </a:xfrm>
          <a:prstGeom prst="rect">
            <a:avLst/>
          </a:prstGeom>
        </p:spPr>
        <p:txBody>
          <a:bodyPr vert="horz" wrap="square" lIns="0" tIns="116205" rIns="0" bIns="0" rtlCol="0" anchor="t">
            <a:spAutoFit/>
          </a:bodyPr>
          <a:lstStyle/>
          <a:p>
            <a:pPr>
              <a:spcBef>
                <a:spcPts val="915"/>
              </a:spcBef>
            </a:pPr>
            <a:r>
              <a:rPr lang="de-DE" sz="1400" b="1" dirty="0">
                <a:solidFill>
                  <a:srgbClr val="020302"/>
                </a:solidFill>
                <a:latin typeface="Adobe Clean"/>
                <a:cs typeface="Adobe Clean"/>
              </a:rPr>
              <a:t>Regionales Support-Angebot von Adobe, örtliche Geschäftszeiten und unterstützte Sprachen</a:t>
            </a:r>
          </a:p>
          <a:p>
            <a:pPr>
              <a:spcBef>
                <a:spcPts val="915"/>
              </a:spcBef>
            </a:pPr>
            <a:r>
              <a:rPr lang="de-DE" sz="1000" dirty="0">
                <a:solidFill>
                  <a:srgbClr val="1F1F1F"/>
                </a:solidFill>
                <a:latin typeface="AdobeClean-Light"/>
              </a:rPr>
              <a:t>Das regionale Support-Angebot von Adobe wird durch Abgleich der Rechnungsadresse des Kunden (entsprechend dem Kundenauftrag </a:t>
            </a:r>
            <a:br>
              <a:rPr lang="de-DE" sz="1000" dirty="0">
                <a:solidFill>
                  <a:srgbClr val="1F1F1F"/>
                </a:solidFill>
                <a:latin typeface="AdobeClean-Light"/>
              </a:rPr>
            </a:br>
            <a:r>
              <a:rPr lang="de-DE" sz="1000" dirty="0">
                <a:solidFill>
                  <a:srgbClr val="1F1F1F"/>
                </a:solidFill>
                <a:latin typeface="AdobeClean-Light"/>
              </a:rPr>
              <a:t>oder einer anderen Kaufbestätigung für Adobe-Support) mit einer der folgenden Regionen ermittelt:</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1687821849"/>
              </p:ext>
            </p:extLst>
          </p:nvPr>
        </p:nvGraphicFramePr>
        <p:xfrm>
          <a:off x="171128" y="5907213"/>
          <a:ext cx="7391400" cy="16713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a:solidFill>
                            <a:schemeClr val="tx1"/>
                          </a:solidFill>
                          <a:latin typeface="Adobe Clean" panose="020B0503020404020204" pitchFamily="34" charset="0"/>
                        </a:rPr>
                        <a:t>Nord- und Südamerika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Europa, Naher Osten </a:t>
                      </a:r>
                      <a:br>
                        <a:rPr lang="de-DE" sz="1100" dirty="0">
                          <a:solidFill>
                            <a:schemeClr val="tx1"/>
                          </a:solidFill>
                          <a:latin typeface="Adobe Clean" panose="020B0503020404020204" pitchFamily="34" charset="0"/>
                        </a:rPr>
                      </a:br>
                      <a:r>
                        <a:rPr lang="de-DE" sz="1100" dirty="0">
                          <a:solidFill>
                            <a:schemeClr val="tx1"/>
                          </a:solidFill>
                          <a:latin typeface="Adobe Clean" panose="020B0503020404020204" pitchFamily="34" charset="0"/>
                        </a:rPr>
                        <a:t>und Afrika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Asien-Pazifik</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Japan </a:t>
                      </a:r>
                      <a:r>
                        <a:rPr lang="de-DE"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a:solidFill>
                            <a:schemeClr val="tx1"/>
                          </a:solidFill>
                          <a:latin typeface="Adobe Clean" panose="020B0503020404020204" pitchFamily="34" charset="0"/>
                        </a:rPr>
                        <a:t>6:00–17:30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9:00–17:00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9:00–17:00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9:00–17:30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de-DE" sz="1100" dirty="0">
                          <a:solidFill>
                            <a:schemeClr val="tx1"/>
                          </a:solidFill>
                          <a:latin typeface="Adobe Clean"/>
                        </a:rPr>
                        <a:t>Sprachunterstützung ist nur auf Englisch und Japanisch verfügbar.</a:t>
                      </a:r>
                    </a:p>
                    <a:p>
                      <a:pPr marL="0" marR="0" lvl="0" indent="0" algn="ctr" defTabSz="914400" eaLnBrk="1" fontAlgn="auto" latinLnBrk="0" hangingPunct="1">
                        <a:lnSpc>
                          <a:spcPct val="100000"/>
                        </a:lnSpc>
                        <a:spcBef>
                          <a:spcPts val="0"/>
                        </a:spcBef>
                        <a:spcAft>
                          <a:spcPts val="0"/>
                        </a:spcAft>
                        <a:buClrTx/>
                        <a:buSzTx/>
                        <a:buFontTx/>
                        <a:buNone/>
                        <a:tabLst/>
                        <a:defRPr/>
                      </a:pPr>
                      <a:r>
                        <a:rPr lang="de-DE" sz="1100" i="1" dirty="0">
                          <a:solidFill>
                            <a:schemeClr val="tx1"/>
                          </a:solidFill>
                          <a:latin typeface="Adobe Clean"/>
                        </a:rPr>
                        <a:t>*Adobe Commerce bietet keine Sprachunterstützung für Japanisch.</a:t>
                      </a:r>
                    </a:p>
                    <a:p>
                      <a:pPr algn="l" rtl="0"/>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de-DE" sz="1100" i="0" dirty="0">
                          <a:solidFill>
                            <a:schemeClr val="tx1"/>
                          </a:solidFill>
                          <a:latin typeface="Adobe Clean"/>
                        </a:rPr>
                        <a:t> </a:t>
                      </a:r>
                      <a:r>
                        <a:rPr lang="de-DE" sz="1100" i="0" baseline="30000" dirty="0">
                          <a:solidFill>
                            <a:schemeClr val="tx1"/>
                          </a:solidFill>
                          <a:latin typeface="Adobe Clean"/>
                        </a:rPr>
                        <a:t>1</a:t>
                      </a:r>
                      <a:r>
                        <a:rPr lang="de-DE" sz="1100" i="0" dirty="0">
                          <a:solidFill>
                            <a:schemeClr val="tx1"/>
                          </a:solidFill>
                          <a:latin typeface="Adobe Clean"/>
                        </a:rPr>
                        <a:t>Fälle der Kategorien P2, P3 und P4 sind in Japan auf Geschäftszeiten beschränkt.</a:t>
                      </a:r>
                    </a:p>
                    <a:p>
                      <a:pPr algn="l" rtl="0"/>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667001" y="8528519"/>
            <a:ext cx="1158636" cy="382797"/>
          </a:xfrm>
          <a:prstGeom prst="rect">
            <a:avLst/>
          </a:prstGeom>
        </p:spPr>
        <p:txBody>
          <a:bodyPr vert="horz" wrap="square" lIns="0" tIns="23495" rIns="0" bIns="0" rtlCol="0">
            <a:spAutoFit/>
          </a:bodyPr>
          <a:lstStyle/>
          <a:p>
            <a:pPr marR="5080" algn="ctr">
              <a:lnSpc>
                <a:spcPts val="1390"/>
              </a:lnSpc>
              <a:spcBef>
                <a:spcPts val="185"/>
              </a:spcBef>
            </a:pPr>
            <a:r>
              <a:rPr lang="de-DE" sz="1200" b="1" dirty="0">
                <a:solidFill>
                  <a:srgbClr val="FFFFFF"/>
                </a:solidFill>
                <a:latin typeface="Adobe Clean"/>
                <a:cs typeface="Adobe Clean"/>
              </a:rPr>
              <a:t>Unübertroffenes Know-how</a:t>
            </a:r>
          </a:p>
        </p:txBody>
      </p:sp>
      <p:sp>
        <p:nvSpPr>
          <p:cNvPr id="85" name="object 64">
            <a:extLst>
              <a:ext uri="{FF2B5EF4-FFF2-40B4-BE49-F238E27FC236}">
                <a16:creationId xmlns:a16="http://schemas.microsoft.com/office/drawing/2014/main" id="{3921F04C-B61B-A948-947F-C33BBFF39A32}"/>
              </a:ext>
            </a:extLst>
          </p:cNvPr>
          <p:cNvSpPr txBox="1"/>
          <p:nvPr/>
        </p:nvSpPr>
        <p:spPr>
          <a:xfrm>
            <a:off x="4648201" y="8541244"/>
            <a:ext cx="979484" cy="382797"/>
          </a:xfrm>
          <a:prstGeom prst="rect">
            <a:avLst/>
          </a:prstGeom>
        </p:spPr>
        <p:txBody>
          <a:bodyPr vert="horz" wrap="square" lIns="0" tIns="23495" rIns="0" bIns="0" rtlCol="0">
            <a:spAutoFit/>
          </a:bodyPr>
          <a:lstStyle/>
          <a:p>
            <a:pPr marR="5080" algn="ctr">
              <a:lnSpc>
                <a:spcPts val="1390"/>
              </a:lnSpc>
              <a:spcBef>
                <a:spcPts val="185"/>
              </a:spcBef>
            </a:pPr>
            <a:r>
              <a:rPr lang="de-DE" sz="1200" b="1" dirty="0">
                <a:solidFill>
                  <a:srgbClr val="FFFFFF"/>
                </a:solidFill>
                <a:latin typeface="Adobe Clean"/>
                <a:cs typeface="Adobe Clean"/>
              </a:rPr>
              <a:t>Schneller Support</a:t>
            </a:r>
          </a:p>
        </p:txBody>
      </p:sp>
      <p:sp>
        <p:nvSpPr>
          <p:cNvPr id="86" name="object 32">
            <a:extLst>
              <a:ext uri="{FF2B5EF4-FFF2-40B4-BE49-F238E27FC236}">
                <a16:creationId xmlns:a16="http://schemas.microsoft.com/office/drawing/2014/main" id="{73055FA1-8180-F44A-A86E-2B1D4C7C6B5E}"/>
              </a:ext>
            </a:extLst>
          </p:cNvPr>
          <p:cNvSpPr txBox="1"/>
          <p:nvPr/>
        </p:nvSpPr>
        <p:spPr>
          <a:xfrm>
            <a:off x="6192011" y="8543943"/>
            <a:ext cx="1374756" cy="382797"/>
          </a:xfrm>
          <a:prstGeom prst="rect">
            <a:avLst/>
          </a:prstGeom>
        </p:spPr>
        <p:txBody>
          <a:bodyPr vert="horz" wrap="square" lIns="0" tIns="23495" rIns="0" bIns="0" rtlCol="0">
            <a:spAutoFit/>
          </a:bodyPr>
          <a:lstStyle/>
          <a:p>
            <a:pPr marR="5080" algn="ctr">
              <a:lnSpc>
                <a:spcPts val="1390"/>
              </a:lnSpc>
              <a:spcBef>
                <a:spcPts val="185"/>
              </a:spcBef>
            </a:pPr>
            <a:r>
              <a:rPr lang="de-DE" sz="1200" b="1" dirty="0">
                <a:solidFill>
                  <a:srgbClr val="FFFFFF"/>
                </a:solidFill>
                <a:latin typeface="Adobe Clean"/>
                <a:cs typeface="Adobe Clean"/>
              </a:rPr>
              <a:t>Strategische Beratung</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2839252337"/>
              </p:ext>
            </p:extLst>
          </p:nvPr>
        </p:nvGraphicFramePr>
        <p:xfrm>
          <a:off x="194236" y="1059345"/>
          <a:ext cx="7368291" cy="3261360"/>
        </p:xfrm>
        <a:graphic>
          <a:graphicData uri="http://schemas.openxmlformats.org/drawingml/2006/table">
            <a:tbl>
              <a:tblPr firstRow="1" bandRow="1">
                <a:tableStyleId>{5C22544A-7EE6-4342-B048-85BDC9FD1C3A}</a:tableStyleId>
              </a:tblPr>
              <a:tblGrid>
                <a:gridCol w="3463364">
                  <a:extLst>
                    <a:ext uri="{9D8B030D-6E8A-4147-A177-3AD203B41FA5}">
                      <a16:colId xmlns:a16="http://schemas.microsoft.com/office/drawing/2014/main" val="2364693614"/>
                    </a:ext>
                  </a:extLst>
                </a:gridCol>
                <a:gridCol w="3904927">
                  <a:extLst>
                    <a:ext uri="{9D8B030D-6E8A-4147-A177-3AD203B41FA5}">
                      <a16:colId xmlns:a16="http://schemas.microsoft.com/office/drawing/2014/main" val="1545335406"/>
                    </a:ext>
                  </a:extLst>
                </a:gridCol>
              </a:tblGrid>
              <a:tr h="370840">
                <a:tc>
                  <a:txBody>
                    <a:bodyPr/>
                    <a:lstStyle/>
                    <a:p>
                      <a:r>
                        <a:rPr lang="de-DE" sz="1100" b="0">
                          <a:solidFill>
                            <a:schemeClr val="tx1"/>
                          </a:solidFill>
                          <a:latin typeface="Adobe Clean" panose="020B0503020404020204" pitchFamily="34" charset="0"/>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b="0" dirty="0">
                          <a:solidFill>
                            <a:srgbClr val="000000"/>
                          </a:solidFill>
                          <a:latin typeface="Adobe Clean Light" panose="020B0303020404020204" pitchFamily="34" charset="0"/>
                          <a:ea typeface="+mn-ea"/>
                          <a:cs typeface="+mn-cs"/>
                        </a:rPr>
                        <a:t>Mit der Experience League unterstützt Adobe Unternehmen dabei, mit ihren Investitionen in Adobe optimale Ergebnisse zu erzielen. An diesem zentralen Ort können Kunden auf einem personalisierten Weg zum Erfolg lernen, Kontakte knüpfen und sich weiterentwickeln. Dafür nutzen sie Selbsthilfe-Tutorials, Produktdokumentation, von Kursleitern geführte Schulungen, Community und technischen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dk1"/>
                          </a:solidFill>
                          <a:latin typeface="Adobe Clean" panose="020B0503020404020204" pitchFamily="34" charset="0"/>
                          <a:ea typeface="+mn-ea"/>
                          <a:cs typeface="+mn-cs"/>
                          <a:hlinkClick r:id="rId8"/>
                        </a:rPr>
                        <a:t>Training</a:t>
                      </a:r>
                      <a:r>
                        <a:rPr lang="de-DE" sz="1100">
                          <a:solidFill>
                            <a:schemeClr val="dk1"/>
                          </a:solidFill>
                          <a:latin typeface="Adobe Clean" panose="020B0503020404020204" pitchFamily="34" charset="0"/>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a:solidFill>
                            <a:srgbClr val="000000"/>
                          </a:solidFill>
                          <a:latin typeface="Adobe Clean Light" panose="020B0303020404020204" pitchFamily="34" charset="0"/>
                          <a:ea typeface="+mn-ea"/>
                          <a:cs typeface="+mn-cs"/>
                        </a:rPr>
                        <a:t>Adobe Digital Learning Services-Kurse sind über die Experience League verfügbar. Das Angebot umfasst sowohl On-Demand- als auch von Kursleiter geführte Schulungen.  Hier können Sie Kompetenzen erwerben, die auf dem Markt anerkannt sind und den Erfolg im Unternehmen vorantreiben.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latin typeface="Adobe Clean" panose="020B0503020404020204" pitchFamily="34" charset="0"/>
                          <a:ea typeface="+mn-ea"/>
                          <a:cs typeface="+mn-cs"/>
                          <a:hlinkClick r:id="rId9"/>
                        </a:rPr>
                        <a:t>Produktionsprobleme und Systemausfälle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a:solidFill>
                            <a:srgbClr val="000000"/>
                          </a:solidFill>
                          <a:latin typeface="Adobe Clean Light" panose="020B0303020404020204" pitchFamily="34" charset="0"/>
                          <a:ea typeface="+mn-ea"/>
                          <a:cs typeface="+mn-cs"/>
                        </a:rPr>
                        <a:t>Status.adobe.com übermittelt die Statusinformationen sämtlicher Adobe-Produkte und -Services, die in Umgebungen mit mehreren Mandanten implementiert sind. Kunden können Voreinstellungen für ihr Abonnement auswählen und E-Mail-Benachrichtigungen erhalten, wenn Adobe ein Produktereignis erstellt, aktualisiert oder löst. Dies kann geplante Wartungen oder Service-Probleme unterschiedlichen Schweregrads umfassen.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latin typeface="Adobe Clean" panose="020B0503020404020204" pitchFamily="34" charset="0"/>
                          <a:ea typeface="+mn-ea"/>
                          <a:cs typeface="+mn-cs"/>
                          <a:hlinkClick r:id="rId10"/>
                        </a:rPr>
                        <a:t>Geschäftsbedingungen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dirty="0">
                          <a:solidFill>
                            <a:srgbClr val="000000"/>
                          </a:solidFill>
                          <a:latin typeface="Adobe Clean Light" panose="020B0303020404020204" pitchFamily="34" charset="0"/>
                          <a:ea typeface="+mn-ea"/>
                          <a:cs typeface="+mn-cs"/>
                        </a:rPr>
                        <a:t>Allgemeine Geschäftsbedingungen mit detaillierten Informationen </a:t>
                      </a:r>
                      <a:br>
                        <a:rPr lang="de-DE" sz="1000" dirty="0">
                          <a:solidFill>
                            <a:srgbClr val="000000"/>
                          </a:solidFill>
                          <a:latin typeface="Adobe Clean Light" panose="020B0303020404020204" pitchFamily="34" charset="0"/>
                          <a:ea typeface="+mn-ea"/>
                          <a:cs typeface="+mn-cs"/>
                        </a:rPr>
                      </a:br>
                      <a:r>
                        <a:rPr lang="de-DE" sz="1000" dirty="0">
                          <a:solidFill>
                            <a:srgbClr val="000000"/>
                          </a:solidFill>
                          <a:latin typeface="Adobe Clean Light" panose="020B0303020404020204" pitchFamily="34" charset="0"/>
                          <a:ea typeface="+mn-ea"/>
                          <a:cs typeface="+mn-cs"/>
                        </a:rPr>
                        <a:t>zu den angebotenen Support-Services.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799510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92E7FA-19A2-4675-9C77-2C92D8A268D1}">
  <ds:schemaRefs>
    <ds:schemaRef ds:uri="http://schemas.microsoft.com/sharepoint/v3/contenttype/forms"/>
  </ds:schemaRefs>
</ds:datastoreItem>
</file>

<file path=customXml/itemProps2.xml><?xml version="1.0" encoding="utf-8"?>
<ds:datastoreItem xmlns:ds="http://schemas.openxmlformats.org/officeDocument/2006/customXml" ds:itemID="{8D12BD98-169B-4BEE-86DF-4C9641DF23C4}">
  <ds:schemaRefs>
    <ds:schemaRef ds:uri="http://schemas.microsoft.com/office/2006/documentManagement/types"/>
    <ds:schemaRef ds:uri="http://schemas.microsoft.com/office/2006/metadata/properties"/>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8a053bff-88be-49e4-9a87-e748e18b8b62"/>
    <ds:schemaRef ds:uri="6c8368ec-3776-49b5-a5bb-90648cf9530f"/>
    <ds:schemaRef ds:uri="http://purl.org/dc/dcmitype/"/>
  </ds:schemaRefs>
</ds:datastoreItem>
</file>

<file path=customXml/itemProps3.xml><?xml version="1.0" encoding="utf-8"?>
<ds:datastoreItem xmlns:ds="http://schemas.openxmlformats.org/officeDocument/2006/customXml" ds:itemID="{34863498-7BB7-4F09-9F4A-B99E97FDB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27621</TotalTime>
  <Words>1041</Words>
  <Application>Microsoft Office PowerPoint</Application>
  <PresentationFormat>Custom</PresentationFormat>
  <Paragraphs>157</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SUPPORT-PAKETE VON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Witt</dc:creator>
  <cp:lastModifiedBy>Lubomir Michniak</cp:lastModifiedBy>
  <cp:revision>121</cp:revision>
  <dcterms:created xsi:type="dcterms:W3CDTF">2020-11-03T06:32:09Z</dcterms:created>
  <dcterms:modified xsi:type="dcterms:W3CDTF">2021-11-12T15:06:36Z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