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p:restoredTop sz="95850"/>
  </p:normalViewPr>
  <p:slideViewPr>
    <p:cSldViewPr>
      <p:cViewPr>
        <p:scale>
          <a:sx n="70" d="100"/>
          <a:sy n="70" d="100"/>
        </p:scale>
        <p:origin x="3264"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3/24/2022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hyperlink" Target="https://helpx.adobe.com/es/enterprise.html" TargetMode="External"/><Relationship Id="rId3" Type="http://schemas.openxmlformats.org/officeDocument/2006/relationships/hyperlink" Target="http://www.adobe.com/"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hyperlink" Target="https://helpx.adobe.com/es/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hyperlink" Target="https://status.adobe.com/" TargetMode="External"/><Relationship Id="rId10" Type="http://schemas.openxmlformats.org/officeDocument/2006/relationships/image" Target="../media/image19.svg"/><Relationship Id="rId4" Type="http://schemas.openxmlformats.org/officeDocument/2006/relationships/image" Target="../media/image4.jpg"/><Relationship Id="rId9" Type="http://schemas.openxmlformats.org/officeDocument/2006/relationships/image" Target="../media/image18.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4936835" cy="227626"/>
          </a:xfrm>
          <a:prstGeom prst="rect">
            <a:avLst/>
          </a:prstGeom>
        </p:spPr>
        <p:txBody>
          <a:bodyPr vert="horz" wrap="square" lIns="0" tIns="12065" rIns="0" bIns="0" rtlCol="0">
            <a:spAutoFit/>
          </a:bodyPr>
          <a:lstStyle/>
          <a:p>
            <a:pPr marL="12700">
              <a:lnSpc>
                <a:spcPct val="100000"/>
              </a:lnSpc>
              <a:spcBef>
                <a:spcPts val="95"/>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es-ES" sz="2300">
                <a:latin typeface="Adobe Clean" panose="020B0503020404020204" pitchFamily="34" charset="0"/>
              </a:rPr>
              <a:t>PLANES DE SOPORTE DE ADOBE</a:t>
            </a:r>
          </a:p>
        </p:txBody>
      </p:sp>
      <p:sp>
        <p:nvSpPr>
          <p:cNvPr id="5" name="object 5"/>
          <p:cNvSpPr txBox="1"/>
          <p:nvPr/>
        </p:nvSpPr>
        <p:spPr>
          <a:xfrm>
            <a:off x="121147" y="581382"/>
            <a:ext cx="5865216" cy="1425647"/>
          </a:xfrm>
          <a:prstGeom prst="rect">
            <a:avLst/>
          </a:prstGeom>
        </p:spPr>
        <p:txBody>
          <a:bodyPr vert="horz" wrap="square" lIns="0" tIns="24130" rIns="0" bIns="0" rtlCol="0" anchor="t">
            <a:spAutoFit/>
          </a:bodyPr>
          <a:lstStyle/>
          <a:p>
            <a:pPr marL="12700" marR="5080">
              <a:lnSpc>
                <a:spcPts val="1200"/>
              </a:lnSpc>
              <a:spcBef>
                <a:spcPts val="240"/>
              </a:spcBef>
            </a:pPr>
            <a:r>
              <a:rPr lang="es-ES" sz="1100" dirty="0">
                <a:solidFill>
                  <a:schemeClr val="bg1"/>
                </a:solidFill>
                <a:latin typeface="Adobe Clean Light" panose="020B0303020404020204" pitchFamily="34" charset="0"/>
              </a:rPr>
              <a:t>Standard | </a:t>
            </a:r>
            <a:r>
              <a:rPr lang="es-ES" sz="1100" b="1" dirty="0">
                <a:solidFill>
                  <a:schemeClr val="bg1"/>
                </a:solidFill>
                <a:latin typeface="Adobe Clean" panose="020B0503020404020204" pitchFamily="34" charset="0"/>
              </a:rPr>
              <a:t>Business</a:t>
            </a:r>
            <a:r>
              <a:rPr lang="es-ES" sz="1100" dirty="0">
                <a:solidFill>
                  <a:schemeClr val="bg1"/>
                </a:solidFill>
                <a:latin typeface="Adobe Clean Light" panose="020B0303020404020204" pitchFamily="34" charset="0"/>
              </a:rPr>
              <a:t> | Enterprise | Elite</a:t>
            </a:r>
          </a:p>
          <a:p>
            <a:pPr marL="12700" marR="5080">
              <a:lnSpc>
                <a:spcPts val="1200"/>
              </a:lnSpc>
              <a:spcBef>
                <a:spcPts val="240"/>
              </a:spcBef>
            </a:pPr>
            <a:r>
              <a:rPr lang="es-ES" sz="900" spc="-10" dirty="0">
                <a:solidFill>
                  <a:schemeClr val="bg1"/>
                </a:solidFill>
                <a:latin typeface="Adobe Clean SemiLight"/>
              </a:rPr>
              <a:t>Adobe ofrece una amplia variedad de recursos técnicos para ayudar a su negocio, incluidos como parte de su suscripción empresarial de Adobe. Puede mejorarla con el plan de soporte BUSINESS. El soporte BUSINESS incluye enrutamiento prioritario para casos de soporte con el fin de garantizar una conexión más rápida con recursos de soporte con más experiencia en relación con los casos enviados. Los clientes del paquete BUSINESS también pueden acceder a nuestros equipos de soporte técnico si tienen alguna duda con su producto, ya sea a través del teléfono o mediante el portal de asistencia en línea, para proteger su negocio en los momentos más importantes. Los clientes del paquete BUSINESS podrán beneficiarse de la ayuda del Responsable de la asistencia técnica de la cuenta en lo relacionado con la administración de la escalabilidad de los casos de soporte para recibir noticias y actualizaciones con frecuencia en cuanto a las solicitudes de soporte más críticas.</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801426922"/>
              </p:ext>
            </p:extLst>
          </p:nvPr>
        </p:nvGraphicFramePr>
        <p:xfrm>
          <a:off x="127543" y="2074351"/>
          <a:ext cx="7500377" cy="4977593"/>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549858">
                  <a:extLst>
                    <a:ext uri="{9D8B030D-6E8A-4147-A177-3AD203B41FA5}">
                      <a16:colId xmlns:a16="http://schemas.microsoft.com/office/drawing/2014/main" val="20001"/>
                    </a:ext>
                  </a:extLst>
                </a:gridCol>
                <a:gridCol w="1569258">
                  <a:extLst>
                    <a:ext uri="{9D8B030D-6E8A-4147-A177-3AD203B41FA5}">
                      <a16:colId xmlns:a16="http://schemas.microsoft.com/office/drawing/2014/main" val="2563521174"/>
                    </a:ext>
                  </a:extLst>
                </a:gridCol>
                <a:gridCol w="1867662">
                  <a:extLst>
                    <a:ext uri="{9D8B030D-6E8A-4147-A177-3AD203B41FA5}">
                      <a16:colId xmlns:a16="http://schemas.microsoft.com/office/drawing/2014/main" val="20003"/>
                    </a:ext>
                  </a:extLst>
                </a:gridCol>
              </a:tblGrid>
              <a:tr h="264637">
                <a:tc gridSpan="2">
                  <a:txBody>
                    <a:bodyPr/>
                    <a:lstStyle/>
                    <a:p>
                      <a:endParaRPr lang="en-US" sz="1200" spc="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1100" dirty="0">
                          <a:solidFill>
                            <a:srgbClr val="404040"/>
                          </a:solidFill>
                          <a:latin typeface="Adobe Clean"/>
                          <a:cs typeface="Adobe Clean"/>
                        </a:rPr>
                        <a:t>Soporte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1100" dirty="0">
                          <a:solidFill>
                            <a:srgbClr val="FFFFFF"/>
                          </a:solidFill>
                          <a:latin typeface="Adobe Clean"/>
                          <a:cs typeface="Adobe Clean"/>
                        </a:rPr>
                        <a:t>Soporte Business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200" spc="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1100" b="1" i="1" dirty="0">
                          <a:solidFill>
                            <a:schemeClr val="bg1"/>
                          </a:solidFill>
                          <a:latin typeface="Adobe Clean" panose="020B05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es-ES" sz="1100" b="1" i="0" dirty="0">
                          <a:solidFill>
                            <a:schemeClr val="bg1"/>
                          </a:solidFill>
                          <a:latin typeface="Adobe Clean"/>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es-ES" sz="1000" b="0" i="0" dirty="0">
                          <a:solidFill>
                            <a:srgbClr val="020302"/>
                          </a:solidFill>
                          <a:latin typeface="Adobe Clean Light" panose="020B0303020404020204" pitchFamily="34" charset="0"/>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12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s-ES" sz="12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es-ES" sz="1000" b="0" i="0" dirty="0">
                          <a:solidFill>
                            <a:srgbClr val="020302"/>
                          </a:solidFill>
                          <a:latin typeface="Adobe Clean Light" panose="020B0303020404020204" pitchFamily="34" charset="0"/>
                          <a:cs typeface="AdobeClean-Light"/>
                        </a:rPr>
                        <a:t>Ingeniero de asistencia técnica especializado</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sz="12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es-ES" sz="1000" b="0" i="0" dirty="0">
                          <a:solidFill>
                            <a:srgbClr val="020302"/>
                          </a:solidFill>
                          <a:latin typeface="Adobe Clean Light" panose="020B0303020404020204" pitchFamily="34" charset="0"/>
                          <a:cs typeface="AdobeClean-Light"/>
                        </a:rPr>
                        <a:t>Gestor técnico de cuentas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l" rtl="0">
                        <a:lnSpc>
                          <a:spcPct val="100000"/>
                        </a:lnSpc>
                        <a:spcBef>
                          <a:spcPts val="470"/>
                        </a:spcBef>
                      </a:pPr>
                      <a:endParaRPr sz="1200">
                        <a:latin typeface="Wingdings"/>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es-ES" sz="1100" b="1" i="0" dirty="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es-ES" sz="1000" b="0" i="0" dirty="0">
                          <a:solidFill>
                            <a:srgbClr val="020302"/>
                          </a:solidFill>
                          <a:latin typeface="Adobe Clean Light" panose="020B0303020404020204" pitchFamily="34" charset="0"/>
                          <a:cs typeface="AdobeClean-Light"/>
                        </a:rPr>
                        <a:t>Soporte de autoayuda 24 x 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s-ES" sz="1000" b="0" i="0">
                          <a:solidFill>
                            <a:srgbClr val="020302"/>
                          </a:solidFill>
                          <a:latin typeface="Adobe Clean Light" panose="020B0303020404020204" pitchFamily="34" charset="0"/>
                          <a:cs typeface="AdobeClean-Light"/>
                        </a:rPr>
                        <a:t>Soporte 24 x 7 por chat/teléfono</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s-ES" sz="1000" b="0" i="0" dirty="0">
                          <a:latin typeface="Adobe Clean Light" panose="020B0303020404020204" pitchFamily="34" charset="0"/>
                          <a:cs typeface="AdobeClean-Light"/>
                        </a:rPr>
                        <a:t>Envíos de casos a través de la web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es-ES" sz="1000" b="0" i="0">
                          <a:solidFill>
                            <a:srgbClr val="020302"/>
                          </a:solidFill>
                          <a:latin typeface="Adobe Clean Light" panose="020B0303020404020204" pitchFamily="34" charset="0"/>
                          <a:cs typeface="AdobeClean-Light"/>
                        </a:rPr>
                        <a:t>Enrutamiento de casos según prioridad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es-ES"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es-ES" sz="1000" b="0" i="0">
                          <a:latin typeface="Adobe Clean Light" panose="020B0303020404020204" pitchFamily="34" charset="0"/>
                          <a:cs typeface="AdobeClean-Light"/>
                        </a:rPr>
                        <a:t>Priorización acelerada de problemas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12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s-ES" sz="1000" b="0" i="0" dirty="0">
                          <a:latin typeface="Adobe Clean Light" panose="020B0303020404020204" pitchFamily="34" charset="0"/>
                          <a:cs typeface="AdobeClean-Light"/>
                        </a:rPr>
                        <a:t>Administración de la escalabilidad</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12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es-ES"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s-ES" sz="1000" b="0" i="0" dirty="0">
                          <a:latin typeface="Adobe Clean Light" panose="020B0303020404020204" pitchFamily="34" charset="0"/>
                          <a:cs typeface="AdobeClean-Light"/>
                        </a:rPr>
                        <a:t>Monitorización proactiva de casos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12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lang="en-US" sz="12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es-ES" sz="1000" b="0" i="0" u="none" strike="noStrike" noProof="0">
                          <a:solidFill>
                            <a:srgbClr val="020302"/>
                          </a:solidFill>
                          <a:latin typeface="Adobe Clean Light"/>
                        </a:rPr>
                        <a:t>Opción de soporte en la misma región</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es-ES" sz="1000" b="0" i="0" dirty="0">
                          <a:solidFill>
                            <a:srgbClr val="020302"/>
                          </a:solidFill>
                          <a:latin typeface="Adobe Clean Light" panose="020B0303020404020204" pitchFamily="34" charset="0"/>
                          <a:cs typeface="AdobeClean-Light"/>
                        </a:rPr>
                        <a:t>Revisiones del servicio</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es-ES" sz="1000" b="0" i="0" dirty="0">
                          <a:latin typeface="Adobe Clean Light" panose="020B0303020404020204" pitchFamily="34" charset="0"/>
                          <a:cs typeface="AdobeClean-Light"/>
                        </a:rPr>
                        <a:t>Reseñas de casos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b="0" i="0">
                          <a:latin typeface="Adobe Clean Light" panose="020B0303020404020204" pitchFamily="34" charset="0"/>
                          <a:cs typeface="AdobeClean-Light"/>
                        </a:rPr>
                        <a:t>Revisión de soluciones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b="0" i="0" dirty="0">
                          <a:latin typeface="Adobe Clean Light" panose="020B0303020404020204" pitchFamily="34" charset="0"/>
                          <a:cs typeface="AdobeClean-Light"/>
                        </a:rPr>
                        <a:t>Revisión de planes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b="0" i="0" dirty="0">
                          <a:solidFill>
                            <a:srgbClr val="020302"/>
                          </a:solidFill>
                          <a:latin typeface="Adobe Clean Light" panose="020B0303020404020204" pitchFamily="34" charset="0"/>
                          <a:cs typeface="AdobeClean-Light"/>
                        </a:rPr>
                        <a:t>Personas de contacto de soporte adicionales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es-ES" sz="1000" b="0" i="0" dirty="0">
                          <a:latin typeface="Adobe Clean Light" panose="020B0303020404020204" pitchFamily="34" charset="0"/>
                          <a:cs typeface="AdobeClean-Light"/>
                        </a:rPr>
                        <a:t>Planificación de migraciones/actualización</a:t>
                      </a: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es-ES" sz="1000" b="0" i="0" dirty="0">
                          <a:latin typeface="Adobe Clean Light" panose="020B0303020404020204" pitchFamily="34" charset="0"/>
                          <a:cs typeface="AdobeClean-Light"/>
                        </a:rPr>
                        <a:t>Preparación y planificación de lanzamientos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es-ES" sz="1100" b="0" i="0">
                          <a:latin typeface="Adobe Clean Light" panose="020B0303020404020204" pitchFamily="34" charset="0"/>
                          <a:cs typeface="AdobeClean-Light"/>
                        </a:rPr>
                        <a:t>Sponsor ejecutivo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es-ES" sz="700" i="1">
                <a:solidFill>
                  <a:schemeClr val="bg1"/>
                </a:solidFill>
                <a:latin typeface="Adobe Clean" panose="020B0503020404020204" pitchFamily="34" charset="0"/>
              </a:rPr>
              <a:t>Adobe Creative Cloud/Adobe Document Cloud (incluido Adobe Sign)</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3004939722"/>
              </p:ext>
            </p:extLst>
          </p:nvPr>
        </p:nvGraphicFramePr>
        <p:xfrm>
          <a:off x="121146" y="7483227"/>
          <a:ext cx="7498851" cy="2333191"/>
        </p:xfrm>
        <a:graphic>
          <a:graphicData uri="http://schemas.openxmlformats.org/drawingml/2006/table">
            <a:tbl>
              <a:tblPr firstRow="1" bandRow="1">
                <a:tableStyleId>{2D5ABB26-0587-4C30-8999-92F81FD0307C}</a:tableStyleId>
              </a:tblPr>
              <a:tblGrid>
                <a:gridCol w="3917454">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761997">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es-ES" sz="1000" dirty="0">
                          <a:solidFill>
                            <a:srgbClr val="020302"/>
                          </a:solidFill>
                          <a:latin typeface="Adobe Clean"/>
                          <a:cs typeface="Adobe Clean"/>
                        </a:rPr>
                        <a:t>Prioridad</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s-ES" sz="900" dirty="0">
                          <a:solidFill>
                            <a:srgbClr val="020302"/>
                          </a:solidFill>
                          <a:latin typeface="Adobe Clean"/>
                          <a:cs typeface="Adobe Clean"/>
                        </a:rPr>
                        <a:t>Soporte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es-ES" sz="900" dirty="0">
                          <a:solidFill>
                            <a:srgbClr val="FFFFFF"/>
                          </a:solidFill>
                          <a:latin typeface="Adobe Clean"/>
                          <a:cs typeface="Adobe Clean"/>
                        </a:rPr>
                        <a:t>Soporte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es-ES" sz="900" dirty="0">
                          <a:solidFill>
                            <a:srgbClr val="FFFFFF"/>
                          </a:solidFill>
                          <a:latin typeface="Adobe Clean"/>
                          <a:cs typeface="Adobe Clean"/>
                        </a:rPr>
                        <a:t>Soporte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es-ES" sz="900">
                          <a:solidFill>
                            <a:srgbClr val="FFFFFF"/>
                          </a:solidFill>
                          <a:latin typeface="Adobe Clean"/>
                          <a:cs typeface="Adobe Clean"/>
                        </a:rPr>
                        <a:t>Soporte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es-ES" sz="850" b="1" dirty="0">
                          <a:solidFill>
                            <a:srgbClr val="020302"/>
                          </a:solidFill>
                          <a:latin typeface="Adobe Clean"/>
                          <a:cs typeface="Adobe Clean"/>
                        </a:rPr>
                        <a:t>PRIORIDAD 1</a:t>
                      </a:r>
                    </a:p>
                    <a:p>
                      <a:pPr marL="50800" marR="387985">
                        <a:lnSpc>
                          <a:spcPts val="1000"/>
                        </a:lnSpc>
                        <a:spcBef>
                          <a:spcPts val="420"/>
                        </a:spcBef>
                      </a:pPr>
                      <a:r>
                        <a:rPr lang="es-ES" sz="850" b="0" i="0" dirty="0">
                          <a:solidFill>
                            <a:srgbClr val="000000"/>
                          </a:solidFill>
                          <a:latin typeface="Adobe Clean Light" panose="020B0303020404020204" pitchFamily="34" charset="0"/>
                        </a:rPr>
                        <a:t>Las funciones empresariales de producción del cliente no están activadas o pierden datos o presentan una degradación del servicio significativa, por lo que se requiere atención inmediata para restaurar la funcionalidad y facilidad de uso.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es-ES" sz="850" dirty="0">
                          <a:solidFill>
                            <a:srgbClr val="020302"/>
                          </a:solidFill>
                          <a:latin typeface="AdobeClean-Light"/>
                          <a:cs typeface="AdobeClean-Light"/>
                        </a:rPr>
                        <a:t>24x7 /</a:t>
                      </a:r>
                    </a:p>
                    <a:p>
                      <a:pPr marL="0" marR="258445" indent="115570" algn="ctr">
                        <a:lnSpc>
                          <a:spcPct val="100000"/>
                        </a:lnSpc>
                        <a:spcBef>
                          <a:spcPts val="0"/>
                        </a:spcBef>
                      </a:pPr>
                      <a:r>
                        <a:rPr lang="es-ES" sz="850" dirty="0">
                          <a:solidFill>
                            <a:srgbClr val="020302"/>
                          </a:solidFill>
                          <a:latin typeface="AdobeClean-Light"/>
                          <a:cs typeface="AdobeClean-Light"/>
                        </a:rPr>
                        <a:t> 30 minutos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es-ES" sz="950" i="0" dirty="0">
                          <a:latin typeface="AdobeClean-Light"/>
                        </a:rPr>
                        <a:t>Los clientes que adquieran un plan de soporte para servicios y productos de Adobe aplicables reciben enrutamiento de casos según prioridad que acelera la derivación de casos a los ingenieros de soporte de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es-ES" sz="900">
                          <a:solidFill>
                            <a:srgbClr val="020302"/>
                          </a:solidFill>
                          <a:highlight>
                            <a:srgbClr val="FFFF00"/>
                          </a:highlight>
                          <a:latin typeface="AdobeClean-Light"/>
                          <a:cs typeface="AdobeClean-Light"/>
                        </a:rPr>
                        <a:t>24x7 /           30 minutos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es-ES" sz="900">
                          <a:solidFill>
                            <a:srgbClr val="020302"/>
                          </a:solidFill>
                          <a:highlight>
                            <a:srgbClr val="FFFF00"/>
                          </a:highlight>
                          <a:latin typeface="AdobeClean-Light"/>
                          <a:cs typeface="AdobeClean-Light"/>
                        </a:rPr>
                        <a:t>24x7 /         15 minutos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s-ES" sz="850" b="1" dirty="0">
                          <a:solidFill>
                            <a:srgbClr val="020302"/>
                          </a:solidFill>
                          <a:latin typeface="Adobe Clean"/>
                          <a:cs typeface="Adobe Clean"/>
                        </a:rPr>
                        <a:t>PRIORIDAD 2</a:t>
                      </a:r>
                    </a:p>
                    <a:p>
                      <a:pPr marL="50165" marR="203200" indent="0" defTabSz="914400" eaLnBrk="1" fontAlgn="auto" latinLnBrk="0" hangingPunct="1">
                        <a:lnSpc>
                          <a:spcPts val="1000"/>
                        </a:lnSpc>
                        <a:spcBef>
                          <a:spcPts val="415"/>
                        </a:spcBef>
                        <a:spcAft>
                          <a:spcPts val="0"/>
                        </a:spcAft>
                        <a:buClrTx/>
                        <a:buSzTx/>
                        <a:buFontTx/>
                        <a:buNone/>
                        <a:tabLst/>
                        <a:defRPr/>
                      </a:pPr>
                      <a:r>
                        <a:rPr lang="es-ES" sz="850" b="0" i="0" dirty="0">
                          <a:solidFill>
                            <a:srgbClr val="000000"/>
                          </a:solidFill>
                          <a:latin typeface="Adobe Clean Light" panose="020B0303020404020204" pitchFamily="34" charset="0"/>
                        </a:rPr>
                        <a:t>Las funciones empresariales del cliente presentan degradaciones importantes del servicio o hay una posible pérdida de datos, o una función clave se está viendo afectada.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es-ES" sz="850" dirty="0">
                          <a:solidFill>
                            <a:srgbClr val="020302"/>
                          </a:solidFill>
                          <a:latin typeface="AdobeClean-Light"/>
                          <a:cs typeface="AdobeClean-Light"/>
                        </a:rPr>
                        <a:t>      24x7 /</a:t>
                      </a:r>
                    </a:p>
                    <a:p>
                      <a:pPr marL="0" marR="325755" indent="-5715" algn="ctr">
                        <a:lnSpc>
                          <a:spcPct val="100000"/>
                        </a:lnSpc>
                        <a:spcBef>
                          <a:spcPts val="0"/>
                        </a:spcBef>
                      </a:pPr>
                      <a:r>
                        <a:rPr lang="es-ES" sz="850" dirty="0">
                          <a:solidFill>
                            <a:srgbClr val="020302"/>
                          </a:solidFill>
                          <a:latin typeface="AdobeClean-Light"/>
                          <a:cs typeface="AdobeClean-Light"/>
                        </a:rPr>
                        <a:t>     1 hora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s-ES" sz="850" b="1" dirty="0">
                          <a:solidFill>
                            <a:srgbClr val="020302"/>
                          </a:solidFill>
                          <a:latin typeface="Adobe Clean"/>
                          <a:cs typeface="Adobe Clean"/>
                        </a:rPr>
                        <a:t>PRIORIDAD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es-ES" sz="850" b="0" i="0" u="none" strike="noStrike" cap="none" normalizeH="0" baseline="0" noProof="0" dirty="0">
                          <a:ln>
                            <a:noFill/>
                          </a:ln>
                          <a:solidFill>
                            <a:srgbClr val="000000"/>
                          </a:solidFill>
                          <a:uLnTx/>
                          <a:uFillTx/>
                          <a:latin typeface="Adobe Clean Light" panose="020B0303020404020204" pitchFamily="34" charset="0"/>
                          <a:ea typeface="+mn-ea"/>
                          <a:cs typeface="+mn-cs"/>
                        </a:rPr>
                        <a:t>Las funciones empresariales del cliente presentan una menor degradación del servicio, pero existe una solución que permite que las funciones empresariales sigan funcionando con normalidad.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s-ES" sz="850" dirty="0">
                          <a:solidFill>
                            <a:srgbClr val="020302"/>
                          </a:solidFill>
                          <a:latin typeface="AdobeClean-Light"/>
                          <a:cs typeface="AdobeClean-Light"/>
                        </a:rPr>
                        <a:t>Día laborable /   </a:t>
                      </a:r>
                    </a:p>
                    <a:p>
                      <a:pPr marL="0" marR="184785" indent="-194310" algn="ctr">
                        <a:lnSpc>
                          <a:spcPct val="100000"/>
                        </a:lnSpc>
                        <a:spcBef>
                          <a:spcPts val="0"/>
                        </a:spcBef>
                      </a:pPr>
                      <a:r>
                        <a:rPr lang="es-ES" sz="850" dirty="0">
                          <a:solidFill>
                            <a:srgbClr val="020302"/>
                          </a:solidFill>
                          <a:latin typeface="AdobeClean-Light"/>
                          <a:cs typeface="AdobeClean-Light"/>
                        </a:rPr>
                        <a:t>4 horas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s-ES" sz="850" b="1" dirty="0">
                          <a:solidFill>
                            <a:srgbClr val="020302"/>
                          </a:solidFill>
                          <a:latin typeface="Adobe Clean"/>
                          <a:cs typeface="Adobe Clean"/>
                        </a:rPr>
                        <a:t>PRIORIDAD 4</a:t>
                      </a:r>
                    </a:p>
                    <a:p>
                      <a:pPr marL="48895" marR="0" indent="0" defTabSz="914400" eaLnBrk="1" fontAlgn="auto" latinLnBrk="0" hangingPunct="1">
                        <a:lnSpc>
                          <a:spcPct val="100000"/>
                        </a:lnSpc>
                        <a:spcBef>
                          <a:spcPts val="300"/>
                        </a:spcBef>
                        <a:spcAft>
                          <a:spcPts val="0"/>
                        </a:spcAft>
                        <a:buClrTx/>
                        <a:buSzTx/>
                        <a:buFontTx/>
                        <a:buNone/>
                        <a:tabLst/>
                        <a:defRPr/>
                      </a:pPr>
                      <a:r>
                        <a:rPr lang="es-ES" sz="850" b="0" i="0" dirty="0">
                          <a:solidFill>
                            <a:srgbClr val="000000"/>
                          </a:solidFill>
                          <a:latin typeface="Adobe Clean Light" panose="020B0303020404020204" pitchFamily="34" charset="0"/>
                        </a:rPr>
                        <a:t>Pregunta general sobre la funcionalidad actual del producto o una solicitud de mejora.</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s-ES" sz="850" dirty="0">
                          <a:solidFill>
                            <a:srgbClr val="020302"/>
                          </a:solidFill>
                          <a:latin typeface="AdobeClean-Light"/>
                          <a:cs typeface="AdobeClean-Light"/>
                        </a:rPr>
                        <a:t>  Día laborable /   </a:t>
                      </a:r>
                    </a:p>
                    <a:p>
                      <a:pPr marL="0" marR="184785" indent="-194310" algn="ctr">
                        <a:lnSpc>
                          <a:spcPct val="100000"/>
                        </a:lnSpc>
                        <a:spcBef>
                          <a:spcPts val="0"/>
                        </a:spcBef>
                      </a:pPr>
                      <a:r>
                        <a:rPr lang="es-ES" sz="850" dirty="0">
                          <a:solidFill>
                            <a:srgbClr val="020302"/>
                          </a:solidFill>
                          <a:latin typeface="AdobeClean-Light"/>
                          <a:cs typeface="AdobeClean-Light"/>
                        </a:rPr>
                        <a:t>1 día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3026412"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s-ES" dirty="0"/>
              <a:t>©2022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1909" y="1689509"/>
            <a:ext cx="2148840" cy="738536"/>
          </a:xfrm>
          <a:prstGeom prst="rect">
            <a:avLst/>
          </a:prstGeom>
        </p:spPr>
        <p:txBody>
          <a:bodyPr vert="horz" wrap="square" lIns="0" tIns="35560" rIns="0" bIns="0" rtlCol="0">
            <a:spAutoFit/>
          </a:bodyPr>
          <a:lstStyle/>
          <a:p>
            <a:pPr marL="12700" marR="5080">
              <a:lnSpc>
                <a:spcPts val="1400"/>
              </a:lnSpc>
              <a:spcBef>
                <a:spcPts val="60"/>
              </a:spcBef>
            </a:pPr>
            <a:r>
              <a:rPr lang="es-ES" sz="1000" dirty="0">
                <a:latin typeface="Adobe Clean Light" panose="020B0303020404020204" pitchFamily="34" charset="0"/>
              </a:rPr>
              <a:t>Un responsable de la asistencia técnica de la cuenta asignado para monitorizar la función y el progreso de los casos como defensor interno y punto de escalabilidad en Soporte de Adobe.</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8" y="1318056"/>
            <a:ext cx="1936149" cy="369332"/>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Adobe Clean" panose="020B0503020404020204" pitchFamily="34" charset="0"/>
              </a:rPr>
              <a:t>Responsable de la asistencia técnica de la cuenta</a:t>
            </a:r>
          </a:p>
        </p:txBody>
      </p:sp>
      <p:sp>
        <p:nvSpPr>
          <p:cNvPr id="42" name="object 26">
            <a:extLst>
              <a:ext uri="{FF2B5EF4-FFF2-40B4-BE49-F238E27FC236}">
                <a16:creationId xmlns:a16="http://schemas.microsoft.com/office/drawing/2014/main" id="{44EDA522-BD84-1947-A820-5069D704753E}"/>
              </a:ext>
            </a:extLst>
          </p:cNvPr>
          <p:cNvSpPr/>
          <p:nvPr/>
        </p:nvSpPr>
        <p:spPr>
          <a:xfrm>
            <a:off x="430064" y="5732304"/>
            <a:ext cx="2420447" cy="80141"/>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Standard</a:t>
            </a:r>
          </a:p>
        </p:txBody>
      </p:sp>
      <p:sp>
        <p:nvSpPr>
          <p:cNvPr id="87" name="object 26">
            <a:extLst>
              <a:ext uri="{FF2B5EF4-FFF2-40B4-BE49-F238E27FC236}">
                <a16:creationId xmlns:a16="http://schemas.microsoft.com/office/drawing/2014/main" id="{ED3EAB14-8A43-9244-93BB-BE321FE4250C}"/>
              </a:ext>
            </a:extLst>
          </p:cNvPr>
          <p:cNvSpPr/>
          <p:nvPr/>
        </p:nvSpPr>
        <p:spPr>
          <a:xfrm>
            <a:off x="401995" y="736964"/>
            <a:ext cx="2388546"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2837588" cy="307777"/>
          </a:xfrm>
          <a:prstGeom prst="rect">
            <a:avLst/>
          </a:prstGeom>
        </p:spPr>
        <p:txBody>
          <a:bodyPr wrap="square">
            <a:spAutoFit/>
          </a:bodyPr>
          <a:lstStyle/>
          <a:p>
            <a:pPr marL="12700">
              <a:lnSpc>
                <a:spcPct val="100000"/>
              </a:lnSpc>
              <a:spcBef>
                <a:spcPts val="280"/>
              </a:spcBef>
            </a:pPr>
            <a:r>
              <a:rPr lang="es-ES" sz="1400" b="1" dirty="0">
                <a:solidFill>
                  <a:srgbClr val="020302"/>
                </a:solidFill>
                <a:latin typeface="Adobe Clean"/>
                <a:cs typeface="Adobe Clean"/>
              </a:rPr>
              <a:t>Funciones de soporte Business</a:t>
            </a: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676400"/>
            <a:ext cx="2148840" cy="497572"/>
          </a:xfrm>
          <a:prstGeom prst="rect">
            <a:avLst/>
          </a:prstGeom>
        </p:spPr>
        <p:txBody>
          <a:bodyPr vert="horz" wrap="square" lIns="0" tIns="35560" rIns="0" bIns="0" rtlCol="0">
            <a:spAutoFit/>
          </a:bodyPr>
          <a:lstStyle/>
          <a:p>
            <a:pPr marL="12700" marR="5080">
              <a:spcBef>
                <a:spcPts val="60"/>
              </a:spcBef>
            </a:pPr>
            <a:r>
              <a:rPr lang="es-ES" sz="1000">
                <a:latin typeface="Adobe Clean Light" panose="020B0303020404020204" pitchFamily="34" charset="0"/>
                <a:cs typeface="AdobeClean-Light"/>
              </a:rPr>
              <a:t>Reciba enrutamiento prioritario para garantizar una conexión más rápida con recursos de soporte con más experiencia en relación con los casos enviados. </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320426"/>
            <a:ext cx="1861137" cy="369332"/>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Adobe Clean" panose="020B0503020404020204" pitchFamily="34" charset="0"/>
              </a:rPr>
              <a:t>Enrutamiento de casos según prioridad</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678680"/>
            <a:ext cx="2221828" cy="959237"/>
          </a:xfrm>
          <a:prstGeom prst="rect">
            <a:avLst/>
          </a:prstGeom>
        </p:spPr>
        <p:txBody>
          <a:bodyPr vert="horz" wrap="square" lIns="0" tIns="35560" rIns="0" bIns="0" rtlCol="0">
            <a:spAutoFit/>
          </a:bodyPr>
          <a:lstStyle/>
          <a:p>
            <a:pPr marL="12700">
              <a:lnSpc>
                <a:spcPct val="100000"/>
              </a:lnSpc>
              <a:spcBef>
                <a:spcPts val="60"/>
              </a:spcBef>
            </a:pPr>
            <a:r>
              <a:rPr lang="es-ES" sz="1000" dirty="0">
                <a:latin typeface="Adobe Clean Light" panose="020B0303020404020204" pitchFamily="34" charset="0"/>
              </a:rPr>
              <a:t>Un punto de contacto designado de </a:t>
            </a:r>
            <a:br>
              <a:rPr lang="es-ES" sz="1000" dirty="0">
                <a:latin typeface="Adobe Clean Light" panose="020B0303020404020204" pitchFamily="34" charset="0"/>
              </a:rPr>
            </a:br>
            <a:r>
              <a:rPr lang="es-ES" sz="1000" dirty="0">
                <a:latin typeface="Adobe Clean Light" panose="020B0303020404020204" pitchFamily="34" charset="0"/>
              </a:rPr>
              <a:t>Adobe que puede proporcionar asistencia en cuanto a escalabilidad y actualizaciones frecuentes, así como garantizar que se dé prioridad a sus solicitudes de soporte abierto más críticas.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318056"/>
            <a:ext cx="1608472" cy="184666"/>
          </a:xfrm>
          <a:prstGeom prst="rect">
            <a:avLst/>
          </a:prstGeom>
        </p:spPr>
        <p:txBody>
          <a:bodyPr wrap="square" lIns="0" tIns="0" rIns="0" bIns="0">
            <a:spAutoFit/>
          </a:bodyPr>
          <a:lstStyle/>
          <a:p>
            <a:pPr>
              <a:spcBef>
                <a:spcPts val="600"/>
              </a:spcBef>
              <a:spcAft>
                <a:spcPts val="600"/>
              </a:spcAft>
            </a:pPr>
            <a:r>
              <a:rPr lang="es-ES" sz="1200" b="1">
                <a:solidFill>
                  <a:srgbClr val="020302"/>
                </a:solidFill>
                <a:latin typeface="Adobe Clean" panose="020B0503020404020204" pitchFamily="34" charset="0"/>
              </a:rPr>
              <a:t>Administración de la escalabilidad</a:t>
            </a:r>
          </a:p>
        </p:txBody>
      </p:sp>
      <p:sp>
        <p:nvSpPr>
          <p:cNvPr id="6" name="TextBox 5">
            <a:extLst>
              <a:ext uri="{FF2B5EF4-FFF2-40B4-BE49-F238E27FC236}">
                <a16:creationId xmlns:a16="http://schemas.microsoft.com/office/drawing/2014/main" id="{3A360C4F-3C10-B641-8B6D-C8AF4943F81E}"/>
              </a:ext>
            </a:extLst>
          </p:cNvPr>
          <p:cNvSpPr txBox="1"/>
          <p:nvPr/>
        </p:nvSpPr>
        <p:spPr>
          <a:xfrm>
            <a:off x="3183539" y="3615388"/>
            <a:ext cx="2923243" cy="276999"/>
          </a:xfrm>
          <a:prstGeom prst="rect">
            <a:avLst/>
          </a:prstGeom>
          <a:noFill/>
        </p:spPr>
        <p:txBody>
          <a:bodyPr wrap="square" rtlCol="0">
            <a:spAutoFit/>
          </a:bodyPr>
          <a:lstStyle/>
          <a:p>
            <a:r>
              <a:rPr lang="es-ES" sz="1200" b="1" dirty="0">
                <a:latin typeface="Adobe Clean" panose="020B0503020404020204" pitchFamily="34" charset="0"/>
              </a:rPr>
              <a:t>Priorización acelerada de problemas</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943707"/>
            <a:ext cx="3089712" cy="343684"/>
          </a:xfrm>
          <a:prstGeom prst="rect">
            <a:avLst/>
          </a:prstGeom>
        </p:spPr>
        <p:txBody>
          <a:bodyPr vert="horz" wrap="square" lIns="0" tIns="35560" rIns="0" bIns="0" rtlCol="0">
            <a:spAutoFit/>
          </a:bodyPr>
          <a:lstStyle/>
          <a:p>
            <a:pPr lvl="0">
              <a:spcBef>
                <a:spcPts val="60"/>
              </a:spcBef>
              <a:defRPr/>
            </a:pPr>
            <a:r>
              <a:rPr lang="es-ES" sz="1000" dirty="0">
                <a:latin typeface="Adobe Clean Light" panose="020B0303020404020204" pitchFamily="34" charset="0"/>
                <a:cs typeface="Adobe Clean Light"/>
              </a:rPr>
              <a:t>Reciba más prioridad para los casos de soporte a través del compromiso facilitado con el departamento de ingeniería.</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08058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9" y="6417106"/>
            <a:ext cx="1629869" cy="184666"/>
          </a:xfrm>
          <a:prstGeom prst="rect">
            <a:avLst/>
          </a:prstGeom>
        </p:spPr>
        <p:txBody>
          <a:bodyPr wrap="square" lIns="0" tIns="0" rIns="0" bIns="0">
            <a:spAutoFit/>
          </a:bodyPr>
          <a:lstStyle/>
          <a:p>
            <a:pPr>
              <a:spcBef>
                <a:spcPts val="600"/>
              </a:spcBef>
              <a:spcAft>
                <a:spcPts val="600"/>
              </a:spcAft>
            </a:pPr>
            <a:r>
              <a:rPr lang="es-ES" sz="1200" b="1" dirty="0">
                <a:latin typeface="Adobe Clean" panose="020B0503020404020204" pitchFamily="34" charset="0"/>
                <a:ea typeface="Open Sans" pitchFamily="34" charset="0"/>
                <a:cs typeface="Open Sans" pitchFamily="34" charset="0"/>
              </a:rPr>
              <a:t>Foros de la comunidad</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8" y="6659275"/>
            <a:ext cx="2400460" cy="1113125"/>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continuo en línea a una base de datos donde encontrará cada vez más soluciones técnicas, documentación de productos, preguntas frecuentes y mucho más. Hable con otros clientes en la Comunidad de Adobe para compartir prácticas recomendadas y lecciones aprendidas.</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4" y="6415452"/>
            <a:ext cx="1013098" cy="184666"/>
          </a:xfrm>
          <a:prstGeom prst="rect">
            <a:avLst/>
          </a:prstGeom>
        </p:spPr>
        <p:txBody>
          <a:bodyPr wrap="none" lIns="0" tIns="0" rIns="0" bIns="0">
            <a:spAutoFit/>
          </a:bodyPr>
          <a:lstStyle/>
          <a:p>
            <a:pPr>
              <a:spcBef>
                <a:spcPts val="600"/>
              </a:spcBef>
              <a:spcAft>
                <a:spcPts val="600"/>
              </a:spcAft>
            </a:pPr>
            <a:r>
              <a:rPr lang="es-ES" sz="1200" b="1">
                <a:latin typeface="Adobe Clean" panose="020B0503020404020204" pitchFamily="34" charset="0"/>
                <a:ea typeface="Open Sans" pitchFamily="34" charset="0"/>
                <a:cs typeface="Open Sans" pitchFamily="34" charset="0"/>
              </a:rPr>
              <a:t>Portal de autoayuda</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649146"/>
            <a:ext cx="2148840" cy="805349"/>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al portal de asistencia de autoayuda en línea bajo demanda para revisar el estado de los casos y examinar otros recursos, como noticias, alertas, base de conocimiento, sugerencias destacadas, y mucho más.</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624599"/>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1000">
                <a:solidFill>
                  <a:srgbClr val="020302"/>
                </a:solidFill>
                <a:latin typeface="AdobeClean-Light"/>
                <a:cs typeface="AdobeClean-Light"/>
              </a:rPr>
              <a:t>Los usuarios autorizados (administradores) pueden comenzar una sesión de chat con el Soporte de Adobe para obtener respuestas y ayuda con el envío de casos.</a:t>
            </a:r>
          </a:p>
          <a:p>
            <a:pPr marL="33020" marR="159385">
              <a:lnSpc>
                <a:spcPct val="100000"/>
              </a:lnSpc>
              <a:spcBef>
                <a:spcPts val="100"/>
              </a:spcBef>
              <a:tabLst>
                <a:tab pos="1786889" algn="l"/>
              </a:tabLst>
            </a:pPr>
            <a:r>
              <a:rPr lang="es-ES" sz="1000" i="1">
                <a:solidFill>
                  <a:srgbClr val="7A7A7A"/>
                </a:solidFill>
                <a:latin typeface="AdobeClean-LightIt"/>
                <a:cs typeface="AdobeClean-LightIt"/>
              </a:rPr>
              <a:t>Sujeto a horarios locales</a:t>
            </a: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415452"/>
            <a:ext cx="841577" cy="184666"/>
          </a:xfrm>
          <a:prstGeom prst="rect">
            <a:avLst/>
          </a:prstGeom>
        </p:spPr>
        <p:txBody>
          <a:bodyPr wrap="none" lIns="0" tIns="0" rIns="0" bIns="0">
            <a:spAutoFit/>
          </a:bodyPr>
          <a:lstStyle/>
          <a:p>
            <a:pPr>
              <a:spcBef>
                <a:spcPts val="600"/>
              </a:spcBef>
              <a:spcAft>
                <a:spcPts val="600"/>
              </a:spcAft>
            </a:pPr>
            <a:r>
              <a:rPr lang="es-ES" sz="1200" b="1">
                <a:latin typeface="Adobe Clean" panose="020B0503020404020204" pitchFamily="34" charset="0"/>
                <a:ea typeface="Open Sans" pitchFamily="34" charset="0"/>
                <a:cs typeface="Open Sans" pitchFamily="34" charset="0"/>
              </a:rPr>
              <a:t>Asistencia mediante chat</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1682339" y="8275043"/>
            <a:ext cx="963405" cy="184666"/>
          </a:xfrm>
          <a:prstGeom prst="rect">
            <a:avLst/>
          </a:prstGeom>
        </p:spPr>
        <p:txBody>
          <a:bodyPr wrap="none" lIns="0" tIns="0" rIns="0" bIns="0">
            <a:spAutoFit/>
          </a:bodyPr>
          <a:lstStyle/>
          <a:p>
            <a:pPr>
              <a:spcBef>
                <a:spcPts val="600"/>
              </a:spcBef>
              <a:spcAft>
                <a:spcPts val="600"/>
              </a:spcAft>
            </a:pPr>
            <a:r>
              <a:rPr lang="es-ES" sz="1200" b="1">
                <a:latin typeface="Adobe Clean" panose="020B0503020404020204" pitchFamily="34" charset="0"/>
                <a:ea typeface="Open Sans" pitchFamily="34" charset="0"/>
                <a:cs typeface="Open Sans" pitchFamily="34" charset="0"/>
              </a:rPr>
              <a:t>Asistencia telefónica</a:t>
            </a:r>
          </a:p>
        </p:txBody>
      </p:sp>
      <p:sp>
        <p:nvSpPr>
          <p:cNvPr id="53" name="object 39">
            <a:extLst>
              <a:ext uri="{FF2B5EF4-FFF2-40B4-BE49-F238E27FC236}">
                <a16:creationId xmlns:a16="http://schemas.microsoft.com/office/drawing/2014/main" id="{AECDB25D-EF0F-3345-81AB-77397D56CA87}"/>
              </a:ext>
            </a:extLst>
          </p:cNvPr>
          <p:cNvSpPr txBox="1"/>
          <p:nvPr/>
        </p:nvSpPr>
        <p:spPr>
          <a:xfrm>
            <a:off x="1365235" y="8569418"/>
            <a:ext cx="2139965" cy="805349"/>
          </a:xfrm>
          <a:prstGeom prst="rect">
            <a:avLst/>
          </a:prstGeom>
        </p:spPr>
        <p:txBody>
          <a:bodyPr vert="horz" wrap="square" lIns="0" tIns="35560" rIns="0" bIns="0" rtlCol="0">
            <a:spAutoFit/>
          </a:bodyPr>
          <a:lstStyle/>
          <a:p>
            <a:r>
              <a:rPr lang="es-ES" sz="1000" dirty="0">
                <a:solidFill>
                  <a:srgbClr val="020302"/>
                </a:solidFill>
                <a:latin typeface="AdobeClean-Light"/>
              </a:rPr>
              <a:t>Los usuarios autorizados (administradores)</a:t>
            </a:r>
            <a:r>
              <a:rPr lang="es-ES" sz="1000" dirty="0">
                <a:latin typeface="Adobe Clean Light"/>
              </a:rPr>
              <a:t> pueden llamar al Soporte de Adobe a través de teléfono para obtener respuesta</a:t>
            </a:r>
            <a:r>
              <a:rPr lang="es-ES" sz="1000" dirty="0">
                <a:solidFill>
                  <a:srgbClr val="020302"/>
                </a:solidFill>
                <a:latin typeface="AdobeClean-Light"/>
                <a:cs typeface="AdobeClean-Light"/>
              </a:rPr>
              <a:t>s y ayuda con el envío de casos.</a:t>
            </a:r>
          </a:p>
          <a:p>
            <a:r>
              <a:rPr lang="es-ES" sz="1000" i="1" dirty="0">
                <a:solidFill>
                  <a:srgbClr val="7A7A7A"/>
                </a:solidFill>
                <a:latin typeface="Adobe Clean Light" panose="020B0303020404020204" pitchFamily="34" charset="0"/>
                <a:cs typeface="AdobeClean-LightIt"/>
              </a:rPr>
              <a:t>Sujeto a horarios locales</a:t>
            </a: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323154" y="8269897"/>
            <a:ext cx="1402628" cy="184666"/>
          </a:xfrm>
          <a:prstGeom prst="rect">
            <a:avLst/>
          </a:prstGeom>
        </p:spPr>
        <p:txBody>
          <a:bodyPr wrap="none" lIns="0" tIns="0" rIns="0" bIns="0">
            <a:spAutoFit/>
          </a:bodyPr>
          <a:lstStyle/>
          <a:p>
            <a:pPr>
              <a:spcBef>
                <a:spcPts val="600"/>
              </a:spcBef>
              <a:spcAft>
                <a:spcPts val="600"/>
              </a:spcAft>
            </a:pPr>
            <a:r>
              <a:rPr lang="es-ES" sz="1200" b="1">
                <a:latin typeface="Adobe Clean" panose="020B0503020404020204" pitchFamily="34" charset="0"/>
                <a:ea typeface="Open Sans" pitchFamily="34" charset="0"/>
                <a:cs typeface="Open Sans" pitchFamily="34" charset="0"/>
              </a:rPr>
              <a:t>Envío de casos a través de la web</a:t>
            </a:r>
          </a:p>
        </p:txBody>
      </p:sp>
      <p:sp>
        <p:nvSpPr>
          <p:cNvPr id="55" name="Rectangle 54">
            <a:extLst>
              <a:ext uri="{FF2B5EF4-FFF2-40B4-BE49-F238E27FC236}">
                <a16:creationId xmlns:a16="http://schemas.microsoft.com/office/drawing/2014/main" id="{459945CA-3AB6-CA4B-ABBC-E376700A84AF}"/>
              </a:ext>
            </a:extLst>
          </p:cNvPr>
          <p:cNvSpPr/>
          <p:nvPr/>
        </p:nvSpPr>
        <p:spPr>
          <a:xfrm>
            <a:off x="3825460" y="8522198"/>
            <a:ext cx="2880139" cy="707886"/>
          </a:xfrm>
          <a:prstGeom prst="rect">
            <a:avLst/>
          </a:prstGeom>
        </p:spPr>
        <p:txBody>
          <a:bodyPr wrap="square" lIns="91440" tIns="45720" rIns="91440" bIns="45720" anchor="t">
            <a:spAutoFit/>
          </a:bodyPr>
          <a:lstStyle/>
          <a:p>
            <a:r>
              <a:rPr lang="es-ES" sz="1000" dirty="0">
                <a:solidFill>
                  <a:srgbClr val="020302"/>
                </a:solidFill>
                <a:latin typeface="AdobeClean-Light"/>
              </a:rPr>
              <a:t>Los usuarios autorizados (administradores) </a:t>
            </a:r>
            <a:r>
              <a:rPr lang="es-ES" sz="1000" dirty="0">
                <a:latin typeface="Adobe Clean Light"/>
              </a:rPr>
              <a:t>pueden enviar casos web ilimitados en cualquier momento en lo relacionado con problemas de soporte para que nuestro equipo de Soporte los revisen.</a:t>
            </a: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79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29540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253314"/>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309283"/>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309283"/>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577947"/>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5"/>
            <a:ext cx="327817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s-ES" dirty="0"/>
              <a:t>©2022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a:solidFill>
                  <a:srgbClr val="777879"/>
                </a:solidFill>
                <a:latin typeface="AdobeClean-LightIt"/>
                <a:cs typeface="AdobeClean-LightIt"/>
              </a:rPr>
              <a:t>Para saber más sobre las ofertas de asistencia de Adobe y el nivel adecuado para usted, póngase en contacto con su administrador de cuentas (NAM) o con su Customer Success Manager (CSM).</a:t>
            </a:r>
          </a:p>
          <a:p>
            <a:pPr marL="34290">
              <a:lnSpc>
                <a:spcPct val="100000"/>
              </a:lnSpc>
              <a:spcBef>
                <a:spcPts val="795"/>
              </a:spcBef>
            </a:pPr>
            <a:r>
              <a:rPr lang="es-ES" sz="80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es-ES" sz="1400" b="1">
                <a:solidFill>
                  <a:srgbClr val="020302"/>
                </a:solidFill>
                <a:latin typeface="Adobe Clean"/>
                <a:cs typeface="Adobe Clean"/>
              </a:rPr>
              <a:t>Horario regional y asistencia en otros idiomas</a:t>
            </a:r>
          </a:p>
          <a:p>
            <a:pPr lvl="0">
              <a:spcBef>
                <a:spcPts val="915"/>
              </a:spcBef>
            </a:pPr>
            <a:r>
              <a:rPr lang="es-ES" sz="1000">
                <a:solidFill>
                  <a:srgbClr val="1F1F1F"/>
                </a:solidFill>
                <a:latin typeface="AdobeClean-Light"/>
              </a:rPr>
              <a:t>El horario laboral local de Adobe está adaptado a la región de facturación del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897257450"/>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733872">
                  <a:extLst>
                    <a:ext uri="{9D8B030D-6E8A-4147-A177-3AD203B41FA5}">
                      <a16:colId xmlns:a16="http://schemas.microsoft.com/office/drawing/2014/main" val="2364693614"/>
                    </a:ext>
                  </a:extLst>
                </a:gridCol>
                <a:gridCol w="2133600">
                  <a:extLst>
                    <a:ext uri="{9D8B030D-6E8A-4147-A177-3AD203B41FA5}">
                      <a16:colId xmlns:a16="http://schemas.microsoft.com/office/drawing/2014/main" val="1545335406"/>
                    </a:ext>
                  </a:extLst>
                </a:gridCol>
                <a:gridCol w="1676078">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panose="020B0503020404020204" pitchFamily="34" charset="0"/>
                        </a:rPr>
                        <a:t>América</a:t>
                      </a:r>
                      <a:r>
                        <a:rPr lang="es-ES"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Europa, Oriente Medio 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Japón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ES" sz="1100" baseline="30000" dirty="0">
                          <a:solidFill>
                            <a:schemeClr val="tx1"/>
                          </a:solidFill>
                          <a:latin typeface="Adobe Clean" panose="020B0503020404020204" pitchFamily="34" charset="0"/>
                        </a:rPr>
                        <a:t>1</a:t>
                      </a:r>
                      <a:r>
                        <a:rPr lang="es-ES" sz="1100" dirty="0">
                          <a:solidFill>
                            <a:schemeClr val="tx1"/>
                          </a:solidFill>
                          <a:latin typeface="Adobe Clean" panose="020B0503020404020204" pitchFamily="34" charset="0"/>
                        </a:rPr>
                        <a:t>Soporte en América solo disponible en inglés.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495801" y="8541244"/>
            <a:ext cx="1047590"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10895"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es-ES" sz="1200" b="1" dirty="0">
                <a:solidFill>
                  <a:srgbClr val="FFFFFF"/>
                </a:solidFill>
                <a:latin typeface="Adobe Clean"/>
                <a:cs typeface="Adobe Clean"/>
              </a:rPr>
              <a:t>Asesoría estratégica</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1483737908"/>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57150">
                        <a:buNone/>
                      </a:pPr>
                      <a:r>
                        <a:rPr lang="es-ES" sz="1200" b="0" strike="noStrike">
                          <a:solidFill>
                            <a:srgbClr val="5F5F5F"/>
                          </a:solidFill>
                          <a:latin typeface="Adobe Clean"/>
                          <a:ea typeface="+mn-ea"/>
                          <a:cs typeface="+mn-cs"/>
                          <a:hlinkClick r:id="rId13"/>
                        </a:rPr>
                        <a:t>Aprendizaje y asistencia de Enterprise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b="0" strike="noStrike">
                          <a:solidFill>
                            <a:schemeClr val="tx1"/>
                          </a:solidFill>
                          <a:latin typeface="Adobe Clean Light"/>
                          <a:ea typeface="+mn-ea"/>
                          <a:cs typeface="+mn-cs"/>
                        </a:rPr>
                        <a:t>Aprendizaje y asistencia de Enterprise es el lugar donde los clientes de Adobe pueden encontrar tutoriales de autoayuda, documentación de productos, formación impartida por monitores, comunidad y soporte para ciertos productos de Adobe Creative Cloud y Document.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200" strike="noStrike">
                          <a:solidFill>
                            <a:srgbClr val="5F5F5F"/>
                          </a:solidFill>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Comunidad de soporte de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strike="noStrike">
                          <a:solidFill>
                            <a:schemeClr val="tx1"/>
                          </a:solidFill>
                          <a:latin typeface="Adobe Clean Light" panose="020B0303020404020204" pitchFamily="34" charset="0"/>
                          <a:ea typeface="+mn-ea"/>
                          <a:cs typeface="+mn-cs"/>
                        </a:rPr>
                        <a:t>La comunidad de soporte de Adobe es el lugar adecuado para realizar preguntas, encontrar respuestas, aprender de expertos y compartir información.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200">
                          <a:solidFill>
                            <a:srgbClr val="5F5F5F"/>
                          </a:solidFill>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chemeClr val="tx1"/>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200">
                          <a:solidFill>
                            <a:srgbClr val="5F5F5F"/>
                          </a:solidFill>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a:solidFill>
                            <a:schemeClr val="tx1"/>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3" y="859199"/>
            <a:ext cx="71699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35591</TotalTime>
  <Words>1166</Words>
  <Application>Microsoft Office PowerPoint</Application>
  <PresentationFormat>Custom</PresentationFormat>
  <Paragraphs>122</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Hanh Hoang</cp:lastModifiedBy>
  <cp:revision>154</cp:revision>
  <dcterms:created xsi:type="dcterms:W3CDTF">2020-11-03T06:32:09Z</dcterms:created>
  <dcterms:modified xsi:type="dcterms:W3CDTF">2022-03-24T10:01:03Z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