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67" r:id="rId5"/>
    <p:sldId id="259"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376325D-2BBD-24A3-9FEE-692465B927D5}" name="Jaclyn Zalesky" initials="JZ" userId="S::zalesky@adobe.com::9c0b24b4-6ad7-45a7-a9a0-5ba404afed22" providerId="AD"/>
  <p188:author id="{DB1A11B9-3973-06DC-DBC2-EFEFEF087FED}" name="David Baker" initials="DB" userId="S::davbaker@adobe.com::da2b0875-9916-4d44-89d9-e651631ef4de"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5F5F"/>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9B95D0-0A44-9528-1BEA-48A789637FFE}" v="16" dt="2022-03-04T01:01:28.772"/>
    <p1510:client id="{6BD15537-A10F-677D-2005-CC2304369B8B}" v="2" dt="2022-02-09T19:17:48.735"/>
    <p1510:client id="{9DBA0F9D-2089-8E5D-3226-C91786127D1D}" v="70" dt="2022-02-10T15:55:44.875"/>
    <p1510:client id="{D0512FCB-B045-1245-8DF3-C54E99082CA0}" v="6" dt="2022-01-26T18:22:28.552"/>
    <p1510:client id="{D69136EB-5A5F-EE49-A108-44971954154D}" v="3" dt="2022-01-27T18:16:17.25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p:restoredTop sz="94626"/>
  </p:normalViewPr>
  <p:slideViewPr>
    <p:cSldViewPr snapToGrid="0">
      <p:cViewPr>
        <p:scale>
          <a:sx n="70" d="100"/>
          <a:sy n="70" d="100"/>
        </p:scale>
        <p:origin x="2922" y="21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clyn Zalesky" userId="S::zalesky@adobe.com::9c0b24b4-6ad7-45a7-a9a0-5ba404afed22" providerId="AD" clId="Web-{9DBA0F9D-2089-8E5D-3226-C91786127D1D}"/>
    <pc:docChg chg="mod modSld">
      <pc:chgData name="Jaclyn Zalesky" userId="S::zalesky@adobe.com::9c0b24b4-6ad7-45a7-a9a0-5ba404afed22" providerId="AD" clId="Web-{9DBA0F9D-2089-8E5D-3226-C91786127D1D}" dt="2022-02-10T15:55:38.656" v="67"/>
      <pc:docMkLst>
        <pc:docMk/>
      </pc:docMkLst>
      <pc:sldChg chg="modSp modCm">
        <pc:chgData name="Jaclyn Zalesky" userId="S::zalesky@adobe.com::9c0b24b4-6ad7-45a7-a9a0-5ba404afed22" providerId="AD" clId="Web-{9DBA0F9D-2089-8E5D-3226-C91786127D1D}" dt="2022-02-10T15:55:38.656" v="67"/>
        <pc:sldMkLst>
          <pc:docMk/>
          <pc:sldMk cId="1050037809" sldId="261"/>
        </pc:sldMkLst>
        <pc:graphicFrameChg chg="mod modGraphic">
          <ac:chgData name="Jaclyn Zalesky" userId="S::zalesky@adobe.com::9c0b24b4-6ad7-45a7-a9a0-5ba404afed22" providerId="AD" clId="Web-{9DBA0F9D-2089-8E5D-3226-C91786127D1D}" dt="2022-02-10T15:55:38.656" v="67"/>
          <ac:graphicFrameMkLst>
            <pc:docMk/>
            <pc:sldMk cId="1050037809" sldId="261"/>
            <ac:graphicFrameMk id="111" creationId="{D8653CEC-4213-DE40-9BAF-D1E3318FF89C}"/>
          </ac:graphicFrameMkLst>
        </pc:graphicFrameChg>
      </pc:sldChg>
    </pc:docChg>
  </pc:docChgLst>
  <pc:docChgLst>
    <pc:chgData name="David Baker" userId="S::davbaker@adobe.com::da2b0875-9916-4d44-89d9-e651631ef4de" providerId="AD" clId="Web-{6BD15537-A10F-677D-2005-CC2304369B8B}"/>
    <pc:docChg chg="mod">
      <pc:chgData name="David Baker" userId="S::davbaker@adobe.com::da2b0875-9916-4d44-89d9-e651631ef4de" providerId="AD" clId="Web-{6BD15537-A10F-677D-2005-CC2304369B8B}" dt="2022-02-09T19:17:48.735" v="1"/>
      <pc:docMkLst>
        <pc:docMk/>
      </pc:docMkLst>
      <pc:sldChg chg="addCm">
        <pc:chgData name="David Baker" userId="S::davbaker@adobe.com::da2b0875-9916-4d44-89d9-e651631ef4de" providerId="AD" clId="Web-{6BD15537-A10F-677D-2005-CC2304369B8B}" dt="2022-02-09T19:17:48.735" v="1"/>
        <pc:sldMkLst>
          <pc:docMk/>
          <pc:sldMk cId="1050037809" sldId="261"/>
        </pc:sldMkLst>
      </pc:sldChg>
    </pc:docChg>
  </pc:docChgLst>
  <pc:docChgLst>
    <pc:chgData name="Jaclyn Zalesky" userId="9c0b24b4-6ad7-45a7-a9a0-5ba404afed22" providerId="ADAL" clId="{D0512FCB-B045-1245-8DF3-C54E99082CA0}"/>
    <pc:docChg chg="undo custSel modSld">
      <pc:chgData name="Jaclyn Zalesky" userId="9c0b24b4-6ad7-45a7-a9a0-5ba404afed22" providerId="ADAL" clId="{D0512FCB-B045-1245-8DF3-C54E99082CA0}" dt="2022-01-26T19:11:35.786" v="5" actId="1076"/>
      <pc:docMkLst>
        <pc:docMk/>
      </pc:docMkLst>
      <pc:sldChg chg="modSp mod">
        <pc:chgData name="Jaclyn Zalesky" userId="9c0b24b4-6ad7-45a7-a9a0-5ba404afed22" providerId="ADAL" clId="{D0512FCB-B045-1245-8DF3-C54E99082CA0}" dt="2022-01-26T19:11:35.786" v="5" actId="1076"/>
        <pc:sldMkLst>
          <pc:docMk/>
          <pc:sldMk cId="5960377" sldId="259"/>
        </pc:sldMkLst>
        <pc:spChg chg="mod">
          <ac:chgData name="Jaclyn Zalesky" userId="9c0b24b4-6ad7-45a7-a9a0-5ba404afed22" providerId="ADAL" clId="{D0512FCB-B045-1245-8DF3-C54E99082CA0}" dt="2022-01-26T19:11:15.447" v="3" actId="14100"/>
          <ac:spMkLst>
            <pc:docMk/>
            <pc:sldMk cId="5960377" sldId="259"/>
            <ac:spMk id="50" creationId="{96F6C916-70C7-F646-9255-620156B1938E}"/>
          </ac:spMkLst>
        </pc:spChg>
        <pc:spChg chg="mod">
          <ac:chgData name="Jaclyn Zalesky" userId="9c0b24b4-6ad7-45a7-a9a0-5ba404afed22" providerId="ADAL" clId="{D0512FCB-B045-1245-8DF3-C54E99082CA0}" dt="2022-01-26T18:40:27.796" v="0" actId="1076"/>
          <ac:spMkLst>
            <pc:docMk/>
            <pc:sldMk cId="5960377" sldId="259"/>
            <ac:spMk id="76" creationId="{4FC3D018-1158-A849-B6C1-E429A1F8B354}"/>
          </ac:spMkLst>
        </pc:spChg>
        <pc:spChg chg="mod">
          <ac:chgData name="Jaclyn Zalesky" userId="9c0b24b4-6ad7-45a7-a9a0-5ba404afed22" providerId="ADAL" clId="{D0512FCB-B045-1245-8DF3-C54E99082CA0}" dt="2022-01-26T19:11:35.786" v="5" actId="1076"/>
          <ac:spMkLst>
            <pc:docMk/>
            <pc:sldMk cId="5960377" sldId="259"/>
            <ac:spMk id="78" creationId="{9CCA5960-8B3A-4A49-BAD4-2D24B8AA00D8}"/>
          </ac:spMkLst>
        </pc:spChg>
        <pc:spChg chg="mod">
          <ac:chgData name="Jaclyn Zalesky" userId="9c0b24b4-6ad7-45a7-a9a0-5ba404afed22" providerId="ADAL" clId="{D0512FCB-B045-1245-8DF3-C54E99082CA0}" dt="2022-01-26T19:11:35.786" v="5" actId="1076"/>
          <ac:spMkLst>
            <pc:docMk/>
            <pc:sldMk cId="5960377" sldId="259"/>
            <ac:spMk id="79" creationId="{0AE93525-7B13-D34F-A0A5-6F084F732C57}"/>
          </ac:spMkLst>
        </pc:spChg>
        <pc:spChg chg="mod">
          <ac:chgData name="Jaclyn Zalesky" userId="9c0b24b4-6ad7-45a7-a9a0-5ba404afed22" providerId="ADAL" clId="{D0512FCB-B045-1245-8DF3-C54E99082CA0}" dt="2022-01-26T19:11:10.790" v="2" actId="14100"/>
          <ac:spMkLst>
            <pc:docMk/>
            <pc:sldMk cId="5960377" sldId="259"/>
            <ac:spMk id="121" creationId="{3419AAD6-8F78-6A4E-92B4-499B303969C2}"/>
          </ac:spMkLst>
        </pc:spChg>
        <pc:picChg chg="mod">
          <ac:chgData name="Jaclyn Zalesky" userId="9c0b24b4-6ad7-45a7-a9a0-5ba404afed22" providerId="ADAL" clId="{D0512FCB-B045-1245-8DF3-C54E99082CA0}" dt="2022-01-26T19:11:35.786" v="5" actId="1076"/>
          <ac:picMkLst>
            <pc:docMk/>
            <pc:sldMk cId="5960377" sldId="259"/>
            <ac:picMk id="99" creationId="{94BF0EA8-0582-E444-B2EF-D9812C7E2C98}"/>
          </ac:picMkLst>
        </pc:picChg>
      </pc:sldChg>
    </pc:docChg>
  </pc:docChgLst>
  <pc:docChgLst>
    <pc:chgData name="Jaclyn Zalesky" userId="9c0b24b4-6ad7-45a7-a9a0-5ba404afed22" providerId="ADAL" clId="{D69136EB-5A5F-EE49-A108-44971954154D}"/>
    <pc:docChg chg="custSel modSld">
      <pc:chgData name="Jaclyn Zalesky" userId="9c0b24b4-6ad7-45a7-a9a0-5ba404afed22" providerId="ADAL" clId="{D69136EB-5A5F-EE49-A108-44971954154D}" dt="2022-01-27T18:16:17.258" v="26"/>
      <pc:docMkLst>
        <pc:docMk/>
      </pc:docMkLst>
      <pc:sldChg chg="addSp delSp modSp mod">
        <pc:chgData name="Jaclyn Zalesky" userId="9c0b24b4-6ad7-45a7-a9a0-5ba404afed22" providerId="ADAL" clId="{D69136EB-5A5F-EE49-A108-44971954154D}" dt="2022-01-27T18:16:17.258" v="26"/>
        <pc:sldMkLst>
          <pc:docMk/>
          <pc:sldMk cId="5960377" sldId="259"/>
        </pc:sldMkLst>
        <pc:spChg chg="add del mod">
          <ac:chgData name="Jaclyn Zalesky" userId="9c0b24b4-6ad7-45a7-a9a0-5ba404afed22" providerId="ADAL" clId="{D69136EB-5A5F-EE49-A108-44971954154D}" dt="2022-01-27T18:16:17.258" v="26"/>
          <ac:spMkLst>
            <pc:docMk/>
            <pc:sldMk cId="5960377" sldId="259"/>
            <ac:spMk id="2" creationId="{7BF1B471-FD25-CA4A-A815-C327DF7AC608}"/>
          </ac:spMkLst>
        </pc:spChg>
        <pc:spChg chg="mod">
          <ac:chgData name="Jaclyn Zalesky" userId="9c0b24b4-6ad7-45a7-a9a0-5ba404afed22" providerId="ADAL" clId="{D69136EB-5A5F-EE49-A108-44971954154D}" dt="2022-01-27T18:02:42.431" v="21" actId="1076"/>
          <ac:spMkLst>
            <pc:docMk/>
            <pc:sldMk cId="5960377" sldId="259"/>
            <ac:spMk id="50" creationId="{96F6C916-70C7-F646-9255-620156B1938E}"/>
          </ac:spMkLst>
        </pc:spChg>
        <pc:spChg chg="mod">
          <ac:chgData name="Jaclyn Zalesky" userId="9c0b24b4-6ad7-45a7-a9a0-5ba404afed22" providerId="ADAL" clId="{D69136EB-5A5F-EE49-A108-44971954154D}" dt="2022-01-27T18:01:17.596" v="8" actId="1076"/>
          <ac:spMkLst>
            <pc:docMk/>
            <pc:sldMk cId="5960377" sldId="259"/>
            <ac:spMk id="61" creationId="{617B1137-C66B-C040-8DDC-65022470FBF2}"/>
          </ac:spMkLst>
        </pc:spChg>
        <pc:spChg chg="mod">
          <ac:chgData name="Jaclyn Zalesky" userId="9c0b24b4-6ad7-45a7-a9a0-5ba404afed22" providerId="ADAL" clId="{D69136EB-5A5F-EE49-A108-44971954154D}" dt="2022-01-27T18:00:34.921" v="5" actId="1076"/>
          <ac:spMkLst>
            <pc:docMk/>
            <pc:sldMk cId="5960377" sldId="259"/>
            <ac:spMk id="66" creationId="{FFC37365-14D1-2C4B-97CC-3896ADF5B05F}"/>
          </ac:spMkLst>
        </pc:spChg>
        <pc:spChg chg="add mod">
          <ac:chgData name="Jaclyn Zalesky" userId="9c0b24b4-6ad7-45a7-a9a0-5ba404afed22" providerId="ADAL" clId="{D69136EB-5A5F-EE49-A108-44971954154D}" dt="2022-01-27T18:16:05.708" v="24"/>
          <ac:spMkLst>
            <pc:docMk/>
            <pc:sldMk cId="5960377" sldId="259"/>
            <ac:spMk id="74" creationId="{8CF77401-FD6D-8C4A-AE13-826F9AA0E0C6}"/>
          </ac:spMkLst>
        </pc:spChg>
        <pc:spChg chg="del">
          <ac:chgData name="Jaclyn Zalesky" userId="9c0b24b4-6ad7-45a7-a9a0-5ba404afed22" providerId="ADAL" clId="{D69136EB-5A5F-EE49-A108-44971954154D}" dt="2022-01-27T18:16:04.895" v="23" actId="478"/>
          <ac:spMkLst>
            <pc:docMk/>
            <pc:sldMk cId="5960377" sldId="259"/>
            <ac:spMk id="113" creationId="{2860E159-CE71-E147-9ED2-5C004530291D}"/>
          </ac:spMkLst>
        </pc:spChg>
        <pc:spChg chg="mod">
          <ac:chgData name="Jaclyn Zalesky" userId="9c0b24b4-6ad7-45a7-a9a0-5ba404afed22" providerId="ADAL" clId="{D69136EB-5A5F-EE49-A108-44971954154D}" dt="2022-01-27T18:01:13.571" v="7" actId="1076"/>
          <ac:spMkLst>
            <pc:docMk/>
            <pc:sldMk cId="5960377" sldId="259"/>
            <ac:spMk id="119" creationId="{F212414A-B558-6049-A316-B7EFC3678B28}"/>
          </ac:spMkLst>
        </pc:spChg>
        <pc:spChg chg="mod">
          <ac:chgData name="Jaclyn Zalesky" userId="9c0b24b4-6ad7-45a7-a9a0-5ba404afed22" providerId="ADAL" clId="{D69136EB-5A5F-EE49-A108-44971954154D}" dt="2022-01-27T18:00:17.525" v="4" actId="1076"/>
          <ac:spMkLst>
            <pc:docMk/>
            <pc:sldMk cId="5960377" sldId="259"/>
            <ac:spMk id="127" creationId="{4EF527CD-128E-B44B-A01C-7B9489E006FB}"/>
          </ac:spMkLst>
        </pc:spChg>
        <pc:picChg chg="mod">
          <ac:chgData name="Jaclyn Zalesky" userId="9c0b24b4-6ad7-45a7-a9a0-5ba404afed22" providerId="ADAL" clId="{D69136EB-5A5F-EE49-A108-44971954154D}" dt="2022-01-27T18:00:34.921" v="5" actId="1076"/>
          <ac:picMkLst>
            <pc:docMk/>
            <pc:sldMk cId="5960377" sldId="259"/>
            <ac:picMk id="104" creationId="{D1DFB071-3C1C-0147-9D37-E77FD381A239}"/>
          </ac:picMkLst>
        </pc:picChg>
        <pc:picChg chg="mod">
          <ac:chgData name="Jaclyn Zalesky" userId="9c0b24b4-6ad7-45a7-a9a0-5ba404afed22" providerId="ADAL" clId="{D69136EB-5A5F-EE49-A108-44971954154D}" dt="2022-01-27T18:00:17.525" v="4" actId="1076"/>
          <ac:picMkLst>
            <pc:docMk/>
            <pc:sldMk cId="5960377" sldId="259"/>
            <ac:picMk id="130" creationId="{B9A2CF88-1D6E-294A-ACD8-5518804B44A1}"/>
          </ac:picMkLst>
        </pc:picChg>
      </pc:sldChg>
      <pc:sldChg chg="modSp mod">
        <pc:chgData name="Jaclyn Zalesky" userId="9c0b24b4-6ad7-45a7-a9a0-5ba404afed22" providerId="ADAL" clId="{D69136EB-5A5F-EE49-A108-44971954154D}" dt="2022-01-27T17:59:35.111" v="0" actId="20577"/>
        <pc:sldMkLst>
          <pc:docMk/>
          <pc:sldMk cId="1050037809" sldId="261"/>
        </pc:sldMkLst>
        <pc:spChg chg="mod">
          <ac:chgData name="Jaclyn Zalesky" userId="9c0b24b4-6ad7-45a7-a9a0-5ba404afed22" providerId="ADAL" clId="{D69136EB-5A5F-EE49-A108-44971954154D}" dt="2022-01-27T17:59:35.111" v="0" actId="20577"/>
          <ac:spMkLst>
            <pc:docMk/>
            <pc:sldMk cId="1050037809" sldId="261"/>
            <ac:spMk id="56" creationId="{00000000-0000-0000-0000-000000000000}"/>
          </ac:spMkLst>
        </pc:spChg>
      </pc:sldChg>
      <pc:sldChg chg="modSp mod">
        <pc:chgData name="Jaclyn Zalesky" userId="9c0b24b4-6ad7-45a7-a9a0-5ba404afed22" providerId="ADAL" clId="{D69136EB-5A5F-EE49-A108-44971954154D}" dt="2022-01-27T18:15:55.561" v="22" actId="1076"/>
        <pc:sldMkLst>
          <pc:docMk/>
          <pc:sldMk cId="2161849182" sldId="267"/>
        </pc:sldMkLst>
        <pc:spChg chg="mod">
          <ac:chgData name="Jaclyn Zalesky" userId="9c0b24b4-6ad7-45a7-a9a0-5ba404afed22" providerId="ADAL" clId="{D69136EB-5A5F-EE49-A108-44971954154D}" dt="2022-01-27T18:15:55.561" v="22" actId="1076"/>
          <ac:spMkLst>
            <pc:docMk/>
            <pc:sldMk cId="2161849182" sldId="267"/>
            <ac:spMk id="11" creationId="{00000000-0000-0000-0000-000000000000}"/>
          </ac:spMkLst>
        </pc:spChg>
        <pc:spChg chg="mod">
          <ac:chgData name="Jaclyn Zalesky" userId="9c0b24b4-6ad7-45a7-a9a0-5ba404afed22" providerId="ADAL" clId="{D69136EB-5A5F-EE49-A108-44971954154D}" dt="2022-01-27T18:02:09.227" v="20" actId="20577"/>
          <ac:spMkLst>
            <pc:docMk/>
            <pc:sldMk cId="2161849182" sldId="267"/>
            <ac:spMk id="12" creationId="{B5B9BF51-8921-A94B-954A-82B5B5874814}"/>
          </ac:spMkLst>
        </pc:spChg>
      </pc:sldChg>
    </pc:docChg>
  </pc:docChgLst>
  <pc:docChgLst>
    <pc:chgData name="Jaclyn Zalesky" userId="S::zalesky@adobe.com::9c0b24b4-6ad7-45a7-a9a0-5ba404afed22" providerId="AD" clId="Web-{029B95D0-0A44-9528-1BEA-48A789637FFE}"/>
    <pc:docChg chg="modSld">
      <pc:chgData name="Jaclyn Zalesky" userId="S::zalesky@adobe.com::9c0b24b4-6ad7-45a7-a9a0-5ba404afed22" providerId="AD" clId="Web-{029B95D0-0A44-9528-1BEA-48A789637FFE}" dt="2022-03-04T01:01:28.772" v="7" actId="20577"/>
      <pc:docMkLst>
        <pc:docMk/>
      </pc:docMkLst>
      <pc:sldChg chg="modSp">
        <pc:chgData name="Jaclyn Zalesky" userId="S::zalesky@adobe.com::9c0b24b4-6ad7-45a7-a9a0-5ba404afed22" providerId="AD" clId="Web-{029B95D0-0A44-9528-1BEA-48A789637FFE}" dt="2022-03-04T01:01:28.772" v="7" actId="20577"/>
        <pc:sldMkLst>
          <pc:docMk/>
          <pc:sldMk cId="5960377" sldId="259"/>
        </pc:sldMkLst>
        <pc:spChg chg="mod">
          <ac:chgData name="Jaclyn Zalesky" userId="S::zalesky@adobe.com::9c0b24b4-6ad7-45a7-a9a0-5ba404afed22" providerId="AD" clId="Web-{029B95D0-0A44-9528-1BEA-48A789637FFE}" dt="2022-03-04T01:01:28.772" v="7" actId="20577"/>
          <ac:spMkLst>
            <pc:docMk/>
            <pc:sldMk cId="5960377" sldId="259"/>
            <ac:spMk id="48" creationId="{5D509D19-B7E8-854C-A645-DFEABAF81FC2}"/>
          </ac:spMkLst>
        </pc:spChg>
      </pc:sldChg>
      <pc:sldChg chg="modSp">
        <pc:chgData name="Jaclyn Zalesky" userId="S::zalesky@adobe.com::9c0b24b4-6ad7-45a7-a9a0-5ba404afed22" providerId="AD" clId="Web-{029B95D0-0A44-9528-1BEA-48A789637FFE}" dt="2022-03-04T01:00:37.427" v="1"/>
        <pc:sldMkLst>
          <pc:docMk/>
          <pc:sldMk cId="2161849182" sldId="267"/>
        </pc:sldMkLst>
        <pc:graphicFrameChg chg="mod modGraphic">
          <ac:chgData name="Jaclyn Zalesky" userId="S::zalesky@adobe.com::9c0b24b4-6ad7-45a7-a9a0-5ba404afed22" providerId="AD" clId="Web-{029B95D0-0A44-9528-1BEA-48A789637FFE}" dt="2022-03-04T01:00:37.427" v="1"/>
          <ac:graphicFrameMkLst>
            <pc:docMk/>
            <pc:sldMk cId="2161849182" sldId="267"/>
            <ac:graphicFrameMk id="13" creationId="{63DBC3ED-EEDC-974A-82A2-F5182CF12546}"/>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3/24/2022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3/24/2022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jp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notesSlide" Target="../notesSlides/notesSlide2.xml"/><Relationship Id="rId16" Type="http://schemas.openxmlformats.org/officeDocument/2006/relationships/image" Target="../media/image16.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8" Type="http://schemas.openxmlformats.org/officeDocument/2006/relationships/hyperlink" Target="https://community.adobe.com/" TargetMode="External"/><Relationship Id="rId13" Type="http://schemas.openxmlformats.org/officeDocument/2006/relationships/image" Target="../media/image22.png"/><Relationship Id="rId3" Type="http://schemas.openxmlformats.org/officeDocument/2006/relationships/hyperlink" Target="http://www.adobe.com/" TargetMode="External"/><Relationship Id="rId7" Type="http://schemas.openxmlformats.org/officeDocument/2006/relationships/hyperlink" Target="https://helpx.adobe.com/es/enterprise.html" TargetMode="External"/><Relationship Id="rId12" Type="http://schemas.openxmlformats.org/officeDocument/2006/relationships/image" Target="../media/image21.svg"/><Relationship Id="rId2" Type="http://schemas.openxmlformats.org/officeDocument/2006/relationships/notesSlide" Target="../notesSlides/notesSlide3.xml"/><Relationship Id="rId16" Type="http://schemas.openxmlformats.org/officeDocument/2006/relationships/image" Target="../media/image25.svg"/><Relationship Id="rId1" Type="http://schemas.openxmlformats.org/officeDocument/2006/relationships/slideLayout" Target="../slideLayouts/slideLayout5.xml"/><Relationship Id="rId6" Type="http://schemas.openxmlformats.org/officeDocument/2006/relationships/image" Target="../media/image19.jpg"/><Relationship Id="rId11" Type="http://schemas.openxmlformats.org/officeDocument/2006/relationships/image" Target="../media/image20.png"/><Relationship Id="rId5" Type="http://schemas.openxmlformats.org/officeDocument/2006/relationships/image" Target="../media/image18.png"/><Relationship Id="rId15" Type="http://schemas.openxmlformats.org/officeDocument/2006/relationships/image" Target="../media/image24.png"/><Relationship Id="rId10" Type="http://schemas.openxmlformats.org/officeDocument/2006/relationships/hyperlink" Target="https://helpx.adobe.com/es/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2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lang="es-ES" sz="2300">
                <a:latin typeface="Adobe Clean" panose="020B0503020404020204" pitchFamily="34" charset="0"/>
              </a:rPr>
              <a:t>PLANES DE SOPORTE DE ADOBE</a:t>
            </a:r>
          </a:p>
        </p:txBody>
      </p:sp>
      <p:sp>
        <p:nvSpPr>
          <p:cNvPr id="4" name="object 4"/>
          <p:cNvSpPr txBox="1"/>
          <p:nvPr/>
        </p:nvSpPr>
        <p:spPr>
          <a:xfrm>
            <a:off x="121146" y="7134585"/>
            <a:ext cx="5073154" cy="228268"/>
          </a:xfrm>
          <a:prstGeom prst="rect">
            <a:avLst/>
          </a:prstGeom>
        </p:spPr>
        <p:txBody>
          <a:bodyPr vert="horz" wrap="square" lIns="0" tIns="12700" rIns="0" bIns="0" rtlCol="0">
            <a:spAutoFit/>
          </a:bodyPr>
          <a:lstStyle/>
          <a:p>
            <a:pPr marL="12700">
              <a:lnSpc>
                <a:spcPct val="100000"/>
              </a:lnSpc>
              <a:spcBef>
                <a:spcPts val="100"/>
              </a:spcBef>
            </a:pPr>
            <a:r>
              <a:rPr lang="es-ES" sz="1400" b="1" u="sng" dirty="0">
                <a:solidFill>
                  <a:srgbClr val="020302"/>
                </a:solidFill>
                <a:uFill>
                  <a:solidFill>
                    <a:srgbClr val="020302"/>
                  </a:solidFill>
                </a:uFill>
                <a:latin typeface="Adobe Clean"/>
                <a:cs typeface="Adobe Clean"/>
              </a:rPr>
              <a:t>Destinatarios de nivel de servicio: Respuesta inicial</a:t>
            </a:r>
          </a:p>
        </p:txBody>
      </p:sp>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121146" y="9839613"/>
            <a:ext cx="2596654" cy="133370"/>
          </a:xfrm>
          <a:prstGeom prst="rect">
            <a:avLst/>
          </a:prstGeom>
        </p:spPr>
        <p:txBody>
          <a:bodyPr vert="horz" wrap="square" lIns="0" tIns="10160" rIns="0" bIns="0" rtlCol="0">
            <a:spAutoFit/>
          </a:bodyPr>
          <a:lstStyle/>
          <a:p>
            <a:pPr marL="12700">
              <a:lnSpc>
                <a:spcPct val="100000"/>
              </a:lnSpc>
              <a:spcBef>
                <a:spcPts val="80"/>
              </a:spcBef>
            </a:pPr>
            <a:r>
              <a:rPr lang="es-ES" dirty="0"/>
              <a:t>©2022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3206102" cy="200055"/>
          </a:xfrm>
          <a:prstGeom prst="rect">
            <a:avLst/>
          </a:prstGeom>
          <a:noFill/>
        </p:spPr>
        <p:txBody>
          <a:bodyPr wrap="square" rtlCol="0">
            <a:spAutoFit/>
          </a:bodyPr>
          <a:lstStyle/>
          <a:p>
            <a:r>
              <a:rPr lang="es-ES" sz="700" i="1">
                <a:solidFill>
                  <a:schemeClr val="bg1"/>
                </a:solidFill>
                <a:latin typeface="Adobe Clean" panose="020B0503020404020204" pitchFamily="34" charset="0"/>
              </a:rPr>
              <a:t>Adobe Creative Cloud/Adobe Document Cloud (incluido Adobe Sign)</a:t>
            </a:r>
          </a:p>
        </p:txBody>
      </p:sp>
      <p:sp>
        <p:nvSpPr>
          <p:cNvPr id="12" name="object 5">
            <a:extLst>
              <a:ext uri="{FF2B5EF4-FFF2-40B4-BE49-F238E27FC236}">
                <a16:creationId xmlns:a16="http://schemas.microsoft.com/office/drawing/2014/main" id="{B5B9BF51-8921-A94B-954A-82B5B5874814}"/>
              </a:ext>
            </a:extLst>
          </p:cNvPr>
          <p:cNvSpPr txBox="1"/>
          <p:nvPr/>
        </p:nvSpPr>
        <p:spPr>
          <a:xfrm>
            <a:off x="122477" y="593716"/>
            <a:ext cx="5783023" cy="1401666"/>
          </a:xfrm>
          <a:prstGeom prst="rect">
            <a:avLst/>
          </a:prstGeom>
        </p:spPr>
        <p:txBody>
          <a:bodyPr vert="horz" wrap="square" lIns="0" tIns="24130" rIns="0" bIns="0" rtlCol="0" anchor="t">
            <a:spAutoFit/>
          </a:bodyPr>
          <a:lstStyle/>
          <a:p>
            <a:pPr marL="12700" marR="5080">
              <a:lnSpc>
                <a:spcPts val="1200"/>
              </a:lnSpc>
              <a:spcBef>
                <a:spcPts val="240"/>
              </a:spcBef>
            </a:pPr>
            <a:r>
              <a:rPr lang="es-ES" sz="1200" dirty="0">
                <a:solidFill>
                  <a:schemeClr val="bg1"/>
                </a:solidFill>
                <a:latin typeface="Adobe Clean Light"/>
              </a:rPr>
              <a:t>Standard | Business |</a:t>
            </a:r>
            <a:r>
              <a:rPr lang="es-ES" sz="1200" b="1" dirty="0">
                <a:solidFill>
                  <a:schemeClr val="bg1"/>
                </a:solidFill>
                <a:latin typeface="Adobe Clean Light"/>
              </a:rPr>
              <a:t> </a:t>
            </a:r>
            <a:r>
              <a:rPr lang="es-ES" sz="1200" b="1" dirty="0">
                <a:solidFill>
                  <a:schemeClr val="bg1"/>
                </a:solidFill>
              </a:rPr>
              <a:t>Enterprise</a:t>
            </a:r>
            <a:r>
              <a:rPr lang="es-ES" sz="1200" b="1" dirty="0">
                <a:solidFill>
                  <a:schemeClr val="bg1"/>
                </a:solidFill>
                <a:latin typeface="Adobe Clean Light"/>
              </a:rPr>
              <a:t> </a:t>
            </a:r>
            <a:r>
              <a:rPr lang="es-ES" sz="1200" dirty="0">
                <a:solidFill>
                  <a:schemeClr val="bg1"/>
                </a:solidFill>
                <a:latin typeface="Adobe Clean Light"/>
              </a:rPr>
              <a:t>| Elite</a:t>
            </a:r>
            <a:br>
              <a:rPr lang="es-ES" sz="900" dirty="0">
                <a:latin typeface="Adobe Clean Light" panose="020B0303020404020204" pitchFamily="34" charset="0"/>
              </a:rPr>
            </a:br>
            <a:r>
              <a:rPr lang="es-ES" sz="950" dirty="0">
                <a:solidFill>
                  <a:schemeClr val="bg1"/>
                </a:solidFill>
                <a:latin typeface="Adobe Clean SemiLight"/>
              </a:rPr>
              <a:t>Adobe ofrece una amplia variedad de recursos técnicos para ayudar a su negocio, incluidos como parte de su suscripción empresarial de Adobe. Puede mejorarla con el plan de soporte ENTERPRISE. Los clientes de ENTERPRISE se beneficiarán de nuestro servicio del equipo de ingenieros de asistencia técnica especializados, a través del cual un contacto técnico dado del equipo de Soporte de Adobe con gran experiencia en su caso colaborará con usted y sus equipos técnicos para asegurar una solución adecuada a todas las solicitudes de asistencia. Su equipo de Soporte también puede ayudar a coordinar y ofrecer las ventajas adicionales del paquete ENTERPRISE sin afectar a su negocio en los momentos más importantes.  Los clientes del plan de soporte Enterprise también pueden disfrutar de documentación técnica completa y detallada sobre productos y notas de la versión actual.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582338577"/>
              </p:ext>
            </p:extLst>
          </p:nvPr>
        </p:nvGraphicFramePr>
        <p:xfrm>
          <a:off x="136774" y="2144486"/>
          <a:ext cx="7498851" cy="4806311"/>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2315736">
                  <a:extLst>
                    <a:ext uri="{9D8B030D-6E8A-4147-A177-3AD203B41FA5}">
                      <a16:colId xmlns:a16="http://schemas.microsoft.com/office/drawing/2014/main" val="20001"/>
                    </a:ext>
                  </a:extLst>
                </a:gridCol>
                <a:gridCol w="1923823">
                  <a:extLst>
                    <a:ext uri="{9D8B030D-6E8A-4147-A177-3AD203B41FA5}">
                      <a16:colId xmlns:a16="http://schemas.microsoft.com/office/drawing/2014/main" val="2563521174"/>
                    </a:ext>
                  </a:extLst>
                </a:gridCol>
                <a:gridCol w="1745693">
                  <a:extLst>
                    <a:ext uri="{9D8B030D-6E8A-4147-A177-3AD203B41FA5}">
                      <a16:colId xmlns:a16="http://schemas.microsoft.com/office/drawing/2014/main" val="20003"/>
                    </a:ext>
                  </a:extLst>
                </a:gridCol>
              </a:tblGrid>
              <a:tr h="280044">
                <a:tc gridSpan="2">
                  <a:txBody>
                    <a:bodyPr/>
                    <a:lstStyle/>
                    <a:p>
                      <a:endParaRPr lang="en-US" sz="1400"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s-ES" sz="1100" dirty="0">
                          <a:solidFill>
                            <a:srgbClr val="404040"/>
                          </a:solidFill>
                          <a:latin typeface="Adobe Clean"/>
                          <a:cs typeface="Adobe Clean"/>
                        </a:rPr>
                        <a:t>Soporte Standard</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s-ES" sz="1100" dirty="0">
                          <a:solidFill>
                            <a:srgbClr val="FFFFFF"/>
                          </a:solidFill>
                          <a:latin typeface="Adobe Clean"/>
                          <a:cs typeface="Adobe Clean"/>
                        </a:rPr>
                        <a:t>Soporte Enterprise</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80044">
                <a:tc gridSpan="2">
                  <a:txBody>
                    <a:bodyPr/>
                    <a:lstStyle/>
                    <a:p>
                      <a:endParaRPr lang="en-US" sz="1400"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11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s-ES" sz="1100" b="1" i="1" dirty="0">
                          <a:solidFill>
                            <a:schemeClr val="bg1"/>
                          </a:solidFill>
                          <a:latin typeface="Adobe Clean" panose="020B0503020404020204" pitchFamily="34" charset="0"/>
                        </a:rPr>
                        <a:t>Soporte de pago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07699">
                <a:tc rowSpan="3">
                  <a:txBody>
                    <a:bodyPr/>
                    <a:lstStyle/>
                    <a:p>
                      <a:pPr marL="50800" algn="ctr">
                        <a:lnSpc>
                          <a:spcPct val="100000"/>
                        </a:lnSpc>
                        <a:spcBef>
                          <a:spcPts val="500"/>
                        </a:spcBef>
                      </a:pPr>
                      <a:r>
                        <a:rPr lang="es-ES" sz="1100" b="1" i="0" dirty="0">
                          <a:solidFill>
                            <a:schemeClr val="bg1"/>
                          </a:solidFill>
                          <a:latin typeface="Adobe Clean" panose="020B0503020404020204" pitchFamily="34" charset="0"/>
                          <a:cs typeface="AdobeClean-Light"/>
                        </a:rPr>
                        <a:t>Expertos asignados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lang="es-ES" sz="1000" dirty="0">
                          <a:solidFill>
                            <a:srgbClr val="020302"/>
                          </a:solidFill>
                          <a:latin typeface="AdobeClean-Light"/>
                          <a:cs typeface="AdobeClean-Light"/>
                        </a:rPr>
                        <a:t>Responsable de la asistencia técnica de la cuenta</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pPr>
                      <a:endParaRPr sz="900" spc="0" dirty="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lang="es-ES" sz="1000">
                          <a:solidFill>
                            <a:srgbClr val="020302"/>
                          </a:solidFill>
                          <a:latin typeface="AdobeClean-Light"/>
                          <a:cs typeface="AdobeClean-Light"/>
                        </a:rPr>
                        <a:t>Ingeniero de asistencia técnica especializado</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s-ES" sz="900">
                          <a:solidFill>
                            <a:srgbClr val="020302"/>
                          </a:solidFill>
                          <a:latin typeface="Wingdings"/>
                          <a:cs typeface="Wingdings"/>
                        </a:rPr>
                        <a:t></a:t>
                      </a:r>
                    </a:p>
                  </a:txBody>
                  <a:tcPr marL="0" marR="0" marT="59055" marB="0">
                    <a:solidFill>
                      <a:schemeClr val="bg1">
                        <a:lumMod val="95000"/>
                      </a:schemeClr>
                    </a:solidFill>
                  </a:tcPr>
                </a:tc>
                <a:extLst>
                  <a:ext uri="{0D108BD9-81ED-4DB2-BD59-A6C34878D82A}">
                    <a16:rowId xmlns:a16="http://schemas.microsoft.com/office/drawing/2014/main" val="10003"/>
                  </a:ext>
                </a:extLst>
              </a:tr>
              <a:tr h="212367">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lang="es-ES" sz="1000">
                          <a:solidFill>
                            <a:srgbClr val="020302"/>
                          </a:solidFill>
                          <a:latin typeface="AdobeClean-Light"/>
                          <a:cs typeface="AdobeClean-Light"/>
                        </a:rPr>
                        <a:t>Gestor técnico de cuentas</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06533">
                <a:tc rowSpan="16">
                  <a:txBody>
                    <a:bodyPr/>
                    <a:lstStyle/>
                    <a:p>
                      <a:pPr marL="50800" algn="ctr">
                        <a:lnSpc>
                          <a:spcPct val="100000"/>
                        </a:lnSpc>
                        <a:spcBef>
                          <a:spcPts val="459"/>
                        </a:spcBef>
                      </a:pPr>
                      <a:r>
                        <a:rPr lang="es-ES" sz="1100" b="1" i="0" dirty="0">
                          <a:solidFill>
                            <a:schemeClr val="bg1"/>
                          </a:solidFill>
                          <a:latin typeface="Adobe Clean" panose="020B0503020404020204" pitchFamily="34" charset="0"/>
                          <a:cs typeface="AdobeClean-Light"/>
                        </a:rPr>
                        <a:t>Servicios de soporte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es-ES" sz="1000">
                          <a:solidFill>
                            <a:srgbClr val="020302"/>
                          </a:solidFill>
                          <a:latin typeface="AdobeClean-Light"/>
                          <a:cs typeface="AdobeClean-Light"/>
                        </a:rPr>
                        <a:t>Soporte de autoayuda 24 x 7 </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459"/>
                        </a:spcBef>
                        <a:spcAft>
                          <a:spcPts val="0"/>
                        </a:spcAft>
                        <a:buClrTx/>
                        <a:buSzTx/>
                        <a:buFontTx/>
                        <a:buNone/>
                        <a:tabLst/>
                        <a:defRPr/>
                      </a:pPr>
                      <a:r>
                        <a:rPr kumimoji="0" lang="es-ES" sz="900" b="0" i="0" u="none" strike="noStrike" cap="none" normalizeH="0" baseline="0" noProof="0">
                          <a:ln>
                            <a:noFill/>
                          </a:ln>
                          <a:solidFill>
                            <a:srgbClr val="020302"/>
                          </a:solidFill>
                          <a:uLnTx/>
                          <a:uFillTx/>
                          <a:latin typeface="Wingdings"/>
                          <a:ea typeface="+mn-ea"/>
                          <a:cs typeface="Wingdings"/>
                        </a:rPr>
                        <a:t></a:t>
                      </a:r>
                    </a:p>
                  </a:txBody>
                  <a:tcPr marL="0" marR="0" marT="58419"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s-ES" sz="1000" b="0" i="0">
                          <a:solidFill>
                            <a:srgbClr val="020302"/>
                          </a:solidFill>
                          <a:latin typeface="Adobe Clean Light" panose="020B0303020404020204" pitchFamily="34" charset="0"/>
                          <a:cs typeface="AdobeClean-Light"/>
                        </a:rPr>
                        <a:t>Soporte 24 x 7 por chat/teléfono</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207116">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a:lnSpc>
                          <a:spcPct val="100000"/>
                        </a:lnSpc>
                        <a:spcBef>
                          <a:spcPts val="455"/>
                        </a:spcBef>
                      </a:pPr>
                      <a:r>
                        <a:rPr lang="es-ES" sz="1000">
                          <a:latin typeface="AdobeClean-Light"/>
                          <a:cs typeface="AdobeClean-Light"/>
                        </a:rPr>
                        <a:t>Envíos de casos a través de la web </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es-ES"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7"/>
                  </a:ext>
                </a:extLst>
              </a:tr>
              <a:tr h="207699">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lang="es-ES" sz="1000">
                          <a:solidFill>
                            <a:srgbClr val="020302"/>
                          </a:solidFill>
                          <a:latin typeface="AdobeClean-Light"/>
                          <a:cs typeface="AdobeClean-Light"/>
                        </a:rPr>
                        <a:t>Enrutamiento de casos según prioridad</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8"/>
                  </a:ext>
                </a:extLst>
              </a:tr>
              <a:tr h="206533">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marR="0" lvl="0" indent="0" defTabSz="914400" eaLnBrk="1" fontAlgn="auto" latinLnBrk="0" hangingPunct="1">
                        <a:lnSpc>
                          <a:spcPct val="100000"/>
                        </a:lnSpc>
                        <a:spcBef>
                          <a:spcPts val="450"/>
                        </a:spcBef>
                        <a:spcAft>
                          <a:spcPts val="0"/>
                        </a:spcAft>
                        <a:buClrTx/>
                        <a:buSzTx/>
                        <a:buFontTx/>
                        <a:buNone/>
                        <a:tabLst/>
                        <a:defRPr/>
                      </a:pPr>
                      <a:r>
                        <a:rPr lang="es-ES" sz="1000">
                          <a:latin typeface="AdobeClean-Light"/>
                          <a:cs typeface="AdobeClean-Light"/>
                        </a:rPr>
                        <a:t>Priorización acelerada de problemas</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5"/>
                        </a:spcBef>
                        <a:spcAft>
                          <a:spcPts val="0"/>
                        </a:spcAft>
                        <a:buClrTx/>
                        <a:buSzTx/>
                        <a:buFontTx/>
                        <a:buNone/>
                        <a:tabLst/>
                        <a:defRPr/>
                      </a:pPr>
                      <a:r>
                        <a:rPr lang="es-ES" sz="900">
                          <a:solidFill>
                            <a:srgbClr val="020302"/>
                          </a:solidFill>
                          <a:latin typeface="Wingdings"/>
                          <a:cs typeface="Wingdings"/>
                        </a:rPr>
                        <a:t></a:t>
                      </a:r>
                    </a:p>
                  </a:txBody>
                  <a:tcPr marL="0" marR="0" marT="57785" marB="0">
                    <a:solidFill>
                      <a:schemeClr val="bg1">
                        <a:lumMod val="95000"/>
                      </a:schemeClr>
                    </a:solidFill>
                  </a:tcPr>
                </a:tc>
                <a:extLst>
                  <a:ext uri="{0D108BD9-81ED-4DB2-BD59-A6C34878D82A}">
                    <a16:rowId xmlns:a16="http://schemas.microsoft.com/office/drawing/2014/main" val="10009"/>
                  </a:ext>
                </a:extLst>
              </a:tr>
              <a:tr h="206533">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lang="es-ES" sz="1000">
                          <a:latin typeface="AdobeClean-Light"/>
                          <a:cs typeface="AdobeClean-Light"/>
                        </a:rPr>
                        <a:t>Administración de la escalabilidad</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10"/>
                  </a:ext>
                </a:extLst>
              </a:tr>
              <a:tr h="206533">
                <a:tc vMerge="1">
                  <a:txBody>
                    <a:bodyPr/>
                    <a:lstStyle/>
                    <a:p>
                      <a:endParaRPr lang="en-US"/>
                    </a:p>
                  </a:txBody>
                  <a:tcPr/>
                </a:tc>
                <a:tc>
                  <a:txBody>
                    <a:bodyPr/>
                    <a:lstStyle/>
                    <a:p>
                      <a:pPr marL="50800">
                        <a:lnSpc>
                          <a:spcPct val="100000"/>
                        </a:lnSpc>
                        <a:spcBef>
                          <a:spcPts val="450"/>
                        </a:spcBef>
                      </a:pPr>
                      <a:r>
                        <a:rPr lang="es-ES" sz="1000">
                          <a:latin typeface="AdobeClean-Light"/>
                          <a:cs typeface="AdobeClean-Light"/>
                        </a:rPr>
                        <a:t>Monitorización proactiva de casos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s-ES"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225399098"/>
                  </a:ext>
                </a:extLst>
              </a:tr>
              <a:tr h="207699">
                <a:tc vMerge="1">
                  <a:txBody>
                    <a:bodyPr/>
                    <a:lstStyle/>
                    <a:p>
                      <a:pPr marL="48895" algn="l" rtl="0">
                        <a:lnSpc>
                          <a:spcPct val="100000"/>
                        </a:lnSpc>
                        <a:spcBef>
                          <a:spcPts val="459"/>
                        </a:spcBef>
                      </a:pPr>
                      <a:endParaRPr sz="900" dirty="0">
                        <a:latin typeface="AdobeClean-Light"/>
                        <a:cs typeface="AdobeClean-Light"/>
                      </a:endParaRPr>
                    </a:p>
                  </a:txBody>
                  <a:tcPr marL="0" marR="0" marT="58419" marB="0"/>
                </a:tc>
                <a:tc>
                  <a:txBody>
                    <a:bodyPr/>
                    <a:lstStyle/>
                    <a:p>
                      <a:pPr marL="48895" lvl="0">
                        <a:lnSpc>
                          <a:spcPct val="100000"/>
                        </a:lnSpc>
                        <a:spcBef>
                          <a:spcPts val="459"/>
                        </a:spcBef>
                        <a:buNone/>
                      </a:pPr>
                      <a:r>
                        <a:rPr lang="es-ES" sz="1000" b="0" i="0" u="none" strike="noStrike" noProof="0">
                          <a:solidFill>
                            <a:srgbClr val="020302"/>
                          </a:solidFill>
                          <a:latin typeface="Adobe Clean Light"/>
                        </a:rPr>
                        <a:t>Opción de soporte en la misma región</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s-ES" sz="900">
                          <a:solidFill>
                            <a:srgbClr val="020302"/>
                          </a:solidFill>
                          <a:latin typeface="Wingdings"/>
                          <a:cs typeface="Wingdings"/>
                        </a:rPr>
                        <a:t></a:t>
                      </a:r>
                    </a:p>
                  </a:txBody>
                  <a:tcPr marL="0" marR="0" marT="57150" marB="0">
                    <a:solidFill>
                      <a:schemeClr val="bg1">
                        <a:lumMod val="95000"/>
                      </a:schemeClr>
                    </a:solidFill>
                  </a:tcPr>
                </a:tc>
                <a:extLst>
                  <a:ext uri="{0D108BD9-81ED-4DB2-BD59-A6C34878D82A}">
                    <a16:rowId xmlns:a16="http://schemas.microsoft.com/office/drawing/2014/main" val="4193451537"/>
                  </a:ext>
                </a:extLst>
              </a:tr>
              <a:tr h="208283">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lang="es-ES" sz="1000">
                          <a:solidFill>
                            <a:srgbClr val="020302"/>
                          </a:solidFill>
                          <a:latin typeface="AdobeClean-Light"/>
                          <a:cs typeface="AdobeClean-Light"/>
                        </a:rPr>
                        <a:t>Revisiones del servicio</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es-ES" sz="900">
                          <a:solidFill>
                            <a:srgbClr val="020302"/>
                          </a:solidFill>
                          <a:latin typeface="AdobeClean-Light"/>
                          <a:cs typeface="AdobeClean-Light"/>
                        </a:rPr>
                        <a:t>2 años</a:t>
                      </a:r>
                    </a:p>
                  </a:txBody>
                  <a:tcPr marL="0" marR="0" marT="57150" marB="0">
                    <a:solidFill>
                      <a:schemeClr val="bg1">
                        <a:lumMod val="95000"/>
                      </a:schemeClr>
                    </a:solidFill>
                  </a:tcPr>
                </a:tc>
                <a:extLst>
                  <a:ext uri="{0D108BD9-81ED-4DB2-BD59-A6C34878D82A}">
                    <a16:rowId xmlns:a16="http://schemas.microsoft.com/office/drawing/2014/main" val="10011"/>
                  </a:ext>
                </a:extLst>
              </a:tr>
              <a:tr h="212367">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lang="es-ES" sz="1000">
                          <a:latin typeface="AdobeClean-Light"/>
                          <a:cs typeface="AdobeClean-Light"/>
                        </a:rPr>
                        <a:t>Reseñas de casos</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0"/>
                        </a:spcBef>
                      </a:pPr>
                      <a:r>
                        <a:rPr lang="es-ES" sz="900">
                          <a:latin typeface="AdobeClean-Light"/>
                          <a:cs typeface="AdobeClean-Light"/>
                        </a:rPr>
                        <a:t>1 mes</a:t>
                      </a:r>
                    </a:p>
                  </a:txBody>
                  <a:tcPr marL="0" marR="0" marT="57150" marB="0">
                    <a:solidFill>
                      <a:schemeClr val="bg1">
                        <a:lumMod val="95000"/>
                      </a:schemeClr>
                    </a:solidFill>
                  </a:tcPr>
                </a:tc>
                <a:extLst>
                  <a:ext uri="{0D108BD9-81ED-4DB2-BD59-A6C34878D82A}">
                    <a16:rowId xmlns:a16="http://schemas.microsoft.com/office/drawing/2014/main" val="10012"/>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s-ES" sz="1000">
                          <a:latin typeface="AdobeClean-Light"/>
                          <a:cs typeface="AdobeClean-Light"/>
                        </a:rPr>
                        <a:t>Revisión de soluciones</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spcBef>
                          <a:spcPts val="450"/>
                        </a:spcBef>
                      </a:pPr>
                      <a:endParaRPr sz="900" spc="0" dirty="0">
                        <a:latin typeface="AdobeClean-Light"/>
                        <a:cs typeface="AdobeClean-Light"/>
                      </a:endParaRPr>
                    </a:p>
                  </a:txBody>
                  <a:tcPr marL="0" marR="0" marT="57150" marB="0">
                    <a:solidFill>
                      <a:schemeClr val="bg1">
                        <a:lumMod val="95000"/>
                      </a:schemeClr>
                    </a:solidFill>
                  </a:tcPr>
                </a:tc>
                <a:extLst>
                  <a:ext uri="{0D108BD9-81ED-4DB2-BD59-A6C34878D82A}">
                    <a16:rowId xmlns:a16="http://schemas.microsoft.com/office/drawing/2014/main" val="10013"/>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s-ES" sz="1000" dirty="0">
                          <a:latin typeface="AdobeClean-Light"/>
                          <a:cs typeface="AdobeClean-Light"/>
                        </a:rPr>
                        <a:t>Revisión de planes </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B w="3175" cap="flat" cmpd="sng" algn="ctr">
                      <a:solidFill>
                        <a:srgbClr val="F0F0F0"/>
                      </a:solidFill>
                      <a:prstDash val="solid"/>
                      <a:round/>
                      <a:headEnd type="none" w="med" len="med"/>
                      <a:tailEnd type="none" w="med" len="med"/>
                    </a:lnB>
                    <a:noFill/>
                  </a:tcPr>
                </a:tc>
                <a:tc>
                  <a:txBody>
                    <a:bodyPr/>
                    <a:lstStyle/>
                    <a:p>
                      <a:pPr algn="l" rtl="0">
                        <a:lnSpc>
                          <a:spcPct val="100000"/>
                        </a:lnSpc>
                      </a:pPr>
                      <a:endParaRPr sz="900" spc="0" dirty="0">
                        <a:latin typeface="Times New Roman"/>
                        <a:cs typeface="Times New Roman"/>
                      </a:endParaRPr>
                    </a:p>
                  </a:txBody>
                  <a:tcPr marL="0" marR="0" marT="0" marB="0">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s-ES" sz="1000">
                          <a:solidFill>
                            <a:srgbClr val="020302"/>
                          </a:solidFill>
                          <a:latin typeface="AdobeClean-Light"/>
                          <a:cs typeface="AdobeClean-Light"/>
                        </a:rPr>
                        <a:t>Personas de contacto de soporte adicionales</a:t>
                      </a:r>
                    </a:p>
                  </a:txBody>
                  <a:tcPr marL="0" marR="0" marT="63500" marB="0">
                    <a:lnL w="12700">
                      <a:solidFill>
                        <a:srgbClr val="F0F0F0"/>
                      </a:solidFill>
                      <a:prstDash val="soli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5"/>
                  </a:ext>
                </a:extLst>
              </a:tr>
              <a:tr h="212367">
                <a:tc vMerge="1">
                  <a:txBody>
                    <a:bodyPr/>
                    <a:lstStyle/>
                    <a:p>
                      <a:endParaRPr lang="en-US"/>
                    </a:p>
                  </a:txBody>
                  <a:tcP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00"/>
                        </a:spcBef>
                      </a:pPr>
                      <a:r>
                        <a:rPr lang="es-ES" sz="1000">
                          <a:latin typeface="AdobeClean-Light"/>
                          <a:cs typeface="AdobeClean-Light"/>
                        </a:rPr>
                        <a:t>Planificación de migraciones/actualización</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873213487"/>
                  </a:ext>
                </a:extLst>
              </a:tr>
              <a:tr h="212367">
                <a:tc vMerge="1">
                  <a:txBody>
                    <a:bodyPr/>
                    <a:lstStyle/>
                    <a:p>
                      <a:endParaRPr lang="en-US"/>
                    </a:p>
                  </a:txBody>
                  <a:tcPr/>
                </a:tc>
                <a:tc>
                  <a:txBody>
                    <a:bodyPr/>
                    <a:lstStyle/>
                    <a:p>
                      <a:pPr marL="49530" marR="0" lvl="0" indent="0" defTabSz="914400" eaLnBrk="1" fontAlgn="auto" latinLnBrk="0" hangingPunct="1">
                        <a:lnSpc>
                          <a:spcPct val="100000"/>
                        </a:lnSpc>
                        <a:spcBef>
                          <a:spcPts val="500"/>
                        </a:spcBef>
                        <a:spcAft>
                          <a:spcPts val="0"/>
                        </a:spcAft>
                        <a:buClrTx/>
                        <a:buSzTx/>
                        <a:buFontTx/>
                        <a:buNone/>
                        <a:tabLst/>
                        <a:defRPr/>
                      </a:pPr>
                      <a:r>
                        <a:rPr lang="es-ES" sz="1000" b="0" i="0" dirty="0">
                          <a:latin typeface="Adobe Clean Light" panose="020B0303020404020204" pitchFamily="34" charset="0"/>
                          <a:cs typeface="AdobeClean-Light"/>
                        </a:rPr>
                        <a:t>Preparación y planificación de lanzamientos</a:t>
                      </a:r>
                    </a:p>
                  </a:txBody>
                  <a:tcPr marL="0" marR="0" marT="6350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noFill/>
                      <a:prstDash val="lgDash"/>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noFill/>
                  </a:tcPr>
                </a:tc>
                <a:tc>
                  <a:txBody>
                    <a:bodyPr/>
                    <a:lstStyle/>
                    <a:p>
                      <a:pPr algn="l" rtl="0">
                        <a:lnSpc>
                          <a:spcPct val="100000"/>
                        </a:lnSpc>
                        <a:spcBef>
                          <a:spcPts val="490"/>
                        </a:spcBef>
                      </a:pPr>
                      <a:endParaRPr sz="900" spc="0" dirty="0">
                        <a:latin typeface="Wingdings"/>
                        <a:cs typeface="Wingdings"/>
                      </a:endParaRPr>
                    </a:p>
                  </a:txBody>
                  <a:tcPr marL="0" marR="0" marT="62230" marB="0">
                    <a:lnT w="3175" cap="flat" cmpd="sng" algn="ctr">
                      <a:solidFill>
                        <a:srgbClr val="F0F0F0"/>
                      </a:solidFill>
                      <a:prstDash val="solid"/>
                      <a:round/>
                      <a:headEnd type="none" w="med" len="med"/>
                      <a:tailEnd type="none" w="med" len="med"/>
                    </a:lnT>
                    <a:lnB w="3175"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406776932"/>
                  </a:ext>
                </a:extLst>
              </a:tr>
              <a:tr h="215868">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9530">
                        <a:lnSpc>
                          <a:spcPct val="100000"/>
                        </a:lnSpc>
                        <a:spcBef>
                          <a:spcPts val="530"/>
                        </a:spcBef>
                      </a:pPr>
                      <a:r>
                        <a:rPr lang="es-ES" sz="1000" dirty="0">
                          <a:latin typeface="AdobeClean-Light"/>
                          <a:cs typeface="AdobeClean-Light"/>
                        </a:rPr>
                        <a:t>Sponsor ejecutivo</a:t>
                      </a:r>
                    </a:p>
                  </a:txBody>
                  <a:tcPr marL="0" marR="0" marT="67310" marB="0">
                    <a:lnL w="12700" cap="flat" cmpd="sng" algn="ctr">
                      <a:solidFill>
                        <a:srgbClr val="F0F0F0"/>
                      </a:solidFill>
                      <a:prstDash val="solid"/>
                      <a:round/>
                      <a:headEnd type="none" w="med" len="med"/>
                      <a:tailEnd type="none" w="med" len="med"/>
                    </a:lnL>
                    <a:lnR w="12700" cap="flat" cmpd="sng" algn="ctr">
                      <a:solidFill>
                        <a:srgbClr val="F1EFF0"/>
                      </a:solidFill>
                      <a:prstDash val="solid"/>
                      <a:round/>
                      <a:headEnd type="none" w="med" len="med"/>
                      <a:tailEnd type="none" w="med" len="med"/>
                    </a:lnR>
                    <a:lnT w="12700" cap="flat" cmpd="sng" algn="ctr">
                      <a:noFill/>
                      <a:prstDash val="lgDash"/>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rtl="0">
                        <a:lnSpc>
                          <a:spcPct val="100000"/>
                        </a:lnSpc>
                      </a:pPr>
                      <a:endParaRPr sz="1200" dirty="0">
                        <a:latin typeface="Times New Roman"/>
                        <a:cs typeface="Times New Roman"/>
                      </a:endParaRPr>
                    </a:p>
                  </a:txBody>
                  <a:tcPr marL="0" marR="0" marT="0" marB="0">
                    <a:lnL w="12700" cap="flat" cmpd="sng" algn="ctr">
                      <a:solidFill>
                        <a:srgbClr val="F1EFF0"/>
                      </a:solidFill>
                      <a:prstDash val="solid"/>
                      <a:round/>
                      <a:headEnd type="none" w="med" len="med"/>
                      <a:tailEnd type="none" w="med" len="med"/>
                    </a:lnL>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noFill/>
                  </a:tcPr>
                </a:tc>
                <a:tc>
                  <a:txBody>
                    <a:bodyPr/>
                    <a:lstStyle/>
                    <a:p>
                      <a:pPr algn="l" rtl="0">
                        <a:lnSpc>
                          <a:spcPct val="100000"/>
                        </a:lnSpc>
                      </a:pPr>
                      <a:endParaRPr sz="1200" dirty="0">
                        <a:latin typeface="Times New Roman"/>
                        <a:cs typeface="Times New Roman"/>
                      </a:endParaRPr>
                    </a:p>
                  </a:txBody>
                  <a:tcPr marL="0" marR="0" marT="0" marB="0">
                    <a:lnT w="3175" cap="flat" cmpd="sng" algn="ctr">
                      <a:solidFill>
                        <a:srgbClr val="F0F0F0"/>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11810306"/>
                  </a:ext>
                </a:extLst>
              </a:tr>
            </a:tbl>
          </a:graphicData>
        </a:graphic>
      </p:graphicFrame>
      <p:graphicFrame>
        <p:nvGraphicFramePr>
          <p:cNvPr id="15" name="object 9">
            <a:extLst>
              <a:ext uri="{FF2B5EF4-FFF2-40B4-BE49-F238E27FC236}">
                <a16:creationId xmlns:a16="http://schemas.microsoft.com/office/drawing/2014/main" id="{E893A5EF-597A-B54A-9365-078BFDCFE921}"/>
              </a:ext>
            </a:extLst>
          </p:cNvPr>
          <p:cNvGraphicFramePr>
            <a:graphicFrameLocks noGrp="1"/>
          </p:cNvGraphicFramePr>
          <p:nvPr>
            <p:extLst>
              <p:ext uri="{D42A27DB-BD31-4B8C-83A1-F6EECF244321}">
                <p14:modId xmlns:p14="http://schemas.microsoft.com/office/powerpoint/2010/main" val="126523890"/>
              </p:ext>
            </p:extLst>
          </p:nvPr>
        </p:nvGraphicFramePr>
        <p:xfrm>
          <a:off x="121146" y="7483227"/>
          <a:ext cx="7498851" cy="2333191"/>
        </p:xfrm>
        <a:graphic>
          <a:graphicData uri="http://schemas.openxmlformats.org/drawingml/2006/table">
            <a:tbl>
              <a:tblPr firstRow="1" bandRow="1">
                <a:tableStyleId>{2D5ABB26-0587-4C30-8999-92F81FD0307C}</a:tableStyleId>
              </a:tblPr>
              <a:tblGrid>
                <a:gridCol w="3885704">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69949">
                  <a:extLst>
                    <a:ext uri="{9D8B030D-6E8A-4147-A177-3AD203B41FA5}">
                      <a16:colId xmlns:a16="http://schemas.microsoft.com/office/drawing/2014/main" val="20002"/>
                    </a:ext>
                  </a:extLst>
                </a:gridCol>
                <a:gridCol w="914399">
                  <a:extLst>
                    <a:ext uri="{9D8B030D-6E8A-4147-A177-3AD203B41FA5}">
                      <a16:colId xmlns:a16="http://schemas.microsoft.com/office/drawing/2014/main" val="20003"/>
                    </a:ext>
                  </a:extLst>
                </a:gridCol>
                <a:gridCol w="914399">
                  <a:extLst>
                    <a:ext uri="{9D8B030D-6E8A-4147-A177-3AD203B41FA5}">
                      <a16:colId xmlns:a16="http://schemas.microsoft.com/office/drawing/2014/main" val="20004"/>
                    </a:ext>
                  </a:extLst>
                </a:gridCol>
              </a:tblGrid>
              <a:tr h="289173">
                <a:tc>
                  <a:txBody>
                    <a:bodyPr/>
                    <a:lstStyle/>
                    <a:p>
                      <a:pPr marL="50800">
                        <a:lnSpc>
                          <a:spcPct val="100000"/>
                        </a:lnSpc>
                        <a:spcBef>
                          <a:spcPts val="60"/>
                        </a:spcBef>
                      </a:pPr>
                      <a:r>
                        <a:rPr lang="es-ES" sz="1000">
                          <a:solidFill>
                            <a:srgbClr val="020302"/>
                          </a:solidFill>
                          <a:latin typeface="Adobe Clean"/>
                          <a:cs typeface="Adobe Clean"/>
                        </a:rPr>
                        <a:t>Prioridad</a:t>
                      </a: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s-ES" sz="900">
                          <a:solidFill>
                            <a:srgbClr val="020302"/>
                          </a:solidFill>
                          <a:latin typeface="Adobe Clean"/>
                          <a:cs typeface="Adobe Clean"/>
                        </a:rPr>
                        <a:t>Soporte Standard</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lang="es-ES" sz="900">
                          <a:solidFill>
                            <a:srgbClr val="FFFFFF"/>
                          </a:solidFill>
                          <a:latin typeface="Adobe Clean"/>
                          <a:cs typeface="Adobe Clean"/>
                        </a:rPr>
                        <a:t>Soporte Business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lang="es-ES" sz="900">
                          <a:solidFill>
                            <a:srgbClr val="FFFFFF"/>
                          </a:solidFill>
                          <a:latin typeface="Adobe Clean"/>
                          <a:cs typeface="Adobe Clean"/>
                        </a:rPr>
                        <a:t>Soporte Enterprise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lang="es-ES" sz="900">
                          <a:solidFill>
                            <a:srgbClr val="FFFFFF"/>
                          </a:solidFill>
                          <a:latin typeface="Adobe Clean"/>
                          <a:cs typeface="Adobe Clean"/>
                        </a:rPr>
                        <a:t>Soporte Elite</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lang="es-ES" sz="850" b="1" dirty="0">
                          <a:solidFill>
                            <a:srgbClr val="020302"/>
                          </a:solidFill>
                          <a:latin typeface="Adobe Clean"/>
                          <a:cs typeface="Adobe Clean"/>
                        </a:rPr>
                        <a:t>PRIORIDAD 1</a:t>
                      </a:r>
                    </a:p>
                    <a:p>
                      <a:pPr marL="50800" marR="387985">
                        <a:lnSpc>
                          <a:spcPts val="1000"/>
                        </a:lnSpc>
                        <a:spcBef>
                          <a:spcPts val="420"/>
                        </a:spcBef>
                      </a:pPr>
                      <a:r>
                        <a:rPr lang="es-ES" sz="850" b="0" i="0" dirty="0">
                          <a:solidFill>
                            <a:srgbClr val="000000"/>
                          </a:solidFill>
                          <a:latin typeface="Adobe Clean Light" panose="020B0303020404020204" pitchFamily="34" charset="0"/>
                        </a:rPr>
                        <a:t>Las funciones empresariales de producción del cliente no están activadas o pierden datos o presentan una degradación del servicio significativa, por lo que se requiere atención inmediata para restaurar la funcionalidad y facilidad de uso.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258445" indent="115570" algn="ctr">
                        <a:lnSpc>
                          <a:spcPct val="100000"/>
                        </a:lnSpc>
                        <a:spcBef>
                          <a:spcPts val="0"/>
                        </a:spcBef>
                      </a:pPr>
                      <a:r>
                        <a:rPr lang="es-ES" sz="900">
                          <a:solidFill>
                            <a:srgbClr val="020302"/>
                          </a:solidFill>
                          <a:latin typeface="AdobeClean-Light"/>
                          <a:cs typeface="AdobeClean-Light"/>
                        </a:rPr>
                        <a:t>24x7 /</a:t>
                      </a:r>
                    </a:p>
                    <a:p>
                      <a:pPr marL="0" marR="258445" indent="115570" algn="ctr">
                        <a:lnSpc>
                          <a:spcPct val="100000"/>
                        </a:lnSpc>
                        <a:spcBef>
                          <a:spcPts val="0"/>
                        </a:spcBef>
                      </a:pPr>
                      <a:r>
                        <a:rPr lang="es-ES" sz="900">
                          <a:solidFill>
                            <a:srgbClr val="020302"/>
                          </a:solidFill>
                          <a:latin typeface="AdobeClean-Light"/>
                          <a:cs typeface="AdobeClean-Light"/>
                        </a:rPr>
                        <a:t> 30 minutos</a:t>
                      </a: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rowSpan="4" gridSpan="3">
                  <a:txBody>
                    <a:bodyPr/>
                    <a:lstStyle/>
                    <a:p>
                      <a:pPr marL="231775" marR="325755" indent="0" algn="ctr">
                        <a:lnSpc>
                          <a:spcPct val="100000"/>
                        </a:lnSpc>
                        <a:spcBef>
                          <a:spcPts val="670"/>
                        </a:spcBef>
                        <a:tabLst/>
                      </a:pPr>
                      <a:r>
                        <a:rPr lang="es-ES" sz="950" i="0" dirty="0">
                          <a:latin typeface="AdobeClean-Light"/>
                        </a:rPr>
                        <a:t>Los clientes que adquieran un plan de soporte para servicios y productos de Adobe aplicables reciben enrutamiento de casos según prioridad que acelera la derivación de casos a los ingenieros de soporte de Adobe. </a:t>
                      </a: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76200">
                      <a:solidFill>
                        <a:srgbClr val="ACD2FF"/>
                      </a:solidFill>
                      <a:prstDash val="solid"/>
                    </a:lnT>
                    <a:lnB w="3175">
                      <a:solidFill>
                        <a:srgbClr val="B7B8B8"/>
                      </a:solidFill>
                      <a:prstDash val="solid"/>
                    </a:lnB>
                  </a:tcPr>
                </a:tc>
                <a:tc rowSpan="4" hMerge="1">
                  <a:txBody>
                    <a:bodyPr/>
                    <a:lstStyle/>
                    <a:p>
                      <a:pPr marL="0" marR="258445" indent="115570" algn="ctr">
                        <a:lnSpc>
                          <a:spcPct val="100000"/>
                        </a:lnSpc>
                        <a:spcBef>
                          <a:spcPts val="670"/>
                        </a:spcBef>
                      </a:pPr>
                      <a:r>
                        <a:rPr lang="es-ES" sz="900">
                          <a:solidFill>
                            <a:srgbClr val="020302"/>
                          </a:solidFill>
                          <a:highlight>
                            <a:srgbClr val="FFFF00"/>
                          </a:highlight>
                          <a:latin typeface="AdobeClean-Light"/>
                          <a:cs typeface="AdobeClean-Light"/>
                        </a:rPr>
                        <a:t>24x7 /           30 minutos</a:t>
                      </a: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rowSpan="4" hMerge="1">
                  <a:txBody>
                    <a:bodyPr/>
                    <a:lstStyle/>
                    <a:p>
                      <a:pPr marL="0" marR="271780" indent="103505" algn="ctr">
                        <a:lnSpc>
                          <a:spcPct val="100000"/>
                        </a:lnSpc>
                        <a:spcBef>
                          <a:spcPts val="670"/>
                        </a:spcBef>
                      </a:pPr>
                      <a:r>
                        <a:rPr lang="es-ES" sz="900">
                          <a:solidFill>
                            <a:srgbClr val="020302"/>
                          </a:solidFill>
                          <a:highlight>
                            <a:srgbClr val="FFFF00"/>
                          </a:highlight>
                          <a:latin typeface="AdobeClean-Light"/>
                          <a:cs typeface="AdobeClean-Light"/>
                        </a:rPr>
                        <a:t>24x7 /         15 minutos</a:t>
                      </a: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lang="es-ES" sz="850" b="1" dirty="0">
                          <a:solidFill>
                            <a:srgbClr val="020302"/>
                          </a:solidFill>
                          <a:latin typeface="Adobe Clean"/>
                          <a:cs typeface="Adobe Clean"/>
                        </a:rPr>
                        <a:t>PRIORIDAD 2</a:t>
                      </a:r>
                    </a:p>
                    <a:p>
                      <a:pPr marL="50165" marR="203200" indent="0" defTabSz="914400" eaLnBrk="1" fontAlgn="auto" latinLnBrk="0" hangingPunct="1">
                        <a:lnSpc>
                          <a:spcPts val="1000"/>
                        </a:lnSpc>
                        <a:spcBef>
                          <a:spcPts val="415"/>
                        </a:spcBef>
                        <a:spcAft>
                          <a:spcPts val="0"/>
                        </a:spcAft>
                        <a:buClrTx/>
                        <a:buSzTx/>
                        <a:buFontTx/>
                        <a:buNone/>
                        <a:tabLst/>
                        <a:defRPr/>
                      </a:pPr>
                      <a:r>
                        <a:rPr lang="es-ES" sz="850" b="0" i="0" dirty="0">
                          <a:solidFill>
                            <a:srgbClr val="000000"/>
                          </a:solidFill>
                          <a:latin typeface="Adobe Clean Light" panose="020B0303020404020204" pitchFamily="34" charset="0"/>
                        </a:rPr>
                        <a:t>Las funciones empresariales del cliente presentan degradaciones importantes del servicio o hay una posible pérdida de datos, o una función clave se está viendo afectada.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0"/>
                        </a:spcBef>
                      </a:pPr>
                      <a:r>
                        <a:rPr lang="es-ES" sz="900">
                          <a:solidFill>
                            <a:srgbClr val="020302"/>
                          </a:solidFill>
                          <a:latin typeface="AdobeClean-Light"/>
                          <a:cs typeface="AdobeClean-Light"/>
                        </a:rPr>
                        <a:t>      24x7 /</a:t>
                      </a:r>
                    </a:p>
                    <a:p>
                      <a:pPr marL="0" marR="325755" indent="-5715" algn="ctr">
                        <a:lnSpc>
                          <a:spcPct val="100000"/>
                        </a:lnSpc>
                        <a:spcBef>
                          <a:spcPts val="0"/>
                        </a:spcBef>
                      </a:pPr>
                      <a:r>
                        <a:rPr lang="es-ES" sz="900">
                          <a:solidFill>
                            <a:srgbClr val="020302"/>
                          </a:solidFill>
                          <a:latin typeface="AdobeClean-Light"/>
                          <a:cs typeface="AdobeClean-Light"/>
                        </a:rPr>
                        <a:t>     1 hora</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4785" indent="-19431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5755" indent="-5715"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59079" indent="111760" algn="l" rtl="0">
                        <a:lnSpc>
                          <a:spcPct val="100000"/>
                        </a:lnSpc>
                        <a:spcBef>
                          <a:spcPts val="670"/>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lang="es-ES" sz="850" b="1" dirty="0">
                          <a:solidFill>
                            <a:srgbClr val="020302"/>
                          </a:solidFill>
                          <a:latin typeface="Adobe Clean"/>
                          <a:cs typeface="Adobe Clean"/>
                        </a:rPr>
                        <a:t>PRIORIDAD 3</a:t>
                      </a:r>
                    </a:p>
                    <a:p>
                      <a:pPr marL="49530" marR="212090" indent="-2540" defTabSz="914400" eaLnBrk="1" fontAlgn="auto" latinLnBrk="0" hangingPunct="1">
                        <a:lnSpc>
                          <a:spcPts val="1000"/>
                        </a:lnSpc>
                        <a:spcBef>
                          <a:spcPts val="415"/>
                        </a:spcBef>
                        <a:spcAft>
                          <a:spcPts val="0"/>
                        </a:spcAft>
                        <a:buClrTx/>
                        <a:buSzTx/>
                        <a:buFontTx/>
                        <a:buNone/>
                        <a:tabLst/>
                        <a:defRPr/>
                      </a:pPr>
                      <a:r>
                        <a:rPr kumimoji="0" lang="es-ES" sz="850" b="0" i="0" u="none" strike="noStrike" cap="none" normalizeH="0" baseline="0" noProof="0" dirty="0">
                          <a:ln>
                            <a:noFill/>
                          </a:ln>
                          <a:solidFill>
                            <a:srgbClr val="000000"/>
                          </a:solidFill>
                          <a:uLnTx/>
                          <a:uFillTx/>
                          <a:latin typeface="Adobe Clean Light" panose="020B0303020404020204" pitchFamily="34" charset="0"/>
                          <a:ea typeface="+mn-ea"/>
                          <a:cs typeface="+mn-cs"/>
                        </a:rPr>
                        <a:t>Las funciones empresariales del cliente presentan una menor degradación del servicio, pero existe una solución que permite que las funciones empresariales sigan funcionando con normalidad. </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s-ES" sz="900">
                          <a:solidFill>
                            <a:srgbClr val="020302"/>
                          </a:solidFill>
                          <a:latin typeface="AdobeClean-Light"/>
                          <a:cs typeface="AdobeClean-Light"/>
                        </a:rPr>
                        <a:t>Día laborable /   </a:t>
                      </a:r>
                    </a:p>
                    <a:p>
                      <a:pPr marL="0" marR="184785" indent="-194310" algn="ctr">
                        <a:lnSpc>
                          <a:spcPct val="100000"/>
                        </a:lnSpc>
                        <a:spcBef>
                          <a:spcPts val="0"/>
                        </a:spcBef>
                      </a:pPr>
                      <a:r>
                        <a:rPr lang="es-ES" sz="900">
                          <a:solidFill>
                            <a:srgbClr val="020302"/>
                          </a:solidFill>
                          <a:latin typeface="AdobeClean-Light"/>
                          <a:cs typeface="AdobeClean-Light"/>
                        </a:rPr>
                        <a:t>4 horas</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185420" indent="-19367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184785" indent="-194310"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326390" indent="-5715" algn="l" rtl="0">
                        <a:lnSpc>
                          <a:spcPct val="100000"/>
                        </a:lnSpc>
                        <a:spcBef>
                          <a:spcPts val="64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lang="es-ES" sz="850" b="1" dirty="0">
                          <a:solidFill>
                            <a:srgbClr val="020302"/>
                          </a:solidFill>
                          <a:latin typeface="Adobe Clean"/>
                          <a:cs typeface="Adobe Clean"/>
                        </a:rPr>
                        <a:t>PRIORIDAD 4</a:t>
                      </a:r>
                    </a:p>
                    <a:p>
                      <a:pPr marL="48895" marR="0" indent="0" defTabSz="914400" eaLnBrk="1" fontAlgn="auto" latinLnBrk="0" hangingPunct="1">
                        <a:lnSpc>
                          <a:spcPct val="100000"/>
                        </a:lnSpc>
                        <a:spcBef>
                          <a:spcPts val="300"/>
                        </a:spcBef>
                        <a:spcAft>
                          <a:spcPts val="0"/>
                        </a:spcAft>
                        <a:buClrTx/>
                        <a:buSzTx/>
                        <a:buFontTx/>
                        <a:buNone/>
                        <a:tabLst/>
                        <a:defRPr/>
                      </a:pPr>
                      <a:r>
                        <a:rPr lang="es-ES" sz="850" b="0" i="0" dirty="0">
                          <a:solidFill>
                            <a:srgbClr val="000000"/>
                          </a:solidFill>
                          <a:latin typeface="Adobe Clean Light" panose="020B0303020404020204" pitchFamily="34" charset="0"/>
                        </a:rPr>
                        <a:t>Pregunta general sobre la funcionalidad actual del producto o una solicitud de mejora.</a:t>
                      </a: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marL="195263" marR="184785" indent="-195263" algn="ctr">
                        <a:lnSpc>
                          <a:spcPct val="100000"/>
                        </a:lnSpc>
                        <a:spcBef>
                          <a:spcPts val="0"/>
                        </a:spcBef>
                        <a:tabLst>
                          <a:tab pos="911225" algn="l"/>
                        </a:tabLst>
                      </a:pPr>
                      <a:r>
                        <a:rPr lang="es-ES" sz="900" dirty="0">
                          <a:solidFill>
                            <a:srgbClr val="020302"/>
                          </a:solidFill>
                          <a:latin typeface="AdobeClean-Light"/>
                          <a:cs typeface="AdobeClean-Light"/>
                        </a:rPr>
                        <a:t>  Día laborable /   </a:t>
                      </a:r>
                    </a:p>
                    <a:p>
                      <a:pPr marL="0" marR="184785" indent="-194310" algn="ctr">
                        <a:lnSpc>
                          <a:spcPct val="100000"/>
                        </a:lnSpc>
                        <a:spcBef>
                          <a:spcPts val="0"/>
                        </a:spcBef>
                      </a:pPr>
                      <a:r>
                        <a:rPr lang="es-ES" sz="900" dirty="0">
                          <a:solidFill>
                            <a:srgbClr val="020302"/>
                          </a:solidFill>
                          <a:latin typeface="AdobeClean-Light"/>
                          <a:cs typeface="AdobeClean-Light"/>
                        </a:rPr>
                        <a:t>1 día </a:t>
                      </a: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gridSpan="3"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hMerge="1" vMerge="1">
                  <a:txBody>
                    <a:bodyPr/>
                    <a:lstStyle/>
                    <a:p>
                      <a:pPr marL="0" marR="223520" indent="-202565" algn="l" rtl="0">
                        <a:lnSpc>
                          <a:spcPct val="100000"/>
                        </a:lnSpc>
                        <a:spcBef>
                          <a:spcPts val="155"/>
                        </a:spcBef>
                      </a:pPr>
                      <a:endParaRPr sz="900" spc="0" dirty="0">
                        <a:highlight>
                          <a:srgbClr val="FFFF00"/>
                        </a:highlight>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115" name="Rectangle 114">
            <a:extLst>
              <a:ext uri="{FF2B5EF4-FFF2-40B4-BE49-F238E27FC236}">
                <a16:creationId xmlns:a16="http://schemas.microsoft.com/office/drawing/2014/main" id="{2BDA6231-3DD1-8A43-B0D1-0426CE38EFB1}"/>
              </a:ext>
            </a:extLst>
          </p:cNvPr>
          <p:cNvSpPr/>
          <p:nvPr/>
        </p:nvSpPr>
        <p:spPr>
          <a:xfrm>
            <a:off x="406513" y="437523"/>
            <a:ext cx="2159245" cy="307777"/>
          </a:xfrm>
          <a:prstGeom prst="rect">
            <a:avLst/>
          </a:prstGeom>
        </p:spPr>
        <p:txBody>
          <a:bodyPr wrap="none" lIns="0">
            <a:spAutoFit/>
          </a:bodyPr>
          <a:lstStyle/>
          <a:p>
            <a:pPr>
              <a:lnSpc>
                <a:spcPct val="100000"/>
              </a:lnSpc>
              <a:spcBef>
                <a:spcPts val="280"/>
              </a:spcBef>
            </a:pPr>
            <a:r>
              <a:rPr lang="es-ES" sz="1400" b="1">
                <a:solidFill>
                  <a:srgbClr val="020302"/>
                </a:solidFill>
                <a:latin typeface="Adobe Clean"/>
                <a:cs typeface="Adobe Clean"/>
              </a:rPr>
              <a:t>Funciones de soporte Enterprise</a:t>
            </a:r>
          </a:p>
        </p:txBody>
      </p:sp>
      <p:sp>
        <p:nvSpPr>
          <p:cNvPr id="120" name="object 62">
            <a:extLst>
              <a:ext uri="{FF2B5EF4-FFF2-40B4-BE49-F238E27FC236}">
                <a16:creationId xmlns:a16="http://schemas.microsoft.com/office/drawing/2014/main" id="{1DE9F4C6-6FBC-7048-980D-2E4B9151D17A}"/>
              </a:ext>
            </a:extLst>
          </p:cNvPr>
          <p:cNvSpPr txBox="1"/>
          <p:nvPr/>
        </p:nvSpPr>
        <p:spPr>
          <a:xfrm>
            <a:off x="2036651" y="4316581"/>
            <a:ext cx="1436799" cy="182101"/>
          </a:xfrm>
          <a:prstGeom prst="rect">
            <a:avLst/>
          </a:prstGeom>
        </p:spPr>
        <p:txBody>
          <a:bodyPr vert="horz" wrap="square" lIns="0" tIns="12700" rIns="0" bIns="0" rtlCol="0">
            <a:spAutoFit/>
          </a:bodyPr>
          <a:lstStyle/>
          <a:p>
            <a:pPr marL="12700">
              <a:lnSpc>
                <a:spcPct val="100000"/>
              </a:lnSpc>
              <a:spcBef>
                <a:spcPts val="100"/>
              </a:spcBef>
            </a:pPr>
            <a:r>
              <a:rPr lang="es-ES" sz="1100" b="1" dirty="0">
                <a:solidFill>
                  <a:srgbClr val="020302"/>
                </a:solidFill>
                <a:latin typeface="Adobe Clean"/>
                <a:cs typeface="Adobe Clean"/>
              </a:rPr>
              <a:t>Revisiones del servicio</a:t>
            </a:r>
          </a:p>
        </p:txBody>
      </p:sp>
      <p:sp>
        <p:nvSpPr>
          <p:cNvPr id="121" name="object 63">
            <a:extLst>
              <a:ext uri="{FF2B5EF4-FFF2-40B4-BE49-F238E27FC236}">
                <a16:creationId xmlns:a16="http://schemas.microsoft.com/office/drawing/2014/main" id="{3419AAD6-8F78-6A4E-92B4-499B303969C2}"/>
              </a:ext>
            </a:extLst>
          </p:cNvPr>
          <p:cNvSpPr txBox="1"/>
          <p:nvPr/>
        </p:nvSpPr>
        <p:spPr>
          <a:xfrm>
            <a:off x="1595772" y="4623962"/>
            <a:ext cx="2150728" cy="705321"/>
          </a:xfrm>
          <a:prstGeom prst="rect">
            <a:avLst/>
          </a:prstGeom>
        </p:spPr>
        <p:txBody>
          <a:bodyPr vert="horz" wrap="square" lIns="0" tIns="12700" rIns="0" bIns="0" rtlCol="0">
            <a:spAutoFit/>
          </a:bodyPr>
          <a:lstStyle/>
          <a:p>
            <a:pPr marL="12700">
              <a:lnSpc>
                <a:spcPct val="100000"/>
              </a:lnSpc>
              <a:spcBef>
                <a:spcPts val="100"/>
              </a:spcBef>
            </a:pPr>
            <a:r>
              <a:rPr lang="es-ES" sz="900" dirty="0">
                <a:latin typeface="Adobe Clean Light" panose="020B0303020404020204" pitchFamily="34" charset="0"/>
              </a:rPr>
              <a:t>Una revisión bianual completa de los servicios, los beneficios y las métricas de soporte del programa Enterprise. Puede combinarse con otras revisiones empresariales estratégicas realizadas con Adobe.</a:t>
            </a:r>
          </a:p>
        </p:txBody>
      </p:sp>
      <p:sp>
        <p:nvSpPr>
          <p:cNvPr id="61" name="object 62">
            <a:extLst>
              <a:ext uri="{FF2B5EF4-FFF2-40B4-BE49-F238E27FC236}">
                <a16:creationId xmlns:a16="http://schemas.microsoft.com/office/drawing/2014/main" id="{617B1137-C66B-C040-8DDC-65022470FBF2}"/>
              </a:ext>
            </a:extLst>
          </p:cNvPr>
          <p:cNvSpPr txBox="1"/>
          <p:nvPr/>
        </p:nvSpPr>
        <p:spPr>
          <a:xfrm>
            <a:off x="5676432" y="2687853"/>
            <a:ext cx="1642838" cy="182101"/>
          </a:xfrm>
          <a:prstGeom prst="rect">
            <a:avLst/>
          </a:prstGeom>
        </p:spPr>
        <p:txBody>
          <a:bodyPr vert="horz" wrap="square" lIns="0" tIns="12700" rIns="0" bIns="0" rtlCol="0">
            <a:spAutoFit/>
          </a:bodyPr>
          <a:lstStyle/>
          <a:p>
            <a:pPr marL="12700">
              <a:lnSpc>
                <a:spcPct val="100000"/>
              </a:lnSpc>
              <a:spcBef>
                <a:spcPts val="100"/>
              </a:spcBef>
            </a:pPr>
            <a:r>
              <a:rPr lang="es-ES" sz="1100" b="1" dirty="0">
                <a:solidFill>
                  <a:srgbClr val="020302"/>
                </a:solidFill>
                <a:latin typeface="Adobe Clean"/>
                <a:cs typeface="Adobe Clean"/>
              </a:rPr>
              <a:t>Reseñas de casos</a:t>
            </a:r>
          </a:p>
        </p:txBody>
      </p:sp>
      <p:sp>
        <p:nvSpPr>
          <p:cNvPr id="66" name="object 63">
            <a:extLst>
              <a:ext uri="{FF2B5EF4-FFF2-40B4-BE49-F238E27FC236}">
                <a16:creationId xmlns:a16="http://schemas.microsoft.com/office/drawing/2014/main" id="{FFC37365-14D1-2C4B-97CC-3896ADF5B05F}"/>
              </a:ext>
            </a:extLst>
          </p:cNvPr>
          <p:cNvSpPr txBox="1"/>
          <p:nvPr/>
        </p:nvSpPr>
        <p:spPr>
          <a:xfrm>
            <a:off x="5248310" y="3033091"/>
            <a:ext cx="2301840" cy="843821"/>
          </a:xfrm>
          <a:prstGeom prst="rect">
            <a:avLst/>
          </a:prstGeom>
        </p:spPr>
        <p:txBody>
          <a:bodyPr vert="horz" wrap="square" lIns="0" tIns="12700" rIns="0" bIns="0" rtlCol="0">
            <a:spAutoFit/>
          </a:bodyPr>
          <a:lstStyle/>
          <a:p>
            <a:pPr marL="12700">
              <a:lnSpc>
                <a:spcPct val="100000"/>
              </a:lnSpc>
              <a:spcBef>
                <a:spcPts val="100"/>
              </a:spcBef>
            </a:pPr>
            <a:r>
              <a:rPr lang="es-ES" sz="900" dirty="0">
                <a:latin typeface="Adobe Clean Light" panose="020B0303020404020204" pitchFamily="34" charset="0"/>
              </a:rPr>
              <a:t>Revisiones programadas periódicas de las solicitudes de soporte abiertas, lo que garantiza la alineación del cliente en la descripción de casos, el impacto empresarial, el estado, la prioridad y el acuerdo en cuanto a los siguientes pasos necesarios para garantizar una solución apropiada</a:t>
            </a:r>
            <a:r>
              <a:rPr lang="es-ES" sz="900" dirty="0">
                <a:solidFill>
                  <a:srgbClr val="4B4B4B"/>
                </a:solidFill>
                <a:latin typeface="Adobe Clean Light" panose="020B0303020404020204" pitchFamily="34" charset="0"/>
              </a:rPr>
              <a:t>.</a:t>
            </a: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259174" y="-1343113"/>
            <a:ext cx="5277287" cy="8526783"/>
            <a:chOff x="-204157" y="491902"/>
            <a:chExt cx="3844040" cy="7600950"/>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04157" y="491902"/>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46" name="object 26">
            <a:extLst>
              <a:ext uri="{FF2B5EF4-FFF2-40B4-BE49-F238E27FC236}">
                <a16:creationId xmlns:a16="http://schemas.microsoft.com/office/drawing/2014/main" id="{5C89643D-6C7D-B34B-8777-9CF3E0F19953}"/>
              </a:ext>
            </a:extLst>
          </p:cNvPr>
          <p:cNvSpPr/>
          <p:nvPr/>
        </p:nvSpPr>
        <p:spPr>
          <a:xfrm flipV="1">
            <a:off x="449714" y="6176033"/>
            <a:ext cx="24400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59" name="Rectangle 58">
            <a:extLst>
              <a:ext uri="{FF2B5EF4-FFF2-40B4-BE49-F238E27FC236}">
                <a16:creationId xmlns:a16="http://schemas.microsoft.com/office/drawing/2014/main" id="{E3FAD3E8-EA8B-5949-BE22-6CC7E7AFCB68}"/>
              </a:ext>
            </a:extLst>
          </p:cNvPr>
          <p:cNvSpPr/>
          <p:nvPr/>
        </p:nvSpPr>
        <p:spPr>
          <a:xfrm>
            <a:off x="338363" y="5907208"/>
            <a:ext cx="2180405" cy="307777"/>
          </a:xfrm>
          <a:prstGeom prst="rect">
            <a:avLst/>
          </a:prstGeom>
        </p:spPr>
        <p:txBody>
          <a:bodyPr wrap="none">
            <a:spAutoFit/>
          </a:bodyPr>
          <a:lstStyle/>
          <a:p>
            <a:pPr marL="12700">
              <a:lnSpc>
                <a:spcPct val="100000"/>
              </a:lnSpc>
              <a:spcBef>
                <a:spcPts val="280"/>
              </a:spcBef>
            </a:pPr>
            <a:r>
              <a:rPr lang="es-ES" sz="1400" b="1">
                <a:solidFill>
                  <a:srgbClr val="020302"/>
                </a:solidFill>
                <a:latin typeface="Adobe Clean"/>
                <a:cs typeface="Adobe Clean"/>
              </a:rPr>
              <a:t>Funciones de soporte Standard</a:t>
            </a:r>
          </a:p>
        </p:txBody>
      </p:sp>
      <p:sp>
        <p:nvSpPr>
          <p:cNvPr id="105" name="object 36">
            <a:extLst>
              <a:ext uri="{FF2B5EF4-FFF2-40B4-BE49-F238E27FC236}">
                <a16:creationId xmlns:a16="http://schemas.microsoft.com/office/drawing/2014/main" id="{504AB8CD-8914-9945-9644-A43BF8B82585}"/>
              </a:ext>
            </a:extLst>
          </p:cNvPr>
          <p:cNvSpPr/>
          <p:nvPr/>
        </p:nvSpPr>
        <p:spPr>
          <a:xfrm>
            <a:off x="2406736" y="642436"/>
            <a:ext cx="355091" cy="355091"/>
          </a:xfrm>
          <a:prstGeom prst="rect">
            <a:avLst/>
          </a:prstGeom>
          <a:blipFill>
            <a:blip r:embed="rId4" cstate="print"/>
            <a:stretch>
              <a:fillRect/>
            </a:stretch>
          </a:blipFill>
        </p:spPr>
        <p:txBody>
          <a:bodyPr wrap="square" lIns="0" tIns="0" rIns="0" bIns="0" rtlCol="0"/>
          <a:lstStyle/>
          <a:p>
            <a:endParaRPr/>
          </a:p>
        </p:txBody>
      </p:sp>
      <p:sp>
        <p:nvSpPr>
          <p:cNvPr id="125" name="object 38">
            <a:extLst>
              <a:ext uri="{FF2B5EF4-FFF2-40B4-BE49-F238E27FC236}">
                <a16:creationId xmlns:a16="http://schemas.microsoft.com/office/drawing/2014/main" id="{C501E2BC-92C4-FD4E-811F-B5051FA615A4}"/>
              </a:ext>
            </a:extLst>
          </p:cNvPr>
          <p:cNvSpPr/>
          <p:nvPr/>
        </p:nvSpPr>
        <p:spPr>
          <a:xfrm rot="5400000" flipH="1">
            <a:off x="3826797" y="-42743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7" name="object 38">
            <a:extLst>
              <a:ext uri="{FF2B5EF4-FFF2-40B4-BE49-F238E27FC236}">
                <a16:creationId xmlns:a16="http://schemas.microsoft.com/office/drawing/2014/main" id="{64E7DF0F-05A8-104A-B8C8-328349295124}"/>
              </a:ext>
            </a:extLst>
          </p:cNvPr>
          <p:cNvSpPr/>
          <p:nvPr/>
        </p:nvSpPr>
        <p:spPr>
          <a:xfrm rot="5400000" flipH="1">
            <a:off x="3874957" y="120618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48" name="object 62">
            <a:extLst>
              <a:ext uri="{FF2B5EF4-FFF2-40B4-BE49-F238E27FC236}">
                <a16:creationId xmlns:a16="http://schemas.microsoft.com/office/drawing/2014/main" id="{5D509D19-B7E8-854C-A645-DFEABAF81FC2}"/>
              </a:ext>
            </a:extLst>
          </p:cNvPr>
          <p:cNvSpPr txBox="1"/>
          <p:nvPr/>
        </p:nvSpPr>
        <p:spPr>
          <a:xfrm>
            <a:off x="4335501" y="4243610"/>
            <a:ext cx="1422520" cy="351378"/>
          </a:xfrm>
          <a:prstGeom prst="rect">
            <a:avLst/>
          </a:prstGeom>
        </p:spPr>
        <p:txBody>
          <a:bodyPr vert="horz" wrap="square" lIns="0" tIns="12700" rIns="0" bIns="0" rtlCol="0" anchor="t">
            <a:spAutoFit/>
          </a:bodyPr>
          <a:lstStyle/>
          <a:p>
            <a:pPr marL="12700">
              <a:lnSpc>
                <a:spcPct val="100000"/>
              </a:lnSpc>
              <a:spcBef>
                <a:spcPts val="100"/>
              </a:spcBef>
            </a:pPr>
            <a:r>
              <a:rPr lang="es-ES" sz="1100" b="1" dirty="0">
                <a:solidFill>
                  <a:srgbClr val="020302"/>
                </a:solidFill>
                <a:latin typeface="Adobe Clean"/>
                <a:cs typeface="Adobe Clean"/>
              </a:rPr>
              <a:t>Opción de soporte en la misma región</a:t>
            </a:r>
          </a:p>
        </p:txBody>
      </p:sp>
      <p:sp>
        <p:nvSpPr>
          <p:cNvPr id="50" name="object 63">
            <a:extLst>
              <a:ext uri="{FF2B5EF4-FFF2-40B4-BE49-F238E27FC236}">
                <a16:creationId xmlns:a16="http://schemas.microsoft.com/office/drawing/2014/main" id="{96F6C916-70C7-F646-9255-620156B1938E}"/>
              </a:ext>
            </a:extLst>
          </p:cNvPr>
          <p:cNvSpPr txBox="1"/>
          <p:nvPr/>
        </p:nvSpPr>
        <p:spPr>
          <a:xfrm>
            <a:off x="3943348" y="4621777"/>
            <a:ext cx="2489201" cy="428322"/>
          </a:xfrm>
          <a:prstGeom prst="rect">
            <a:avLst/>
          </a:prstGeom>
        </p:spPr>
        <p:txBody>
          <a:bodyPr vert="horz" wrap="square" lIns="0" tIns="12700" rIns="0" bIns="0" rtlCol="0">
            <a:spAutoFit/>
          </a:bodyPr>
          <a:lstStyle/>
          <a:p>
            <a:pPr marL="12700">
              <a:lnSpc>
                <a:spcPct val="100000"/>
              </a:lnSpc>
              <a:spcBef>
                <a:spcPts val="100"/>
              </a:spcBef>
            </a:pPr>
            <a:r>
              <a:rPr lang="es-ES" sz="900" dirty="0">
                <a:latin typeface="Adobe Clean Light" panose="020B0303020404020204" pitchFamily="34" charset="0"/>
              </a:rPr>
              <a:t>Reciba el apoyo de los miembros de nuestro equipo de Soporte de Adobe localizado en su región global. Puede incluir soporte en su país y/o idioma. </a:t>
            </a:r>
          </a:p>
        </p:txBody>
      </p:sp>
      <p:sp>
        <p:nvSpPr>
          <p:cNvPr id="51" name="object 38">
            <a:extLst>
              <a:ext uri="{FF2B5EF4-FFF2-40B4-BE49-F238E27FC236}">
                <a16:creationId xmlns:a16="http://schemas.microsoft.com/office/drawing/2014/main" id="{21019CAF-6CD9-2F4F-82BC-AA60A514704E}"/>
              </a:ext>
            </a:extLst>
          </p:cNvPr>
          <p:cNvSpPr/>
          <p:nvPr/>
        </p:nvSpPr>
        <p:spPr>
          <a:xfrm rot="5400000" flipH="1">
            <a:off x="3826796" y="5392496"/>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52" name="Rectangle 51">
            <a:extLst>
              <a:ext uri="{FF2B5EF4-FFF2-40B4-BE49-F238E27FC236}">
                <a16:creationId xmlns:a16="http://schemas.microsoft.com/office/drawing/2014/main" id="{5C42361C-87C2-0A43-9CAF-A87B3BEFD73C}"/>
              </a:ext>
            </a:extLst>
          </p:cNvPr>
          <p:cNvSpPr>
            <a:spLocks/>
          </p:cNvSpPr>
          <p:nvPr/>
        </p:nvSpPr>
        <p:spPr>
          <a:xfrm>
            <a:off x="832813" y="6808761"/>
            <a:ext cx="1510337" cy="169277"/>
          </a:xfrm>
          <a:prstGeom prst="rect">
            <a:avLst/>
          </a:prstGeom>
        </p:spPr>
        <p:txBody>
          <a:bodyPr wrap="square" lIns="0" tIns="0" rIns="0" bIns="0">
            <a:spAutoFit/>
          </a:bodyPr>
          <a:lstStyle/>
          <a:p>
            <a:pPr>
              <a:spcBef>
                <a:spcPts val="600"/>
              </a:spcBef>
              <a:spcAft>
                <a:spcPts val="600"/>
              </a:spcAft>
            </a:pPr>
            <a:r>
              <a:rPr lang="es-ES" sz="1100" b="1" dirty="0">
                <a:latin typeface="Adobe Clean" panose="020B0503020404020204" pitchFamily="34" charset="0"/>
                <a:ea typeface="Open Sans" pitchFamily="34" charset="0"/>
                <a:cs typeface="Open Sans" pitchFamily="34" charset="0"/>
              </a:rPr>
              <a:t>Foros de la comunidad</a:t>
            </a:r>
          </a:p>
        </p:txBody>
      </p:sp>
      <p:sp>
        <p:nvSpPr>
          <p:cNvPr id="53" name="object 39">
            <a:extLst>
              <a:ext uri="{FF2B5EF4-FFF2-40B4-BE49-F238E27FC236}">
                <a16:creationId xmlns:a16="http://schemas.microsoft.com/office/drawing/2014/main" id="{3144B5F2-F1B8-5143-97B5-3528FB2103FF}"/>
              </a:ext>
            </a:extLst>
          </p:cNvPr>
          <p:cNvSpPr txBox="1"/>
          <p:nvPr/>
        </p:nvSpPr>
        <p:spPr>
          <a:xfrm>
            <a:off x="405282" y="7050930"/>
            <a:ext cx="2148840" cy="1005403"/>
          </a:xfrm>
          <a:prstGeom prst="rect">
            <a:avLst/>
          </a:prstGeom>
        </p:spPr>
        <p:txBody>
          <a:bodyPr vert="horz" wrap="square" lIns="0" tIns="35560" rIns="0" bIns="0" rtlCol="0">
            <a:spAutoFit/>
          </a:bodyPr>
          <a:lstStyle/>
          <a:p>
            <a:r>
              <a:rPr lang="es-ES" sz="900" dirty="0">
                <a:solidFill>
                  <a:srgbClr val="000000"/>
                </a:solidFill>
                <a:latin typeface="Adobe Clean Light" panose="020B0303020404020204" pitchFamily="34" charset="0"/>
              </a:rPr>
              <a:t>Acceso continuo en línea a una base de datos donde encontrará cada vez más soluciones técnicas, documentación de productos, preguntas frecuentes y mucho más. Hable con otros clientes en la Comunidad de Adobe para compartir prácticas recomendadas y lecciones aprendidas.</a:t>
            </a:r>
          </a:p>
        </p:txBody>
      </p:sp>
      <p:sp>
        <p:nvSpPr>
          <p:cNvPr id="54" name="Rectangle 53">
            <a:extLst>
              <a:ext uri="{FF2B5EF4-FFF2-40B4-BE49-F238E27FC236}">
                <a16:creationId xmlns:a16="http://schemas.microsoft.com/office/drawing/2014/main" id="{B5E5EF50-B9D6-4144-9D61-B7BAB54C56FA}"/>
              </a:ext>
            </a:extLst>
          </p:cNvPr>
          <p:cNvSpPr>
            <a:spLocks/>
          </p:cNvSpPr>
          <p:nvPr/>
        </p:nvSpPr>
        <p:spPr>
          <a:xfrm>
            <a:off x="3339528" y="6807107"/>
            <a:ext cx="1240724" cy="169277"/>
          </a:xfrm>
          <a:prstGeom prst="rect">
            <a:avLst/>
          </a:prstGeom>
        </p:spPr>
        <p:txBody>
          <a:bodyPr wrap="none" lIns="0" tIns="0" rIns="0" bIns="0">
            <a:spAutoFit/>
          </a:bodyPr>
          <a:lstStyle/>
          <a:p>
            <a:pPr>
              <a:spcBef>
                <a:spcPts val="600"/>
              </a:spcBef>
              <a:spcAft>
                <a:spcPts val="600"/>
              </a:spcAft>
            </a:pPr>
            <a:r>
              <a:rPr lang="es-ES" sz="1100" b="1">
                <a:latin typeface="Adobe Clean" panose="020B0503020404020204" pitchFamily="34" charset="0"/>
                <a:ea typeface="Open Sans" pitchFamily="34" charset="0"/>
                <a:cs typeface="Open Sans" pitchFamily="34" charset="0"/>
              </a:rPr>
              <a:t>Portal de autoayuda</a:t>
            </a:r>
          </a:p>
        </p:txBody>
      </p:sp>
      <p:sp>
        <p:nvSpPr>
          <p:cNvPr id="55" name="object 39">
            <a:extLst>
              <a:ext uri="{FF2B5EF4-FFF2-40B4-BE49-F238E27FC236}">
                <a16:creationId xmlns:a16="http://schemas.microsoft.com/office/drawing/2014/main" id="{8730254D-F879-524D-9BAE-40CBA951629A}"/>
              </a:ext>
            </a:extLst>
          </p:cNvPr>
          <p:cNvSpPr txBox="1"/>
          <p:nvPr/>
        </p:nvSpPr>
        <p:spPr>
          <a:xfrm>
            <a:off x="2894025" y="7040801"/>
            <a:ext cx="2148840" cy="728405"/>
          </a:xfrm>
          <a:prstGeom prst="rect">
            <a:avLst/>
          </a:prstGeom>
        </p:spPr>
        <p:txBody>
          <a:bodyPr vert="horz" wrap="square" lIns="0" tIns="35560" rIns="0" bIns="0" rtlCol="0">
            <a:spAutoFit/>
          </a:bodyPr>
          <a:lstStyle/>
          <a:p>
            <a:r>
              <a:rPr lang="es-ES" sz="900">
                <a:solidFill>
                  <a:srgbClr val="000000"/>
                </a:solidFill>
                <a:latin typeface="Adobe Clean Light" panose="020B0303020404020204" pitchFamily="34" charset="0"/>
              </a:rPr>
              <a:t>Acceso al portal de asistencia de autoayuda en línea bajo demanda para revisar el estado de los casos y examinar otros recursos, como noticias, alertas, base de conocimiento, sugerencias destacadas, y mucho más.</a:t>
            </a:r>
          </a:p>
        </p:txBody>
      </p:sp>
      <p:sp>
        <p:nvSpPr>
          <p:cNvPr id="56" name="object 46">
            <a:extLst>
              <a:ext uri="{FF2B5EF4-FFF2-40B4-BE49-F238E27FC236}">
                <a16:creationId xmlns:a16="http://schemas.microsoft.com/office/drawing/2014/main" id="{A8666A9F-BC8F-A641-B03A-E4CFF38223C2}"/>
              </a:ext>
            </a:extLst>
          </p:cNvPr>
          <p:cNvSpPr txBox="1"/>
          <p:nvPr/>
        </p:nvSpPr>
        <p:spPr>
          <a:xfrm>
            <a:off x="5382768" y="7010729"/>
            <a:ext cx="2148840" cy="718145"/>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es-ES" sz="900">
                <a:solidFill>
                  <a:srgbClr val="020302"/>
                </a:solidFill>
                <a:latin typeface="AdobeClean-Light"/>
                <a:cs typeface="AdobeClean-Light"/>
              </a:rPr>
              <a:t>Los usuarios autorizados (administradores) pueden comenzar una sesión de chat con el Soporte de Adobe para obtener respuestas y ayuda con el envío de casos.</a:t>
            </a:r>
          </a:p>
          <a:p>
            <a:pPr marL="33020" marR="159385">
              <a:lnSpc>
                <a:spcPct val="100000"/>
              </a:lnSpc>
              <a:spcBef>
                <a:spcPts val="100"/>
              </a:spcBef>
              <a:tabLst>
                <a:tab pos="1786889" algn="l"/>
              </a:tabLst>
            </a:pPr>
            <a:r>
              <a:rPr lang="es-ES" sz="900" i="1">
                <a:solidFill>
                  <a:srgbClr val="7A7A7A"/>
                </a:solidFill>
                <a:latin typeface="AdobeClean-LightIt"/>
                <a:cs typeface="AdobeClean-LightIt"/>
              </a:rPr>
              <a:t>Sujeto a horarios locales</a:t>
            </a:r>
          </a:p>
        </p:txBody>
      </p:sp>
      <p:sp>
        <p:nvSpPr>
          <p:cNvPr id="57" name="Rectangle 56">
            <a:extLst>
              <a:ext uri="{FF2B5EF4-FFF2-40B4-BE49-F238E27FC236}">
                <a16:creationId xmlns:a16="http://schemas.microsoft.com/office/drawing/2014/main" id="{E248428D-2D76-7C4F-A339-0FCD75DE1915}"/>
              </a:ext>
            </a:extLst>
          </p:cNvPr>
          <p:cNvSpPr>
            <a:spLocks/>
          </p:cNvSpPr>
          <p:nvPr/>
        </p:nvSpPr>
        <p:spPr>
          <a:xfrm>
            <a:off x="5897720" y="6789350"/>
            <a:ext cx="1516441" cy="169277"/>
          </a:xfrm>
          <a:prstGeom prst="rect">
            <a:avLst/>
          </a:prstGeom>
        </p:spPr>
        <p:txBody>
          <a:bodyPr wrap="none" lIns="0" tIns="0" rIns="0" bIns="0">
            <a:spAutoFit/>
          </a:bodyPr>
          <a:lstStyle/>
          <a:p>
            <a:pPr>
              <a:spcBef>
                <a:spcPts val="600"/>
              </a:spcBef>
              <a:spcAft>
                <a:spcPts val="600"/>
              </a:spcAft>
            </a:pPr>
            <a:r>
              <a:rPr lang="es-ES" sz="1100" b="1">
                <a:latin typeface="Adobe Clean" panose="020B0503020404020204" pitchFamily="34" charset="0"/>
                <a:ea typeface="Open Sans" pitchFamily="34" charset="0"/>
                <a:cs typeface="Open Sans" pitchFamily="34" charset="0"/>
              </a:rPr>
              <a:t>Asistencia mediante chat</a:t>
            </a:r>
          </a:p>
        </p:txBody>
      </p:sp>
      <p:sp>
        <p:nvSpPr>
          <p:cNvPr id="58" name="Rectangle 57">
            <a:extLst>
              <a:ext uri="{FF2B5EF4-FFF2-40B4-BE49-F238E27FC236}">
                <a16:creationId xmlns:a16="http://schemas.microsoft.com/office/drawing/2014/main" id="{4F85907C-6089-F446-B6DF-E3392F01BCF5}"/>
              </a:ext>
            </a:extLst>
          </p:cNvPr>
          <p:cNvSpPr>
            <a:spLocks/>
          </p:cNvSpPr>
          <p:nvPr/>
        </p:nvSpPr>
        <p:spPr>
          <a:xfrm>
            <a:off x="1893273" y="8586959"/>
            <a:ext cx="1247136" cy="169277"/>
          </a:xfrm>
          <a:prstGeom prst="rect">
            <a:avLst/>
          </a:prstGeom>
        </p:spPr>
        <p:txBody>
          <a:bodyPr wrap="none" lIns="0" tIns="0" rIns="0" bIns="0">
            <a:spAutoFit/>
          </a:bodyPr>
          <a:lstStyle/>
          <a:p>
            <a:pPr>
              <a:spcBef>
                <a:spcPts val="600"/>
              </a:spcBef>
              <a:spcAft>
                <a:spcPts val="600"/>
              </a:spcAft>
            </a:pPr>
            <a:r>
              <a:rPr lang="es-ES" sz="1100" b="1">
                <a:latin typeface="Adobe Clean" panose="020B0503020404020204" pitchFamily="34" charset="0"/>
                <a:ea typeface="Open Sans" pitchFamily="34" charset="0"/>
                <a:cs typeface="Open Sans" pitchFamily="34" charset="0"/>
              </a:rPr>
              <a:t>Asistencia telefónica</a:t>
            </a:r>
          </a:p>
        </p:txBody>
      </p:sp>
      <p:sp>
        <p:nvSpPr>
          <p:cNvPr id="60" name="object 39">
            <a:extLst>
              <a:ext uri="{FF2B5EF4-FFF2-40B4-BE49-F238E27FC236}">
                <a16:creationId xmlns:a16="http://schemas.microsoft.com/office/drawing/2014/main" id="{0BF58FD4-AE2D-8C41-8A72-7C4F19669271}"/>
              </a:ext>
            </a:extLst>
          </p:cNvPr>
          <p:cNvSpPr txBox="1"/>
          <p:nvPr/>
        </p:nvSpPr>
        <p:spPr>
          <a:xfrm>
            <a:off x="1575337" y="8834114"/>
            <a:ext cx="2023834" cy="728405"/>
          </a:xfrm>
          <a:prstGeom prst="rect">
            <a:avLst/>
          </a:prstGeom>
        </p:spPr>
        <p:txBody>
          <a:bodyPr vert="horz" wrap="square" lIns="0" tIns="35560" rIns="0" bIns="0" rtlCol="0">
            <a:spAutoFit/>
          </a:bodyPr>
          <a:lstStyle/>
          <a:p>
            <a:r>
              <a:rPr lang="es-ES" sz="900">
                <a:solidFill>
                  <a:srgbClr val="020302"/>
                </a:solidFill>
                <a:latin typeface="AdobeClean-Light"/>
              </a:rPr>
              <a:t>Los usuarios autorizados (administradores)</a:t>
            </a:r>
            <a:r>
              <a:rPr lang="es-ES" sz="900">
                <a:latin typeface="Adobe Clean Light"/>
              </a:rPr>
              <a:t> pueden llamar al Soporte de Adobe a través de teléfono para obtener respuesta</a:t>
            </a:r>
            <a:r>
              <a:rPr lang="es-ES" sz="900">
                <a:solidFill>
                  <a:srgbClr val="020302"/>
                </a:solidFill>
                <a:latin typeface="AdobeClean-Light"/>
                <a:cs typeface="AdobeClean-Light"/>
              </a:rPr>
              <a:t>s y ayuda con el envío de casos.</a:t>
            </a:r>
          </a:p>
          <a:p>
            <a:r>
              <a:rPr lang="es-ES" sz="900" i="1">
                <a:solidFill>
                  <a:srgbClr val="7A7A7A"/>
                </a:solidFill>
                <a:latin typeface="Adobe Clean Light" panose="020B0303020404020204" pitchFamily="34" charset="0"/>
                <a:cs typeface="AdobeClean-LightIt"/>
              </a:rPr>
              <a:t>Sujeto a horarios locales</a:t>
            </a:r>
          </a:p>
        </p:txBody>
      </p:sp>
      <p:sp>
        <p:nvSpPr>
          <p:cNvPr id="65" name="Rectangle 64">
            <a:extLst>
              <a:ext uri="{FF2B5EF4-FFF2-40B4-BE49-F238E27FC236}">
                <a16:creationId xmlns:a16="http://schemas.microsoft.com/office/drawing/2014/main" id="{F263BB69-F7BC-974C-BDC9-97755880EB42}"/>
              </a:ext>
            </a:extLst>
          </p:cNvPr>
          <p:cNvSpPr>
            <a:spLocks/>
          </p:cNvSpPr>
          <p:nvPr/>
        </p:nvSpPr>
        <p:spPr>
          <a:xfrm>
            <a:off x="4357604" y="8581869"/>
            <a:ext cx="2019784" cy="169277"/>
          </a:xfrm>
          <a:prstGeom prst="rect">
            <a:avLst/>
          </a:prstGeom>
        </p:spPr>
        <p:txBody>
          <a:bodyPr wrap="none" lIns="0" tIns="0" rIns="0" bIns="0">
            <a:spAutoFit/>
          </a:bodyPr>
          <a:lstStyle/>
          <a:p>
            <a:pPr>
              <a:spcBef>
                <a:spcPts val="600"/>
              </a:spcBef>
              <a:spcAft>
                <a:spcPts val="600"/>
              </a:spcAft>
            </a:pPr>
            <a:r>
              <a:rPr lang="es-ES" sz="1100" b="1">
                <a:latin typeface="Adobe Clean" panose="020B0503020404020204" pitchFamily="34" charset="0"/>
                <a:ea typeface="Open Sans" pitchFamily="34" charset="0"/>
                <a:cs typeface="Open Sans" pitchFamily="34" charset="0"/>
              </a:rPr>
              <a:t>Envío de casos a través de la web</a:t>
            </a:r>
          </a:p>
        </p:txBody>
      </p:sp>
      <p:sp>
        <p:nvSpPr>
          <p:cNvPr id="67" name="Rectangle 66">
            <a:extLst>
              <a:ext uri="{FF2B5EF4-FFF2-40B4-BE49-F238E27FC236}">
                <a16:creationId xmlns:a16="http://schemas.microsoft.com/office/drawing/2014/main" id="{29567E22-EAF1-9247-96B0-02DF92A8370A}"/>
              </a:ext>
            </a:extLst>
          </p:cNvPr>
          <p:cNvSpPr/>
          <p:nvPr/>
        </p:nvSpPr>
        <p:spPr>
          <a:xfrm>
            <a:off x="3846174" y="8834114"/>
            <a:ext cx="2599075" cy="646331"/>
          </a:xfrm>
          <a:prstGeom prst="rect">
            <a:avLst/>
          </a:prstGeom>
        </p:spPr>
        <p:txBody>
          <a:bodyPr wrap="square" lIns="91440" tIns="45720" rIns="91440" bIns="45720" anchor="t">
            <a:spAutoFit/>
          </a:bodyPr>
          <a:lstStyle/>
          <a:p>
            <a:r>
              <a:rPr lang="es-ES" sz="900" dirty="0">
                <a:solidFill>
                  <a:srgbClr val="020302"/>
                </a:solidFill>
                <a:latin typeface="AdobeClean-Light"/>
              </a:rPr>
              <a:t>Los usuarios autorizados (administradores) </a:t>
            </a:r>
            <a:r>
              <a:rPr lang="es-ES" sz="900" dirty="0">
                <a:latin typeface="Adobe Clean Light"/>
              </a:rPr>
              <a:t>pueden enviar casos web ilimitados en cualquier momento en lo relacionado con problemas de soporte para que nuestro equipo de Soporte los revisen.</a:t>
            </a:r>
          </a:p>
        </p:txBody>
      </p:sp>
      <p:pic>
        <p:nvPicPr>
          <p:cNvPr id="68" name="Picture 67">
            <a:extLst>
              <a:ext uri="{FF2B5EF4-FFF2-40B4-BE49-F238E27FC236}">
                <a16:creationId xmlns:a16="http://schemas.microsoft.com/office/drawing/2014/main" id="{411CF8E1-9C58-C746-9E60-377476CC9445}"/>
              </a:ext>
              <a:ext uri="{C183D7F6-B498-43B3-948B-1728B52AA6E4}">
                <adec:decorative xmlns:adec="http://schemas.microsoft.com/office/drawing/2017/decorative" val="1"/>
              </a:ext>
            </a:extLst>
          </p:cNvPr>
          <p:cNvPicPr>
            <a:picLocks noChangeAspect="1"/>
          </p:cNvPicPr>
          <p:nvPr/>
        </p:nvPicPr>
        <p:blipFill>
          <a:blip r:embed="rId5" cstate="print">
            <a:extLst>
              <a:ext uri="{28A0092B-C50C-407E-A947-70E740481C1C}">
                <a14:useLocalDpi xmlns:a14="http://schemas.microsoft.com/office/drawing/2010/main"/>
              </a:ext>
            </a:extLst>
          </a:blip>
          <a:stretch>
            <a:fillRect/>
          </a:stretch>
        </p:blipFill>
        <p:spPr>
          <a:xfrm>
            <a:off x="3900328" y="8528378"/>
            <a:ext cx="365760" cy="365760"/>
          </a:xfrm>
          <a:prstGeom prst="rect">
            <a:avLst/>
          </a:prstGeom>
        </p:spPr>
      </p:pic>
      <p:pic>
        <p:nvPicPr>
          <p:cNvPr id="69" name="Picture 68">
            <a:extLst>
              <a:ext uri="{FF2B5EF4-FFF2-40B4-BE49-F238E27FC236}">
                <a16:creationId xmlns:a16="http://schemas.microsoft.com/office/drawing/2014/main" id="{B0FCD316-40D4-FC4E-A50D-FEF5353F1239}"/>
              </a:ext>
              <a:ext uri="{C183D7F6-B498-43B3-948B-1728B52AA6E4}">
                <adec:decorative xmlns:adec="http://schemas.microsoft.com/office/drawing/2017/decorative" val="1"/>
              </a:ext>
            </a:extLst>
          </p:cNvPr>
          <p:cNvPicPr>
            <a:picLocks noChangeAspect="1"/>
          </p:cNvPicPr>
          <p:nvPr/>
        </p:nvPicPr>
        <p:blipFill>
          <a:blip r:embed="rId6" cstate="print">
            <a:extLst>
              <a:ext uri="{28A0092B-C50C-407E-A947-70E740481C1C}">
                <a14:useLocalDpi xmlns:a14="http://schemas.microsoft.com/office/drawing/2010/main"/>
              </a:ext>
            </a:extLst>
          </a:blip>
          <a:stretch>
            <a:fillRect/>
          </a:stretch>
        </p:blipFill>
        <p:spPr>
          <a:xfrm>
            <a:off x="1506334" y="8464859"/>
            <a:ext cx="365760" cy="365760"/>
          </a:xfrm>
          <a:prstGeom prst="rect">
            <a:avLst/>
          </a:prstGeom>
        </p:spPr>
      </p:pic>
      <p:pic>
        <p:nvPicPr>
          <p:cNvPr id="70" name="Picture 69">
            <a:extLst>
              <a:ext uri="{FF2B5EF4-FFF2-40B4-BE49-F238E27FC236}">
                <a16:creationId xmlns:a16="http://schemas.microsoft.com/office/drawing/2014/main" id="{E7E682CB-EF0E-9F43-A428-8D1875660F79}"/>
              </a:ext>
              <a:ext uri="{C183D7F6-B498-43B3-948B-1728B52AA6E4}">
                <adec:decorative xmlns:adec="http://schemas.microsoft.com/office/drawing/2017/decorative" val="1"/>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5452988" y="6644969"/>
            <a:ext cx="365760" cy="365760"/>
          </a:xfrm>
          <a:prstGeom prst="rect">
            <a:avLst/>
          </a:prstGeom>
        </p:spPr>
      </p:pic>
      <p:pic>
        <p:nvPicPr>
          <p:cNvPr id="72" name="Picture 71">
            <a:extLst>
              <a:ext uri="{FF2B5EF4-FFF2-40B4-BE49-F238E27FC236}">
                <a16:creationId xmlns:a16="http://schemas.microsoft.com/office/drawing/2014/main" id="{59C26432-8239-334B-A17A-29E3F0493380}"/>
              </a:ext>
              <a:ext uri="{C183D7F6-B498-43B3-948B-1728B52AA6E4}">
                <adec:decorative xmlns:adec="http://schemas.microsoft.com/office/drawing/2017/decorative" val="1"/>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401994" y="6700938"/>
            <a:ext cx="365760" cy="365760"/>
          </a:xfrm>
          <a:prstGeom prst="rect">
            <a:avLst/>
          </a:prstGeom>
        </p:spPr>
      </p:pic>
      <p:pic>
        <p:nvPicPr>
          <p:cNvPr id="73" name="Picture 72">
            <a:extLst>
              <a:ext uri="{FF2B5EF4-FFF2-40B4-BE49-F238E27FC236}">
                <a16:creationId xmlns:a16="http://schemas.microsoft.com/office/drawing/2014/main" id="{506F0A07-28C6-D340-87F8-CD825908CD29}"/>
              </a:ext>
              <a:ext uri="{C183D7F6-B498-43B3-948B-1728B52AA6E4}">
                <adec:decorative xmlns:adec="http://schemas.microsoft.com/office/drawing/2017/decorative" val="1"/>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2889755" y="6700938"/>
            <a:ext cx="365760" cy="365760"/>
          </a:xfrm>
          <a:prstGeom prst="rect">
            <a:avLst/>
          </a:prstGeom>
        </p:spPr>
      </p:pic>
      <p:sp>
        <p:nvSpPr>
          <p:cNvPr id="76" name="object 39">
            <a:extLst>
              <a:ext uri="{FF2B5EF4-FFF2-40B4-BE49-F238E27FC236}">
                <a16:creationId xmlns:a16="http://schemas.microsoft.com/office/drawing/2014/main" id="{4FC3D018-1158-A849-B6C1-E429A1F8B354}"/>
              </a:ext>
            </a:extLst>
          </p:cNvPr>
          <p:cNvSpPr txBox="1"/>
          <p:nvPr/>
        </p:nvSpPr>
        <p:spPr>
          <a:xfrm>
            <a:off x="449714" y="1271858"/>
            <a:ext cx="2148840" cy="866904"/>
          </a:xfrm>
          <a:prstGeom prst="rect">
            <a:avLst/>
          </a:prstGeom>
        </p:spPr>
        <p:txBody>
          <a:bodyPr vert="horz" wrap="square" lIns="0" tIns="35560" rIns="0" bIns="0" rtlCol="0">
            <a:spAutoFit/>
          </a:bodyPr>
          <a:lstStyle/>
          <a:p>
            <a:pPr lvl="0">
              <a:spcBef>
                <a:spcPts val="190"/>
              </a:spcBef>
              <a:defRPr/>
            </a:pPr>
            <a:r>
              <a:rPr lang="es-ES" sz="900" dirty="0">
                <a:latin typeface="Adobe Clean Light" panose="020B0303020404020204" pitchFamily="34" charset="0"/>
              </a:rPr>
              <a:t>Un ingeniero de asistencia técnica especializado que esté familiarizado con el entorno de su solución y sus objetivos empresariales. Es un ingeniero de asistencia técnica experimentado que le ayudará a coordinar su experiencia de soporte Enterprise.</a:t>
            </a:r>
          </a:p>
        </p:txBody>
      </p:sp>
      <p:sp>
        <p:nvSpPr>
          <p:cNvPr id="77" name="Rectangle 76">
            <a:extLst>
              <a:ext uri="{FF2B5EF4-FFF2-40B4-BE49-F238E27FC236}">
                <a16:creationId xmlns:a16="http://schemas.microsoft.com/office/drawing/2014/main" id="{444E26FE-BDAE-714D-ACC7-72D368285DD0}"/>
              </a:ext>
            </a:extLst>
          </p:cNvPr>
          <p:cNvSpPr>
            <a:spLocks/>
          </p:cNvSpPr>
          <p:nvPr/>
        </p:nvSpPr>
        <p:spPr>
          <a:xfrm>
            <a:off x="872390" y="909362"/>
            <a:ext cx="1726164" cy="338554"/>
          </a:xfrm>
          <a:prstGeom prst="rect">
            <a:avLst/>
          </a:prstGeom>
        </p:spPr>
        <p:txBody>
          <a:bodyPr wrap="square" lIns="0" tIns="0" rIns="0" bIns="0">
            <a:spAutoFit/>
          </a:bodyPr>
          <a:lstStyle/>
          <a:p>
            <a:pPr>
              <a:spcBef>
                <a:spcPts val="600"/>
              </a:spcBef>
              <a:spcAft>
                <a:spcPts val="600"/>
              </a:spcAft>
            </a:pPr>
            <a:r>
              <a:rPr lang="es-ES" sz="1100" b="1" dirty="0">
                <a:solidFill>
                  <a:srgbClr val="020302"/>
                </a:solidFill>
                <a:latin typeface="Adobe Clean" panose="020B0503020404020204" pitchFamily="34" charset="0"/>
              </a:rPr>
              <a:t>Ingeniero de asistencia técnica especializado</a:t>
            </a:r>
          </a:p>
        </p:txBody>
      </p:sp>
      <p:sp>
        <p:nvSpPr>
          <p:cNvPr id="78" name="object 39">
            <a:extLst>
              <a:ext uri="{FF2B5EF4-FFF2-40B4-BE49-F238E27FC236}">
                <a16:creationId xmlns:a16="http://schemas.microsoft.com/office/drawing/2014/main" id="{9CCA5960-8B3A-4A49-BAD4-2D24B8AA00D8}"/>
              </a:ext>
            </a:extLst>
          </p:cNvPr>
          <p:cNvSpPr txBox="1"/>
          <p:nvPr/>
        </p:nvSpPr>
        <p:spPr>
          <a:xfrm>
            <a:off x="2803357" y="1285201"/>
            <a:ext cx="2148840" cy="589905"/>
          </a:xfrm>
          <a:prstGeom prst="rect">
            <a:avLst/>
          </a:prstGeom>
        </p:spPr>
        <p:txBody>
          <a:bodyPr vert="horz" wrap="square" lIns="0" tIns="35560" rIns="0" bIns="0" rtlCol="0">
            <a:spAutoFit/>
          </a:bodyPr>
          <a:lstStyle/>
          <a:p>
            <a:pPr marL="12700" marR="5080">
              <a:spcBef>
                <a:spcPts val="60"/>
              </a:spcBef>
            </a:pPr>
            <a:r>
              <a:rPr lang="es-ES" sz="900">
                <a:latin typeface="Adobe Clean Light" panose="020B0303020404020204" pitchFamily="34" charset="0"/>
                <a:cs typeface="AdobeClean-Light"/>
              </a:rPr>
              <a:t>Reciba enrutamiento prioritario para garantizar una conexión más rápida con recursos de soporte con más experiencia en relación con los casos enviados. </a:t>
            </a:r>
          </a:p>
        </p:txBody>
      </p:sp>
      <p:sp>
        <p:nvSpPr>
          <p:cNvPr id="79" name="Rectangle 78">
            <a:extLst>
              <a:ext uri="{FF2B5EF4-FFF2-40B4-BE49-F238E27FC236}">
                <a16:creationId xmlns:a16="http://schemas.microsoft.com/office/drawing/2014/main" id="{0AE93525-7B13-D34F-A0A5-6F084F732C57}"/>
              </a:ext>
            </a:extLst>
          </p:cNvPr>
          <p:cNvSpPr>
            <a:spLocks/>
          </p:cNvSpPr>
          <p:nvPr/>
        </p:nvSpPr>
        <p:spPr>
          <a:xfrm>
            <a:off x="3228208" y="910071"/>
            <a:ext cx="1976242" cy="338554"/>
          </a:xfrm>
          <a:prstGeom prst="rect">
            <a:avLst/>
          </a:prstGeom>
        </p:spPr>
        <p:txBody>
          <a:bodyPr wrap="square" lIns="0" tIns="0" rIns="0" bIns="0">
            <a:spAutoFit/>
          </a:bodyPr>
          <a:lstStyle/>
          <a:p>
            <a:pPr>
              <a:spcBef>
                <a:spcPts val="600"/>
              </a:spcBef>
              <a:spcAft>
                <a:spcPts val="600"/>
              </a:spcAft>
            </a:pPr>
            <a:r>
              <a:rPr lang="es-ES" sz="1100" b="1">
                <a:solidFill>
                  <a:srgbClr val="020302"/>
                </a:solidFill>
                <a:latin typeface="Adobe Clean" panose="020B0503020404020204" pitchFamily="34" charset="0"/>
              </a:rPr>
              <a:t>Enrutamiento de casos según prioridad</a:t>
            </a:r>
          </a:p>
        </p:txBody>
      </p:sp>
      <p:sp>
        <p:nvSpPr>
          <p:cNvPr id="96" name="object 39">
            <a:extLst>
              <a:ext uri="{FF2B5EF4-FFF2-40B4-BE49-F238E27FC236}">
                <a16:creationId xmlns:a16="http://schemas.microsoft.com/office/drawing/2014/main" id="{360AF423-8467-9A48-B2FE-24BAB9D2B6FC}"/>
              </a:ext>
            </a:extLst>
          </p:cNvPr>
          <p:cNvSpPr txBox="1"/>
          <p:nvPr/>
        </p:nvSpPr>
        <p:spPr>
          <a:xfrm>
            <a:off x="5356260" y="1287481"/>
            <a:ext cx="2148840" cy="728405"/>
          </a:xfrm>
          <a:prstGeom prst="rect">
            <a:avLst/>
          </a:prstGeom>
        </p:spPr>
        <p:txBody>
          <a:bodyPr vert="horz" wrap="square" lIns="0" tIns="35560" rIns="0" bIns="0" rtlCol="0">
            <a:spAutoFit/>
          </a:bodyPr>
          <a:lstStyle/>
          <a:p>
            <a:pPr marL="12700">
              <a:lnSpc>
                <a:spcPct val="100000"/>
              </a:lnSpc>
              <a:spcBef>
                <a:spcPts val="60"/>
              </a:spcBef>
            </a:pPr>
            <a:r>
              <a:rPr lang="es-ES" sz="900">
                <a:latin typeface="Adobe Clean Light" panose="020B0303020404020204" pitchFamily="34" charset="0"/>
              </a:rPr>
              <a:t>Un punto de contacto designado de Adobe que puede proporcionar asistencia en cuanto a escalabilidad y actualizaciones frecuentes, así como garantizar que se dé prioridad a sus solicitudes de soporte abierto más críticas.</a:t>
            </a:r>
          </a:p>
        </p:txBody>
      </p:sp>
      <p:sp>
        <p:nvSpPr>
          <p:cNvPr id="97" name="Rectangle 96">
            <a:extLst>
              <a:ext uri="{FF2B5EF4-FFF2-40B4-BE49-F238E27FC236}">
                <a16:creationId xmlns:a16="http://schemas.microsoft.com/office/drawing/2014/main" id="{E35AF9DC-007A-F941-BE71-BD5269722F58}"/>
              </a:ext>
            </a:extLst>
          </p:cNvPr>
          <p:cNvSpPr>
            <a:spLocks/>
          </p:cNvSpPr>
          <p:nvPr/>
        </p:nvSpPr>
        <p:spPr>
          <a:xfrm>
            <a:off x="5818748" y="904725"/>
            <a:ext cx="1608472" cy="338554"/>
          </a:xfrm>
          <a:prstGeom prst="rect">
            <a:avLst/>
          </a:prstGeom>
        </p:spPr>
        <p:txBody>
          <a:bodyPr wrap="square" lIns="0" tIns="0" rIns="0" bIns="0">
            <a:spAutoFit/>
          </a:bodyPr>
          <a:lstStyle/>
          <a:p>
            <a:pPr>
              <a:spcBef>
                <a:spcPts val="600"/>
              </a:spcBef>
              <a:spcAft>
                <a:spcPts val="600"/>
              </a:spcAft>
            </a:pPr>
            <a:r>
              <a:rPr lang="es-ES" sz="1100" b="1">
                <a:solidFill>
                  <a:srgbClr val="020302"/>
                </a:solidFill>
                <a:latin typeface="Adobe Clean" panose="020B0503020404020204" pitchFamily="34" charset="0"/>
              </a:rPr>
              <a:t>Administración de la escalabilidad</a:t>
            </a:r>
          </a:p>
        </p:txBody>
      </p:sp>
      <p:pic>
        <p:nvPicPr>
          <p:cNvPr id="98" name="Picture 97">
            <a:extLst>
              <a:ext uri="{FF2B5EF4-FFF2-40B4-BE49-F238E27FC236}">
                <a16:creationId xmlns:a16="http://schemas.microsoft.com/office/drawing/2014/main" id="{78DE0A16-DCE5-9D43-8A69-7D8BC4CB633E}"/>
              </a:ext>
              <a:ext uri="{C183D7F6-B498-43B3-948B-1728B52AA6E4}">
                <adec:decorative xmlns:adec="http://schemas.microsoft.com/office/drawing/2017/decorative" val="1"/>
              </a:ext>
            </a:extLst>
          </p:cNvPr>
          <p:cNvPicPr>
            <a:picLocks noChangeAspect="1"/>
          </p:cNvPicPr>
          <p:nvPr/>
        </p:nvPicPr>
        <p:blipFill>
          <a:blip r:embed="rId10"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5370864" y="911331"/>
            <a:ext cx="365760" cy="365760"/>
          </a:xfrm>
          <a:prstGeom prst="rect">
            <a:avLst/>
          </a:prstGeom>
          <a:ln>
            <a:noFill/>
          </a:ln>
        </p:spPr>
      </p:pic>
      <p:pic>
        <p:nvPicPr>
          <p:cNvPr id="99" name="Picture 98">
            <a:extLst>
              <a:ext uri="{FF2B5EF4-FFF2-40B4-BE49-F238E27FC236}">
                <a16:creationId xmlns:a16="http://schemas.microsoft.com/office/drawing/2014/main" id="{94BF0EA8-0582-E444-B2EF-D9812C7E2C98}"/>
              </a:ext>
              <a:ext uri="{C183D7F6-B498-43B3-948B-1728B52AA6E4}">
                <adec:decorative xmlns:adec="http://schemas.microsoft.com/office/drawing/2017/decorative" val="1"/>
              </a:ext>
            </a:extLst>
          </p:cNvPr>
          <p:cNvPicPr>
            <a:picLocks noChangeAspect="1"/>
          </p:cNvPicPr>
          <p:nvPr/>
        </p:nvPicPr>
        <p:blipFill>
          <a:blip r:embed="rId11"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2800585" y="905313"/>
            <a:ext cx="365760" cy="365760"/>
          </a:xfrm>
          <a:prstGeom prst="rect">
            <a:avLst/>
          </a:prstGeom>
          <a:ln>
            <a:noFill/>
          </a:ln>
        </p:spPr>
      </p:pic>
      <p:pic>
        <p:nvPicPr>
          <p:cNvPr id="100" name="Picture 99">
            <a:extLst>
              <a:ext uri="{FF2B5EF4-FFF2-40B4-BE49-F238E27FC236}">
                <a16:creationId xmlns:a16="http://schemas.microsoft.com/office/drawing/2014/main" id="{6D8C5646-0F9B-824D-A22B-1A26428493C3}"/>
              </a:ext>
              <a:ext uri="{C183D7F6-B498-43B3-948B-1728B52AA6E4}">
                <adec:decorative xmlns:adec="http://schemas.microsoft.com/office/drawing/2017/decorative" val="1"/>
              </a:ext>
            </a:extLst>
          </p:cNvPr>
          <p:cNvPicPr>
            <a:picLocks noChangeAspect="1"/>
          </p:cNvPicPr>
          <p:nvPr/>
        </p:nvPicPr>
        <p:blipFill>
          <a:blip r:embed="rId12"/>
          <a:stretch>
            <a:fillRect/>
          </a:stretch>
        </p:blipFill>
        <p:spPr>
          <a:xfrm>
            <a:off x="448652" y="916762"/>
            <a:ext cx="365760" cy="365760"/>
          </a:xfrm>
          <a:prstGeom prst="rect">
            <a:avLst/>
          </a:prstGeom>
        </p:spPr>
      </p:pic>
      <p:sp>
        <p:nvSpPr>
          <p:cNvPr id="101" name="TextBox 100">
            <a:extLst>
              <a:ext uri="{FF2B5EF4-FFF2-40B4-BE49-F238E27FC236}">
                <a16:creationId xmlns:a16="http://schemas.microsoft.com/office/drawing/2014/main" id="{CE88B8AB-8DB7-2B4F-AC66-C6E1A803EAC4}"/>
              </a:ext>
            </a:extLst>
          </p:cNvPr>
          <p:cNvSpPr txBox="1"/>
          <p:nvPr/>
        </p:nvSpPr>
        <p:spPr>
          <a:xfrm>
            <a:off x="816240" y="2576177"/>
            <a:ext cx="2148841" cy="430887"/>
          </a:xfrm>
          <a:prstGeom prst="rect">
            <a:avLst/>
          </a:prstGeom>
          <a:noFill/>
        </p:spPr>
        <p:txBody>
          <a:bodyPr wrap="square" rtlCol="0">
            <a:spAutoFit/>
          </a:bodyPr>
          <a:lstStyle/>
          <a:p>
            <a:r>
              <a:rPr lang="es-ES" sz="1100" b="1">
                <a:latin typeface="Adobe Clean" panose="020B0503020404020204" pitchFamily="34" charset="0"/>
              </a:rPr>
              <a:t>Priorización acelerada de problemas</a:t>
            </a:r>
          </a:p>
        </p:txBody>
      </p:sp>
      <p:sp>
        <p:nvSpPr>
          <p:cNvPr id="102" name="object 39">
            <a:extLst>
              <a:ext uri="{FF2B5EF4-FFF2-40B4-BE49-F238E27FC236}">
                <a16:creationId xmlns:a16="http://schemas.microsoft.com/office/drawing/2014/main" id="{551D8EA5-A945-954A-8D5B-9E30F2E66618}"/>
              </a:ext>
            </a:extLst>
          </p:cNvPr>
          <p:cNvSpPr txBox="1"/>
          <p:nvPr/>
        </p:nvSpPr>
        <p:spPr>
          <a:xfrm>
            <a:off x="430064" y="3050824"/>
            <a:ext cx="2051550" cy="451406"/>
          </a:xfrm>
          <a:prstGeom prst="rect">
            <a:avLst/>
          </a:prstGeom>
        </p:spPr>
        <p:txBody>
          <a:bodyPr vert="horz" wrap="square" lIns="0" tIns="35560" rIns="0" bIns="0" rtlCol="0">
            <a:spAutoFit/>
          </a:bodyPr>
          <a:lstStyle/>
          <a:p>
            <a:pPr lvl="0">
              <a:spcBef>
                <a:spcPts val="60"/>
              </a:spcBef>
              <a:defRPr/>
            </a:pPr>
            <a:r>
              <a:rPr lang="es-ES" sz="900" dirty="0">
                <a:latin typeface="Adobe Clean Light" panose="020B0303020404020204" pitchFamily="34" charset="0"/>
                <a:cs typeface="Adobe Clean Light"/>
              </a:rPr>
              <a:t>Reciba más prioridad para los casos de soporte a través del compromiso facilitado con el departamento de ingeniería.</a:t>
            </a:r>
          </a:p>
        </p:txBody>
      </p:sp>
      <p:pic>
        <p:nvPicPr>
          <p:cNvPr id="103" name="Picture 102">
            <a:extLst>
              <a:ext uri="{FF2B5EF4-FFF2-40B4-BE49-F238E27FC236}">
                <a16:creationId xmlns:a16="http://schemas.microsoft.com/office/drawing/2014/main" id="{05B655EB-46CF-0945-A1CF-1271045A99E8}"/>
              </a:ext>
              <a:ext uri="{C183D7F6-B498-43B3-948B-1728B52AA6E4}">
                <adec:decorative xmlns:adec="http://schemas.microsoft.com/office/drawing/2017/decorative" val="1"/>
              </a:ext>
            </a:extLst>
          </p:cNvPr>
          <p:cNvPicPr>
            <a:picLocks noChangeAspect="1"/>
          </p:cNvPicPr>
          <p:nvPr/>
        </p:nvPicPr>
        <p:blipFill>
          <a:blip r:embed="rId13" cstate="print">
            <a:duotone>
              <a:prstClr val="black"/>
              <a:schemeClr val="tx1">
                <a:tint val="45000"/>
                <a:satMod val="400000"/>
              </a:schemeClr>
            </a:duotone>
            <a:extLst>
              <a:ext uri="{28A0092B-C50C-407E-A947-70E740481C1C}">
                <a14:useLocalDpi xmlns:a14="http://schemas.microsoft.com/office/drawing/2010/main"/>
              </a:ext>
            </a:extLst>
          </a:blip>
          <a:stretch>
            <a:fillRect/>
          </a:stretch>
        </p:blipFill>
        <p:spPr>
          <a:xfrm>
            <a:off x="430064" y="2627865"/>
            <a:ext cx="355787" cy="355787"/>
          </a:xfrm>
          <a:prstGeom prst="rect">
            <a:avLst/>
          </a:prstGeom>
          <a:ln>
            <a:noFill/>
          </a:ln>
        </p:spPr>
      </p:pic>
      <p:pic>
        <p:nvPicPr>
          <p:cNvPr id="104" name="Picture 103">
            <a:extLst>
              <a:ext uri="{FF2B5EF4-FFF2-40B4-BE49-F238E27FC236}">
                <a16:creationId xmlns:a16="http://schemas.microsoft.com/office/drawing/2014/main" id="{D1DFB071-3C1C-0147-9D37-E77FD381A239}"/>
              </a:ext>
              <a:ext uri="{C183D7F6-B498-43B3-948B-1728B52AA6E4}">
                <adec:decorative xmlns:adec="http://schemas.microsoft.com/office/drawing/2017/decorative" val="1"/>
              </a:ext>
            </a:extLst>
          </p:cNvPr>
          <p:cNvPicPr>
            <a:picLocks noChangeAspect="1"/>
          </p:cNvPicPr>
          <p:nvPr/>
        </p:nvPicPr>
        <p:blipFill>
          <a:blip r:embed="rId14" cstate="print">
            <a:extLst>
              <a:ext uri="{28A0092B-C50C-407E-A947-70E740481C1C}">
                <a14:useLocalDpi xmlns:a14="http://schemas.microsoft.com/office/drawing/2010/main"/>
              </a:ext>
            </a:extLst>
          </a:blip>
          <a:stretch>
            <a:fillRect/>
          </a:stretch>
        </p:blipFill>
        <p:spPr>
          <a:xfrm>
            <a:off x="5248310" y="2604125"/>
            <a:ext cx="365760" cy="365760"/>
          </a:xfrm>
          <a:prstGeom prst="rect">
            <a:avLst/>
          </a:prstGeom>
        </p:spPr>
      </p:pic>
      <p:pic>
        <p:nvPicPr>
          <p:cNvPr id="109" name="Picture 108">
            <a:extLst>
              <a:ext uri="{FF2B5EF4-FFF2-40B4-BE49-F238E27FC236}">
                <a16:creationId xmlns:a16="http://schemas.microsoft.com/office/drawing/2014/main" id="{C0EA11D7-A578-7E4C-94D3-EDC0017151FB}"/>
              </a:ext>
              <a:ext uri="{C183D7F6-B498-43B3-948B-1728B52AA6E4}">
                <adec:decorative xmlns:adec="http://schemas.microsoft.com/office/drawing/2017/decorative" val="1"/>
              </a:ext>
            </a:extLst>
          </p:cNvPr>
          <p:cNvPicPr>
            <a:picLocks noChangeAspect="1"/>
          </p:cNvPicPr>
          <p:nvPr/>
        </p:nvPicPr>
        <p:blipFill>
          <a:blip r:embed="rId15" cstate="print">
            <a:extLst>
              <a:ext uri="{28A0092B-C50C-407E-A947-70E740481C1C}">
                <a14:useLocalDpi xmlns:a14="http://schemas.microsoft.com/office/drawing/2010/main"/>
              </a:ext>
            </a:extLst>
          </a:blip>
          <a:stretch>
            <a:fillRect/>
          </a:stretch>
        </p:blipFill>
        <p:spPr>
          <a:xfrm>
            <a:off x="1575042" y="4216922"/>
            <a:ext cx="365760" cy="365760"/>
          </a:xfrm>
          <a:prstGeom prst="rect">
            <a:avLst/>
          </a:prstGeom>
        </p:spPr>
      </p:pic>
      <p:pic>
        <p:nvPicPr>
          <p:cNvPr id="114" name="Picture 113">
            <a:extLst>
              <a:ext uri="{FF2B5EF4-FFF2-40B4-BE49-F238E27FC236}">
                <a16:creationId xmlns:a16="http://schemas.microsoft.com/office/drawing/2014/main" id="{E4D5FD97-6084-1C45-8B8D-FA4334BA1B5E}"/>
              </a:ext>
              <a:ext uri="{C183D7F6-B498-43B3-948B-1728B52AA6E4}">
                <adec:decorative xmlns:adec="http://schemas.microsoft.com/office/drawing/2017/decorative" val="1"/>
              </a:ext>
            </a:extLst>
          </p:cNvPr>
          <p:cNvPicPr>
            <a:picLocks noChangeAspect="1"/>
          </p:cNvPicPr>
          <p:nvPr/>
        </p:nvPicPr>
        <p:blipFill>
          <a:blip r:embed="rId16" cstate="print">
            <a:extLst>
              <a:ext uri="{28A0092B-C50C-407E-A947-70E740481C1C}">
                <a14:useLocalDpi xmlns:a14="http://schemas.microsoft.com/office/drawing/2010/main"/>
              </a:ext>
            </a:extLst>
          </a:blip>
          <a:stretch>
            <a:fillRect/>
          </a:stretch>
        </p:blipFill>
        <p:spPr>
          <a:xfrm>
            <a:off x="3905015" y="4230343"/>
            <a:ext cx="365760" cy="365760"/>
          </a:xfrm>
          <a:prstGeom prst="rect">
            <a:avLst/>
          </a:prstGeom>
        </p:spPr>
      </p:pic>
      <p:sp>
        <p:nvSpPr>
          <p:cNvPr id="118" name="object 26">
            <a:extLst>
              <a:ext uri="{FF2B5EF4-FFF2-40B4-BE49-F238E27FC236}">
                <a16:creationId xmlns:a16="http://schemas.microsoft.com/office/drawing/2014/main" id="{0B58435B-D5E9-9241-8FA4-82580D0AE83C}"/>
              </a:ext>
            </a:extLst>
          </p:cNvPr>
          <p:cNvSpPr/>
          <p:nvPr/>
        </p:nvSpPr>
        <p:spPr>
          <a:xfrm flipV="1">
            <a:off x="430063" y="699581"/>
            <a:ext cx="2459691"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9" name="TextBox 118">
            <a:extLst>
              <a:ext uri="{FF2B5EF4-FFF2-40B4-BE49-F238E27FC236}">
                <a16:creationId xmlns:a16="http://schemas.microsoft.com/office/drawing/2014/main" id="{F212414A-B558-6049-A316-B7EFC3678B28}"/>
              </a:ext>
            </a:extLst>
          </p:cNvPr>
          <p:cNvSpPr txBox="1"/>
          <p:nvPr/>
        </p:nvSpPr>
        <p:spPr>
          <a:xfrm>
            <a:off x="3095604" y="2650593"/>
            <a:ext cx="1777189" cy="430887"/>
          </a:xfrm>
          <a:prstGeom prst="rect">
            <a:avLst/>
          </a:prstGeom>
          <a:noFill/>
        </p:spPr>
        <p:txBody>
          <a:bodyPr wrap="square" rtlCol="0">
            <a:spAutoFit/>
          </a:bodyPr>
          <a:lstStyle/>
          <a:p>
            <a:r>
              <a:rPr lang="es-ES" sz="1100" b="1" dirty="0">
                <a:latin typeface="Adobe Clean" panose="020B0503020404020204" pitchFamily="34" charset="0"/>
              </a:rPr>
              <a:t>Monitorización proactiva de casos</a:t>
            </a:r>
          </a:p>
        </p:txBody>
      </p:sp>
      <p:sp>
        <p:nvSpPr>
          <p:cNvPr id="127" name="object 39">
            <a:extLst>
              <a:ext uri="{FF2B5EF4-FFF2-40B4-BE49-F238E27FC236}">
                <a16:creationId xmlns:a16="http://schemas.microsoft.com/office/drawing/2014/main" id="{4EF527CD-128E-B44B-A01C-7B9489E006FB}"/>
              </a:ext>
            </a:extLst>
          </p:cNvPr>
          <p:cNvSpPr txBox="1"/>
          <p:nvPr/>
        </p:nvSpPr>
        <p:spPr>
          <a:xfrm>
            <a:off x="2761827" y="3033782"/>
            <a:ext cx="2051550" cy="589905"/>
          </a:xfrm>
          <a:prstGeom prst="rect">
            <a:avLst/>
          </a:prstGeom>
        </p:spPr>
        <p:txBody>
          <a:bodyPr vert="horz" wrap="square" lIns="0" tIns="35560" rIns="0" bIns="0" rtlCol="0">
            <a:spAutoFit/>
          </a:bodyPr>
          <a:lstStyle/>
          <a:p>
            <a:pPr lvl="0">
              <a:spcBef>
                <a:spcPts val="60"/>
              </a:spcBef>
              <a:defRPr/>
            </a:pPr>
            <a:r>
              <a:rPr lang="es-ES" sz="900">
                <a:latin typeface="Adobe Clean Light" panose="020B0303020404020204" pitchFamily="34" charset="0"/>
              </a:rPr>
              <a:t>Un punto de contacto designado de Adobe supervisará activamente los casos abiertos, y tomará medidas proactivas y preventivas para garantizar una resolución oportuna.</a:t>
            </a:r>
          </a:p>
        </p:txBody>
      </p:sp>
      <p:pic>
        <p:nvPicPr>
          <p:cNvPr id="130" name="Picture 129">
            <a:extLst>
              <a:ext uri="{FF2B5EF4-FFF2-40B4-BE49-F238E27FC236}">
                <a16:creationId xmlns:a16="http://schemas.microsoft.com/office/drawing/2014/main" id="{B9A2CF88-1D6E-294A-ACD8-5518804B44A1}"/>
              </a:ext>
              <a:ext uri="{C183D7F6-B498-43B3-948B-1728B52AA6E4}">
                <adec:decorative xmlns:adec="http://schemas.microsoft.com/office/drawing/2017/decorative" val="1"/>
              </a:ext>
            </a:extLst>
          </p:cNvPr>
          <p:cNvPicPr>
            <a:picLocks noChangeAspect="1"/>
          </p:cNvPicPr>
          <p:nvPr/>
        </p:nvPicPr>
        <p:blipFill>
          <a:blip r:embed="rId17"/>
          <a:stretch>
            <a:fillRect/>
          </a:stretch>
        </p:blipFill>
        <p:spPr>
          <a:xfrm>
            <a:off x="2761211" y="2626679"/>
            <a:ext cx="365760" cy="365760"/>
          </a:xfrm>
          <a:prstGeom prst="rect">
            <a:avLst/>
          </a:prstGeom>
        </p:spPr>
      </p:pic>
      <p:sp>
        <p:nvSpPr>
          <p:cNvPr id="74" name="object 11">
            <a:extLst>
              <a:ext uri="{FF2B5EF4-FFF2-40B4-BE49-F238E27FC236}">
                <a16:creationId xmlns:a16="http://schemas.microsoft.com/office/drawing/2014/main" id="{8CF77401-FD6D-8C4A-AE13-826F9AA0E0C6}"/>
              </a:ext>
            </a:extLst>
          </p:cNvPr>
          <p:cNvSpPr txBox="1">
            <a:spLocks noGrp="1"/>
          </p:cNvSpPr>
          <p:nvPr>
            <p:ph type="ftr" sz="quarter" idx="5"/>
          </p:nvPr>
        </p:nvSpPr>
        <p:spPr>
          <a:xfrm>
            <a:off x="121145" y="9839612"/>
            <a:ext cx="2679439" cy="133370"/>
          </a:xfrm>
          <a:prstGeom prst="rect">
            <a:avLst/>
          </a:prstGeom>
        </p:spPr>
        <p:txBody>
          <a:bodyPr vert="horz" wrap="square" lIns="0" tIns="10160" rIns="0" bIns="0" rtlCol="0">
            <a:spAutoFit/>
          </a:bodyPr>
          <a:lstStyle/>
          <a:p>
            <a:pPr marL="12700">
              <a:lnSpc>
                <a:spcPct val="100000"/>
              </a:lnSpc>
              <a:spcBef>
                <a:spcPts val="80"/>
              </a:spcBef>
            </a:pPr>
            <a:r>
              <a:rPr lang="es-ES" dirty="0"/>
              <a:t>©2022 Adobe. </a:t>
            </a:r>
            <a:r>
              <a:rPr lang="es-ES" dirty="0" err="1"/>
              <a:t>All</a:t>
            </a:r>
            <a:r>
              <a:rPr lang="es-ES" dirty="0"/>
              <a:t> </a:t>
            </a:r>
            <a:r>
              <a:rPr lang="es-ES" dirty="0" err="1"/>
              <a:t>Rights</a:t>
            </a:r>
            <a:r>
              <a:rPr lang="es-ES" dirty="0"/>
              <a:t> </a:t>
            </a:r>
            <a:r>
              <a:rPr lang="es-ES" dirty="0" err="1"/>
              <a:t>Reserved</a:t>
            </a:r>
            <a:r>
              <a:rPr lang="es-ES" dirty="0"/>
              <a:t>. Adobe </a:t>
            </a:r>
            <a:r>
              <a:rPr lang="es-ES" dirty="0" err="1"/>
              <a:t>Confidential</a:t>
            </a:r>
            <a:r>
              <a:rPr lang="es-ES" dirty="0"/>
              <a:t>.</a:t>
            </a: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s-ES"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es-ES"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s-ES" sz="1400" b="1">
                <a:solidFill>
                  <a:srgbClr val="020302"/>
                </a:solidFill>
                <a:latin typeface="Adobe Clean"/>
                <a:cs typeface="Adobe Clean"/>
              </a:rPr>
              <a:t>Recursos</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s-ES" sz="800">
                <a:solidFill>
                  <a:srgbClr val="777879"/>
                </a:solidFill>
                <a:latin typeface="Adobe Clean"/>
                <a:cs typeface="Adobe Clean"/>
              </a:rPr>
              <a:t>Adobe</a:t>
            </a:r>
          </a:p>
          <a:p>
            <a:pPr marL="12700">
              <a:lnSpc>
                <a:spcPts val="915"/>
              </a:lnSpc>
            </a:pPr>
            <a:r>
              <a:rPr lang="es-ES" sz="800">
                <a:solidFill>
                  <a:srgbClr val="777879"/>
                </a:solidFill>
                <a:latin typeface="Adobe Clean"/>
                <a:cs typeface="Adobe Clean"/>
              </a:rPr>
              <a:t>345 Park Avenue</a:t>
            </a:r>
          </a:p>
          <a:p>
            <a:pPr marL="12700">
              <a:lnSpc>
                <a:spcPts val="944"/>
              </a:lnSpc>
            </a:pPr>
            <a:r>
              <a:rPr lang="es-ES" sz="800">
                <a:solidFill>
                  <a:srgbClr val="777879"/>
                </a:solidFill>
                <a:latin typeface="Adobe Clean"/>
                <a:cs typeface="Adobe Clean"/>
              </a:rPr>
              <a:t>San José, CA95110-2704</a:t>
            </a:r>
          </a:p>
          <a:p>
            <a:pPr marL="12700">
              <a:lnSpc>
                <a:spcPct val="100000"/>
              </a:lnSpc>
              <a:spcBef>
                <a:spcPts val="45"/>
              </a:spcBef>
            </a:pPr>
            <a:r>
              <a:rPr lang="es-ES" sz="800">
                <a:solidFill>
                  <a:srgbClr val="777879"/>
                </a:solidFill>
                <a:latin typeface="Adobe Clean"/>
                <a:cs typeface="Adobe Clean"/>
              </a:rPr>
              <a:t>EE. UU.</a:t>
            </a:r>
          </a:p>
          <a:p>
            <a:pPr marL="12700">
              <a:lnSpc>
                <a:spcPct val="100000"/>
              </a:lnSpc>
              <a:spcBef>
                <a:spcPts val="265"/>
              </a:spcBef>
            </a:pPr>
            <a:r>
              <a:rPr lang="es-ES"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s-ES" sz="1100" i="1">
                <a:solidFill>
                  <a:srgbClr val="777879"/>
                </a:solidFill>
                <a:latin typeface="AdobeClean-LightIt"/>
                <a:cs typeface="AdobeClean-LightIt"/>
              </a:rPr>
              <a:t>Para saber más sobre las ofertas de asistencia de Adobe y el nivel adecuado para usted, póngase en contacto con su administrador de cuentas (NAM) o con su Customer Success Manager (CSM).</a:t>
            </a:r>
          </a:p>
          <a:p>
            <a:pPr marL="34290">
              <a:lnSpc>
                <a:spcPct val="100000"/>
              </a:lnSpc>
              <a:spcBef>
                <a:spcPts val="795"/>
              </a:spcBef>
            </a:pPr>
            <a:r>
              <a:rPr lang="es-ES" sz="800">
                <a:solidFill>
                  <a:srgbClr val="6D6D6D"/>
                </a:solidFill>
                <a:latin typeface="Adobe Clean"/>
                <a:cs typeface="Adobe Clean"/>
              </a:rPr>
              <a:t>©2022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368291" cy="602088"/>
          </a:xfrm>
          <a:prstGeom prst="rect">
            <a:avLst/>
          </a:prstGeom>
        </p:spPr>
        <p:txBody>
          <a:bodyPr vert="horz" wrap="square" lIns="0" tIns="116205" rIns="0" bIns="0" rtlCol="0" anchor="t">
            <a:spAutoFit/>
          </a:bodyPr>
          <a:lstStyle/>
          <a:p>
            <a:pPr>
              <a:spcBef>
                <a:spcPts val="915"/>
              </a:spcBef>
            </a:pPr>
            <a:r>
              <a:rPr lang="es-ES" sz="1400" b="1" dirty="0">
                <a:solidFill>
                  <a:srgbClr val="020302"/>
                </a:solidFill>
                <a:latin typeface="Adobe Clean"/>
                <a:cs typeface="Adobe Clean"/>
              </a:rPr>
              <a:t>Alcance regional del Soporte de Adobe, horas locales de trabajo y compatibilidad de idioma</a:t>
            </a:r>
          </a:p>
          <a:p>
            <a:pPr lvl="0">
              <a:spcBef>
                <a:spcPts val="915"/>
              </a:spcBef>
            </a:pPr>
            <a:r>
              <a:rPr lang="es-ES" sz="1000" dirty="0">
                <a:solidFill>
                  <a:srgbClr val="1F1F1F"/>
                </a:solidFill>
                <a:latin typeface="AdobeClean-Light"/>
              </a:rPr>
              <a:t>El horario laboral local de Adobe está adaptado a la región de facturación del cliente.</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254468667"/>
              </p:ext>
            </p:extLst>
          </p:nvPr>
        </p:nvGraphicFramePr>
        <p:xfrm>
          <a:off x="171128" y="5907213"/>
          <a:ext cx="7391400" cy="1168400"/>
        </p:xfrm>
        <a:graphic>
          <a:graphicData uri="http://schemas.openxmlformats.org/drawingml/2006/table">
            <a:tbl>
              <a:tblPr firstRow="1" bandRow="1">
                <a:tableStyleId>{5C22544A-7EE6-4342-B048-85BDC9FD1C3A}</a:tableStyleId>
              </a:tblPr>
              <a:tblGrid>
                <a:gridCol w="1714822">
                  <a:extLst>
                    <a:ext uri="{9D8B030D-6E8A-4147-A177-3AD203B41FA5}">
                      <a16:colId xmlns:a16="http://schemas.microsoft.com/office/drawing/2014/main" val="2364693614"/>
                    </a:ext>
                  </a:extLst>
                </a:gridCol>
                <a:gridCol w="2108200">
                  <a:extLst>
                    <a:ext uri="{9D8B030D-6E8A-4147-A177-3AD203B41FA5}">
                      <a16:colId xmlns:a16="http://schemas.microsoft.com/office/drawing/2014/main" val="1545335406"/>
                    </a:ext>
                  </a:extLst>
                </a:gridCol>
                <a:gridCol w="1720528">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s-ES" sz="1100">
                          <a:solidFill>
                            <a:schemeClr val="tx1"/>
                          </a:solidFill>
                          <a:latin typeface="Adobe Clean" panose="020B0503020404020204" pitchFamily="34" charset="0"/>
                        </a:rPr>
                        <a:t>América</a:t>
                      </a:r>
                      <a:r>
                        <a:rPr lang="es-ES" sz="1100" baseline="30000">
                          <a:solidFill>
                            <a:schemeClr val="tx1"/>
                          </a:solidFill>
                          <a:latin typeface="Adobe Clean" panose="020B0503020404020204" pitchFamily="34" charset="0"/>
                        </a:rPr>
                        <a:t>1</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Europa, Oriente Medio y África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Asia-Pacífico</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Japón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s-ES" sz="1100">
                          <a:solidFill>
                            <a:schemeClr val="tx1"/>
                          </a:solidFill>
                          <a:latin typeface="Adobe Clean" panose="020B0503020404020204" pitchFamily="34" charset="0"/>
                        </a:rPr>
                        <a:t>24x7</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dirty="0">
                          <a:solidFill>
                            <a:schemeClr val="tx1"/>
                          </a:solidFill>
                          <a:latin typeface="Adobe Clean" panose="020B0503020404020204" pitchFamily="34" charset="0"/>
                        </a:rPr>
                        <a:t>09:00 h - 17:00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s-ES" sz="1100">
                          <a:solidFill>
                            <a:schemeClr val="tx1"/>
                          </a:solidFill>
                          <a:latin typeface="Adobe Clean" panose="020B0503020404020204" pitchFamily="34" charset="0"/>
                        </a:rPr>
                        <a:t>09:00 h - 17:30 h</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s-ES" sz="1100" baseline="30000" dirty="0">
                          <a:solidFill>
                            <a:schemeClr val="tx1"/>
                          </a:solidFill>
                          <a:latin typeface="Adobe Clean" panose="020B0503020404020204" pitchFamily="34" charset="0"/>
                        </a:rPr>
                        <a:t>1</a:t>
                      </a:r>
                      <a:r>
                        <a:rPr lang="es-ES" sz="1100" dirty="0">
                          <a:solidFill>
                            <a:schemeClr val="tx1"/>
                          </a:solidFill>
                          <a:latin typeface="Adobe Clean" panose="020B0503020404020204" pitchFamily="34" charset="0"/>
                        </a:rPr>
                        <a:t>Soporte en América solo disponible en inglés.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a:solidFill>
                  <a:srgbClr val="FFFFFF"/>
                </a:solidFill>
                <a:latin typeface="Adobe Clean"/>
                <a:cs typeface="Adobe Clean"/>
              </a:rPr>
              <a:t>Experiencia sin igual</a:t>
            </a:r>
          </a:p>
        </p:txBody>
      </p:sp>
      <p:sp>
        <p:nvSpPr>
          <p:cNvPr id="85" name="object 64">
            <a:extLst>
              <a:ext uri="{FF2B5EF4-FFF2-40B4-BE49-F238E27FC236}">
                <a16:creationId xmlns:a16="http://schemas.microsoft.com/office/drawing/2014/main" id="{3921F04C-B61B-A948-947F-C33BBFF39A32}"/>
              </a:ext>
            </a:extLst>
          </p:cNvPr>
          <p:cNvSpPr txBox="1"/>
          <p:nvPr/>
        </p:nvSpPr>
        <p:spPr>
          <a:xfrm>
            <a:off x="4527551" y="8541244"/>
            <a:ext cx="1015840" cy="203261"/>
          </a:xfrm>
          <a:prstGeom prst="rect">
            <a:avLst/>
          </a:prstGeom>
        </p:spPr>
        <p:txBody>
          <a:bodyPr vert="horz" wrap="square" lIns="0" tIns="23495" rIns="0" bIns="0" rtlCol="0">
            <a:spAutoFit/>
          </a:bodyPr>
          <a:lstStyle/>
          <a:p>
            <a:pPr marL="139065" marR="5080" indent="-139065">
              <a:lnSpc>
                <a:spcPts val="1390"/>
              </a:lnSpc>
              <a:spcBef>
                <a:spcPts val="185"/>
              </a:spcBef>
            </a:pPr>
            <a:r>
              <a:rPr lang="es-ES" sz="1200" b="1" dirty="0">
                <a:solidFill>
                  <a:srgbClr val="FFFFFF"/>
                </a:solidFill>
                <a:latin typeface="Adobe Clean"/>
                <a:cs typeface="Adobe Clean"/>
              </a:rPr>
              <a:t>Asistencia ágil</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89700" y="8543943"/>
            <a:ext cx="810895" cy="382797"/>
          </a:xfrm>
          <a:prstGeom prst="rect">
            <a:avLst/>
          </a:prstGeom>
        </p:spPr>
        <p:txBody>
          <a:bodyPr vert="horz" wrap="square" lIns="0" tIns="23495" rIns="0" bIns="0" rtlCol="0">
            <a:spAutoFit/>
          </a:bodyPr>
          <a:lstStyle/>
          <a:p>
            <a:pPr marL="50800" marR="5080" indent="-51435" algn="ctr">
              <a:lnSpc>
                <a:spcPts val="1390"/>
              </a:lnSpc>
              <a:spcBef>
                <a:spcPts val="185"/>
              </a:spcBef>
            </a:pPr>
            <a:r>
              <a:rPr lang="es-ES" sz="1200" b="1" dirty="0">
                <a:solidFill>
                  <a:srgbClr val="FFFFFF"/>
                </a:solidFill>
                <a:latin typeface="Adobe Clean"/>
                <a:cs typeface="Adobe Clean"/>
              </a:rPr>
              <a:t>Asesoría estratégica</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02639971"/>
              </p:ext>
            </p:extLst>
          </p:nvPr>
        </p:nvGraphicFramePr>
        <p:xfrm>
          <a:off x="194237" y="1272353"/>
          <a:ext cx="7368291" cy="29311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pPr marL="60325" lvl="0" indent="0">
                        <a:buNone/>
                      </a:pPr>
                      <a:r>
                        <a:rPr lang="es-ES" sz="1200" b="0" strike="noStrike">
                          <a:solidFill>
                            <a:srgbClr val="5F5F5F"/>
                          </a:solidFill>
                          <a:latin typeface="Adobe Clean"/>
                          <a:ea typeface="+mn-ea"/>
                          <a:cs typeface="+mn-cs"/>
                          <a:hlinkClick r:id="rId7"/>
                        </a:rPr>
                        <a:t>Aprendizaje y asistencia de Enterprise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s-ES" sz="1000" b="0" strike="noStrike">
                          <a:solidFill>
                            <a:schemeClr val="tx1"/>
                          </a:solidFill>
                          <a:latin typeface="Adobe Clean Light"/>
                          <a:ea typeface="+mn-ea"/>
                          <a:cs typeface="+mn-cs"/>
                        </a:rPr>
                        <a:t>Aprendizaje y asistencia de Enterprise es el lugar donde los clientes de Adobe pueden encontrar tutoriales de autoayuda, documentación de productos, formación impartida por monitores, comunidad y soporte para ciertos productos de Adobe Creative Cloud y Document.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200" strike="noStrike">
                          <a:solidFill>
                            <a:srgbClr val="5F5F5F"/>
                          </a:solidFill>
                          <a:latin typeface="Adobe Clean" panose="020B0503020404020204" pitchFamily="34" charset="0"/>
                          <a:ea typeface="+mn-ea"/>
                          <a:cs typeface="+mn-cs"/>
                          <a:hlinkClick r:id="rId8">
                            <a:extLst>
                              <a:ext uri="{A12FA001-AC4F-418D-AE19-62706E023703}">
                                <ahyp:hlinkClr xmlns:ahyp="http://schemas.microsoft.com/office/drawing/2018/hyperlinkcolor" val="tx"/>
                              </a:ext>
                            </a:extLst>
                          </a:hlinkClick>
                        </a:rPr>
                        <a:t>Comunidad de soporte de Adobe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strike="noStrike">
                          <a:solidFill>
                            <a:schemeClr val="tx1"/>
                          </a:solidFill>
                          <a:latin typeface="Adobe Clean Light" panose="020B0303020404020204" pitchFamily="34" charset="0"/>
                          <a:ea typeface="+mn-ea"/>
                          <a:cs typeface="+mn-cs"/>
                        </a:rPr>
                        <a:t>La comunidad de soporte de Adobe es el lugar adecuado para realizar preguntas, encontrar respuestas, aprender de expertos y compartir información.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200">
                          <a:solidFill>
                            <a:srgbClr val="5F5F5F"/>
                          </a:solidFill>
                          <a:latin typeface="Adobe Clean" panose="020B0503020404020204" pitchFamily="34" charset="0"/>
                          <a:ea typeface="+mn-ea"/>
                          <a:cs typeface="+mn-cs"/>
                          <a:hlinkClick r:id="rId9">
                            <a:extLst>
                              <a:ext uri="{A12FA001-AC4F-418D-AE19-62706E023703}">
                                <ahyp:hlinkClr xmlns:ahyp="http://schemas.microsoft.com/office/drawing/2018/hyperlinkcolor" val="tx"/>
                              </a:ext>
                            </a:extLst>
                          </a:hlinkClick>
                        </a:rPr>
                        <a:t>Problemas de producción e interrupciones del sistema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000">
                          <a:solidFill>
                            <a:schemeClr val="tx1"/>
                          </a:solidFill>
                          <a:latin typeface="Adobe Clean Light" panose="020B0303020404020204" pitchFamily="34" charset="0"/>
                          <a:ea typeface="+mn-ea"/>
                          <a:cs typeface="+mn-cs"/>
                        </a:rPr>
                        <a:t>Status.adobe.com transmite la información de estado de todos los productos y servicios de Adobe implementados en entornos de varios inquilinos. Los clientes pueden elegir sus preferencias de suscripción para recibir notificaciones por correo electrónico cada vez que Adobe cree, actualice o resuelva un evento de producto. Esto puede incluir problemas de mantenimiento o servicio programados de diversos niveles de gravedad.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s-ES" sz="1200">
                          <a:solidFill>
                            <a:srgbClr val="5F5F5F"/>
                          </a:solidFill>
                          <a:latin typeface="Adobe Clean" panose="020B0503020404020204" pitchFamily="34" charset="0"/>
                          <a:ea typeface="+mn-ea"/>
                          <a:cs typeface="+mn-cs"/>
                          <a:hlinkClick r:id="rId10">
                            <a:extLst>
                              <a:ext uri="{A12FA001-AC4F-418D-AE19-62706E023703}">
                                <ahyp:hlinkClr xmlns:ahyp="http://schemas.microsoft.com/office/drawing/2018/hyperlinkcolor" val="tx"/>
                              </a:ext>
                            </a:extLst>
                          </a:hlinkClick>
                        </a:rPr>
                        <a:t>Términos y condiciones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s-ES" sz="1000">
                          <a:solidFill>
                            <a:schemeClr val="tx1"/>
                          </a:solidFill>
                          <a:latin typeface="Adobe Clean Light" panose="020B0303020404020204" pitchFamily="34" charset="0"/>
                          <a:ea typeface="+mn-ea"/>
                          <a:cs typeface="+mn-cs"/>
                        </a:rPr>
                        <a:t>Términos y condiciones de las ofertas de los servicios de soporte.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
        <p:nvSpPr>
          <p:cNvPr id="21" name="object 26">
            <a:extLst>
              <a:ext uri="{FF2B5EF4-FFF2-40B4-BE49-F238E27FC236}">
                <a16:creationId xmlns:a16="http://schemas.microsoft.com/office/drawing/2014/main" id="{B0DDCD88-C255-2E48-916E-2EC8EED67585}"/>
              </a:ext>
            </a:extLst>
          </p:cNvPr>
          <p:cNvSpPr/>
          <p:nvPr/>
        </p:nvSpPr>
        <p:spPr>
          <a:xfrm>
            <a:off x="177091" y="957075"/>
            <a:ext cx="77724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23269C2B3A1A408FE719AA0C68584E" ma:contentTypeVersion="12" ma:contentTypeDescription="Create a new document." ma:contentTypeScope="" ma:versionID="bb0e62b6784238cdabe687d3bb80e52e">
  <xsd:schema xmlns:xsd="http://www.w3.org/2001/XMLSchema" xmlns:xs="http://www.w3.org/2001/XMLSchema" xmlns:p="http://schemas.microsoft.com/office/2006/metadata/properties" xmlns:ns2="01e63850-2818-4a9f-a0cd-2d4201ad5cd5" xmlns:ns3="281057cd-4f7e-4aa3-94a7-05201549cd15" targetNamespace="http://schemas.microsoft.com/office/2006/metadata/properties" ma:root="true" ma:fieldsID="8056aed6c30138b1a2c5f47f967a193a" ns2:_="" ns3:_="">
    <xsd:import namespace="01e63850-2818-4a9f-a0cd-2d4201ad5cd5"/>
    <xsd:import namespace="281057cd-4f7e-4aa3-94a7-05201549cd1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e63850-2818-4a9f-a0cd-2d4201ad5c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81057cd-4f7e-4aa3-94a7-05201549cd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88342C-4DFE-4E47-A40D-C772A567C9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e63850-2818-4a9f-a0cd-2d4201ad5cd5"/>
    <ds:schemaRef ds:uri="281057cd-4f7e-4aa3-94a7-05201549cd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4099BE-EDEC-4FF1-8378-446617236015}">
  <ds:schemaRefs>
    <ds:schemaRef ds:uri="http://schemas.openxmlformats.org/package/2006/metadata/core-properties"/>
    <ds:schemaRef ds:uri="01e63850-2818-4a9f-a0cd-2d4201ad5cd5"/>
    <ds:schemaRef ds:uri="http://www.w3.org/XML/1998/namespace"/>
    <ds:schemaRef ds:uri="http://purl.org/dc/elements/1.1/"/>
    <ds:schemaRef ds:uri="http://schemas.microsoft.com/office/2006/metadata/properties"/>
    <ds:schemaRef ds:uri="http://purl.org/dc/dcmitype/"/>
    <ds:schemaRef ds:uri="http://schemas.microsoft.com/office/2006/documentManagement/types"/>
    <ds:schemaRef ds:uri="http://schemas.microsoft.com/office/infopath/2007/PartnerControls"/>
    <ds:schemaRef ds:uri="281057cd-4f7e-4aa3-94a7-05201549cd15"/>
    <ds:schemaRef ds:uri="http://purl.org/dc/term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3089</TotalTime>
  <Words>1313</Words>
  <Application>Microsoft Office PowerPoint</Application>
  <PresentationFormat>Custom</PresentationFormat>
  <Paragraphs>133</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PLANES DE SOPORTE DE ADOBE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Hanh Hoang</cp:lastModifiedBy>
  <cp:revision>51</cp:revision>
  <dcterms:created xsi:type="dcterms:W3CDTF">2021-05-05T02:01:37Z</dcterms:created>
  <dcterms:modified xsi:type="dcterms:W3CDTF">2022-03-24T10:24:05Z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0x0101009423269C2B3A1A408FE719AA0C68584E</vt:lpwstr>
  </property>
</Properties>
</file>