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25" d="100"/>
          <a:sy n="125" d="100"/>
        </p:scale>
        <p:origin x="1987" y="-30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nkita Sood" userId="c93a62e3-2a47-429d-82c6-c2a8fd110ae7" providerId="ADAL" clId="{EADEB940-4844-7941-8DD1-C0A7CBA2737C}"/>
    <pc:docChg chg="modSld">
      <pc:chgData name="Ankita Sood" userId="c93a62e3-2a47-429d-82c6-c2a8fd110ae7" providerId="ADAL" clId="{EADEB940-4844-7941-8DD1-C0A7CBA2737C}" dt="2022-01-20T19:38:27.531" v="31" actId="20577"/>
      <pc:docMkLst>
        <pc:docMk/>
      </pc:docMkLst>
      <pc:sldChg chg="modSp mod">
        <pc:chgData name="Ankita Sood" userId="c93a62e3-2a47-429d-82c6-c2a8fd110ae7" providerId="ADAL" clId="{EADEB940-4844-7941-8DD1-C0A7CBA2737C}" dt="2022-01-20T19:38:22.046" v="23" actId="20577"/>
        <pc:sldMkLst>
          <pc:docMk/>
          <pc:sldMk cId="0" sldId="256"/>
        </pc:sldMkLst>
        <pc:spChg chg="mod">
          <ac:chgData name="Ankita Sood" userId="c93a62e3-2a47-429d-82c6-c2a8fd110ae7" providerId="ADAL" clId="{EADEB940-4844-7941-8DD1-C0A7CBA2737C}" dt="2022-01-20T19:38:07.964" v="7" actId="20577"/>
          <ac:spMkLst>
            <pc:docMk/>
            <pc:sldMk cId="0" sldId="256"/>
            <ac:spMk id="5" creationId="{00000000-0000-0000-0000-000000000000}"/>
          </ac:spMkLst>
        </pc:spChg>
        <pc:graphicFrameChg chg="modGraphic">
          <ac:chgData name="Ankita Sood" userId="c93a62e3-2a47-429d-82c6-c2a8fd110ae7" providerId="ADAL" clId="{EADEB940-4844-7941-8DD1-C0A7CBA2737C}" dt="2022-01-20T19:38:22.046" v="23" actId="20577"/>
          <ac:graphicFrameMkLst>
            <pc:docMk/>
            <pc:sldMk cId="0" sldId="256"/>
            <ac:graphicFrameMk id="9" creationId="{00000000-0000-0000-0000-000000000000}"/>
          </ac:graphicFrameMkLst>
        </pc:graphicFrameChg>
        <pc:graphicFrameChg chg="modGraphic">
          <ac:chgData name="Ankita Sood" userId="c93a62e3-2a47-429d-82c6-c2a8fd110ae7" providerId="ADAL" clId="{EADEB940-4844-7941-8DD1-C0A7CBA2737C}" dt="2022-01-20T19:38:16.769" v="15" actId="20577"/>
          <ac:graphicFrameMkLst>
            <pc:docMk/>
            <pc:sldMk cId="0" sldId="256"/>
            <ac:graphicFrameMk id="11" creationId="{3AC7AEA2-E7A4-BD48-80EA-856168E207F6}"/>
          </ac:graphicFrameMkLst>
        </pc:graphicFrameChg>
      </pc:sldChg>
      <pc:sldChg chg="modSp mod">
        <pc:chgData name="Ankita Sood" userId="c93a62e3-2a47-429d-82c6-c2a8fd110ae7" providerId="ADAL" clId="{EADEB940-4844-7941-8DD1-C0A7CBA2737C}" dt="2022-01-20T19:38:27.531" v="31" actId="20577"/>
        <pc:sldMkLst>
          <pc:docMk/>
          <pc:sldMk cId="0" sldId="257"/>
        </pc:sldMkLst>
        <pc:spChg chg="mod">
          <ac:chgData name="Ankita Sood" userId="c93a62e3-2a47-429d-82c6-c2a8fd110ae7" providerId="ADAL" clId="{EADEB940-4844-7941-8DD1-C0A7CBA2737C}" dt="2022-01-20T19:38:27.531" v="31" actId="20577"/>
          <ac:spMkLst>
            <pc:docMk/>
            <pc:sldMk cId="0" sldId="257"/>
            <ac:spMk id="44" creationId="{147009FB-1B8D-6D4F-87DF-41B5DE49EFE5}"/>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es/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es/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4001099" cy="227626"/>
          </a:xfrm>
          <a:prstGeom prst="rect">
            <a:avLst/>
          </a:prstGeom>
        </p:spPr>
        <p:txBody>
          <a:bodyPr vert="horz" wrap="square" lIns="0" tIns="12065" rIns="0" bIns="0" rtlCol="0">
            <a:spAutoFit/>
          </a:bodyPr>
          <a:lstStyle/>
          <a:p>
            <a:pPr marL="12700">
              <a:lnSpc>
                <a:spcPct val="100000"/>
              </a:lnSpc>
              <a:spcBef>
                <a:spcPts val="95"/>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es-ES" sz="2300" dirty="0">
                <a:latin typeface="Adobe Clean"/>
              </a:rPr>
              <a:t>PLANES DE SOPORTE DE ADOBE</a:t>
            </a:r>
          </a:p>
        </p:txBody>
      </p:sp>
      <p:sp>
        <p:nvSpPr>
          <p:cNvPr id="5" name="object 5"/>
          <p:cNvSpPr txBox="1"/>
          <p:nvPr/>
        </p:nvSpPr>
        <p:spPr>
          <a:xfrm>
            <a:off x="121147" y="531160"/>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s-ES" sz="900" dirty="0">
                <a:solidFill>
                  <a:schemeClr val="bg1"/>
                </a:solidFill>
                <a:latin typeface="Adobe Clean Light" panose="020B0303020404020204" pitchFamily="34" charset="0"/>
              </a:rPr>
              <a:t>Standard | </a:t>
            </a:r>
            <a:r>
              <a:rPr lang="es-ES" sz="900" b="1" dirty="0">
                <a:solidFill>
                  <a:schemeClr val="bg1"/>
                </a:solidFill>
                <a:latin typeface="Adobe Clean" panose="020B0503020404020204" pitchFamily="34" charset="0"/>
              </a:rPr>
              <a:t>Business</a:t>
            </a:r>
            <a:r>
              <a:rPr lang="es-ES" sz="900" dirty="0">
                <a:solidFill>
                  <a:schemeClr val="bg1"/>
                </a:solidFill>
                <a:latin typeface="Adobe Clean Light" panose="020B0303020404020204" pitchFamily="34" charset="0"/>
              </a:rPr>
              <a:t> | Enterprise | Elite</a:t>
            </a:r>
          </a:p>
          <a:p>
            <a:pPr marL="12700" marR="5080">
              <a:lnSpc>
                <a:spcPts val="1200"/>
              </a:lnSpc>
              <a:spcBef>
                <a:spcPts val="240"/>
              </a:spcBef>
            </a:pPr>
            <a:r>
              <a:rPr lang="es-ES" sz="900" dirty="0">
                <a:solidFill>
                  <a:schemeClr val="bg1"/>
                </a:solidFill>
                <a:latin typeface="Adobe Clean SemiLight" panose="020B0403020404020204" pitchFamily="34" charset="0"/>
              </a:rPr>
              <a:t>Adobe ofrece una amplia variedad de recursos técnicos para ayudar a su negocio, incluidos como parte de su suscripción de licencia de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Cloud y mejorados en el paquete de soporte BUSINESS. El paquete BUSINESS incluye acceso a rutas de aprendizaje personalizadas y foros de la comunidad monitorizados a través de Adobe </a:t>
            </a:r>
            <a:r>
              <a:rPr lang="es-ES" sz="900" dirty="0" err="1">
                <a:solidFill>
                  <a:schemeClr val="bg1"/>
                </a:solidFill>
                <a:latin typeface="Adobe Clean SemiLight" panose="020B0403020404020204" pitchFamily="34" charset="0"/>
              </a:rPr>
              <a:t>Experience</a:t>
            </a:r>
            <a:r>
              <a:rPr lang="es-ES" sz="90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BUSINESS también pueden acceder a nuestros equipos de soporte técnico si tienen alguna duda con su producto, ya sea a través del teléfono o mediante el portal de asistencia en línea, para proteger su negocio en los momentos más importantes. Los clientes del paquete BUSINESS recibirán notificaciones periódicas y actualizaciones del responsable de asistencia técnica de la cuenta para ayudar en la administración de casos de soporte de las solicitudes más esenciales.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es-ES"/>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3660936810"/>
              </p:ext>
            </p:extLst>
          </p:nvPr>
        </p:nvGraphicFramePr>
        <p:xfrm>
          <a:off x="118872" y="7475985"/>
          <a:ext cx="7498851" cy="2350563"/>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es-ES" sz="900">
                          <a:solidFill>
                            <a:srgbClr val="020302"/>
                          </a:solidFill>
                          <a:latin typeface="Adobe Clean"/>
                          <a:cs typeface="Adobe Clean"/>
                        </a:rPr>
                        <a:t>Prioridad</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es-ES" sz="900">
                          <a:solidFill>
                            <a:srgbClr val="020302"/>
                          </a:solidFill>
                          <a:latin typeface="Adobe Clean"/>
                          <a:cs typeface="Adobe Clean"/>
                        </a:rPr>
                        <a:t>Soporte Standard</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es-ES" sz="900">
                          <a:solidFill>
                            <a:srgbClr val="FFFFFF"/>
                          </a:solidFill>
                          <a:latin typeface="Adobe Clean"/>
                          <a:cs typeface="Adobe Clean"/>
                        </a:rPr>
                        <a:t>Soporte Business</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es-ES" sz="900" b="1" dirty="0">
                          <a:solidFill>
                            <a:srgbClr val="020302"/>
                          </a:solidFill>
                          <a:latin typeface="Adobe Clean"/>
                          <a:cs typeface="Adobe Clean"/>
                        </a:rPr>
                        <a:t>PRIORIDAD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s-ES" sz="900" b="0" i="0" dirty="0">
                          <a:solidFill>
                            <a:srgbClr val="000000"/>
                          </a:solidFill>
                          <a:latin typeface="Adobe Clean Light" panose="020B0303020404020204" pitchFamily="34" charset="0"/>
                        </a:rPr>
                        <a:t>Las funciones empresariales de producción del cliente no están activadas o pierden datos </a:t>
                      </a:r>
                      <a:br>
                        <a:rPr lang="es-ES" sz="900" b="0" i="0" dirty="0">
                          <a:solidFill>
                            <a:srgbClr val="000000"/>
                          </a:solidFill>
                          <a:latin typeface="Adobe Clean Light" panose="020B0303020404020204" pitchFamily="34" charset="0"/>
                        </a:rPr>
                      </a:br>
                      <a:r>
                        <a:rPr lang="es-ES" sz="900" b="0" i="0" dirty="0">
                          <a:solidFill>
                            <a:srgbClr val="000000"/>
                          </a:solidFill>
                          <a:latin typeface="Adobe Clean Light" panose="020B0303020404020204" pitchFamily="34" charset="0"/>
                        </a:rPr>
                        <a:t>o presentan una degradación del servicio significativa, por lo que se requiere atención inmediata para restaurar la funcionalidad y facilidad de uso.</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es-ES" sz="900">
                          <a:solidFill>
                            <a:srgbClr val="020302"/>
                          </a:solidFill>
                          <a:latin typeface="AdobeClean-Light"/>
                          <a:cs typeface="AdobeClean-Light"/>
                        </a:rPr>
                        <a:t>24x7 / 1 hora</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es-ES" sz="900" dirty="0">
                          <a:solidFill>
                            <a:srgbClr val="020302"/>
                          </a:solidFill>
                          <a:latin typeface="AdobeClean-Light"/>
                          <a:cs typeface="AdobeClean-Light"/>
                        </a:rPr>
                        <a:t>24x7 / 1 hora</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es-ES" sz="900" b="1" dirty="0">
                          <a:solidFill>
                            <a:srgbClr val="020302"/>
                          </a:solidFill>
                          <a:latin typeface="Adobe Clean"/>
                          <a:cs typeface="Adobe Clean"/>
                        </a:rPr>
                        <a:t>PRIORIDAD 2</a:t>
                      </a:r>
                    </a:p>
                    <a:p>
                      <a:pPr marL="50165" marR="203200">
                        <a:lnSpc>
                          <a:spcPts val="1000"/>
                        </a:lnSpc>
                        <a:spcBef>
                          <a:spcPts val="415"/>
                        </a:spcBef>
                      </a:pPr>
                      <a:r>
                        <a:rPr lang="es-ES" sz="900" b="0" i="0" dirty="0">
                          <a:solidFill>
                            <a:srgbClr val="000000"/>
                          </a:solidFill>
                          <a:latin typeface="Adobe Clean Light" panose="020B0303020404020204" pitchFamily="34" charset="0"/>
                        </a:rPr>
                        <a:t>Las funciones empresariales del cliente presentan una importante degradación del servicio o hay una posible pérdida de datos, o una función clave se está viendo afectada.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0" algn="ctr">
                        <a:lnSpc>
                          <a:spcPct val="100000"/>
                        </a:lnSpc>
                        <a:spcBef>
                          <a:spcPts val="670"/>
                        </a:spcBef>
                      </a:pPr>
                      <a:r>
                        <a:rPr lang="es-ES" sz="900" dirty="0">
                          <a:solidFill>
                            <a:srgbClr val="020302"/>
                          </a:solidFill>
                          <a:latin typeface="AdobeClean-Light"/>
                          <a:cs typeface="AdobeClean-Light"/>
                        </a:rPr>
                        <a:t>Horario de trabajo /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4 horas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0" algn="ctr">
                        <a:lnSpc>
                          <a:spcPct val="100000"/>
                        </a:lnSpc>
                        <a:spcBef>
                          <a:spcPts val="670"/>
                        </a:spcBef>
                      </a:pPr>
                      <a:r>
                        <a:rPr lang="es-ES" sz="900" dirty="0">
                          <a:solidFill>
                            <a:srgbClr val="020302"/>
                          </a:solidFill>
                          <a:latin typeface="AdobeClean-Light"/>
                          <a:cs typeface="AdobeClean-Light"/>
                        </a:rPr>
                        <a:t>    Horario de trabajo /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2 horas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lang="es-ES" sz="900" b="1" dirty="0">
                          <a:solidFill>
                            <a:srgbClr val="020302"/>
                          </a:solidFill>
                          <a:latin typeface="Adobe Clean"/>
                          <a:cs typeface="Adobe Clean"/>
                        </a:rPr>
                        <a:t>PRIORIDAD 3</a:t>
                      </a:r>
                    </a:p>
                    <a:p>
                      <a:pPr marL="49530" marR="212090" indent="-2540">
                        <a:lnSpc>
                          <a:spcPts val="1000"/>
                        </a:lnSpc>
                        <a:spcBef>
                          <a:spcPts val="415"/>
                        </a:spcBef>
                      </a:pPr>
                      <a:r>
                        <a:rPr kumimoji="0" lang="es-ES" sz="900" b="0" i="0" u="none" strike="noStrike" cap="none" normalizeH="0" baseline="0" noProof="0" dirty="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0" algn="ctr">
                        <a:lnSpc>
                          <a:spcPct val="100000"/>
                        </a:lnSpc>
                        <a:spcBef>
                          <a:spcPts val="645"/>
                        </a:spcBef>
                      </a:pPr>
                      <a:r>
                        <a:rPr lang="es-ES" sz="900" dirty="0">
                          <a:solidFill>
                            <a:srgbClr val="020302"/>
                          </a:solidFill>
                          <a:latin typeface="AdobeClean-Light"/>
                          <a:cs typeface="AdobeClean-Light"/>
                        </a:rPr>
                        <a:t>   Horario de trabajo /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6 horas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0" algn="ctr">
                        <a:lnSpc>
                          <a:spcPct val="100000"/>
                        </a:lnSpc>
                        <a:spcBef>
                          <a:spcPts val="645"/>
                        </a:spcBef>
                      </a:pPr>
                      <a:r>
                        <a:rPr lang="es-ES" sz="900" dirty="0">
                          <a:solidFill>
                            <a:srgbClr val="020302"/>
                          </a:solidFill>
                          <a:latin typeface="AdobeClean-Light"/>
                          <a:cs typeface="AdobeClean-Light"/>
                        </a:rPr>
                        <a:t>Horario de trabajo /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4 horas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es-ES" sz="900" b="1" dirty="0">
                          <a:solidFill>
                            <a:srgbClr val="020302"/>
                          </a:solidFill>
                          <a:latin typeface="Adobe Clean"/>
                          <a:cs typeface="Adobe Clean"/>
                        </a:rPr>
                        <a:t>PRIORIDAD 4</a:t>
                      </a:r>
                    </a:p>
                    <a:p>
                      <a:pPr marL="48895" marR="0" lvl="0" indent="0" defTabSz="914400" eaLnBrk="1" fontAlgn="auto" latinLnBrk="0" hangingPunct="1">
                        <a:lnSpc>
                          <a:spcPct val="100000"/>
                        </a:lnSpc>
                        <a:spcBef>
                          <a:spcPts val="300"/>
                        </a:spcBef>
                        <a:spcAft>
                          <a:spcPts val="0"/>
                        </a:spcAft>
                        <a:buClrTx/>
                        <a:buSzTx/>
                        <a:buFontTx/>
                        <a:buNone/>
                        <a:tabLst/>
                        <a:defRPr/>
                      </a:pPr>
                      <a:r>
                        <a:rPr lang="es-ES" sz="900" b="0" i="0" dirty="0">
                          <a:solidFill>
                            <a:srgbClr val="000000"/>
                          </a:solidFill>
                          <a:latin typeface="Adobe Clean Light" panose="020B0303020404020204" pitchFamily="34" charset="0"/>
                        </a:rPr>
                        <a:t>Pregunta general sobre la funcionalidad actual del producto o una solicitud de mejora.</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0" algn="ctr">
                        <a:lnSpc>
                          <a:spcPct val="100000"/>
                        </a:lnSpc>
                        <a:spcBef>
                          <a:spcPts val="155"/>
                        </a:spcBef>
                      </a:pPr>
                      <a:r>
                        <a:rPr lang="es-ES" sz="900" dirty="0">
                          <a:solidFill>
                            <a:srgbClr val="020302"/>
                          </a:solidFill>
                          <a:latin typeface="AdobeClean-Light"/>
                          <a:cs typeface="AdobeClean-Light"/>
                        </a:rPr>
                        <a:t>  Días laborables / </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3 días</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es-ES" sz="900" dirty="0">
                          <a:solidFill>
                            <a:srgbClr val="020302"/>
                          </a:solidFill>
                          <a:latin typeface="AdobeClean-Light"/>
                          <a:cs typeface="AdobeClean-Light"/>
                        </a:rPr>
                        <a:t>Días laborables / 1 día</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2910209"/>
              </p:ext>
            </p:extLst>
          </p:nvPr>
        </p:nvGraphicFramePr>
        <p:xfrm>
          <a:off x="121147" y="2120949"/>
          <a:ext cx="7498851" cy="481555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dirty="0">
                          <a:solidFill>
                            <a:srgbClr val="404040"/>
                          </a:solidFill>
                          <a:latin typeface="Adobe Clean"/>
                          <a:cs typeface="Adobe Clean"/>
                        </a:rPr>
                        <a:t>Soporte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dirty="0">
                          <a:solidFill>
                            <a:srgbClr val="FFFFFF"/>
                          </a:solidFill>
                          <a:latin typeface="Adobe Clean"/>
                          <a:cs typeface="Adobe Clean"/>
                        </a:rPr>
                        <a:t>Soporte Business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dirty="0">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dirty="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dirty="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dirty="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dirty="0">
                          <a:solidFill>
                            <a:srgbClr val="020302"/>
                          </a:solidFill>
                          <a:latin typeface="AdobeClean-Light"/>
                          <a:cs typeface="AdobeClean-Light"/>
                        </a:rPr>
                        <a:t>Servicios de </a:t>
                      </a:r>
                      <a:r>
                        <a:rPr lang="es-ES" sz="900" dirty="0" err="1">
                          <a:solidFill>
                            <a:srgbClr val="020302"/>
                          </a:solidFill>
                          <a:latin typeface="AdobeClean-Light"/>
                          <a:cs typeface="AdobeClean-Light"/>
                        </a:rPr>
                        <a:t>Launch</a:t>
                      </a:r>
                      <a:r>
                        <a:rPr lang="es-ES" sz="900" dirty="0">
                          <a:solidFill>
                            <a:srgbClr val="020302"/>
                          </a:solidFill>
                          <a:latin typeface="AdobeClean-Light"/>
                          <a:cs typeface="AdobeClean-Light"/>
                        </a:rPr>
                        <a:t> </a:t>
                      </a:r>
                      <a:r>
                        <a:rPr lang="es-ES" sz="900" dirty="0" err="1">
                          <a:solidFill>
                            <a:srgbClr val="020302"/>
                          </a:solidFill>
                          <a:latin typeface="AdobeClean-Light"/>
                          <a:cs typeface="AdobeClean-Light"/>
                        </a:rPr>
                        <a:t>Advisory</a:t>
                      </a:r>
                      <a:r>
                        <a:rPr lang="es-ES" sz="900" dirty="0">
                          <a:solidFill>
                            <a:srgbClr val="020302"/>
                          </a:solidFill>
                          <a:latin typeface="AdobeClean-Light"/>
                          <a:cs typeface="AdobeClean-Light"/>
                        </a:rPr>
                        <a:t>: primer año de la nueva solución</a:t>
                      </a:r>
                    </a:p>
                    <a:p>
                      <a:pPr marL="48260" hangingPunct="0">
                        <a:lnSpc>
                          <a:spcPct val="100000"/>
                        </a:lnSpc>
                        <a:spcBef>
                          <a:spcPts val="830"/>
                        </a:spcBef>
                      </a:pPr>
                      <a:r>
                        <a:rPr lang="es-ES" sz="900" dirty="0">
                          <a:latin typeface="AdobeClean-Light"/>
                          <a:cs typeface="AdobeClean-Light"/>
                        </a:rPr>
                        <a:t>Actividades del servicio de campo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s-E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456809"/>
          </a:xfrm>
          <a:prstGeom prst="rect">
            <a:avLst/>
          </a:prstGeom>
        </p:spPr>
        <p:txBody>
          <a:bodyPr vert="horz" wrap="square" lIns="0" tIns="35560" rIns="0" bIns="0" rtlCol="0">
            <a:spAutoFit/>
          </a:bodyPr>
          <a:lstStyle/>
          <a:p>
            <a:pPr marL="12700" marR="5080">
              <a:lnSpc>
                <a:spcPts val="1400"/>
              </a:lnSpc>
              <a:spcBef>
                <a:spcPts val="60"/>
              </a:spcBef>
            </a:pPr>
            <a:r>
              <a:rPr lang="es-ES" sz="900" dirty="0">
                <a:solidFill>
                  <a:srgbClr val="000000"/>
                </a:solidFill>
                <a:latin typeface="Adobe Clean Light" panose="020B0303020404020204" pitchFamily="34" charset="0"/>
              </a:rPr>
              <a:t>Un responsable de la asistencia técnica de la cuenta particular para monitorizar de forma proactiva los casos, impulsar la colaboración entre equipos, ofrecer seminarios web de incorporación, ejecutar informes de servicios, proporcionar asistencia no técnica, y actuar como punto de escalación y defensor interno dentro del equipo de asistencia de Adobe.</a:t>
            </a:r>
          </a:p>
        </p:txBody>
      </p:sp>
      <p:sp>
        <p:nvSpPr>
          <p:cNvPr id="46" name="object 46"/>
          <p:cNvSpPr txBox="1"/>
          <p:nvPr/>
        </p:nvSpPr>
        <p:spPr>
          <a:xfrm>
            <a:off x="2836967" y="8618616"/>
            <a:ext cx="228600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es-ES" sz="1000" dirty="0">
                <a:solidFill>
                  <a:srgbClr val="020302"/>
                </a:solidFill>
                <a:latin typeface="AdobeClean-Light"/>
                <a:cs typeface="AdobeClean-Light"/>
              </a:rPr>
              <a:t>Inicie una sesión de chat para obtener respuestas y ayuda con el envío de casos.</a:t>
            </a:r>
          </a:p>
          <a:p>
            <a:pPr marL="33020" marR="159385">
              <a:spcBef>
                <a:spcPts val="100"/>
              </a:spcBef>
              <a:tabLst>
                <a:tab pos="1786889" algn="l"/>
              </a:tabLst>
            </a:pPr>
            <a:r>
              <a:rPr lang="es-ES" sz="1000" i="1" dirty="0">
                <a:solidFill>
                  <a:srgbClr val="7A7A7A"/>
                </a:solidFill>
                <a:latin typeface="AdobeClean-LightIt"/>
                <a:cs typeface="AdobeClean-LightIt"/>
              </a:rPr>
              <a:t>* No todos los productos ofrecen la opción de disfrutar de asistencia mediante chat en directo</a:t>
            </a:r>
            <a:r>
              <a:rPr lang="es-ES"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66904"/>
          </a:xfrm>
          <a:prstGeom prst="rect">
            <a:avLst/>
          </a:prstGeom>
        </p:spPr>
        <p:txBody>
          <a:bodyPr vert="horz" wrap="square" lIns="0" tIns="35560" rIns="0" bIns="0" rtlCol="0">
            <a:spAutoFit/>
          </a:bodyPr>
          <a:lstStyle/>
          <a:p>
            <a:r>
              <a:rPr lang="es-ES" sz="900" dirty="0">
                <a:solidFill>
                  <a:srgbClr val="000000"/>
                </a:solidFill>
                <a:latin typeface="Adobe Clean Light" panose="020B0303020404020204" pitchFamily="34" charset="0"/>
              </a:rPr>
              <a:t>Acceso continuo en línea a una base de datos donde encontrará cada vez más soluciones técnicas, documentación de productos, preguntas frecuentes y mucho más. Miles de clientes se pueden conectar para compartir las prácticas recomendadas y las lecciones aprendidas.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Recorridos autoguiados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1143903"/>
          </a:xfrm>
          <a:prstGeom prst="rect">
            <a:avLst/>
          </a:prstGeom>
        </p:spPr>
        <p:txBody>
          <a:bodyPr vert="horz" wrap="square" lIns="0" tIns="35560" rIns="0" bIns="0" rtlCol="0">
            <a:spAutoFit/>
          </a:bodyPr>
          <a:lstStyle/>
          <a:p>
            <a:r>
              <a:rPr lang="es-ES" sz="900" dirty="0">
                <a:solidFill>
                  <a:srgbClr val="000000"/>
                </a:solidFill>
                <a:latin typeface="Adobe Clean Light" panose="020B0303020404020204" pitchFamily="34" charset="0"/>
              </a:rPr>
              <a:t>Los </a:t>
            </a:r>
            <a:r>
              <a:rPr lang="es-ES" sz="900" dirty="0" err="1">
                <a:solidFill>
                  <a:srgbClr val="000000"/>
                </a:solidFill>
                <a:latin typeface="Adobe Clean Light" panose="020B0303020404020204" pitchFamily="34" charset="0"/>
              </a:rPr>
              <a:t>experience</a:t>
            </a:r>
            <a:r>
              <a:rPr lang="es-ES" sz="900" dirty="0">
                <a:solidFill>
                  <a:srgbClr val="000000"/>
                </a:solidFill>
                <a:latin typeface="Adobe Clean Light" panose="020B0303020404020204" pitchFamily="34" charset="0"/>
              </a:rPr>
              <a:t> </a:t>
            </a:r>
            <a:r>
              <a:rPr lang="es-ES" sz="900" dirty="0" err="1">
                <a:solidFill>
                  <a:srgbClr val="000000"/>
                </a:solidFill>
                <a:latin typeface="Adobe Clean Light" panose="020B0303020404020204" pitchFamily="34" charset="0"/>
              </a:rPr>
              <a:t>makers</a:t>
            </a:r>
            <a:r>
              <a:rPr lang="es-ES" sz="900" dirty="0">
                <a:solidFill>
                  <a:srgbClr val="000000"/>
                </a:solidFill>
                <a:latin typeface="Adobe Clean Light" panose="020B0303020404020204" pitchFamily="34" charset="0"/>
              </a:rPr>
              <a:t> se realizan con </a:t>
            </a:r>
            <a:br>
              <a:rPr lang="es-ES" sz="900" dirty="0">
                <a:solidFill>
                  <a:srgbClr val="000000"/>
                </a:solidFill>
                <a:latin typeface="Adobe Clean Light" panose="020B0303020404020204" pitchFamily="34" charset="0"/>
              </a:rPr>
            </a:br>
            <a:r>
              <a:rPr lang="es-ES" sz="900" dirty="0" err="1">
                <a:solidFill>
                  <a:srgbClr val="000000"/>
                </a:solidFill>
                <a:latin typeface="Adobe Clean Light" panose="020B0303020404020204" pitchFamily="34" charset="0"/>
              </a:rPr>
              <a:t>Experience</a:t>
            </a:r>
            <a:r>
              <a:rPr lang="es-ES" sz="900" dirty="0">
                <a:solidFill>
                  <a:srgbClr val="000000"/>
                </a:solidFill>
                <a:latin typeface="Adobe Clean Light" panose="020B0303020404020204" pitchFamily="34" charset="0"/>
              </a:rPr>
              <a:t> League. Los clientes pueden aplicar sus conocimientos de administración de la experiencia del cliente con aprendizaje personalizado para desarrollar habilidades, interactuar con la comunidad internacional de compañeros y obtener reconocimiento en su trayectoria profesional.</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spc="-30" dirty="0">
                <a:solidFill>
                  <a:srgbClr val="000000"/>
                </a:solidFill>
              </a:rPr>
              <a:t>Asistencia mediante chat en directo*</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Asistencia telefónica</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66904"/>
          </a:xfrm>
          <a:prstGeom prst="rect">
            <a:avLst/>
          </a:prstGeom>
        </p:spPr>
        <p:txBody>
          <a:bodyPr vert="horz" wrap="square" lIns="0" tIns="35560" rIns="0" bIns="0" rtlCol="0">
            <a:spAutoFit/>
          </a:bodyPr>
          <a:lstStyle/>
          <a:p>
            <a:r>
              <a:rPr lang="es-ES" sz="900" dirty="0">
                <a:solidFill>
                  <a:srgbClr val="020302"/>
                </a:solidFill>
                <a:latin typeface="AdobeClean-Light"/>
              </a:rPr>
              <a:t>Los usuarios autorizados o los contactos de soporte particulares</a:t>
            </a:r>
            <a:r>
              <a:rPr lang="es-ES" sz="900" dirty="0">
                <a:latin typeface="Adobe Clean Light" panose="020B0303020404020204" pitchFamily="34" charset="0"/>
              </a:rPr>
              <a:t> pueden enviar problemas a través de todos los canales disponibles (incluido el teléfono en el caso de los problemas P1) y hablar con nuestro equipo de asistencia en nombre de su empresa.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5" y="9862966"/>
            <a:ext cx="2377440" cy="132729"/>
          </a:xfrm>
          <a:prstGeom prst="rect">
            <a:avLst/>
          </a:prstGeom>
        </p:spPr>
        <p:txBody>
          <a:bodyPr vert="horz" wrap="square" lIns="0" tIns="9525" rIns="0" bIns="0" rtlCol="0">
            <a:spAutoFit/>
          </a:bodyPr>
          <a:lstStyle/>
          <a:p>
            <a:pPr marL="12700">
              <a:lnSpc>
                <a:spcPct val="100000"/>
              </a:lnSpc>
              <a:spcBef>
                <a:spcPts val="75"/>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828800" cy="184666"/>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Responsable de la asistencia técnica de la cuenta</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Standard</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Business</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492075" cy="1636345"/>
          </a:xfrm>
          <a:prstGeom prst="rect">
            <a:avLst/>
          </a:prstGeom>
        </p:spPr>
        <p:txBody>
          <a:bodyPr vert="horz" wrap="square" lIns="0" tIns="35560" rIns="0" bIns="0" rtlCol="0">
            <a:spAutoFit/>
          </a:bodyPr>
          <a:lstStyle/>
          <a:p>
            <a:pPr marL="12700" marR="5080">
              <a:lnSpc>
                <a:spcPts val="1400"/>
              </a:lnSpc>
              <a:spcBef>
                <a:spcPts val="60"/>
              </a:spcBef>
            </a:pPr>
            <a:r>
              <a:rPr lang="es-ES" sz="900" dirty="0">
                <a:latin typeface="Adobe Clean Light" panose="020B0303020404020204" pitchFamily="34" charset="0"/>
              </a:rPr>
              <a:t>Los clientes pueden enviar casos de asistencia por teléfono en lo relacionado con todos los problemas P2, P3 y P4 durante el horario de asistencia regional. No existen límites máximos en cuanto a la cantidad de veces que puede llamar al equipo de asistencia. Los clientes también pueden solicitar que el servicio de asistencia les llame por teléfono o solicitar una reunión para ver o solucionar un problema mediante una sesión de escritorio remoto compartida.</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s-ES" sz="1200" b="1">
                <a:solidFill>
                  <a:srgbClr val="020302"/>
                </a:solidFill>
                <a:latin typeface="+mj-lt"/>
              </a:rPr>
              <a:t>Asistencia telefónica en directo</a:t>
            </a:r>
          </a:p>
        </p:txBody>
      </p:sp>
      <p:sp>
        <p:nvSpPr>
          <p:cNvPr id="96" name="object 39">
            <a:extLst>
              <a:ext uri="{FF2B5EF4-FFF2-40B4-BE49-F238E27FC236}">
                <a16:creationId xmlns:a16="http://schemas.microsoft.com/office/drawing/2014/main" id="{61C3FC5E-C90C-3046-9504-57A1CE7913F9}"/>
              </a:ext>
            </a:extLst>
          </p:cNvPr>
          <p:cNvSpPr txBox="1"/>
          <p:nvPr/>
        </p:nvSpPr>
        <p:spPr>
          <a:xfrm>
            <a:off x="5443357" y="1398482"/>
            <a:ext cx="2286000" cy="728405"/>
          </a:xfrm>
          <a:prstGeom prst="rect">
            <a:avLst/>
          </a:prstGeom>
        </p:spPr>
        <p:txBody>
          <a:bodyPr vert="horz" wrap="square" lIns="0" tIns="3556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952369" y="1085652"/>
            <a:ext cx="1608472" cy="184666"/>
          </a:xfrm>
          <a:prstGeom prst="rect">
            <a:avLst/>
          </a:prstGeom>
        </p:spPr>
        <p:txBody>
          <a:bodyPr wrap="square" lIns="0" tIns="0" rIns="0" bIns="0">
            <a:spAutoFit/>
          </a:bodyPr>
          <a:lstStyle/>
          <a:p>
            <a:pPr>
              <a:spcBef>
                <a:spcPts val="600"/>
              </a:spcBef>
              <a:spcAft>
                <a:spcPts val="600"/>
              </a:spcAft>
            </a:pPr>
            <a:r>
              <a:rPr lang="es-ES" sz="1200" b="1">
                <a:solidFill>
                  <a:srgbClr val="020302"/>
                </a:solidFill>
                <a:latin typeface="+mj-lt"/>
              </a:rPr>
              <a:t>Administración de la escalabilidad</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“Horario de oficina” es una iniciativa liderada por el equipo de asistencia al cliente de Adobe. Estas sesiones están diseñadas para informar y ayudar a los participantes a solucionar problemas, y ofrecen sugerencias y trucos para usar correctamente Adobe </a:t>
            </a:r>
            <a:r>
              <a:rPr lang="es-ES" sz="1000" dirty="0" err="1">
                <a:solidFill>
                  <a:srgbClr val="000000"/>
                </a:solidFill>
                <a:latin typeface="Adobe Clean Light" panose="020B0303020404020204" pitchFamily="34" charset="0"/>
              </a:rPr>
              <a:t>Experience</a:t>
            </a:r>
            <a:r>
              <a:rPr lang="es-ES" sz="100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959237"/>
          </a:xfrm>
          <a:prstGeom prst="rect">
            <a:avLst/>
          </a:prstGeom>
        </p:spPr>
        <p:txBody>
          <a:bodyPr vert="horz" wrap="square" lIns="0" tIns="35560" rIns="0" bIns="0" rtlCol="0">
            <a:spAutoFit/>
          </a:bodyPr>
          <a:lstStyle/>
          <a:p>
            <a:r>
              <a:rPr lang="es-ES" sz="1000" dirty="0">
                <a:solidFill>
                  <a:srgbClr val="000000"/>
                </a:solidFill>
                <a:latin typeface="Adobe Clean Light" panose="020B0303020404020204" pitchFamily="34" charset="0"/>
              </a:rPr>
              <a:t>Acceso al portal de asistencia de autoayuda en línea previa solicitud para enviar solicitudes de asistencia, revisar el estado de los casos y examinar otros recursos, como la base de conocimiento, noticias y alertas, sugerencias destacadas, y mucho más.</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96098"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4" y="3499700"/>
            <a:ext cx="2005183" cy="285247"/>
          </a:xfrm>
          <a:prstGeom prst="rect">
            <a:avLst/>
          </a:prstGeom>
          <a:noFill/>
        </p:spPr>
        <p:txBody>
          <a:bodyPr wrap="square" rtlCol="0">
            <a:spAutoFit/>
          </a:bodyPr>
          <a:lstStyle/>
          <a:p>
            <a:r>
              <a:rPr lang="es-ES" sz="1200" b="1" dirty="0">
                <a:latin typeface="+mj-lt"/>
              </a:rPr>
              <a:t>Servicios empresariales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s-ES" sz="1000" dirty="0">
                <a:latin typeface="Adobe Clean Light" panose="020B0303020404020204" pitchFamily="34" charset="0"/>
              </a:rPr>
              <a:t>Un responsable de la asistencia técnica de la cuenta organizará seminarios web que abarcarán una descripción general de los servicios de asistencia empresarial.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Portal de autoayuda</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err="1">
                <a:solidFill>
                  <a:srgbClr val="000000"/>
                </a:solidFill>
              </a:rPr>
              <a:t>Experience</a:t>
            </a:r>
            <a:r>
              <a:rPr lang="es-ES" sz="1200" dirty="0">
                <a:solidFill>
                  <a:srgbClr val="000000"/>
                </a:solidFill>
              </a:rPr>
              <a:t>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7365294"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189823759"/>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es-ES"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b="1" i="0" u="none" strike="noStrike" cap="none" normalizeH="0" baseline="30000" noProof="0" dirty="0">
                          <a:ln>
                            <a:noFill/>
                          </a:ln>
                          <a:uLnTx/>
                          <a:uFillTx/>
                          <a:latin typeface="Adobe Clean"/>
                          <a:ea typeface="+mn-ea"/>
                          <a:cs typeface="+mn-cs"/>
                        </a:rPr>
                        <a:t> </a:t>
                      </a:r>
                      <a:r>
                        <a:rPr lang="es-ES" sz="1100" dirty="0">
                          <a:solidFill>
                            <a:schemeClr val="tx1"/>
                          </a:solidFill>
                          <a:latin typeface="Adobe Clean"/>
                          <a:ea typeface="+mn-ea"/>
                          <a:cs typeface="+mn-cs"/>
                        </a:rPr>
                        <a:t>Compatibilidad de idioma solo disponible en inglés y japonés</a:t>
                      </a:r>
                    </a:p>
                    <a:p>
                      <a:pPr marL="0" marR="0" lvl="0" indent="0" algn="ctr">
                        <a:lnSpc>
                          <a:spcPct val="100000"/>
                        </a:lnSpc>
                        <a:spcBef>
                          <a:spcPts val="0"/>
                        </a:spcBef>
                        <a:spcAft>
                          <a:spcPts val="0"/>
                        </a:spcAft>
                        <a:buClrTx/>
                        <a:buSzTx/>
                        <a:buFontTx/>
                        <a:buNone/>
                      </a:pPr>
                      <a:r>
                        <a:rPr lang="es-ES" sz="1100" i="1" dirty="0">
                          <a:solidFill>
                            <a:schemeClr val="tx1"/>
                          </a:solidFill>
                          <a:latin typeface="Adobe Clean"/>
                        </a:rPr>
                        <a:t>*Adobe Commerce no incluye soporte en japonés.</a:t>
                      </a:r>
                    </a:p>
                    <a:p>
                      <a:pPr algn="l" rtl="0"/>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53247" y="8541244"/>
            <a:ext cx="955073"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a:t>
            </a:r>
            <a:br>
              <a:rPr lang="es-ES" sz="1200" b="1" dirty="0">
                <a:solidFill>
                  <a:srgbClr val="FFFFFF"/>
                </a:solidFill>
                <a:latin typeface="Adobe Clean"/>
                <a:cs typeface="Adobe Clean"/>
              </a:rPr>
            </a:br>
            <a:r>
              <a:rPr lang="es-ES" sz="1200" b="1" dirty="0">
                <a:solidFill>
                  <a:srgbClr val="FFFFFF"/>
                </a:solidFill>
                <a:latin typeface="Adobe Clean"/>
                <a:cs typeface="Adobe Clean"/>
              </a:rPr>
              <a:t>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538774" y="8543943"/>
            <a:ext cx="788617"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73282750"/>
              </p:ext>
            </p:extLst>
          </p:nvPr>
        </p:nvGraphicFramePr>
        <p:xfrm>
          <a:off x="194236" y="1059345"/>
          <a:ext cx="7368291" cy="37592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dirty="0" err="1">
                          <a:solidFill>
                            <a:schemeClr val="tx1"/>
                          </a:solidFill>
                          <a:latin typeface="Adobe Clean"/>
                          <a:ea typeface="+mn-ea"/>
                          <a:cs typeface="+mn-cs"/>
                          <a:hlinkClick r:id="rId7"/>
                        </a:rPr>
                        <a:t>Experience</a:t>
                      </a:r>
                      <a:r>
                        <a:rPr lang="es-ES" sz="1100" b="0" dirty="0">
                          <a:solidFill>
                            <a:schemeClr val="tx1"/>
                          </a:solidFill>
                          <a:latin typeface="Adobe Clean"/>
                          <a:ea typeface="+mn-ea"/>
                          <a:cs typeface="+mn-cs"/>
                          <a:hlinkClick r:id="rId7"/>
                        </a:rPr>
                        <a:t>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dirty="0" err="1">
                          <a:solidFill>
                            <a:srgbClr val="000000"/>
                          </a:solidFill>
                          <a:latin typeface="Adobe Clean Light"/>
                          <a:ea typeface="+mn-ea"/>
                          <a:cs typeface="+mn-cs"/>
                        </a:rPr>
                        <a:t>Experience</a:t>
                      </a:r>
                      <a:r>
                        <a:rPr lang="es-ES" sz="1000" b="0" dirty="0">
                          <a:solidFill>
                            <a:srgbClr val="000000"/>
                          </a:solidFill>
                          <a:latin typeface="Adobe Clean Light"/>
                          <a:ea typeface="+mn-ea"/>
                          <a:cs typeface="+mn-cs"/>
                        </a:rPr>
                        <a:t> League permite a Adobe ayudar a las empresas a alcanzar el valor que esperan de su inversión en Adobe. Es el lugar unificado en el que los clientes pueden aprender, dialogar y crecer siguiendo un camino personalizado hacia el éxito que incluye tutoriales de autoayuda, documentación de productos, formación dirigida 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dk1"/>
                          </a:solidFill>
                          <a:latin typeface="Adobe Clean"/>
                          <a:ea typeface="+mn-ea"/>
                          <a:cs typeface="+mn-cs"/>
                          <a:hlinkClick r:id="rId8"/>
                        </a:rPr>
                        <a:t>Formación</a:t>
                      </a:r>
                      <a:r>
                        <a:rPr lang="es-ES" sz="1100" dirty="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dirty="0">
                          <a:solidFill>
                            <a:srgbClr val="000000"/>
                          </a:solidFill>
                          <a:latin typeface="Adobe Clean Light"/>
                          <a:ea typeface="+mn-ea"/>
                          <a:cs typeface="+mn-cs"/>
                        </a:rPr>
                        <a:t>Puede acceder a los cursos de Adobe Digital </a:t>
                      </a:r>
                      <a:r>
                        <a:rPr lang="es-ES" sz="1000" dirty="0" err="1">
                          <a:solidFill>
                            <a:srgbClr val="000000"/>
                          </a:solidFill>
                          <a:latin typeface="Adobe Clean Light"/>
                          <a:ea typeface="+mn-ea"/>
                          <a:cs typeface="+mn-cs"/>
                        </a:rPr>
                        <a:t>Learning</a:t>
                      </a:r>
                      <a:r>
                        <a:rPr lang="es-ES" sz="1000" dirty="0">
                          <a:solidFill>
                            <a:srgbClr val="000000"/>
                          </a:solidFill>
                          <a:latin typeface="Adobe Clean Light"/>
                          <a:ea typeface="+mn-ea"/>
                          <a:cs typeface="+mn-cs"/>
                        </a:rPr>
                        <a:t> </a:t>
                      </a:r>
                      <a:r>
                        <a:rPr lang="es-ES" sz="1000" dirty="0" err="1">
                          <a:solidFill>
                            <a:srgbClr val="000000"/>
                          </a:solidFill>
                          <a:latin typeface="Adobe Clean Light"/>
                          <a:ea typeface="+mn-ea"/>
                          <a:cs typeface="+mn-cs"/>
                        </a:rPr>
                        <a:t>Services</a:t>
                      </a:r>
                      <a:r>
                        <a:rPr lang="es-ES" sz="1000" dirty="0">
                          <a:solidFill>
                            <a:srgbClr val="000000"/>
                          </a:solidFill>
                          <a:latin typeface="Adobe Clean Light"/>
                          <a:ea typeface="+mn-ea"/>
                          <a:cs typeface="+mn-cs"/>
                        </a:rPr>
                        <a:t> desde </a:t>
                      </a:r>
                      <a:r>
                        <a:rPr lang="es-ES" sz="1000" dirty="0" err="1">
                          <a:solidFill>
                            <a:srgbClr val="000000"/>
                          </a:solidFill>
                          <a:latin typeface="Adobe Clean Light"/>
                          <a:ea typeface="+mn-ea"/>
                          <a:cs typeface="+mn-cs"/>
                        </a:rPr>
                        <a:t>Experience</a:t>
                      </a:r>
                      <a:r>
                        <a:rPr lang="es-ES" sz="1000" dirty="0">
                          <a:solidFill>
                            <a:srgbClr val="000000"/>
                          </a:solidFill>
                          <a:latin typeface="Adobe Clean Light"/>
                          <a:ea typeface="+mn-ea"/>
                          <a:cs typeface="+mn-cs"/>
                        </a:rPr>
                        <a:t>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tx1"/>
                          </a:solidFill>
                          <a:latin typeface="Adobe Clean"/>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dirty="0">
                          <a:solidFill>
                            <a:srgbClr val="000000"/>
                          </a:solidFill>
                          <a:latin typeface="Adobe Clean Light"/>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b="0" i="0" dirty="0">
                          <a:solidFill>
                            <a:schemeClr val="dk1"/>
                          </a:solidFill>
                          <a:latin typeface="Adobe Clean"/>
                          <a:ea typeface="+mn-ea"/>
                          <a:cs typeface="+mn-cs"/>
                          <a:hlinkClick r:id="rId10" tooltip="https://helpx.adobe.com/es/support/programs/enterprise-support-programs/premier-support-business.html"/>
                        </a:rPr>
                        <a:t>Sitio web de soporte Business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a:ea typeface="+mn-ea"/>
                          <a:cs typeface="+mn-cs"/>
                        </a:rPr>
                        <a:t>Sitio web de soporte Business de 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tx1"/>
                          </a:solidFill>
                          <a:latin typeface="Adobe Clean"/>
                          <a:ea typeface="+mn-ea"/>
                          <a:cs typeface="+mn-cs"/>
                          <a:hlinkClick r:id="rId11"/>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http://purl.org/dc/elements/1.1/"/>
    <ds:schemaRef ds:uri="http://schemas.openxmlformats.org/package/2006/metadata/core-properties"/>
    <ds:schemaRef ds:uri="8a053bff-88be-49e4-9a87-e748e18b8b62"/>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8</TotalTime>
  <Words>1455</Words>
  <Application>Microsoft Office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Loc Dai</cp:lastModifiedBy>
  <cp:revision>2</cp:revision>
  <dcterms:created xsi:type="dcterms:W3CDTF">2020-11-03T06:32:09Z</dcterms:created>
  <dcterms:modified xsi:type="dcterms:W3CDTF">2022-02-15T04:41:09Z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